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18">
  <p:sldMasterIdLst>
    <p:sldMasterId id="2147483648" r:id="rId1"/>
    <p:sldMasterId id="2147483653" r:id="rId2"/>
    <p:sldMasterId id="2147483665" r:id="rId3"/>
    <p:sldMasterId id="2147483911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8" r:id="rId6"/>
    <p:sldId id="277" r:id="rId7"/>
    <p:sldId id="276" r:id="rId8"/>
    <p:sldId id="270" r:id="rId9"/>
    <p:sldId id="278" r:id="rId10"/>
    <p:sldId id="279" r:id="rId11"/>
    <p:sldId id="274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4">
          <p15:clr>
            <a:srgbClr val="A4A3A4"/>
          </p15:clr>
        </p15:guide>
        <p15:guide id="2" pos="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milo Andres Cea Wilhelm" initials="CACW" lastIdx="1" clrIdx="0"/>
  <p:cmAuthor id="2" name="Jose Maluenda" initials="JM" lastIdx="3" clrIdx="1">
    <p:extLst>
      <p:ext uri="{19B8F6BF-5375-455C-9EA6-DF929625EA0E}">
        <p15:presenceInfo xmlns:p15="http://schemas.microsoft.com/office/powerpoint/2012/main" userId="S-1-5-21-3817787726-4103458866-2903945651-644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FA1"/>
    <a:srgbClr val="FFFFFF"/>
    <a:srgbClr val="CCCCCC"/>
    <a:srgbClr val="E17068"/>
    <a:srgbClr val="FFFF66"/>
    <a:srgbClr val="E10202"/>
    <a:srgbClr val="404040"/>
    <a:srgbClr val="808080"/>
    <a:srgbClr val="FE45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7829" autoAdjust="0"/>
  </p:normalViewPr>
  <p:slideViewPr>
    <p:cSldViewPr snapToObjects="1">
      <p:cViewPr varScale="1">
        <p:scale>
          <a:sx n="110" d="100"/>
          <a:sy n="110" d="100"/>
        </p:scale>
        <p:origin x="1662" y="90"/>
      </p:cViewPr>
      <p:guideLst>
        <p:guide orient="horz" pos="-4"/>
        <p:guide pos="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1-24T09:06:17.459" idx="1">
    <p:pos x="10" y="10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1-24T09:06:17.459" idx="2">
    <p:pos x="10" y="10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1-24T09:06:17.459" idx="3">
    <p:pos x="10" y="10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471D318-8A6E-4BF9-8FF9-6C7C7907C658}" type="datetime1">
              <a:rPr lang="es-ES_tradnl"/>
              <a:pPr>
                <a:defRPr/>
              </a:pPr>
              <a:t>26/01/2022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031D6ED-A873-4D60-96A8-37BEC3A23EC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0740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C4958F1-1840-4DD4-9EEB-4131E1D60343}" type="datetime1">
              <a:rPr lang="en-US"/>
              <a:pPr>
                <a:defRPr/>
              </a:pPr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BE032BBF-5FA4-45BF-B9C9-2E962C28D62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59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6956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695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8C1DD-1318-43CE-B91B-561A465056E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04C-1381-469E-BC63-E5106A0B7BF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A4895-1D44-4FE1-8B09-C89141744AF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9517E-02A3-48B8-A78C-601FE16C095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CA1B0-4E16-4896-A884-1D51C72BB38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CFE0A-E5B1-42FF-BE5F-63EFF1A8DB7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B5C1F6D6-EB09-49D9-BF47-7233539729D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AB5ED96A-8B1D-485F-A5F8-AF1CB11254D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129DD0B3-7391-4EAE-A0CD-1F84505107D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B97F79A2-4CC0-49B7-9F6F-6C60738DA2E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B635272A-7F85-4276-AEF4-04BE517E8EE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1D1C57A8-F54D-41B1-8E3E-11622C9BEA5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4429B2C5-F316-407F-8EFC-C425E22681C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9D3CACF1-CF38-4491-8ECC-3BF9DBC8CB4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712FB4E7-BCD9-4B12-9AE1-A04F786979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D2551B32-C79A-4FCE-995A-3901F563E6B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C6D8AF03-C61B-49C3-BEE0-2B793F779D3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06CB0A74-5CA9-4B55-BF28-513DBFC03759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87388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ABC22105-5B42-442E-A5AB-94D9B2C1C6E4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38830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C33492F0-D8A1-4665-BCB7-42FD16555FB1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2117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FC7E431-A8DA-492F-B873-9C4EC351BAD6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3003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716FFB78-917D-43F1-B33F-B636E929C904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937602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EE1C9A13-3A59-4F5F-B48A-1F056836A8C7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71875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97413A44-CFFA-464F-BFC8-072EC6DE4DB9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5978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C35936C4-709F-4E4C-AD74-44911CB5F562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88427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B139A5C7-CC5D-417E-94D2-90D524BE9BFF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36023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3ED9AD08-B692-4D67-9DD1-1AE717C1AFB2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68429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701800B2-488F-4A92-96A1-3552ECB21EB7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38715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F0EA9-58B2-40F1-8C09-D57258132B5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7BF67-2081-458E-BF52-0A5854D8B52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3698F7-8356-4726-91CC-E10410FA7D6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FA400-3464-43A2-AEA7-2B17768DCDF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9BBF8F-7144-46C9-B44B-6D5B267F930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file:///\\localhost\Users\CDEB\Pictures\1.png" TargetMode="External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10" Type="http://schemas.openxmlformats.org/officeDocument/2006/relationships/image" Target="file:///\\localhost\Users\CDEB\Pictures\3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file:///\\localhost\Users\CDEB\Desktop\logoMINSAL.jpg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1566863" y="3333750"/>
            <a:ext cx="1481137" cy="352425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7412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1566863" y="0"/>
            <a:ext cx="1481137" cy="13716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7415" name="1.png" descr="/Users/CDEB/Pictures/1.png"/>
          <p:cNvPicPr>
            <a:picLocks noChangeAspect="1"/>
          </p:cNvPicPr>
          <p:nvPr/>
        </p:nvPicPr>
        <p:blipFill>
          <a:blip r:embed="rId7" r:link="rId8"/>
          <a:srcRect/>
          <a:stretch>
            <a:fillRect/>
          </a:stretch>
        </p:blipFill>
        <p:spPr bwMode="auto">
          <a:xfrm>
            <a:off x="1566863" y="3430588"/>
            <a:ext cx="1384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3.png" descr="/Users/CDEB/Pictures/3.png"/>
          <p:cNvPicPr>
            <a:picLocks noChangeAspect="1"/>
          </p:cNvPicPr>
          <p:nvPr/>
        </p:nvPicPr>
        <p:blipFill>
          <a:blip r:embed="rId9" r:link="rId10"/>
          <a:srcRect/>
          <a:stretch>
            <a:fillRect/>
          </a:stretch>
        </p:blipFill>
        <p:spPr bwMode="auto">
          <a:xfrm>
            <a:off x="1566863" y="6400800"/>
            <a:ext cx="2071687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5ABAA3DF-4EEC-458E-86A3-B5FE3B49251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33350" y="6494463"/>
            <a:ext cx="2762250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000">
                <a:solidFill>
                  <a:srgbClr val="7F7F7F"/>
                </a:solidFill>
                <a:latin typeface="Verdana" pitchFamily="34" charset="0"/>
              </a:rPr>
              <a:t>Gobierno de Chile / Ministerio de Salud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8" r:id="rId3"/>
    <p:sldLayoutId id="2147483891" r:id="rId4"/>
    <p:sldLayoutId id="2147483899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9459" name="logoMINSAL.jpg" descr="/Users/CDEB/Desktop/logoMINSAL.jpg"/>
          <p:cNvPicPr>
            <a:picLocks noChangeAspect="1"/>
          </p:cNvPicPr>
          <p:nvPr/>
        </p:nvPicPr>
        <p:blipFill>
          <a:blip r:embed="rId13" r:link="rId14"/>
          <a:srcRect/>
          <a:stretch>
            <a:fillRect/>
          </a:stretch>
        </p:blipFill>
        <p:spPr bwMode="auto">
          <a:xfrm>
            <a:off x="7153275" y="2286000"/>
            <a:ext cx="19907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ea typeface="ヒラギノ角ゴ Pro W3" pitchFamily="-60" charset="-128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946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56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3075" name="Rectangle 13"/>
          <p:cNvSpPr>
            <a:spLocks noChangeArrowheads="1"/>
          </p:cNvSpPr>
          <p:nvPr/>
        </p:nvSpPr>
        <p:spPr bwMode="auto">
          <a:xfrm>
            <a:off x="7153276" y="0"/>
            <a:ext cx="1990725" cy="6629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st="38100" dir="5640026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grpSp>
        <p:nvGrpSpPr>
          <p:cNvPr id="14340" name="Group 11"/>
          <p:cNvGrpSpPr>
            <a:grpSpLocks/>
          </p:cNvGrpSpPr>
          <p:nvPr/>
        </p:nvGrpSpPr>
        <p:grpSpPr bwMode="auto">
          <a:xfrm>
            <a:off x="7153276" y="2058988"/>
            <a:ext cx="1990725" cy="2038350"/>
            <a:chOff x="3511550" y="2133600"/>
            <a:chExt cx="2976563" cy="3048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3511550" y="2133600"/>
              <a:ext cx="1338741" cy="3048000"/>
            </a:xfrm>
            <a:prstGeom prst="rect">
              <a:avLst/>
            </a:prstGeom>
            <a:solidFill>
              <a:srgbClr val="006CB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s-ES" dirty="0">
                <a:solidFill>
                  <a:srgbClr val="FFFFFF"/>
                </a:solidFill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850291" y="2133600"/>
              <a:ext cx="1637822" cy="3048000"/>
            </a:xfrm>
            <a:prstGeom prst="rect">
              <a:avLst/>
            </a:prstGeom>
            <a:solidFill>
              <a:srgbClr val="EF41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s-ES" dirty="0">
                <a:solidFill>
                  <a:srgbClr val="FFFFFF"/>
                </a:solidFill>
                <a:ea typeface="ヒラギノ角ゴ Pro W3" charset="0"/>
                <a:cs typeface="ヒラギノ角ゴ Pro W3" charset="0"/>
              </a:endParaRPr>
            </a:p>
          </p:txBody>
        </p:sp>
        <p:pic>
          <p:nvPicPr>
            <p:cNvPr id="14345" name="Picture 1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0775" y="2287588"/>
              <a:ext cx="1041400" cy="760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6" name="Picture 1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5863" y="2287588"/>
              <a:ext cx="1339850" cy="544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7" name="Picture 1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3800" y="4851400"/>
              <a:ext cx="1336675" cy="230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7" name="Rectangle 12"/>
          <p:cNvSpPr>
            <a:spLocks noChangeArrowheads="1"/>
          </p:cNvSpPr>
          <p:nvPr/>
        </p:nvSpPr>
        <p:spPr bwMode="auto">
          <a:xfrm>
            <a:off x="4764" y="0"/>
            <a:ext cx="7148512" cy="66294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3779989" algn="br" rotWithShape="0">
              <a:srgbClr val="000000">
                <a:alpha val="7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43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617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E2D9B9F-6C3E-4B4D-AD5B-4ADC35D74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7260"/>
            <a:ext cx="9144001" cy="6660740"/>
          </a:xfrm>
          <a:prstGeom prst="rect">
            <a:avLst/>
          </a:prstGeom>
        </p:spPr>
      </p:pic>
      <p:sp>
        <p:nvSpPr>
          <p:cNvPr id="33794" name="Title 1"/>
          <p:cNvSpPr txBox="1">
            <a:spLocks/>
          </p:cNvSpPr>
          <p:nvPr/>
        </p:nvSpPr>
        <p:spPr bwMode="auto">
          <a:xfrm>
            <a:off x="-108520" y="368660"/>
            <a:ext cx="5400600" cy="1077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ES_tradnl" sz="2800" b="1" dirty="0">
                <a:solidFill>
                  <a:schemeClr val="bg2"/>
                </a:solidFill>
                <a:latin typeface="Verdana" pitchFamily="34" charset="0"/>
                <a:sym typeface="Verdana Bold" charset="0"/>
              </a:rPr>
              <a:t>Compromisos de Gestión Metas Sanitarias</a:t>
            </a:r>
          </a:p>
          <a:p>
            <a:pPr algn="ctr"/>
            <a:r>
              <a:rPr lang="es-ES_tradnl" sz="2800" b="1" dirty="0">
                <a:solidFill>
                  <a:schemeClr val="bg2"/>
                </a:solidFill>
                <a:latin typeface="Verdana" pitchFamily="34" charset="0"/>
                <a:sym typeface="Verdana Bold" charset="0"/>
              </a:rPr>
              <a:t>Evaluación 2021</a:t>
            </a:r>
          </a:p>
          <a:p>
            <a:r>
              <a:rPr lang="es-ES_tradnl" sz="2800" b="1" dirty="0">
                <a:solidFill>
                  <a:schemeClr val="bg2"/>
                </a:solidFill>
                <a:latin typeface="Verdana" pitchFamily="34" charset="0"/>
                <a:sym typeface="Verdana Bold" charset="0"/>
              </a:rPr>
              <a:t>  </a:t>
            </a:r>
            <a:endParaRPr lang="es-ES_tradnl" sz="2000" b="1" dirty="0">
              <a:solidFill>
                <a:schemeClr val="bg2"/>
              </a:solidFill>
              <a:latin typeface="Verdana" pitchFamily="34" charset="0"/>
              <a:sym typeface="Verdana Bold" charset="0"/>
            </a:endParaRPr>
          </a:p>
          <a:p>
            <a:r>
              <a:rPr lang="es-ES_tradnl" sz="2800" b="1" dirty="0">
                <a:solidFill>
                  <a:schemeClr val="bg2"/>
                </a:solidFill>
                <a:latin typeface="Verdana" pitchFamily="34" charset="0"/>
                <a:sym typeface="Verdana Bold" charset="0"/>
              </a:rPr>
              <a:t>  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6156177" y="5426640"/>
            <a:ext cx="29878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>
                <a:solidFill>
                  <a:schemeClr val="bg2"/>
                </a:solidFill>
              </a:rPr>
              <a:t>Departamento de Planificación y Control de Gestión  </a:t>
            </a:r>
          </a:p>
          <a:p>
            <a:r>
              <a:rPr lang="es-ES_tradnl" sz="1400" dirty="0">
                <a:solidFill>
                  <a:schemeClr val="bg2"/>
                </a:solidFill>
              </a:rPr>
              <a:t>Servicio de Salud Iquique</a:t>
            </a:r>
            <a:endParaRPr lang="es-CL" sz="1400" dirty="0">
              <a:solidFill>
                <a:schemeClr val="bg2"/>
              </a:solidFill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5436096" y="6359517"/>
            <a:ext cx="3492388" cy="216024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Enero 2022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2DD0AD0-F1E4-4B8F-9CFF-681402DF789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310" t="16890" b="62558"/>
          <a:stretch/>
        </p:blipFill>
        <p:spPr>
          <a:xfrm>
            <a:off x="33974" y="4077072"/>
            <a:ext cx="8987233" cy="707886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567C3CA3-8711-4091-91E4-501FA8C6A94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058" r="3742"/>
          <a:stretch/>
        </p:blipFill>
        <p:spPr>
          <a:xfrm>
            <a:off x="49952" y="1304764"/>
            <a:ext cx="9078456" cy="221646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8724C24-1760-40AC-B051-DD672D1F2873}"/>
              </a:ext>
            </a:extLst>
          </p:cNvPr>
          <p:cNvSpPr txBox="1"/>
          <p:nvPr/>
        </p:nvSpPr>
        <p:spPr>
          <a:xfrm>
            <a:off x="287524" y="230335"/>
            <a:ext cx="72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>
                <a:solidFill>
                  <a:srgbClr val="002060"/>
                </a:solidFill>
              </a:rPr>
              <a:t>Evaluación Final III Corte</a:t>
            </a:r>
          </a:p>
          <a:p>
            <a:pPr algn="ctr"/>
            <a:r>
              <a:rPr lang="es-CL" sz="2000" dirty="0">
                <a:solidFill>
                  <a:srgbClr val="002060"/>
                </a:solidFill>
              </a:rPr>
              <a:t>Resultados </a:t>
            </a:r>
            <a:r>
              <a:rPr lang="es-CL" sz="2000" dirty="0" err="1">
                <a:solidFill>
                  <a:srgbClr val="002060"/>
                </a:solidFill>
              </a:rPr>
              <a:t>Comges</a:t>
            </a:r>
            <a:r>
              <a:rPr lang="es-CL" sz="2000" dirty="0">
                <a:solidFill>
                  <a:srgbClr val="002060"/>
                </a:solidFill>
              </a:rPr>
              <a:t> 2021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79C5D05-4272-4754-91AD-23D9C937688A}"/>
              </a:ext>
            </a:extLst>
          </p:cNvPr>
          <p:cNvSpPr/>
          <p:nvPr/>
        </p:nvSpPr>
        <p:spPr>
          <a:xfrm>
            <a:off x="49952" y="3789040"/>
            <a:ext cx="8971255" cy="2880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01FDDB8-D671-4925-B11A-927520459989}"/>
              </a:ext>
            </a:extLst>
          </p:cNvPr>
          <p:cNvSpPr/>
          <p:nvPr/>
        </p:nvSpPr>
        <p:spPr>
          <a:xfrm>
            <a:off x="179512" y="6453336"/>
            <a:ext cx="2808312" cy="32403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000" i="1" dirty="0">
                <a:ln w="0"/>
                <a:solidFill>
                  <a:schemeClr val="tx1"/>
                </a:solidFill>
              </a:rPr>
              <a:t>Planificación y Control de Gestión – Servicio de Salud Iquique 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A4FC309-B0B9-4F5E-9AE3-C8D502540B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0574" y="4679630"/>
            <a:ext cx="2095500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475103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98B8D23A-E468-411F-96EF-D1B6AC72AAC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268"/>
          <a:stretch/>
        </p:blipFill>
        <p:spPr>
          <a:xfrm>
            <a:off x="17095" y="866504"/>
            <a:ext cx="8959065" cy="5647507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D277351-8949-4C56-93AC-4299AF6D3704}"/>
              </a:ext>
            </a:extLst>
          </p:cNvPr>
          <p:cNvSpPr txBox="1"/>
          <p:nvPr/>
        </p:nvSpPr>
        <p:spPr>
          <a:xfrm>
            <a:off x="179512" y="129934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rgbClr val="002060"/>
                </a:solidFill>
              </a:rPr>
              <a:t>Indicadores con Bajo Cumplimiento</a:t>
            </a:r>
          </a:p>
          <a:p>
            <a:pPr algn="ctr"/>
            <a:r>
              <a:rPr lang="es-CL" sz="2400" dirty="0">
                <a:solidFill>
                  <a:srgbClr val="002060"/>
                </a:solidFill>
              </a:rPr>
              <a:t>Evaluación III Corte</a:t>
            </a:r>
          </a:p>
          <a:p>
            <a:pPr algn="ctr"/>
            <a:endParaRPr lang="es-CL" sz="2400" dirty="0">
              <a:solidFill>
                <a:srgbClr val="002060"/>
              </a:solidFill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1A5068F-E202-4B3B-B730-62F2A9E1E50B}"/>
              </a:ext>
            </a:extLst>
          </p:cNvPr>
          <p:cNvSpPr/>
          <p:nvPr/>
        </p:nvSpPr>
        <p:spPr>
          <a:xfrm>
            <a:off x="107504" y="6519131"/>
            <a:ext cx="2808312" cy="32403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000" i="1" dirty="0">
                <a:ln w="0"/>
                <a:solidFill>
                  <a:schemeClr val="tx1"/>
                </a:solidFill>
              </a:rPr>
              <a:t>Planificación y Control de Gestión – Servicio de Salud Iquique </a:t>
            </a:r>
          </a:p>
        </p:txBody>
      </p:sp>
      <p:sp>
        <p:nvSpPr>
          <p:cNvPr id="14" name="Símbolo &quot;No permitido&quot; 13">
            <a:extLst>
              <a:ext uri="{FF2B5EF4-FFF2-40B4-BE49-F238E27FC236}">
                <a16:creationId xmlns:a16="http://schemas.microsoft.com/office/drawing/2014/main" id="{70B2EF3A-4E9E-49DD-9C40-AD0A9614476D}"/>
              </a:ext>
            </a:extLst>
          </p:cNvPr>
          <p:cNvSpPr/>
          <p:nvPr/>
        </p:nvSpPr>
        <p:spPr>
          <a:xfrm>
            <a:off x="7560332" y="343989"/>
            <a:ext cx="864096" cy="792088"/>
          </a:xfrm>
          <a:prstGeom prst="noSmoking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915600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578FB69-BD5C-4E7E-83B0-2976E2474A55}"/>
              </a:ext>
            </a:extLst>
          </p:cNvPr>
          <p:cNvSpPr txBox="1"/>
          <p:nvPr/>
        </p:nvSpPr>
        <p:spPr>
          <a:xfrm>
            <a:off x="359532" y="251356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rgbClr val="002060"/>
                </a:solidFill>
              </a:rPr>
              <a:t>* Desafíos Cumplimiento </a:t>
            </a:r>
            <a:r>
              <a:rPr lang="es-CL" sz="2400" dirty="0" err="1">
                <a:solidFill>
                  <a:srgbClr val="002060"/>
                </a:solidFill>
              </a:rPr>
              <a:t>Comges</a:t>
            </a:r>
            <a:r>
              <a:rPr lang="es-CL" sz="2400" dirty="0">
                <a:solidFill>
                  <a:srgbClr val="002060"/>
                </a:solidFill>
              </a:rPr>
              <a:t> 2022 *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7880DC3-A6BC-47DA-A67C-9AB23DE5C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5862" y="2831675"/>
            <a:ext cx="1483960" cy="148396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DFA470B-E371-4DE8-936C-36E1E040DA70}"/>
              </a:ext>
            </a:extLst>
          </p:cNvPr>
          <p:cNvSpPr txBox="1"/>
          <p:nvPr/>
        </p:nvSpPr>
        <p:spPr>
          <a:xfrm>
            <a:off x="179512" y="1032518"/>
            <a:ext cx="7676648" cy="50783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CL" dirty="0">
                <a:solidFill>
                  <a:srgbClr val="002060"/>
                </a:solidFill>
              </a:rPr>
              <a:t>Correcta Programación de </a:t>
            </a:r>
            <a:r>
              <a:rPr lang="es-ES" dirty="0">
                <a:solidFill>
                  <a:srgbClr val="002060"/>
                </a:solidFill>
              </a:rPr>
              <a:t>horas de consultas y actividades, presenciales y remotas de profesionales Médicos, No Médicos, Odontológica y Telemedicina.</a:t>
            </a:r>
          </a:p>
          <a:p>
            <a:endParaRPr lang="es-CL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rgbClr val="002060"/>
                </a:solidFill>
              </a:rPr>
              <a:t>Agendamiento de Consultas Nuevas para la atención de especialidad médica.</a:t>
            </a:r>
          </a:p>
          <a:p>
            <a:endParaRPr lang="es-ES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rgbClr val="002060"/>
                </a:solidFill>
              </a:rPr>
              <a:t>Resolver la lista de espera de Consulta Nueva e Intervenciones Quirúrgicas electivas especialmente la con mayor antigüedad.</a:t>
            </a:r>
          </a:p>
          <a:p>
            <a:endParaRPr lang="es-ES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rgbClr val="002060"/>
                </a:solidFill>
              </a:rPr>
              <a:t>Derivación de pacientes con Enfermedades No Transmisibles, desde los Servicios de Urgencia hacia establecimientos de Atención Primaria.</a:t>
            </a:r>
          </a:p>
          <a:p>
            <a:endParaRPr lang="es-ES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rgbClr val="002060"/>
                </a:solidFill>
              </a:rPr>
              <a:t>Prestaciones  de consultas por telemedicina solicitadas para ser resueltas por Hospital Digital en las especialidades de Dermatología, Diabetes, Geriatría y Nefrología.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ES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rgbClr val="002060"/>
                </a:solidFill>
              </a:rPr>
              <a:t>Mejorar registros aun pendientes de incorporar en sistema local Yanis.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3F97199-4705-4163-97E7-21A8796AF1E6}"/>
              </a:ext>
            </a:extLst>
          </p:cNvPr>
          <p:cNvSpPr/>
          <p:nvPr/>
        </p:nvSpPr>
        <p:spPr>
          <a:xfrm>
            <a:off x="179512" y="6453336"/>
            <a:ext cx="2808312" cy="32403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000" i="1" dirty="0">
                <a:ln w="0"/>
                <a:solidFill>
                  <a:schemeClr val="tx1"/>
                </a:solidFill>
              </a:rPr>
              <a:t>Planificación y Control de Gestión – Servicio de Salud Iquique </a:t>
            </a:r>
          </a:p>
        </p:txBody>
      </p:sp>
    </p:spTree>
    <p:extLst>
      <p:ext uri="{BB962C8B-B14F-4D97-AF65-F5344CB8AC3E}">
        <p14:creationId xmlns:p14="http://schemas.microsoft.com/office/powerpoint/2010/main" val="3290934102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s-CL" b="1" dirty="0"/>
            </a:br>
            <a:r>
              <a:rPr lang="es-CL" b="1" dirty="0"/>
              <a:t>Metas Sanitarias Ley 18.834</a:t>
            </a:r>
            <a:endParaRPr lang="es-CL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CC35F53-31AB-4E17-8F5C-8860C08E7844}"/>
              </a:ext>
            </a:extLst>
          </p:cNvPr>
          <p:cNvSpPr/>
          <p:nvPr/>
        </p:nvSpPr>
        <p:spPr>
          <a:xfrm>
            <a:off x="179512" y="6453336"/>
            <a:ext cx="2808312" cy="32403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000" i="1" dirty="0">
                <a:ln w="0"/>
                <a:solidFill>
                  <a:schemeClr val="tx1"/>
                </a:solidFill>
              </a:rPr>
              <a:t>Planificación y Control de Gestión – Servicio de Salud Iquique 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6EE095E8-2DB6-4A1B-B46C-3DCC19E7BF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895217"/>
              </p:ext>
            </p:extLst>
          </p:nvPr>
        </p:nvGraphicFramePr>
        <p:xfrm>
          <a:off x="1288256" y="1736812"/>
          <a:ext cx="6200069" cy="21242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2114">
                  <a:extLst>
                    <a:ext uri="{9D8B030D-6E8A-4147-A177-3AD203B41FA5}">
                      <a16:colId xmlns:a16="http://schemas.microsoft.com/office/drawing/2014/main" val="4009742125"/>
                    </a:ext>
                  </a:extLst>
                </a:gridCol>
                <a:gridCol w="1336222">
                  <a:extLst>
                    <a:ext uri="{9D8B030D-6E8A-4147-A177-3AD203B41FA5}">
                      <a16:colId xmlns:a16="http://schemas.microsoft.com/office/drawing/2014/main" val="2424762622"/>
                    </a:ext>
                  </a:extLst>
                </a:gridCol>
                <a:gridCol w="801733">
                  <a:extLst>
                    <a:ext uri="{9D8B030D-6E8A-4147-A177-3AD203B41FA5}">
                      <a16:colId xmlns:a16="http://schemas.microsoft.com/office/drawing/2014/main" val="171601938"/>
                    </a:ext>
                  </a:extLst>
                </a:gridCol>
              </a:tblGrid>
              <a:tr h="53105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Establecimiento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% de Cumplimiento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Tramo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2216955"/>
                  </a:ext>
                </a:extLst>
              </a:tr>
              <a:tr h="5310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u="none" strike="noStrike" dirty="0">
                          <a:effectLst/>
                        </a:rPr>
                        <a:t>Direccion SSI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94.6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9458346"/>
                  </a:ext>
                </a:extLst>
              </a:tr>
              <a:tr h="5310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u="none" strike="noStrike">
                          <a:effectLst/>
                        </a:rPr>
                        <a:t>Hospital Dr.Ernesto Torres Galdames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99.8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1101939"/>
                  </a:ext>
                </a:extLst>
              </a:tr>
              <a:tr h="53105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u="none" strike="noStrike">
                          <a:effectLst/>
                        </a:rPr>
                        <a:t>Consultorio General Urbano Dr. Hector Reyno Gutierrez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100.0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1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2247371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F315C857-75B1-4F48-A6F1-C8BF75C9BF40}"/>
              </a:ext>
            </a:extLst>
          </p:cNvPr>
          <p:cNvSpPr txBox="1"/>
          <p:nvPr/>
        </p:nvSpPr>
        <p:spPr>
          <a:xfrm>
            <a:off x="971599" y="4307048"/>
            <a:ext cx="73453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Destacar la baja cobertura a nivel Red Asistencial de la Evaluación anual de los pies en personas de 15 años y más con diabetes bajo control, que solo alcanzo 57.4%.</a:t>
            </a:r>
          </a:p>
        </p:txBody>
      </p:sp>
    </p:spTree>
    <p:extLst>
      <p:ext uri="{BB962C8B-B14F-4D97-AF65-F5344CB8AC3E}">
        <p14:creationId xmlns:p14="http://schemas.microsoft.com/office/powerpoint/2010/main" val="1562271914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s-CL" b="1" dirty="0"/>
            </a:br>
            <a:r>
              <a:rPr lang="es-CL" b="1" dirty="0"/>
              <a:t>Metas Sanitarias Ley 19.664</a:t>
            </a:r>
            <a:endParaRPr lang="es-CL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CC35F53-31AB-4E17-8F5C-8860C08E7844}"/>
              </a:ext>
            </a:extLst>
          </p:cNvPr>
          <p:cNvSpPr/>
          <p:nvPr/>
        </p:nvSpPr>
        <p:spPr>
          <a:xfrm>
            <a:off x="179512" y="6453336"/>
            <a:ext cx="2808312" cy="32403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000" i="1" dirty="0">
                <a:ln w="0"/>
                <a:solidFill>
                  <a:schemeClr val="tx1"/>
                </a:solidFill>
              </a:rPr>
              <a:t>Planificación y Control de Gestión – Servicio de Salud Iquique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243CD69-1304-4700-ADE7-23A1606C2D4E}"/>
              </a:ext>
            </a:extLst>
          </p:cNvPr>
          <p:cNvSpPr txBox="1"/>
          <p:nvPr/>
        </p:nvSpPr>
        <p:spPr>
          <a:xfrm>
            <a:off x="143699" y="3140968"/>
            <a:ext cx="77065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No se cumple con: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0" i="0" dirty="0">
                <a:solidFill>
                  <a:srgbClr val="212529"/>
                </a:solidFill>
                <a:effectLst/>
                <a:latin typeface="-apple-system"/>
              </a:rPr>
              <a:t>Porcentaje de Intervenciones Quirúrgicas Suspendidas.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0" i="0" dirty="0">
                <a:solidFill>
                  <a:srgbClr val="212529"/>
                </a:solidFill>
                <a:effectLst/>
                <a:latin typeface="-apple-system"/>
              </a:rPr>
              <a:t>Variación del número de días promedio de espera para intervenciones quirúrgicas mayores y menores.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0" i="0" dirty="0">
                <a:solidFill>
                  <a:srgbClr val="212529"/>
                </a:solidFill>
                <a:effectLst/>
                <a:latin typeface="-apple-system"/>
              </a:rPr>
              <a:t>Porcentaje de Cumplimiento de la Programación anual de Consultas Médicas realizadas en modalidad Telemedicina.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0" i="0" dirty="0">
                <a:solidFill>
                  <a:srgbClr val="212529"/>
                </a:solidFill>
                <a:effectLst/>
                <a:latin typeface="-apple-system"/>
              </a:rPr>
              <a:t>Promedio de días de estada de pacientes derivados vía UGCC a prestadores privados fuera de convenio.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0" i="0" dirty="0">
                <a:solidFill>
                  <a:srgbClr val="212529"/>
                </a:solidFill>
                <a:effectLst/>
                <a:latin typeface="-apple-system"/>
              </a:rPr>
              <a:t>Porcentaje de Gestión Efectiva para el Cumplimiento GES en la Red.</a:t>
            </a:r>
          </a:p>
          <a:p>
            <a:endParaRPr lang="es-MX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5D81861C-9F68-4384-BC46-D3E6B21925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06789"/>
              </p:ext>
            </p:extLst>
          </p:nvPr>
        </p:nvGraphicFramePr>
        <p:xfrm>
          <a:off x="863588" y="1468445"/>
          <a:ext cx="6912768" cy="1499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8647">
                  <a:extLst>
                    <a:ext uri="{9D8B030D-6E8A-4147-A177-3AD203B41FA5}">
                      <a16:colId xmlns:a16="http://schemas.microsoft.com/office/drawing/2014/main" val="2309224182"/>
                    </a:ext>
                  </a:extLst>
                </a:gridCol>
                <a:gridCol w="1358108">
                  <a:extLst>
                    <a:ext uri="{9D8B030D-6E8A-4147-A177-3AD203B41FA5}">
                      <a16:colId xmlns:a16="http://schemas.microsoft.com/office/drawing/2014/main" val="2747058718"/>
                    </a:ext>
                  </a:extLst>
                </a:gridCol>
                <a:gridCol w="1426013">
                  <a:extLst>
                    <a:ext uri="{9D8B030D-6E8A-4147-A177-3AD203B41FA5}">
                      <a16:colId xmlns:a16="http://schemas.microsoft.com/office/drawing/2014/main" val="3367773594"/>
                    </a:ext>
                  </a:extLst>
                </a:gridCol>
              </a:tblGrid>
              <a:tr h="37486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Establecimiento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% de Cumplimiento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Cumple Minimo 75%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6341941"/>
                  </a:ext>
                </a:extLst>
              </a:tr>
              <a:tr h="37486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u="none" strike="noStrike">
                          <a:effectLst/>
                        </a:rPr>
                        <a:t>Direccion SSI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64.7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No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3298443"/>
                  </a:ext>
                </a:extLst>
              </a:tr>
              <a:tr h="37486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u="none" strike="noStrike">
                          <a:effectLst/>
                        </a:rPr>
                        <a:t>Hospital Dr.Ernesto Torres Galdames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42.6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No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4465167"/>
                  </a:ext>
                </a:extLst>
              </a:tr>
              <a:tr h="37486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u="none" strike="noStrike">
                          <a:effectLst/>
                        </a:rPr>
                        <a:t>Consultorio General Urbano Dr. Hector Reyno Gutierrez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100.0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Si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576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748646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s-CL" b="1" dirty="0"/>
            </a:br>
            <a:r>
              <a:rPr lang="es-CL" b="1" dirty="0"/>
              <a:t>Metas Sanitarias Ley 20.707</a:t>
            </a:r>
            <a:endParaRPr lang="es-CL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CC35F53-31AB-4E17-8F5C-8860C08E7844}"/>
              </a:ext>
            </a:extLst>
          </p:cNvPr>
          <p:cNvSpPr/>
          <p:nvPr/>
        </p:nvSpPr>
        <p:spPr>
          <a:xfrm>
            <a:off x="179512" y="6453336"/>
            <a:ext cx="2808312" cy="32403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000" i="1" dirty="0">
                <a:ln w="0"/>
                <a:solidFill>
                  <a:schemeClr val="tx1"/>
                </a:solidFill>
              </a:rPr>
              <a:t>Planificación y Control de Gestión – Servicio de Salud Iquique 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1FCB5CC-BCC2-464A-8A56-2D36B0438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161995"/>
              </p:ext>
            </p:extLst>
          </p:nvPr>
        </p:nvGraphicFramePr>
        <p:xfrm>
          <a:off x="1187624" y="1772816"/>
          <a:ext cx="6372707" cy="18362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82884">
                  <a:extLst>
                    <a:ext uri="{9D8B030D-6E8A-4147-A177-3AD203B41FA5}">
                      <a16:colId xmlns:a16="http://schemas.microsoft.com/office/drawing/2014/main" val="2689698515"/>
                    </a:ext>
                  </a:extLst>
                </a:gridCol>
                <a:gridCol w="1380214">
                  <a:extLst>
                    <a:ext uri="{9D8B030D-6E8A-4147-A177-3AD203B41FA5}">
                      <a16:colId xmlns:a16="http://schemas.microsoft.com/office/drawing/2014/main" val="2140661592"/>
                    </a:ext>
                  </a:extLst>
                </a:gridCol>
                <a:gridCol w="1509609">
                  <a:extLst>
                    <a:ext uri="{9D8B030D-6E8A-4147-A177-3AD203B41FA5}">
                      <a16:colId xmlns:a16="http://schemas.microsoft.com/office/drawing/2014/main" val="2979432415"/>
                    </a:ext>
                  </a:extLst>
                </a:gridCol>
              </a:tblGrid>
              <a:tr h="3060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u="none" strike="noStrike">
                          <a:effectLst/>
                        </a:rPr>
                        <a:t>Unidades en HETG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Cantidad de Metas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% de Cumplimiento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080868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u="none" strike="noStrike">
                          <a:effectLst/>
                        </a:rPr>
                        <a:t>Servicio de Emergencia Hospitalaria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6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88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27847284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u="none" strike="noStrike">
                          <a:effectLst/>
                        </a:rPr>
                        <a:t>Servicio de Urgencia Gineco-Obstetrica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5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100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0167949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u="none" strike="noStrike">
                          <a:effectLst/>
                        </a:rPr>
                        <a:t>Servicio de Unidad Paciente Critico Adulto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4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98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1861513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u="none" strike="noStrike">
                          <a:effectLst/>
                        </a:rPr>
                        <a:t>Servicio de Unidad Paciente Critico Pediatrico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4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60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1735309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100" u="none" strike="noStrike">
                          <a:effectLst/>
                        </a:rPr>
                        <a:t>Servicio de Unidad Paciente Critico Neonatologia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4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100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1800962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F9306DD8-8AC7-4594-9B7A-E3A287E041BC}"/>
              </a:ext>
            </a:extLst>
          </p:cNvPr>
          <p:cNvSpPr txBox="1"/>
          <p:nvPr/>
        </p:nvSpPr>
        <p:spPr>
          <a:xfrm>
            <a:off x="395536" y="4027994"/>
            <a:ext cx="83529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Unidad de Emergencia Hospitalaria, </a:t>
            </a:r>
            <a:r>
              <a:rPr lang="es-ES_tradnl" sz="18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 se  cumple </a:t>
            </a: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 </a:t>
            </a:r>
            <a:r>
              <a:rPr lang="es-C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Porcentaje de atención de pacientes Categorizados como C2 y/o ESI2 en los tiempos según estándar en las Unidades de Emergencias Hospitalarias (UEH).</a:t>
            </a: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endParaRPr lang="es-ES_tradnl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Unidad de Paciente Crítico Pediátrico</a:t>
            </a:r>
            <a:r>
              <a:rPr lang="es-CL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s-CL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no se cumple </a:t>
            </a:r>
            <a:r>
              <a:rPr lang="es-CL" dirty="0">
                <a:latin typeface="Arial" panose="020B0604020202020204" pitchFamily="34" charset="0"/>
                <a:ea typeface="Times New Roman" panose="02020603050405020304" pitchFamily="18" charset="0"/>
              </a:rPr>
              <a:t>con </a:t>
            </a:r>
            <a:r>
              <a:rPr lang="es-MX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Porcentaje de Pacientes Ingresados a UPC con correcta aplicación de criterios de ingreso.</a:t>
            </a:r>
            <a:endParaRPr lang="es-CL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s-CL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82383119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3372FD0-3890-49FC-9361-9FE99C97D5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628"/>
            <a:ext cx="9144000" cy="6777372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43508" y="944724"/>
            <a:ext cx="7772400" cy="1470025"/>
          </a:xfrm>
        </p:spPr>
        <p:txBody>
          <a:bodyPr/>
          <a:lstStyle/>
          <a:p>
            <a:r>
              <a:rPr lang="es-CL" sz="7200" b="1" dirty="0">
                <a:solidFill>
                  <a:schemeClr val="bg1"/>
                </a:solidFill>
              </a:rPr>
              <a:t>GRACIAS!!!</a:t>
            </a:r>
          </a:p>
        </p:txBody>
      </p:sp>
    </p:spTree>
    <p:extLst>
      <p:ext uri="{BB962C8B-B14F-4D97-AF65-F5344CB8AC3E}">
        <p14:creationId xmlns:p14="http://schemas.microsoft.com/office/powerpoint/2010/main" val="3853586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12754</TotalTime>
  <Words>488</Words>
  <Application>Microsoft Office PowerPoint</Application>
  <PresentationFormat>Presentación en pantalla (4:3)</PresentationFormat>
  <Paragraphs>87</Paragraphs>
  <Slides>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8</vt:i4>
      </vt:variant>
    </vt:vector>
  </HeadingPairs>
  <TitlesOfParts>
    <vt:vector size="17" baseType="lpstr">
      <vt:lpstr>-apple-system</vt:lpstr>
      <vt:lpstr>Arial</vt:lpstr>
      <vt:lpstr>Calibri</vt:lpstr>
      <vt:lpstr>Verdana</vt:lpstr>
      <vt:lpstr>Wingdings</vt:lpstr>
      <vt:lpstr>Office Theme</vt:lpstr>
      <vt:lpstr>1_Office Theme</vt:lpstr>
      <vt:lpstr>2_Office Theme</vt:lpstr>
      <vt:lpstr>3_Office Theme</vt:lpstr>
      <vt:lpstr>Presentación de PowerPoint</vt:lpstr>
      <vt:lpstr>Presentación de PowerPoint</vt:lpstr>
      <vt:lpstr>Presentación de PowerPoint</vt:lpstr>
      <vt:lpstr>Presentación de PowerPoint</vt:lpstr>
      <vt:lpstr> Metas Sanitarias Ley 18.834</vt:lpstr>
      <vt:lpstr> Metas Sanitarias Ley 19.664</vt:lpstr>
      <vt:lpstr> Metas Sanitarias Ley 20.707</vt:lpstr>
      <vt:lpstr>GRACIAS!!!</vt:lpstr>
    </vt:vector>
  </TitlesOfParts>
  <Company>Gabriel Badagnani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Executive Director</dc:creator>
  <cp:lastModifiedBy>Jose Maluenda</cp:lastModifiedBy>
  <cp:revision>786</cp:revision>
  <cp:lastPrinted>2013-05-13T18:09:45Z</cp:lastPrinted>
  <dcterms:created xsi:type="dcterms:W3CDTF">2010-12-28T17:53:50Z</dcterms:created>
  <dcterms:modified xsi:type="dcterms:W3CDTF">2022-01-26T15:39:47Z</dcterms:modified>
</cp:coreProperties>
</file>