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7" r:id="rId3"/>
    <p:sldMasterId id="2147483672" r:id="rId4"/>
  </p:sldMasterIdLst>
  <p:notesMasterIdLst>
    <p:notesMasterId r:id="rId21"/>
  </p:notesMasterIdLst>
  <p:sldIdLst>
    <p:sldId id="261" r:id="rId5"/>
    <p:sldId id="257" r:id="rId6"/>
    <p:sldId id="258" r:id="rId7"/>
    <p:sldId id="259" r:id="rId8"/>
    <p:sldId id="260" r:id="rId9"/>
    <p:sldId id="325" r:id="rId10"/>
    <p:sldId id="326" r:id="rId11"/>
    <p:sldId id="263" r:id="rId12"/>
    <p:sldId id="264" r:id="rId13"/>
    <p:sldId id="269" r:id="rId14"/>
    <p:sldId id="327" r:id="rId15"/>
    <p:sldId id="268" r:id="rId16"/>
    <p:sldId id="328" r:id="rId17"/>
    <p:sldId id="265" r:id="rId18"/>
    <p:sldId id="266" r:id="rId19"/>
    <p:sldId id="267"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71" autoAdjust="0"/>
    <p:restoredTop sz="94660"/>
  </p:normalViewPr>
  <p:slideViewPr>
    <p:cSldViewPr snapToGrid="0">
      <p:cViewPr varScale="1">
        <p:scale>
          <a:sx n="114" d="100"/>
          <a:sy n="114" d="100"/>
        </p:scale>
        <p:origin x="4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CL"/>
        </a:p>
      </c:txPr>
    </c:title>
    <c:autoTitleDeleted val="0"/>
    <c:plotArea>
      <c:layout/>
      <c:barChart>
        <c:barDir val="col"/>
        <c:grouping val="clustered"/>
        <c:varyColors val="0"/>
        <c:ser>
          <c:idx val="0"/>
          <c:order val="0"/>
          <c:tx>
            <c:strRef>
              <c:f>'[Indicadores de LE Abierta 2021 Hasta Junio (004).xlsx]CNE'!$B$24</c:f>
              <c:strCache>
                <c:ptCount val="1"/>
                <c:pt idx="0">
                  <c:v>Total</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spPr>
              <a:solidFill>
                <a:schemeClr val="bg1">
                  <a:lumMod val="85000"/>
                </a:schemeClr>
              </a:solidFill>
              <a:ln>
                <a:noFill/>
              </a:ln>
              <a:effectLst>
                <a:innerShdw blurRad="114300">
                  <a:schemeClr val="accent1"/>
                </a:innerShdw>
              </a:effectLst>
            </c:spPr>
            <c:extLst>
              <c:ext xmlns:c16="http://schemas.microsoft.com/office/drawing/2014/chart" uri="{C3380CC4-5D6E-409C-BE32-E72D297353CC}">
                <c16:uniqueId val="{00000001-4909-44AC-8505-44380CDFD602}"/>
              </c:ext>
            </c:extLst>
          </c:dPt>
          <c:dPt>
            <c:idx val="1"/>
            <c:invertIfNegative val="0"/>
            <c:bubble3D val="0"/>
            <c:spPr>
              <a:solidFill>
                <a:schemeClr val="bg2">
                  <a:lumMod val="90000"/>
                </a:schemeClr>
              </a:solidFill>
              <a:ln>
                <a:noFill/>
              </a:ln>
              <a:effectLst>
                <a:innerShdw blurRad="114300">
                  <a:schemeClr val="accent1"/>
                </a:innerShdw>
              </a:effectLst>
            </c:spPr>
            <c:extLst>
              <c:ext xmlns:c16="http://schemas.microsoft.com/office/drawing/2014/chart" uri="{C3380CC4-5D6E-409C-BE32-E72D297353CC}">
                <c16:uniqueId val="{00000002-4909-44AC-8505-44380CDFD602}"/>
              </c:ext>
            </c:extLst>
          </c:dPt>
          <c:dPt>
            <c:idx val="2"/>
            <c:invertIfNegative val="0"/>
            <c:bubble3D val="0"/>
            <c:spPr>
              <a:solidFill>
                <a:schemeClr val="accent3">
                  <a:lumMod val="60000"/>
                  <a:lumOff val="40000"/>
                </a:schemeClr>
              </a:solidFill>
              <a:ln>
                <a:noFill/>
              </a:ln>
              <a:effectLst>
                <a:innerShdw blurRad="114300">
                  <a:schemeClr val="accent1"/>
                </a:innerShdw>
              </a:effectLst>
            </c:spPr>
            <c:extLst>
              <c:ext xmlns:c16="http://schemas.microsoft.com/office/drawing/2014/chart" uri="{C3380CC4-5D6E-409C-BE32-E72D297353CC}">
                <c16:uniqueId val="{00000003-4909-44AC-8505-44380CDFD602}"/>
              </c:ext>
            </c:extLst>
          </c:dPt>
          <c:dPt>
            <c:idx val="3"/>
            <c:invertIfNegative val="0"/>
            <c:bubble3D val="0"/>
            <c:spPr>
              <a:solidFill>
                <a:schemeClr val="accent3">
                  <a:lumMod val="40000"/>
                  <a:lumOff val="60000"/>
                </a:schemeClr>
              </a:solidFill>
              <a:ln>
                <a:solidFill>
                  <a:schemeClr val="accent3">
                    <a:lumMod val="60000"/>
                    <a:lumOff val="40000"/>
                  </a:schemeClr>
                </a:solidFill>
              </a:ln>
              <a:effectLst>
                <a:innerShdw blurRad="114300">
                  <a:schemeClr val="accent1"/>
                </a:innerShdw>
              </a:effectLst>
            </c:spPr>
            <c:extLst>
              <c:ext xmlns:c16="http://schemas.microsoft.com/office/drawing/2014/chart" uri="{C3380CC4-5D6E-409C-BE32-E72D297353CC}">
                <c16:uniqueId val="{00000004-4909-44AC-8505-44380CDFD602}"/>
              </c:ext>
            </c:extLst>
          </c:dPt>
          <c:cat>
            <c:strRef>
              <c:f>'[Indicadores de LE Abierta 2021 Hasta Junio (004).xlsx]CNE'!$C$23:$F$23</c:f>
              <c:strCache>
                <c:ptCount val="4"/>
                <c:pt idx="0">
                  <c:v>Número de registros</c:v>
                </c:pt>
                <c:pt idx="1">
                  <c:v>Prom. días de Espera</c:v>
                </c:pt>
                <c:pt idx="2">
                  <c:v>Número de registros</c:v>
                </c:pt>
                <c:pt idx="3">
                  <c:v>Prom. días de Espera</c:v>
                </c:pt>
              </c:strCache>
            </c:strRef>
          </c:cat>
          <c:val>
            <c:numRef>
              <c:f>'[Indicadores de LE Abierta 2021 Hasta Junio (004).xlsx]CNE'!$C$24:$F$24</c:f>
              <c:numCache>
                <c:formatCode>#,##0</c:formatCode>
                <c:ptCount val="4"/>
                <c:pt idx="0">
                  <c:v>20969</c:v>
                </c:pt>
                <c:pt idx="1">
                  <c:v>473</c:v>
                </c:pt>
                <c:pt idx="2">
                  <c:v>42339</c:v>
                </c:pt>
                <c:pt idx="3">
                  <c:v>867.5404473416944</c:v>
                </c:pt>
              </c:numCache>
            </c:numRef>
          </c:val>
          <c:extLst>
            <c:ext xmlns:c16="http://schemas.microsoft.com/office/drawing/2014/chart" uri="{C3380CC4-5D6E-409C-BE32-E72D297353CC}">
              <c16:uniqueId val="{00000000-4909-44AC-8505-44380CDFD602}"/>
            </c:ext>
          </c:extLst>
        </c:ser>
        <c:dLbls>
          <c:showLegendKey val="0"/>
          <c:showVal val="0"/>
          <c:showCatName val="0"/>
          <c:showSerName val="0"/>
          <c:showPercent val="0"/>
          <c:showBubbleSize val="0"/>
        </c:dLbls>
        <c:gapWidth val="164"/>
        <c:overlap val="-22"/>
        <c:axId val="201401728"/>
        <c:axId val="1888313536"/>
      </c:barChart>
      <c:catAx>
        <c:axId val="2014017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888313536"/>
        <c:crosses val="autoZero"/>
        <c:auto val="1"/>
        <c:lblAlgn val="ctr"/>
        <c:lblOffset val="100"/>
        <c:noMultiLvlLbl val="0"/>
      </c:catAx>
      <c:valAx>
        <c:axId val="18883135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1401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CL"/>
        </a:p>
      </c:txPr>
    </c:title>
    <c:autoTitleDeleted val="0"/>
    <c:plotArea>
      <c:layout>
        <c:manualLayout>
          <c:layoutTarget val="inner"/>
          <c:xMode val="edge"/>
          <c:yMode val="edge"/>
          <c:x val="9.1314726436506413E-2"/>
          <c:y val="0.13507438423835985"/>
          <c:w val="0.88668710462717915"/>
          <c:h val="0.73303309134211592"/>
        </c:manualLayout>
      </c:layout>
      <c:barChart>
        <c:barDir val="col"/>
        <c:grouping val="clustered"/>
        <c:varyColors val="0"/>
        <c:ser>
          <c:idx val="0"/>
          <c:order val="0"/>
          <c:tx>
            <c:strRef>
              <c:f>'[Indicadores de LE Abierta 2021 Hasta Junio (004).xlsx]Odontología '!$B$12</c:f>
              <c:strCache>
                <c:ptCount val="1"/>
                <c:pt idx="0">
                  <c:v>Total</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spPr>
              <a:solidFill>
                <a:schemeClr val="bg2">
                  <a:lumMod val="75000"/>
                </a:schemeClr>
              </a:solidFill>
              <a:ln>
                <a:noFill/>
              </a:ln>
              <a:effectLst>
                <a:innerShdw blurRad="114300">
                  <a:schemeClr val="accent1"/>
                </a:innerShdw>
              </a:effectLst>
            </c:spPr>
            <c:extLst>
              <c:ext xmlns:c16="http://schemas.microsoft.com/office/drawing/2014/chart" uri="{C3380CC4-5D6E-409C-BE32-E72D297353CC}">
                <c16:uniqueId val="{00000001-A78E-45D6-B8B2-5519065FC46F}"/>
              </c:ext>
            </c:extLst>
          </c:dPt>
          <c:dPt>
            <c:idx val="1"/>
            <c:invertIfNegative val="0"/>
            <c:bubble3D val="0"/>
            <c:spPr>
              <a:solidFill>
                <a:schemeClr val="bg2">
                  <a:lumMod val="75000"/>
                </a:schemeClr>
              </a:solidFill>
              <a:ln>
                <a:noFill/>
              </a:ln>
              <a:effectLst>
                <a:innerShdw blurRad="114300">
                  <a:schemeClr val="accent1"/>
                </a:innerShdw>
              </a:effectLst>
            </c:spPr>
            <c:extLst>
              <c:ext xmlns:c16="http://schemas.microsoft.com/office/drawing/2014/chart" uri="{C3380CC4-5D6E-409C-BE32-E72D297353CC}">
                <c16:uniqueId val="{00000003-A78E-45D6-B8B2-5519065FC46F}"/>
              </c:ext>
            </c:extLst>
          </c:dPt>
          <c:dPt>
            <c:idx val="2"/>
            <c:invertIfNegative val="0"/>
            <c:bubble3D val="0"/>
            <c:spPr>
              <a:solidFill>
                <a:schemeClr val="accent6">
                  <a:lumMod val="40000"/>
                  <a:lumOff val="60000"/>
                </a:schemeClr>
              </a:solidFill>
              <a:ln>
                <a:noFill/>
              </a:ln>
              <a:effectLst>
                <a:innerShdw blurRad="114300">
                  <a:schemeClr val="accent1"/>
                </a:innerShdw>
              </a:effectLst>
            </c:spPr>
            <c:extLst>
              <c:ext xmlns:c16="http://schemas.microsoft.com/office/drawing/2014/chart" uri="{C3380CC4-5D6E-409C-BE32-E72D297353CC}">
                <c16:uniqueId val="{00000005-A78E-45D6-B8B2-5519065FC46F}"/>
              </c:ext>
            </c:extLst>
          </c:dPt>
          <c:dPt>
            <c:idx val="3"/>
            <c:invertIfNegative val="0"/>
            <c:bubble3D val="0"/>
            <c:spPr>
              <a:solidFill>
                <a:schemeClr val="accent6">
                  <a:lumMod val="40000"/>
                  <a:lumOff val="60000"/>
                </a:schemeClr>
              </a:solidFill>
              <a:ln>
                <a:noFill/>
              </a:ln>
              <a:effectLst>
                <a:innerShdw blurRad="114300">
                  <a:schemeClr val="accent1"/>
                </a:innerShdw>
              </a:effectLst>
            </c:spPr>
            <c:extLst>
              <c:ext xmlns:c16="http://schemas.microsoft.com/office/drawing/2014/chart" uri="{C3380CC4-5D6E-409C-BE32-E72D297353CC}">
                <c16:uniqueId val="{00000007-A78E-45D6-B8B2-5519065FC46F}"/>
              </c:ext>
            </c:extLst>
          </c:dPt>
          <c:cat>
            <c:strRef>
              <c:f>'[Indicadores de LE Abierta 2021 Hasta Junio (004).xlsx]Odontología '!$C$11:$F$11</c:f>
              <c:strCache>
                <c:ptCount val="4"/>
                <c:pt idx="0">
                  <c:v>Número de registros</c:v>
                </c:pt>
                <c:pt idx="1">
                  <c:v>Prom. días de Espera</c:v>
                </c:pt>
                <c:pt idx="2">
                  <c:v>Número de registros</c:v>
                </c:pt>
                <c:pt idx="3">
                  <c:v>Prom. días de Espera</c:v>
                </c:pt>
              </c:strCache>
            </c:strRef>
          </c:cat>
          <c:val>
            <c:numRef>
              <c:f>'[Indicadores de LE Abierta 2021 Hasta Junio (004).xlsx]Odontología '!$C$12:$F$12</c:f>
              <c:numCache>
                <c:formatCode>#,##0</c:formatCode>
                <c:ptCount val="4"/>
                <c:pt idx="0">
                  <c:v>4799</c:v>
                </c:pt>
                <c:pt idx="1">
                  <c:v>648</c:v>
                </c:pt>
                <c:pt idx="2">
                  <c:v>7738</c:v>
                </c:pt>
                <c:pt idx="3">
                  <c:v>850.67885758593957</c:v>
                </c:pt>
              </c:numCache>
            </c:numRef>
          </c:val>
          <c:extLst>
            <c:ext xmlns:c16="http://schemas.microsoft.com/office/drawing/2014/chart" uri="{C3380CC4-5D6E-409C-BE32-E72D297353CC}">
              <c16:uniqueId val="{00000008-A78E-45D6-B8B2-5519065FC46F}"/>
            </c:ext>
          </c:extLst>
        </c:ser>
        <c:dLbls>
          <c:showLegendKey val="0"/>
          <c:showVal val="0"/>
          <c:showCatName val="0"/>
          <c:showSerName val="0"/>
          <c:showPercent val="0"/>
          <c:showBubbleSize val="0"/>
        </c:dLbls>
        <c:gapWidth val="164"/>
        <c:overlap val="-22"/>
        <c:axId val="1964042128"/>
        <c:axId val="1706655280"/>
      </c:barChart>
      <c:catAx>
        <c:axId val="19640421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06655280"/>
        <c:crosses val="autoZero"/>
        <c:auto val="1"/>
        <c:lblAlgn val="ctr"/>
        <c:lblOffset val="100"/>
        <c:noMultiLvlLbl val="0"/>
      </c:catAx>
      <c:valAx>
        <c:axId val="1706655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64042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CL"/>
        </a:p>
      </c:txPr>
    </c:title>
    <c:autoTitleDeleted val="0"/>
    <c:plotArea>
      <c:layout>
        <c:manualLayout>
          <c:layoutTarget val="inner"/>
          <c:xMode val="edge"/>
          <c:yMode val="edge"/>
          <c:x val="9.0025701798697011E-2"/>
          <c:y val="0.15002482355986024"/>
          <c:w val="0.88521416443419287"/>
          <c:h val="0.74252524661802333"/>
        </c:manualLayout>
      </c:layout>
      <c:barChart>
        <c:barDir val="col"/>
        <c:grouping val="clustered"/>
        <c:varyColors val="0"/>
        <c:ser>
          <c:idx val="0"/>
          <c:order val="0"/>
          <c:tx>
            <c:strRef>
              <c:f>'[Indicadores de LE Abierta 2021 Hasta Junio (004).xlsx]Quirúrgica '!$B$17</c:f>
              <c:strCache>
                <c:ptCount val="1"/>
                <c:pt idx="0">
                  <c:v>Total</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spPr>
              <a:solidFill>
                <a:schemeClr val="bg2">
                  <a:lumMod val="90000"/>
                </a:schemeClr>
              </a:solidFill>
              <a:ln>
                <a:noFill/>
              </a:ln>
              <a:effectLst>
                <a:innerShdw blurRad="114300">
                  <a:schemeClr val="accent1"/>
                </a:innerShdw>
              </a:effectLst>
            </c:spPr>
            <c:extLst>
              <c:ext xmlns:c16="http://schemas.microsoft.com/office/drawing/2014/chart" uri="{C3380CC4-5D6E-409C-BE32-E72D297353CC}">
                <c16:uniqueId val="{00000001-FDD1-4194-8796-2B744E66FADC}"/>
              </c:ext>
            </c:extLst>
          </c:dPt>
          <c:dPt>
            <c:idx val="1"/>
            <c:invertIfNegative val="0"/>
            <c:bubble3D val="0"/>
            <c:spPr>
              <a:solidFill>
                <a:schemeClr val="bg2">
                  <a:lumMod val="90000"/>
                </a:schemeClr>
              </a:solidFill>
              <a:ln>
                <a:noFill/>
              </a:ln>
              <a:effectLst>
                <a:innerShdw blurRad="114300">
                  <a:schemeClr val="accent1"/>
                </a:innerShdw>
              </a:effectLst>
            </c:spPr>
            <c:extLst>
              <c:ext xmlns:c16="http://schemas.microsoft.com/office/drawing/2014/chart" uri="{C3380CC4-5D6E-409C-BE32-E72D297353CC}">
                <c16:uniqueId val="{00000003-FDD1-4194-8796-2B744E66FADC}"/>
              </c:ext>
            </c:extLst>
          </c:dPt>
          <c:dPt>
            <c:idx val="2"/>
            <c:invertIfNegative val="0"/>
            <c:bubble3D val="0"/>
            <c:spPr>
              <a:solidFill>
                <a:schemeClr val="accent6">
                  <a:lumMod val="60000"/>
                  <a:lumOff val="40000"/>
                </a:schemeClr>
              </a:solidFill>
              <a:ln>
                <a:noFill/>
              </a:ln>
              <a:effectLst>
                <a:innerShdw blurRad="114300">
                  <a:schemeClr val="accent1"/>
                </a:innerShdw>
              </a:effectLst>
            </c:spPr>
            <c:extLst>
              <c:ext xmlns:c16="http://schemas.microsoft.com/office/drawing/2014/chart" uri="{C3380CC4-5D6E-409C-BE32-E72D297353CC}">
                <c16:uniqueId val="{00000005-FDD1-4194-8796-2B744E66FADC}"/>
              </c:ext>
            </c:extLst>
          </c:dPt>
          <c:dPt>
            <c:idx val="3"/>
            <c:invertIfNegative val="0"/>
            <c:bubble3D val="0"/>
            <c:spPr>
              <a:solidFill>
                <a:schemeClr val="accent6">
                  <a:lumMod val="60000"/>
                  <a:lumOff val="40000"/>
                </a:schemeClr>
              </a:solidFill>
              <a:ln>
                <a:noFill/>
              </a:ln>
              <a:effectLst>
                <a:innerShdw blurRad="114300">
                  <a:schemeClr val="accent1"/>
                </a:innerShdw>
              </a:effectLst>
            </c:spPr>
            <c:extLst>
              <c:ext xmlns:c16="http://schemas.microsoft.com/office/drawing/2014/chart" uri="{C3380CC4-5D6E-409C-BE32-E72D297353CC}">
                <c16:uniqueId val="{00000007-FDD1-4194-8796-2B744E66FADC}"/>
              </c:ext>
            </c:extLst>
          </c:dPt>
          <c:cat>
            <c:strRef>
              <c:f>'[Indicadores de LE Abierta 2021 Hasta Junio (004).xlsx]Quirúrgica '!$C$16:$F$16</c:f>
              <c:strCache>
                <c:ptCount val="4"/>
                <c:pt idx="0">
                  <c:v>Número de registros</c:v>
                </c:pt>
                <c:pt idx="1">
                  <c:v>Prom. días de Espera</c:v>
                </c:pt>
                <c:pt idx="2">
                  <c:v>Número de registros</c:v>
                </c:pt>
                <c:pt idx="3">
                  <c:v>Prom. días de Espera</c:v>
                </c:pt>
              </c:strCache>
            </c:strRef>
          </c:cat>
          <c:val>
            <c:numRef>
              <c:f>'[Indicadores de LE Abierta 2021 Hasta Junio (004).xlsx]Quirúrgica '!$C$17:$F$17</c:f>
              <c:numCache>
                <c:formatCode>#,##0</c:formatCode>
                <c:ptCount val="4"/>
                <c:pt idx="0">
                  <c:v>4545</c:v>
                </c:pt>
                <c:pt idx="1">
                  <c:v>587</c:v>
                </c:pt>
                <c:pt idx="2">
                  <c:v>4523</c:v>
                </c:pt>
                <c:pt idx="3">
                  <c:v>706.80610214459432</c:v>
                </c:pt>
              </c:numCache>
            </c:numRef>
          </c:val>
          <c:extLst>
            <c:ext xmlns:c16="http://schemas.microsoft.com/office/drawing/2014/chart" uri="{C3380CC4-5D6E-409C-BE32-E72D297353CC}">
              <c16:uniqueId val="{00000008-FDD1-4194-8796-2B744E66FADC}"/>
            </c:ext>
          </c:extLst>
        </c:ser>
        <c:dLbls>
          <c:showLegendKey val="0"/>
          <c:showVal val="0"/>
          <c:showCatName val="0"/>
          <c:showSerName val="0"/>
          <c:showPercent val="0"/>
          <c:showBubbleSize val="0"/>
        </c:dLbls>
        <c:gapWidth val="164"/>
        <c:overlap val="-22"/>
        <c:axId val="1887908256"/>
        <c:axId val="587374704"/>
      </c:barChart>
      <c:catAx>
        <c:axId val="18879082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7374704"/>
        <c:crosses val="autoZero"/>
        <c:auto val="1"/>
        <c:lblAlgn val="ctr"/>
        <c:lblOffset val="100"/>
        <c:noMultiLvlLbl val="0"/>
      </c:catAx>
      <c:valAx>
        <c:axId val="5873747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88790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D7043-B65C-4965-AB54-03F34B076218}" type="datetimeFigureOut">
              <a:rPr lang="es-CL" smtClean="0"/>
              <a:t>27-07-2021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BEEC4-6BE7-428B-BB47-2FF521B6A824}" type="slidenum">
              <a:rPr lang="es-CL" smtClean="0"/>
              <a:t>‹Nº›</a:t>
            </a:fld>
            <a:endParaRPr lang="es-CL"/>
          </a:p>
        </p:txBody>
      </p:sp>
    </p:spTree>
    <p:extLst>
      <p:ext uri="{BB962C8B-B14F-4D97-AF65-F5344CB8AC3E}">
        <p14:creationId xmlns:p14="http://schemas.microsoft.com/office/powerpoint/2010/main" val="1004386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Shape 164"/>
          <p:cNvSpPr txBox="1">
            <a:spLocks noGrp="1"/>
          </p:cNvSpPr>
          <p:nvPr>
            <p:ph type="body" idx="1"/>
          </p:nvPr>
        </p:nvSpPr>
        <p:spPr>
          <a:xfrm>
            <a:off x="679768" y="4715153"/>
            <a:ext cx="5438140" cy="446698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50443" y="9428584"/>
            <a:ext cx="2945659" cy="496332"/>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E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9701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350062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5" name="Footer Placeholder 4"/>
          <p:cNvSpPr>
            <a:spLocks noGrp="1"/>
          </p:cNvSpPr>
          <p:nvPr>
            <p:ph type="ftr" sz="quarter" idx="11"/>
          </p:nvPr>
        </p:nvSpPr>
        <p:spPr/>
        <p:txBody>
          <a:bodyPr/>
          <a:lstStyle>
            <a:lvl1pPr>
              <a:defRPr/>
            </a:lvl1pPr>
          </a:lstStyle>
          <a:p>
            <a:pPr>
              <a:defRPr/>
            </a:pPr>
            <a:r>
              <a:rPr lang="es-CL"/>
              <a:t>Subdireccion Gestión Cuidado del Paciente</a:t>
            </a:r>
          </a:p>
        </p:txBody>
      </p:sp>
      <p:sp>
        <p:nvSpPr>
          <p:cNvPr id="6" name="Slide Number Placeholder 5"/>
          <p:cNvSpPr>
            <a:spLocks noGrp="1"/>
          </p:cNvSpPr>
          <p:nvPr>
            <p:ph type="sldNum" sz="quarter" idx="12"/>
          </p:nvPr>
        </p:nvSpPr>
        <p:spPr/>
        <p:txBody>
          <a:bodyPr/>
          <a:lstStyle>
            <a:lvl1pPr>
              <a:defRPr/>
            </a:lvl1pPr>
          </a:lstStyle>
          <a:p>
            <a:fld id="{ED1541B5-8DAD-FE42-A7EF-4C4819680D85}" type="slidenum">
              <a:rPr lang="en-US"/>
              <a:pPr/>
              <a:t>‹Nº›</a:t>
            </a:fld>
            <a:endParaRPr lang="en-US"/>
          </a:p>
        </p:txBody>
      </p:sp>
    </p:spTree>
    <p:extLst>
      <p:ext uri="{BB962C8B-B14F-4D97-AF65-F5344CB8AC3E}">
        <p14:creationId xmlns:p14="http://schemas.microsoft.com/office/powerpoint/2010/main" val="63801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Subdireccion Gestión Cuidado del Paciente</a:t>
            </a:r>
            <a:endParaRPr lang="en-US"/>
          </a:p>
        </p:txBody>
      </p:sp>
      <p:sp>
        <p:nvSpPr>
          <p:cNvPr id="5" name="Slide Number Placeholder 5"/>
          <p:cNvSpPr>
            <a:spLocks noGrp="1"/>
          </p:cNvSpPr>
          <p:nvPr>
            <p:ph type="sldNum" sz="quarter" idx="11"/>
          </p:nvPr>
        </p:nvSpPr>
        <p:spPr/>
        <p:txBody>
          <a:bodyPr/>
          <a:lstStyle>
            <a:lvl1pPr>
              <a:defRPr/>
            </a:lvl1pPr>
          </a:lstStyle>
          <a:p>
            <a:fld id="{5C7FE156-5558-C14B-AB29-24AD0FE9110C}" type="slidenum">
              <a:rPr lang="en-US"/>
              <a:pPr/>
              <a:t>‹Nº›</a:t>
            </a:fld>
            <a:endParaRPr lang="en-US"/>
          </a:p>
        </p:txBody>
      </p:sp>
    </p:spTree>
    <p:extLst>
      <p:ext uri="{BB962C8B-B14F-4D97-AF65-F5344CB8AC3E}">
        <p14:creationId xmlns:p14="http://schemas.microsoft.com/office/powerpoint/2010/main" val="3691067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5" name="Footer Placeholder 4"/>
          <p:cNvSpPr>
            <a:spLocks noGrp="1"/>
          </p:cNvSpPr>
          <p:nvPr>
            <p:ph type="ftr" sz="quarter" idx="11"/>
          </p:nvPr>
        </p:nvSpPr>
        <p:spPr/>
        <p:txBody>
          <a:bodyPr/>
          <a:lstStyle>
            <a:lvl1pPr>
              <a:defRPr/>
            </a:lvl1pPr>
          </a:lstStyle>
          <a:p>
            <a:pPr>
              <a:defRPr/>
            </a:pPr>
            <a:r>
              <a:rPr lang="es-CL"/>
              <a:t>Subdireccion Gestión Cuidado del Paciente</a:t>
            </a:r>
          </a:p>
        </p:txBody>
      </p:sp>
      <p:sp>
        <p:nvSpPr>
          <p:cNvPr id="6" name="Slide Number Placeholder 5"/>
          <p:cNvSpPr>
            <a:spLocks noGrp="1"/>
          </p:cNvSpPr>
          <p:nvPr>
            <p:ph type="sldNum" sz="quarter" idx="12"/>
          </p:nvPr>
        </p:nvSpPr>
        <p:spPr/>
        <p:txBody>
          <a:bodyPr/>
          <a:lstStyle>
            <a:lvl1pPr>
              <a:defRPr/>
            </a:lvl1pPr>
          </a:lstStyle>
          <a:p>
            <a:fld id="{4B25E320-83B8-8148-806F-8598FA757E5E}" type="slidenum">
              <a:rPr lang="en-US"/>
              <a:pPr/>
              <a:t>‹Nº›</a:t>
            </a:fld>
            <a:endParaRPr lang="en-US"/>
          </a:p>
        </p:txBody>
      </p:sp>
    </p:spTree>
    <p:extLst>
      <p:ext uri="{BB962C8B-B14F-4D97-AF65-F5344CB8AC3E}">
        <p14:creationId xmlns:p14="http://schemas.microsoft.com/office/powerpoint/2010/main" val="1156491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6" name="Footer Placeholder 5"/>
          <p:cNvSpPr>
            <a:spLocks noGrp="1"/>
          </p:cNvSpPr>
          <p:nvPr>
            <p:ph type="ftr" sz="quarter" idx="11"/>
          </p:nvPr>
        </p:nvSpPr>
        <p:spPr/>
        <p:txBody>
          <a:bodyPr/>
          <a:lstStyle>
            <a:lvl1pPr>
              <a:defRPr/>
            </a:lvl1pPr>
          </a:lstStyle>
          <a:p>
            <a:pPr>
              <a:defRPr/>
            </a:pPr>
            <a:r>
              <a:rPr lang="es-CL"/>
              <a:t>Subdireccion Gestión Cuidado del Paciente</a:t>
            </a:r>
          </a:p>
        </p:txBody>
      </p:sp>
      <p:sp>
        <p:nvSpPr>
          <p:cNvPr id="7" name="Slide Number Placeholder 6"/>
          <p:cNvSpPr>
            <a:spLocks noGrp="1"/>
          </p:cNvSpPr>
          <p:nvPr>
            <p:ph type="sldNum" sz="quarter" idx="12"/>
          </p:nvPr>
        </p:nvSpPr>
        <p:spPr/>
        <p:txBody>
          <a:bodyPr/>
          <a:lstStyle>
            <a:lvl1pPr>
              <a:defRPr/>
            </a:lvl1pPr>
          </a:lstStyle>
          <a:p>
            <a:fld id="{C639C5AC-341C-7E48-A7A3-B21748D9048A}" type="slidenum">
              <a:rPr lang="en-US"/>
              <a:pPr/>
              <a:t>‹Nº›</a:t>
            </a:fld>
            <a:endParaRPr lang="en-US"/>
          </a:p>
        </p:txBody>
      </p:sp>
    </p:spTree>
    <p:extLst>
      <p:ext uri="{BB962C8B-B14F-4D97-AF65-F5344CB8AC3E}">
        <p14:creationId xmlns:p14="http://schemas.microsoft.com/office/powerpoint/2010/main" val="3645754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8" name="Footer Placeholder 7"/>
          <p:cNvSpPr>
            <a:spLocks noGrp="1"/>
          </p:cNvSpPr>
          <p:nvPr>
            <p:ph type="ftr" sz="quarter" idx="11"/>
          </p:nvPr>
        </p:nvSpPr>
        <p:spPr/>
        <p:txBody>
          <a:bodyPr/>
          <a:lstStyle>
            <a:lvl1pPr>
              <a:defRPr/>
            </a:lvl1pPr>
          </a:lstStyle>
          <a:p>
            <a:pPr>
              <a:defRPr/>
            </a:pPr>
            <a:r>
              <a:rPr lang="es-CL"/>
              <a:t>Subdireccion Gestión Cuidado del Paciente</a:t>
            </a:r>
          </a:p>
        </p:txBody>
      </p:sp>
      <p:sp>
        <p:nvSpPr>
          <p:cNvPr id="9" name="Slide Number Placeholder 8"/>
          <p:cNvSpPr>
            <a:spLocks noGrp="1"/>
          </p:cNvSpPr>
          <p:nvPr>
            <p:ph type="sldNum" sz="quarter" idx="12"/>
          </p:nvPr>
        </p:nvSpPr>
        <p:spPr/>
        <p:txBody>
          <a:bodyPr/>
          <a:lstStyle>
            <a:lvl1pPr>
              <a:defRPr/>
            </a:lvl1pPr>
          </a:lstStyle>
          <a:p>
            <a:fld id="{89447C2B-168D-3143-984D-988DA45D1472}" type="slidenum">
              <a:rPr lang="en-US"/>
              <a:pPr/>
              <a:t>‹Nº›</a:t>
            </a:fld>
            <a:endParaRPr lang="en-US"/>
          </a:p>
        </p:txBody>
      </p:sp>
    </p:spTree>
    <p:extLst>
      <p:ext uri="{BB962C8B-B14F-4D97-AF65-F5344CB8AC3E}">
        <p14:creationId xmlns:p14="http://schemas.microsoft.com/office/powerpoint/2010/main" val="2347202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s-CL"/>
              <a:t>Subdireccion Gestión Cuidado del Paciente</a:t>
            </a:r>
          </a:p>
        </p:txBody>
      </p:sp>
      <p:sp>
        <p:nvSpPr>
          <p:cNvPr id="4" name="Slide Number Placeholder 4"/>
          <p:cNvSpPr>
            <a:spLocks noGrp="1"/>
          </p:cNvSpPr>
          <p:nvPr>
            <p:ph type="sldNum" sz="quarter" idx="11"/>
          </p:nvPr>
        </p:nvSpPr>
        <p:spPr/>
        <p:txBody>
          <a:bodyPr/>
          <a:lstStyle>
            <a:lvl1pPr>
              <a:defRPr/>
            </a:lvl1pPr>
          </a:lstStyle>
          <a:p>
            <a:fld id="{345675C8-4A56-DD49-902E-66793AB50389}" type="slidenum">
              <a:rPr lang="en-US"/>
              <a:pPr/>
              <a:t>‹Nº›</a:t>
            </a:fld>
            <a:endParaRPr lang="en-US"/>
          </a:p>
        </p:txBody>
      </p:sp>
    </p:spTree>
    <p:extLst>
      <p:ext uri="{BB962C8B-B14F-4D97-AF65-F5344CB8AC3E}">
        <p14:creationId xmlns:p14="http://schemas.microsoft.com/office/powerpoint/2010/main" val="1230228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s-CL"/>
              <a:t>Subdireccion Gestión Cuidado del Paciente</a:t>
            </a:r>
          </a:p>
        </p:txBody>
      </p:sp>
      <p:sp>
        <p:nvSpPr>
          <p:cNvPr id="3" name="Slide Number Placeholder 3"/>
          <p:cNvSpPr>
            <a:spLocks noGrp="1"/>
          </p:cNvSpPr>
          <p:nvPr>
            <p:ph type="sldNum" sz="quarter" idx="11"/>
          </p:nvPr>
        </p:nvSpPr>
        <p:spPr/>
        <p:txBody>
          <a:bodyPr/>
          <a:lstStyle>
            <a:lvl1pPr>
              <a:defRPr/>
            </a:lvl1pPr>
          </a:lstStyle>
          <a:p>
            <a:fld id="{08A0C482-0F1F-ED47-9A55-C94A2B8D8359}" type="slidenum">
              <a:rPr lang="en-US"/>
              <a:pPr/>
              <a:t>‹Nº›</a:t>
            </a:fld>
            <a:endParaRPr lang="en-US"/>
          </a:p>
        </p:txBody>
      </p:sp>
    </p:spTree>
    <p:extLst>
      <p:ext uri="{BB962C8B-B14F-4D97-AF65-F5344CB8AC3E}">
        <p14:creationId xmlns:p14="http://schemas.microsoft.com/office/powerpoint/2010/main" val="4106057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Subdireccion Gestión Cuidado del Paciente</a:t>
            </a:r>
          </a:p>
        </p:txBody>
      </p:sp>
      <p:sp>
        <p:nvSpPr>
          <p:cNvPr id="6" name="Slide Number Placeholder 6"/>
          <p:cNvSpPr>
            <a:spLocks noGrp="1"/>
          </p:cNvSpPr>
          <p:nvPr>
            <p:ph type="sldNum" sz="quarter" idx="11"/>
          </p:nvPr>
        </p:nvSpPr>
        <p:spPr/>
        <p:txBody>
          <a:bodyPr/>
          <a:lstStyle>
            <a:lvl1pPr>
              <a:defRPr/>
            </a:lvl1pPr>
          </a:lstStyle>
          <a:p>
            <a:fld id="{0EB03173-DCFE-7547-BD66-530F9DA84093}" type="slidenum">
              <a:rPr lang="en-US"/>
              <a:pPr/>
              <a:t>‹Nº›</a:t>
            </a:fld>
            <a:endParaRPr lang="en-US"/>
          </a:p>
        </p:txBody>
      </p:sp>
    </p:spTree>
    <p:extLst>
      <p:ext uri="{BB962C8B-B14F-4D97-AF65-F5344CB8AC3E}">
        <p14:creationId xmlns:p14="http://schemas.microsoft.com/office/powerpoint/2010/main" val="2853631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Subdireccion Gestión Cuidado del Paciente</a:t>
            </a:r>
          </a:p>
        </p:txBody>
      </p:sp>
      <p:sp>
        <p:nvSpPr>
          <p:cNvPr id="6" name="Slide Number Placeholder 6"/>
          <p:cNvSpPr>
            <a:spLocks noGrp="1"/>
          </p:cNvSpPr>
          <p:nvPr>
            <p:ph type="sldNum" sz="quarter" idx="11"/>
          </p:nvPr>
        </p:nvSpPr>
        <p:spPr/>
        <p:txBody>
          <a:bodyPr/>
          <a:lstStyle>
            <a:lvl1pPr>
              <a:defRPr/>
            </a:lvl1pPr>
          </a:lstStyle>
          <a:p>
            <a:fld id="{62AF6C57-9AF6-DF4A-8BFA-2E58915598BF}" type="slidenum">
              <a:rPr lang="en-US"/>
              <a:pPr/>
              <a:t>‹Nº›</a:t>
            </a:fld>
            <a:endParaRPr lang="en-US"/>
          </a:p>
        </p:txBody>
      </p:sp>
    </p:spTree>
    <p:extLst>
      <p:ext uri="{BB962C8B-B14F-4D97-AF65-F5344CB8AC3E}">
        <p14:creationId xmlns:p14="http://schemas.microsoft.com/office/powerpoint/2010/main" val="1212975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Subdireccion Gestión Cuidado del Paciente</a:t>
            </a:r>
          </a:p>
        </p:txBody>
      </p:sp>
      <p:sp>
        <p:nvSpPr>
          <p:cNvPr id="5" name="Slide Number Placeholder 5"/>
          <p:cNvSpPr>
            <a:spLocks noGrp="1"/>
          </p:cNvSpPr>
          <p:nvPr>
            <p:ph type="sldNum" sz="quarter" idx="11"/>
          </p:nvPr>
        </p:nvSpPr>
        <p:spPr/>
        <p:txBody>
          <a:bodyPr/>
          <a:lstStyle>
            <a:lvl1pPr>
              <a:defRPr/>
            </a:lvl1pPr>
          </a:lstStyle>
          <a:p>
            <a:fld id="{AFCAEE33-AECD-5F47-80A2-94A8B024AD6E}" type="slidenum">
              <a:rPr lang="en-US"/>
              <a:pPr/>
              <a:t>‹Nº›</a:t>
            </a:fld>
            <a:endParaRPr lang="en-US"/>
          </a:p>
        </p:txBody>
      </p:sp>
    </p:spTree>
    <p:extLst>
      <p:ext uri="{BB962C8B-B14F-4D97-AF65-F5344CB8AC3E}">
        <p14:creationId xmlns:p14="http://schemas.microsoft.com/office/powerpoint/2010/main" val="272163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114556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Subdireccion Gestión Cuidado del Paciente</a:t>
            </a:r>
          </a:p>
        </p:txBody>
      </p:sp>
      <p:sp>
        <p:nvSpPr>
          <p:cNvPr id="5" name="Slide Number Placeholder 5"/>
          <p:cNvSpPr>
            <a:spLocks noGrp="1"/>
          </p:cNvSpPr>
          <p:nvPr>
            <p:ph type="sldNum" sz="quarter" idx="11"/>
          </p:nvPr>
        </p:nvSpPr>
        <p:spPr/>
        <p:txBody>
          <a:bodyPr/>
          <a:lstStyle>
            <a:lvl1pPr>
              <a:defRPr/>
            </a:lvl1pPr>
          </a:lstStyle>
          <a:p>
            <a:fld id="{5E11C1E1-50D7-7E47-A28D-0AF42783CE08}" type="slidenum">
              <a:rPr lang="en-US"/>
              <a:pPr/>
              <a:t>‹Nº›</a:t>
            </a:fld>
            <a:endParaRPr lang="en-US"/>
          </a:p>
        </p:txBody>
      </p:sp>
    </p:spTree>
    <p:extLst>
      <p:ext uri="{BB962C8B-B14F-4D97-AF65-F5344CB8AC3E}">
        <p14:creationId xmlns:p14="http://schemas.microsoft.com/office/powerpoint/2010/main" val="352164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82973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335051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03200" y="152400"/>
            <a:ext cx="108860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9pPr>
          </a:lstStyle>
          <a:p>
            <a:endParaRPr/>
          </a:p>
        </p:txBody>
      </p:sp>
      <p:sp>
        <p:nvSpPr>
          <p:cNvPr id="107" name="Shape 107"/>
          <p:cNvSpPr txBox="1">
            <a:spLocks noGrp="1"/>
          </p:cNvSpPr>
          <p:nvPr>
            <p:ph type="body" idx="1"/>
          </p:nvPr>
        </p:nvSpPr>
        <p:spPr>
          <a:xfrm>
            <a:off x="203200" y="1477963"/>
            <a:ext cx="10902800" cy="45261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8244417" y="6527800"/>
            <a:ext cx="2844800" cy="193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898989"/>
                </a:solidFill>
                <a:latin typeface="Verdana"/>
                <a:ea typeface="Verdana"/>
                <a:cs typeface="Verdana"/>
                <a:sym typeface="Verdana"/>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58906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1"/>
            <a:ext cx="103632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609600" y="2590800"/>
            <a:ext cx="85344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21E9D24-368F-1442-B4D0-D75EA54D2793}"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216698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2B16F8A-DC13-8649-9C3E-202200F767EC}"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126915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398981B-98EF-DF48-96C3-D2B6298F9F29}"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403327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A2F3EA3-9754-504A-9DFA-8596256841DD}"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348604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Shape 9"/>
        <p:cNvGrpSpPr/>
        <p:nvPr/>
      </p:nvGrpSpPr>
      <p:grpSpPr>
        <a:xfrm>
          <a:off x="0" y="0"/>
          <a:ext cx="0" cy="0"/>
          <a:chOff x="0" y="0"/>
          <a:chExt cx="0" cy="0"/>
        </a:xfrm>
      </p:grpSpPr>
      <p:sp>
        <p:nvSpPr>
          <p:cNvPr id="10" name="Shape 10"/>
          <p:cNvSpPr/>
          <p:nvPr/>
        </p:nvSpPr>
        <p:spPr>
          <a:xfrm>
            <a:off x="711200" y="3333750"/>
            <a:ext cx="1378000" cy="3524100"/>
          </a:xfrm>
          <a:prstGeom prst="rect">
            <a:avLst/>
          </a:prstGeom>
          <a:solidFill>
            <a:srgbClr val="006CB7"/>
          </a:solidFill>
          <a:ln>
            <a:noFill/>
          </a:ln>
          <a:effectLst>
            <a:outerShdw dist="38100" dir="12899965"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 name="Shape 11"/>
          <p:cNvSpPr/>
          <p:nvPr/>
        </p:nvSpPr>
        <p:spPr>
          <a:xfrm>
            <a:off x="2089151" y="3333750"/>
            <a:ext cx="1974800" cy="3524100"/>
          </a:xfrm>
          <a:prstGeom prst="rect">
            <a:avLst/>
          </a:prstGeom>
          <a:solidFill>
            <a:srgbClr val="EF4144"/>
          </a:solidFill>
          <a:ln>
            <a:noFill/>
          </a:ln>
          <a:effectLst>
            <a:outerShdw dist="38100" dir="12899965"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2" name="Shape 12"/>
          <p:cNvPicPr preferRelativeResize="0"/>
          <p:nvPr/>
        </p:nvPicPr>
        <p:blipFill rotWithShape="1">
          <a:blip r:embed="rId6">
            <a:alphaModFix/>
          </a:blip>
          <a:srcRect/>
          <a:stretch/>
        </p:blipFill>
        <p:spPr>
          <a:xfrm>
            <a:off x="863601" y="3452814"/>
            <a:ext cx="1071033" cy="585787"/>
          </a:xfrm>
          <a:prstGeom prst="rect">
            <a:avLst/>
          </a:prstGeom>
          <a:noFill/>
          <a:ln>
            <a:noFill/>
          </a:ln>
        </p:spPr>
      </p:pic>
      <p:sp>
        <p:nvSpPr>
          <p:cNvPr id="13" name="Shape 13"/>
          <p:cNvSpPr/>
          <p:nvPr/>
        </p:nvSpPr>
        <p:spPr>
          <a:xfrm>
            <a:off x="711200" y="0"/>
            <a:ext cx="1378000" cy="1371600"/>
          </a:xfrm>
          <a:prstGeom prst="rect">
            <a:avLst/>
          </a:prstGeom>
          <a:solidFill>
            <a:srgbClr val="006CB7"/>
          </a:solidFill>
          <a:ln>
            <a:noFill/>
          </a:ln>
          <a:effectLst>
            <a:outerShdw dist="38100" dir="2700000"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 name="Shape 14"/>
          <p:cNvSpPr/>
          <p:nvPr/>
        </p:nvSpPr>
        <p:spPr>
          <a:xfrm>
            <a:off x="2089151" y="0"/>
            <a:ext cx="1974800" cy="1371600"/>
          </a:xfrm>
          <a:prstGeom prst="rect">
            <a:avLst/>
          </a:prstGeom>
          <a:solidFill>
            <a:srgbClr val="EF4144"/>
          </a:solidFill>
          <a:ln>
            <a:noFill/>
          </a:ln>
          <a:effectLst>
            <a:outerShdw dist="38100" dir="2700000"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 name="Shape 15" descr="/Users/CDEB/Pictures/1.png"/>
          <p:cNvPicPr preferRelativeResize="0"/>
          <p:nvPr/>
        </p:nvPicPr>
        <p:blipFill rotWithShape="1">
          <a:blip r:embed="rId7">
            <a:alphaModFix/>
          </a:blip>
          <a:srcRect/>
          <a:stretch/>
        </p:blipFill>
        <p:spPr>
          <a:xfrm>
            <a:off x="2089151" y="3430589"/>
            <a:ext cx="1845733" cy="523875"/>
          </a:xfrm>
          <a:prstGeom prst="rect">
            <a:avLst/>
          </a:prstGeom>
          <a:noFill/>
          <a:ln>
            <a:noFill/>
          </a:ln>
        </p:spPr>
      </p:pic>
      <p:pic>
        <p:nvPicPr>
          <p:cNvPr id="16" name="Shape 16" descr="/Users/CDEB/Pictures/3.png"/>
          <p:cNvPicPr preferRelativeResize="0"/>
          <p:nvPr/>
        </p:nvPicPr>
        <p:blipFill rotWithShape="1">
          <a:blip r:embed="rId8">
            <a:alphaModFix/>
          </a:blip>
          <a:srcRect/>
          <a:stretch/>
        </p:blipFill>
        <p:spPr>
          <a:xfrm>
            <a:off x="2089152" y="6400800"/>
            <a:ext cx="2762249" cy="298450"/>
          </a:xfrm>
          <a:prstGeom prst="rect">
            <a:avLst/>
          </a:prstGeom>
          <a:noFill/>
          <a:ln>
            <a:noFill/>
          </a:ln>
        </p:spPr>
      </p:pic>
    </p:spTree>
    <p:extLst>
      <p:ext uri="{BB962C8B-B14F-4D97-AF65-F5344CB8AC3E}">
        <p14:creationId xmlns:p14="http://schemas.microsoft.com/office/powerpoint/2010/main" val="10166321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03200" y="152400"/>
            <a:ext cx="108860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9pPr>
          </a:lstStyle>
          <a:p>
            <a:endParaRPr/>
          </a:p>
        </p:txBody>
      </p:sp>
      <p:sp>
        <p:nvSpPr>
          <p:cNvPr id="98" name="Shape 98"/>
          <p:cNvSpPr txBox="1">
            <a:spLocks noGrp="1"/>
          </p:cNvSpPr>
          <p:nvPr>
            <p:ph type="body" idx="1"/>
          </p:nvPr>
        </p:nvSpPr>
        <p:spPr>
          <a:xfrm>
            <a:off x="203200" y="1477963"/>
            <a:ext cx="10902800" cy="45261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8244417" y="6527800"/>
            <a:ext cx="2844800" cy="193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898989"/>
                </a:solidFill>
                <a:latin typeface="Verdana"/>
                <a:ea typeface="Verdana"/>
                <a:cs typeface="Verdana"/>
                <a:sym typeface="Verdana"/>
              </a:defRPr>
            </a:lvl9pPr>
          </a:lstStyle>
          <a:p>
            <a:fld id="{00000000-1234-1234-1234-123412341234}" type="slidenum">
              <a:rPr lang="es-ES" smtClean="0"/>
              <a:pPr/>
              <a:t>‹Nº›</a:t>
            </a:fld>
            <a:endParaRPr lang="es-ES" dirty="0"/>
          </a:p>
        </p:txBody>
      </p:sp>
      <p:sp>
        <p:nvSpPr>
          <p:cNvPr id="100" name="Shape 100"/>
          <p:cNvSpPr/>
          <p:nvPr/>
        </p:nvSpPr>
        <p:spPr>
          <a:xfrm>
            <a:off x="11218333" y="-6350"/>
            <a:ext cx="378800" cy="866700"/>
          </a:xfrm>
          <a:prstGeom prst="rect">
            <a:avLst/>
          </a:prstGeom>
          <a:solidFill>
            <a:srgbClr val="006CB7"/>
          </a:solidFill>
          <a:ln>
            <a:noFill/>
          </a:ln>
          <a:effectLst>
            <a:outerShdw dist="38100" dir="2700000"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1" name="Shape 101"/>
          <p:cNvSpPr/>
          <p:nvPr/>
        </p:nvSpPr>
        <p:spPr>
          <a:xfrm>
            <a:off x="11597217" y="0"/>
            <a:ext cx="463600" cy="860400"/>
          </a:xfrm>
          <a:prstGeom prst="rect">
            <a:avLst/>
          </a:prstGeom>
          <a:solidFill>
            <a:srgbClr val="EF4144"/>
          </a:solidFill>
          <a:ln>
            <a:noFill/>
          </a:ln>
          <a:effectLst>
            <a:outerShdw dist="38100" dir="2700000"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2" name="Shape 102"/>
          <p:cNvSpPr/>
          <p:nvPr/>
        </p:nvSpPr>
        <p:spPr>
          <a:xfrm>
            <a:off x="11218333" y="6400800"/>
            <a:ext cx="378800" cy="457200"/>
          </a:xfrm>
          <a:prstGeom prst="rect">
            <a:avLst/>
          </a:prstGeom>
          <a:solidFill>
            <a:srgbClr val="006CB7"/>
          </a:solidFill>
          <a:ln>
            <a:noFill/>
          </a:ln>
          <a:effectLst>
            <a:outerShdw dist="38100" dir="12899965"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3" name="Shape 103"/>
          <p:cNvSpPr/>
          <p:nvPr/>
        </p:nvSpPr>
        <p:spPr>
          <a:xfrm>
            <a:off x="11597217" y="6400800"/>
            <a:ext cx="463600" cy="457200"/>
          </a:xfrm>
          <a:prstGeom prst="rect">
            <a:avLst/>
          </a:prstGeom>
          <a:solidFill>
            <a:srgbClr val="EF4144"/>
          </a:solidFill>
          <a:ln>
            <a:noFill/>
          </a:ln>
          <a:effectLst>
            <a:outerShdw dist="38100" dir="12899965"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 name="Shape 104"/>
          <p:cNvSpPr txBox="1"/>
          <p:nvPr/>
        </p:nvSpPr>
        <p:spPr>
          <a:xfrm>
            <a:off x="177800" y="6494463"/>
            <a:ext cx="3683200" cy="2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000" b="0" i="0" u="none" strike="noStrike" cap="none" dirty="0">
                <a:solidFill>
                  <a:srgbClr val="7F7F7F"/>
                </a:solidFill>
                <a:latin typeface="Verdana"/>
                <a:ea typeface="Verdana"/>
                <a:cs typeface="Verdana"/>
                <a:sym typeface="Verdana"/>
              </a:rPr>
              <a:t>Gobierno de Chile / Ministerio de Salud</a:t>
            </a:r>
            <a:endParaRPr sz="1800" dirty="0"/>
          </a:p>
        </p:txBody>
      </p:sp>
    </p:spTree>
    <p:extLst>
      <p:ext uri="{BB962C8B-B14F-4D97-AF65-F5344CB8AC3E}">
        <p14:creationId xmlns:p14="http://schemas.microsoft.com/office/powerpoint/2010/main" val="3694502866"/>
      </p:ext>
    </p:extLst>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userDrawn="1"/>
        </p:nvSpPr>
        <p:spPr bwMode="auto">
          <a:xfrm>
            <a:off x="711201" y="3333750"/>
            <a:ext cx="1377951" cy="352425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1027" name="Rectangle 65"/>
          <p:cNvSpPr>
            <a:spLocks noChangeArrowheads="1"/>
          </p:cNvSpPr>
          <p:nvPr userDrawn="1"/>
        </p:nvSpPr>
        <p:spPr bwMode="auto">
          <a:xfrm>
            <a:off x="2089152" y="3333750"/>
            <a:ext cx="1680633" cy="352425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pic>
        <p:nvPicPr>
          <p:cNvPr id="1028"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3601" y="3452814"/>
            <a:ext cx="1071033"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029" name="Picture 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237318" y="3452813"/>
            <a:ext cx="1375833"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030" name="Rectangle 70"/>
          <p:cNvSpPr>
            <a:spLocks noChangeArrowheads="1"/>
          </p:cNvSpPr>
          <p:nvPr userDrawn="1"/>
        </p:nvSpPr>
        <p:spPr bwMode="auto">
          <a:xfrm>
            <a:off x="711201" y="0"/>
            <a:ext cx="1377951" cy="1371600"/>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1031" name="Rectangle 71"/>
          <p:cNvSpPr>
            <a:spLocks noChangeArrowheads="1"/>
          </p:cNvSpPr>
          <p:nvPr userDrawn="1"/>
        </p:nvSpPr>
        <p:spPr bwMode="auto">
          <a:xfrm>
            <a:off x="2089152" y="0"/>
            <a:ext cx="1680633" cy="1371600"/>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1386112701"/>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defTabSz="457200" fontAlgn="base">
              <a:spcBef>
                <a:spcPct val="0"/>
              </a:spcBef>
              <a:spcAft>
                <a:spcPct val="0"/>
              </a:spcAft>
              <a:defRPr/>
            </a:pPr>
            <a:r>
              <a:rPr lang="es-ES_tradnl"/>
              <a:t>Subdireccion Gestión Cuidado del Paciente</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CBB5206D-02F9-8449-A2C5-9A73B87E52F9}" type="slidenum">
              <a:rPr lang="en-US" smtClean="0">
                <a:ea typeface="ヒラギノ角ゴ Pro W3" charset="0"/>
                <a:cs typeface="ヒラギノ角ゴ Pro W3" charset="0"/>
              </a:rPr>
              <a:pPr defTabSz="457200" fontAlgn="base">
                <a:spcBef>
                  <a:spcPct val="0"/>
                </a:spcBef>
                <a:spcAft>
                  <a:spcPct val="0"/>
                </a:spcAft>
              </a:pPr>
              <a:t>‹Nº›</a:t>
            </a:fld>
            <a:endParaRPr lang="en-US">
              <a:ea typeface="ヒラギノ角ゴ Pro W3" charset="0"/>
              <a:cs typeface="ヒラギノ角ゴ Pro W3" charset="0"/>
            </a:endParaRPr>
          </a:p>
        </p:txBody>
      </p:sp>
      <p:sp>
        <p:nvSpPr>
          <p:cNvPr id="2054" name="Rectangle 6"/>
          <p:cNvSpPr>
            <a:spLocks noChangeArrowheads="1"/>
          </p:cNvSpPr>
          <p:nvPr userDrawn="1"/>
        </p:nvSpPr>
        <p:spPr bwMode="auto">
          <a:xfrm>
            <a:off x="11218334" y="-6350"/>
            <a:ext cx="378884" cy="866775"/>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2055" name="Rectangle 7"/>
          <p:cNvSpPr>
            <a:spLocks noChangeArrowheads="1"/>
          </p:cNvSpPr>
          <p:nvPr userDrawn="1"/>
        </p:nvSpPr>
        <p:spPr bwMode="auto">
          <a:xfrm>
            <a:off x="11597218" y="1"/>
            <a:ext cx="463549" cy="860425"/>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2056" name="Rectangle 9"/>
          <p:cNvSpPr>
            <a:spLocks noChangeArrowheads="1"/>
          </p:cNvSpPr>
          <p:nvPr userDrawn="1"/>
        </p:nvSpPr>
        <p:spPr bwMode="auto">
          <a:xfrm>
            <a:off x="11218334" y="6400800"/>
            <a:ext cx="378884" cy="45720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2057" name="Rectangle 10"/>
          <p:cNvSpPr>
            <a:spLocks noChangeArrowheads="1"/>
          </p:cNvSpPr>
          <p:nvPr userDrawn="1"/>
        </p:nvSpPr>
        <p:spPr bwMode="auto">
          <a:xfrm>
            <a:off x="11597218" y="6400800"/>
            <a:ext cx="463549" cy="45720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984947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1524000" y="1863059"/>
            <a:ext cx="8802688" cy="1504950"/>
          </a:xfrm>
          <a:prstGeom prst="rect">
            <a:avLst/>
          </a:prstGeom>
          <a:noFill/>
          <a:ln>
            <a:noFill/>
          </a:ln>
        </p:spPr>
        <p:txBody>
          <a:bodyPr spcFirstLastPara="1" wrap="square" lIns="91425" tIns="45700" rIns="91425" bIns="45700" anchor="t" anchorCtr="0">
            <a:noAutofit/>
          </a:bodyPr>
          <a:lstStyle/>
          <a:p>
            <a:pPr algn="ctr">
              <a:buClr>
                <a:srgbClr val="000000"/>
              </a:buClr>
            </a:pPr>
            <a:r>
              <a:rPr lang="es-ES" sz="2700" b="1" kern="0" dirty="0">
                <a:solidFill>
                  <a:srgbClr val="FFFFFF"/>
                </a:solidFill>
                <a:latin typeface="Arial"/>
                <a:ea typeface="Verdana"/>
                <a:cs typeface="Verdana"/>
                <a:sym typeface="Verdana"/>
              </a:rPr>
              <a:t>GES PANDEMIA</a:t>
            </a:r>
          </a:p>
          <a:p>
            <a:pPr algn="ctr">
              <a:buClr>
                <a:srgbClr val="000000"/>
              </a:buClr>
            </a:pPr>
            <a:r>
              <a:rPr lang="es-ES" sz="2000" b="1" kern="0" dirty="0">
                <a:solidFill>
                  <a:srgbClr val="FFFFFF"/>
                </a:solidFill>
                <a:latin typeface="Arial"/>
                <a:ea typeface="Verdana"/>
                <a:cs typeface="Verdana"/>
                <a:sym typeface="Verdana"/>
              </a:rPr>
              <a:t>CIRA</a:t>
            </a:r>
          </a:p>
          <a:p>
            <a:pPr algn="ctr">
              <a:buClr>
                <a:srgbClr val="000000"/>
              </a:buClr>
            </a:pPr>
            <a:endParaRPr sz="2000" b="1" kern="0" dirty="0">
              <a:solidFill>
                <a:srgbClr val="FFFFFF"/>
              </a:solidFill>
              <a:latin typeface="Arial"/>
              <a:ea typeface="Verdana"/>
              <a:cs typeface="Verdana"/>
              <a:sym typeface="Verdana"/>
            </a:endParaRPr>
          </a:p>
        </p:txBody>
      </p:sp>
      <p:sp>
        <p:nvSpPr>
          <p:cNvPr id="168" name="Shape 168"/>
          <p:cNvSpPr txBox="1"/>
          <p:nvPr/>
        </p:nvSpPr>
        <p:spPr>
          <a:xfrm>
            <a:off x="2037644" y="2554111"/>
            <a:ext cx="7772400" cy="609600"/>
          </a:xfrm>
          <a:prstGeom prst="rect">
            <a:avLst/>
          </a:prstGeom>
          <a:noFill/>
          <a:ln>
            <a:noFill/>
          </a:ln>
        </p:spPr>
        <p:txBody>
          <a:bodyPr spcFirstLastPara="1" wrap="square" lIns="91425" tIns="45700" rIns="91425" bIns="45700" anchor="t" anchorCtr="0">
            <a:noAutofit/>
          </a:bodyPr>
          <a:lstStyle/>
          <a:p>
            <a:pPr>
              <a:buClr>
                <a:srgbClr val="FFFFFF"/>
              </a:buClr>
              <a:buSzPts val="2400"/>
            </a:pPr>
            <a:endParaRPr sz="1400" kern="0" dirty="0">
              <a:solidFill>
                <a:srgbClr val="FFFFFF"/>
              </a:solidFill>
              <a:latin typeface="Verdana"/>
              <a:ea typeface="Verdana"/>
              <a:cs typeface="Verdana"/>
              <a:sym typeface="Verdana"/>
            </a:endParaRPr>
          </a:p>
          <a:p>
            <a:pPr>
              <a:spcBef>
                <a:spcPts val="480"/>
              </a:spcBef>
              <a:buClr>
                <a:srgbClr val="FFFFFF"/>
              </a:buClr>
              <a:buSzPts val="2400"/>
            </a:pPr>
            <a:endParaRPr sz="1400" kern="0" dirty="0">
              <a:solidFill>
                <a:srgbClr val="FFFFFF"/>
              </a:solidFill>
              <a:latin typeface="Calibri"/>
              <a:ea typeface="Calibri"/>
              <a:cs typeface="Calibri"/>
              <a:sym typeface="Calibri"/>
            </a:endParaRPr>
          </a:p>
        </p:txBody>
      </p:sp>
      <p:sp>
        <p:nvSpPr>
          <p:cNvPr id="169" name="Shape 169"/>
          <p:cNvSpPr txBox="1"/>
          <p:nvPr/>
        </p:nvSpPr>
        <p:spPr>
          <a:xfrm>
            <a:off x="4882327" y="4999206"/>
            <a:ext cx="6120172" cy="1224136"/>
          </a:xfrm>
          <a:prstGeom prst="rect">
            <a:avLst/>
          </a:prstGeom>
          <a:noFill/>
          <a:ln>
            <a:noFill/>
          </a:ln>
        </p:spPr>
        <p:txBody>
          <a:bodyPr spcFirstLastPara="1" wrap="square" lIns="91425" tIns="45700" rIns="91425" bIns="45700" anchor="t" anchorCtr="0">
            <a:noAutofit/>
          </a:bodyPr>
          <a:lstStyle/>
          <a:p>
            <a:pPr>
              <a:spcBef>
                <a:spcPts val="360"/>
              </a:spcBef>
              <a:buClr>
                <a:srgbClr val="FFFFFF"/>
              </a:buClr>
              <a:buSzPts val="1800"/>
            </a:pPr>
            <a:r>
              <a:rPr lang="es-CL" sz="1600" kern="0" dirty="0">
                <a:solidFill>
                  <a:srgbClr val="FFFFFF"/>
                </a:solidFill>
                <a:latin typeface="Calibri" panose="020F0502020204030204" pitchFamily="34" charset="0"/>
                <a:ea typeface="Verdana"/>
                <a:cs typeface="Verdana"/>
                <a:sym typeface="Verdana"/>
              </a:rPr>
              <a:t>EU. Christian Carvajal Herrera</a:t>
            </a:r>
          </a:p>
          <a:p>
            <a:pPr>
              <a:spcBef>
                <a:spcPts val="360"/>
              </a:spcBef>
              <a:buClr>
                <a:srgbClr val="FFFFFF"/>
              </a:buClr>
              <a:buSzPts val="1800"/>
            </a:pPr>
            <a:r>
              <a:rPr lang="es-CL" sz="1600" kern="0" dirty="0">
                <a:solidFill>
                  <a:srgbClr val="FFFFFF"/>
                </a:solidFill>
                <a:latin typeface="Calibri" panose="020F0502020204030204" pitchFamily="34" charset="0"/>
                <a:ea typeface="Verdana"/>
                <a:cs typeface="Verdana"/>
                <a:sym typeface="Verdana"/>
              </a:rPr>
              <a:t>Referente GES</a:t>
            </a:r>
          </a:p>
          <a:p>
            <a:pPr>
              <a:spcBef>
                <a:spcPts val="360"/>
              </a:spcBef>
              <a:buClr>
                <a:srgbClr val="FFFFFF"/>
              </a:buClr>
              <a:buSzPts val="1800"/>
            </a:pPr>
            <a:r>
              <a:rPr lang="es-CL" sz="1600" kern="0" dirty="0">
                <a:solidFill>
                  <a:srgbClr val="FFFFFF"/>
                </a:solidFill>
                <a:latin typeface="Calibri" panose="020F0502020204030204" pitchFamily="34" charset="0"/>
                <a:ea typeface="Verdana"/>
                <a:cs typeface="Verdana"/>
                <a:sym typeface="Verdana"/>
              </a:rPr>
              <a:t>Servicio de Salud Iquique</a:t>
            </a:r>
          </a:p>
          <a:p>
            <a:pPr>
              <a:spcBef>
                <a:spcPts val="360"/>
              </a:spcBef>
              <a:buClr>
                <a:srgbClr val="FFFFFF"/>
              </a:buClr>
              <a:buSzPts val="1800"/>
            </a:pPr>
            <a:r>
              <a:rPr lang="es-ES" sz="1600" kern="0" dirty="0">
                <a:solidFill>
                  <a:srgbClr val="FFFFFF"/>
                </a:solidFill>
                <a:latin typeface="Calibri" panose="020F0502020204030204" pitchFamily="34" charset="0"/>
                <a:ea typeface="Verdana"/>
                <a:cs typeface="Verdana"/>
                <a:sym typeface="Verdana"/>
              </a:rPr>
              <a:t>JULIO 2021</a:t>
            </a:r>
            <a:endParaRPr sz="1600" kern="0" dirty="0">
              <a:solidFill>
                <a:srgbClr val="FFFFFF"/>
              </a:solidFill>
              <a:latin typeface="Calibri" panose="020F0502020204030204" pitchFamily="34" charset="0"/>
              <a:ea typeface="Verdana"/>
              <a:cs typeface="Verdana"/>
              <a:sym typeface="Verdana"/>
            </a:endParaRPr>
          </a:p>
          <a:p>
            <a:pPr>
              <a:spcBef>
                <a:spcPts val="360"/>
              </a:spcBef>
              <a:buClr>
                <a:srgbClr val="FFFFFF"/>
              </a:buClr>
              <a:buSzPts val="1800"/>
            </a:pPr>
            <a:r>
              <a:rPr lang="es-ES" sz="1600" kern="0" dirty="0">
                <a:solidFill>
                  <a:srgbClr val="FFFFFF"/>
                </a:solidFill>
                <a:latin typeface="Calibri" panose="020F0502020204030204" pitchFamily="34" charset="0"/>
                <a:ea typeface="Verdana"/>
                <a:cs typeface="Verdana"/>
                <a:sym typeface="Verdana"/>
              </a:rPr>
              <a:t> </a:t>
            </a:r>
            <a:endParaRPr sz="1200" kern="0" dirty="0">
              <a:solidFill>
                <a:srgbClr val="000000"/>
              </a:solidFill>
              <a:latin typeface="Calibri" panose="020F0502020204030204" pitchFamily="34" charset="0"/>
              <a:cs typeface="Arial"/>
              <a:sym typeface="Arial"/>
            </a:endParaRPr>
          </a:p>
          <a:p>
            <a:pPr>
              <a:spcBef>
                <a:spcPts val="360"/>
              </a:spcBef>
              <a:buClr>
                <a:srgbClr val="FFFFFF"/>
              </a:buClr>
              <a:buSzPts val="1800"/>
            </a:pPr>
            <a:endParaRPr sz="1600" kern="0" dirty="0">
              <a:solidFill>
                <a:srgbClr val="FFFFFF"/>
              </a:solidFill>
              <a:latin typeface="Calibri" panose="020F0502020204030204" pitchFamily="34" charset="0"/>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654F83-3F6B-4710-9E7C-24B61E3936F1}"/>
              </a:ext>
            </a:extLst>
          </p:cNvPr>
          <p:cNvSpPr>
            <a:spLocks noGrp="1"/>
          </p:cNvSpPr>
          <p:nvPr>
            <p:ph idx="1"/>
          </p:nvPr>
        </p:nvSpPr>
        <p:spPr>
          <a:xfrm>
            <a:off x="203201" y="854075"/>
            <a:ext cx="10902951" cy="5149850"/>
          </a:xfrm>
        </p:spPr>
        <p:txBody>
          <a:bodyPr/>
          <a:lstStyle/>
          <a:p>
            <a:pPr marL="0" indent="0">
              <a:buNone/>
            </a:pPr>
            <a:r>
              <a:rPr lang="es-MX" dirty="0"/>
              <a:t>Se podrán reanudar las cirugías electivas y mayor ambulatoria en los establecimientos de una región determinada mediante autorización de la dirección del servicio de salud correspondiente a la región siempre y cuando se cumpla con los siguientes criterios</a:t>
            </a:r>
            <a:r>
              <a:rPr lang="es-CL" dirty="0"/>
              <a:t>:</a:t>
            </a:r>
          </a:p>
          <a:p>
            <a:pPr marL="0" indent="0">
              <a:buNone/>
            </a:pPr>
            <a:endParaRPr lang="es-CL" dirty="0"/>
          </a:p>
          <a:p>
            <a:pPr marL="0" indent="0">
              <a:buNone/>
            </a:pPr>
            <a:r>
              <a:rPr lang="es-MX" dirty="0"/>
              <a:t>1.-  Mantener el número de camas UCI habilitadas y autorizadas por la Subsecretaría de Redes Asistenciales, conforme al numeral 1 de la resolución exenta </a:t>
            </a:r>
            <a:r>
              <a:rPr lang="es-MX" dirty="0" err="1"/>
              <a:t>N°</a:t>
            </a:r>
            <a:r>
              <a:rPr lang="es-MX" dirty="0"/>
              <a:t> 334, de 30 de marzo de 2021, de la Subsecretaría de Redes Asistenciales, que instruye el aumento de capacidad de camas UCI a los prestadores públicos y privados de salud cerrados de alta complejidad. En caso de no haber cumplido con lo exigido en el numeral señalado, se entenderá cumplido el criterio según el </a:t>
            </a:r>
            <a:r>
              <a:rPr lang="es-CL" dirty="0"/>
              <a:t>último número de camas autorizadas por la Subsecretaría de Redes Asistenciales.</a:t>
            </a:r>
          </a:p>
          <a:p>
            <a:pPr marL="0" indent="0">
              <a:buNone/>
            </a:pPr>
            <a:endParaRPr lang="es-CL" dirty="0"/>
          </a:p>
          <a:p>
            <a:pPr marL="0" indent="0">
              <a:buNone/>
            </a:pPr>
            <a:r>
              <a:rPr lang="es-MX" dirty="0"/>
              <a:t>2.-  Evolución a la baja del porcentaje de contagios de los últimos 7 y 14 días, respecto a su propia región, todo según reporte oficial semanal.</a:t>
            </a:r>
          </a:p>
          <a:p>
            <a:pPr marL="0" indent="0">
              <a:buNone/>
            </a:pPr>
            <a:endParaRPr lang="es-MX" dirty="0"/>
          </a:p>
          <a:p>
            <a:pPr marL="0" indent="0">
              <a:buNone/>
            </a:pPr>
            <a:r>
              <a:rPr lang="es-MX" dirty="0"/>
              <a:t>3.-  Las regiones con menos de 150 camas UCI habilitadas deberán mantener una ocupación promedio a 7 días menor o igual al 90%.</a:t>
            </a:r>
          </a:p>
          <a:p>
            <a:pPr marL="0" indent="0">
              <a:buNone/>
            </a:pPr>
            <a:endParaRPr lang="es-CL" dirty="0"/>
          </a:p>
        </p:txBody>
      </p:sp>
      <p:sp>
        <p:nvSpPr>
          <p:cNvPr id="4" name="Marcador de pie de página 3">
            <a:extLst>
              <a:ext uri="{FF2B5EF4-FFF2-40B4-BE49-F238E27FC236}">
                <a16:creationId xmlns:a16="http://schemas.microsoft.com/office/drawing/2014/main" id="{DBB82EAE-0489-4C1D-ACFE-AF2E34D0EEB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err="1">
                <a:ln>
                  <a:noFill/>
                </a:ln>
                <a:solidFill>
                  <a:srgbClr val="898989"/>
                </a:solidFill>
                <a:effectLst/>
                <a:uLnTx/>
                <a:uFillTx/>
                <a:latin typeface="Verdana" pitchFamily="34" charset="0"/>
                <a:ea typeface="ヒラギノ角ゴ Pro W3" charset="-128"/>
                <a:cs typeface="+mn-cs"/>
              </a:rPr>
              <a:t>Subdireccion</a:t>
            </a: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 Gestión Cuidado del Paciente</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a:extLst>
              <a:ext uri="{FF2B5EF4-FFF2-40B4-BE49-F238E27FC236}">
                <a16:creationId xmlns:a16="http://schemas.microsoft.com/office/drawing/2014/main" id="{09A8F2AF-C9D5-4A0C-96F2-4474FDD477C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6" name="Título 1">
            <a:extLst>
              <a:ext uri="{FF2B5EF4-FFF2-40B4-BE49-F238E27FC236}">
                <a16:creationId xmlns:a16="http://schemas.microsoft.com/office/drawing/2014/main" id="{3BC31C9B-E895-4BDB-A5F4-E010AC4248E3}"/>
              </a:ext>
            </a:extLst>
          </p:cNvPr>
          <p:cNvSpPr>
            <a:spLocks noGrp="1"/>
          </p:cNvSpPr>
          <p:nvPr>
            <p:ph type="title"/>
          </p:nvPr>
        </p:nvSpPr>
        <p:spPr>
          <a:xfrm>
            <a:off x="203200" y="152400"/>
            <a:ext cx="10885488" cy="701675"/>
          </a:xfrm>
        </p:spPr>
        <p:txBody>
          <a:bodyPr/>
          <a:lstStyle/>
          <a:p>
            <a:r>
              <a:rPr lang="es-ES" sz="2800" dirty="0">
                <a:latin typeface="Garamond" panose="02020404030301010803" pitchFamily="18" charset="0"/>
              </a:rPr>
              <a:t>Lista de Espera Quirúrgica </a:t>
            </a:r>
          </a:p>
        </p:txBody>
      </p:sp>
    </p:spTree>
    <p:extLst>
      <p:ext uri="{BB962C8B-B14F-4D97-AF65-F5344CB8AC3E}">
        <p14:creationId xmlns:p14="http://schemas.microsoft.com/office/powerpoint/2010/main" val="343527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656356"/>
            <a:ext cx="8229600" cy="1662613"/>
          </a:xfrm>
        </p:spPr>
        <p:txBody>
          <a:bodyPr/>
          <a:lstStyle/>
          <a:p>
            <a:pPr algn="l"/>
            <a:br>
              <a:rPr lang="es-ES" sz="2800" dirty="0">
                <a:latin typeface="Avenir Book"/>
                <a:cs typeface="Avenir Book"/>
              </a:rPr>
            </a:br>
            <a:endParaRPr lang="es-ES" sz="2800" dirty="0">
              <a:latin typeface="Avenir Book"/>
              <a:cs typeface="Avenir Book"/>
            </a:endParaRPr>
          </a:p>
        </p:txBody>
      </p:sp>
      <p:sp>
        <p:nvSpPr>
          <p:cNvPr id="6" name="Rectángulo 5"/>
          <p:cNvSpPr/>
          <p:nvPr/>
        </p:nvSpPr>
        <p:spPr>
          <a:xfrm>
            <a:off x="4741102" y="1480187"/>
            <a:ext cx="10614455"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700" b="1" kern="0" dirty="0">
                <a:solidFill>
                  <a:srgbClr val="FFFFFF"/>
                </a:solidFill>
                <a:latin typeface="Arial"/>
                <a:ea typeface="Verdana"/>
              </a:rPr>
              <a:t>Estrategias de resolución</a:t>
            </a:r>
          </a:p>
        </p:txBody>
      </p:sp>
      <p:sp>
        <p:nvSpPr>
          <p:cNvPr id="7" name="Rectángulo 6"/>
          <p:cNvSpPr/>
          <p:nvPr/>
        </p:nvSpPr>
        <p:spPr>
          <a:xfrm>
            <a:off x="7126307" y="5369696"/>
            <a:ext cx="369081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Subdirección de G</a:t>
            </a:r>
            <a:r>
              <a:rPr kumimoji="0" lang="es-MX" sz="1800" b="0" i="0" u="none" strike="noStrike" kern="1200" cap="none" spc="0" normalizeH="0" baseline="0" noProof="0" dirty="0" err="1">
                <a:ln>
                  <a:noFill/>
                </a:ln>
                <a:solidFill>
                  <a:prstClr val="white"/>
                </a:solidFill>
                <a:effectLst/>
                <a:uLnTx/>
                <a:uFillTx/>
                <a:latin typeface="Calibri"/>
                <a:ea typeface="+mn-ea"/>
                <a:cs typeface="+mn-cs"/>
              </a:rPr>
              <a:t>estión</a:t>
            </a:r>
            <a:r>
              <a:rPr kumimoji="0" lang="es-MX" sz="1800" b="0" i="0" u="none" strike="noStrike" kern="1200" cap="none" spc="0" normalizeH="0" baseline="0" noProof="0" dirty="0">
                <a:ln>
                  <a:noFill/>
                </a:ln>
                <a:solidFill>
                  <a:prstClr val="white"/>
                </a:solidFill>
                <a:effectLst/>
                <a:uLnTx/>
                <a:uFillTx/>
                <a:latin typeface="Calibri"/>
                <a:ea typeface="+mn-ea"/>
                <a:cs typeface="+mn-cs"/>
              </a:rPr>
              <a:t> Asistencial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Departamento de Redes Hospitalaria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 28-07-2021</a:t>
            </a:r>
          </a:p>
        </p:txBody>
      </p:sp>
    </p:spTree>
    <p:extLst>
      <p:ext uri="{BB962C8B-B14F-4D97-AF65-F5344CB8AC3E}">
        <p14:creationId xmlns:p14="http://schemas.microsoft.com/office/powerpoint/2010/main" val="184101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Estrategias Transversales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3" name="CuadroTexto 2">
            <a:extLst>
              <a:ext uri="{FF2B5EF4-FFF2-40B4-BE49-F238E27FC236}">
                <a16:creationId xmlns:a16="http://schemas.microsoft.com/office/drawing/2014/main" id="{D50EE52E-C796-4F9F-A7CB-2B8E953301D0}"/>
              </a:ext>
            </a:extLst>
          </p:cNvPr>
          <p:cNvSpPr txBox="1"/>
          <p:nvPr/>
        </p:nvSpPr>
        <p:spPr>
          <a:xfrm>
            <a:off x="333375" y="1216024"/>
            <a:ext cx="1144905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 </a:t>
            </a:r>
            <a:r>
              <a:rPr kumimoji="0" lang="es-CL" sz="1800" b="0" i="0" u="none" strike="noStrike" kern="1200" cap="none" spc="0" normalizeH="0" baseline="0" noProof="0" dirty="0" err="1">
                <a:ln>
                  <a:noFill/>
                </a:ln>
                <a:solidFill>
                  <a:prstClr val="black"/>
                </a:solidFill>
                <a:effectLst/>
                <a:uLnTx/>
                <a:uFillTx/>
                <a:latin typeface="Calibri"/>
                <a:ea typeface="+mn-ea"/>
                <a:cs typeface="+mn-cs"/>
              </a:rPr>
              <a:t>Call</a:t>
            </a:r>
            <a:r>
              <a:rPr kumimoji="0" lang="es-CL" sz="1800" b="0" i="0" u="none" strike="noStrike" kern="1200" cap="none" spc="0" normalizeH="0" baseline="0" noProof="0" dirty="0">
                <a:ln>
                  <a:noFill/>
                </a:ln>
                <a:solidFill>
                  <a:prstClr val="black"/>
                </a:solidFill>
                <a:effectLst/>
                <a:uLnTx/>
                <a:uFillTx/>
                <a:latin typeface="Calibri"/>
                <a:ea typeface="+mn-ea"/>
                <a:cs typeface="+mn-cs"/>
              </a:rPr>
              <a:t> Center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                                                            - Visitas Domiciliarias </a:t>
            </a:r>
          </a:p>
        </p:txBody>
      </p:sp>
      <p:pic>
        <p:nvPicPr>
          <p:cNvPr id="6" name="Imagen 5">
            <a:extLst>
              <a:ext uri="{FF2B5EF4-FFF2-40B4-BE49-F238E27FC236}">
                <a16:creationId xmlns:a16="http://schemas.microsoft.com/office/drawing/2014/main" id="{60C48B59-7B22-4DF5-AF00-33E33D8C47B8}"/>
              </a:ext>
            </a:extLst>
          </p:cNvPr>
          <p:cNvPicPr>
            <a:picLocks noChangeAspect="1"/>
          </p:cNvPicPr>
          <p:nvPr/>
        </p:nvPicPr>
        <p:blipFill>
          <a:blip r:embed="rId2"/>
          <a:stretch>
            <a:fillRect/>
          </a:stretch>
        </p:blipFill>
        <p:spPr>
          <a:xfrm>
            <a:off x="2093383" y="1216024"/>
            <a:ext cx="2695575" cy="2695575"/>
          </a:xfrm>
          <a:prstGeom prst="rect">
            <a:avLst/>
          </a:prstGeom>
        </p:spPr>
      </p:pic>
      <p:pic>
        <p:nvPicPr>
          <p:cNvPr id="7" name="Imagen 6">
            <a:extLst>
              <a:ext uri="{FF2B5EF4-FFF2-40B4-BE49-F238E27FC236}">
                <a16:creationId xmlns:a16="http://schemas.microsoft.com/office/drawing/2014/main" id="{CD1932E3-E561-497E-A45A-F56F04B950F7}"/>
              </a:ext>
            </a:extLst>
          </p:cNvPr>
          <p:cNvPicPr>
            <a:picLocks noChangeAspect="1"/>
          </p:cNvPicPr>
          <p:nvPr/>
        </p:nvPicPr>
        <p:blipFill>
          <a:blip r:embed="rId3"/>
          <a:stretch>
            <a:fillRect/>
          </a:stretch>
        </p:blipFill>
        <p:spPr>
          <a:xfrm>
            <a:off x="5962650" y="3911599"/>
            <a:ext cx="4326466" cy="2433637"/>
          </a:xfrm>
          <a:prstGeom prst="rect">
            <a:avLst/>
          </a:prstGeom>
        </p:spPr>
      </p:pic>
    </p:spTree>
    <p:extLst>
      <p:ext uri="{BB962C8B-B14F-4D97-AF65-F5344CB8AC3E}">
        <p14:creationId xmlns:p14="http://schemas.microsoft.com/office/powerpoint/2010/main" val="339390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D64C65FF-C47C-4466-8297-B374E568393D}"/>
              </a:ext>
            </a:extLst>
          </p:cNvPr>
          <p:cNvSpPr>
            <a:spLocks noGrp="1"/>
          </p:cNvSpPr>
          <p:nvPr>
            <p:ph type="ftr" sz="quarter" idx="10"/>
          </p:nvPr>
        </p:nvSpPr>
        <p:spPr/>
        <p:txBody>
          <a:bodyPr/>
          <a:lstStyle/>
          <a:p>
            <a:pPr>
              <a:defRPr/>
            </a:pPr>
            <a:r>
              <a:rPr lang="es-ES_tradnl"/>
              <a:t>Subdireccion Gestión Cuidado del Paciente</a:t>
            </a:r>
            <a:endParaRPr lang="en-US"/>
          </a:p>
        </p:txBody>
      </p:sp>
      <p:sp>
        <p:nvSpPr>
          <p:cNvPr id="5" name="Marcador de número de diapositiva 4">
            <a:extLst>
              <a:ext uri="{FF2B5EF4-FFF2-40B4-BE49-F238E27FC236}">
                <a16:creationId xmlns:a16="http://schemas.microsoft.com/office/drawing/2014/main" id="{410231D6-610C-4D86-8BE3-376BDDB104D1}"/>
              </a:ext>
            </a:extLst>
          </p:cNvPr>
          <p:cNvSpPr>
            <a:spLocks noGrp="1"/>
          </p:cNvSpPr>
          <p:nvPr>
            <p:ph type="sldNum" sz="quarter" idx="11"/>
          </p:nvPr>
        </p:nvSpPr>
        <p:spPr/>
        <p:txBody>
          <a:bodyPr/>
          <a:lstStyle/>
          <a:p>
            <a:fld id="{5C7FE156-5558-C14B-AB29-24AD0FE9110C}" type="slidenum">
              <a:rPr lang="en-US" smtClean="0"/>
              <a:pPr/>
              <a:t>13</a:t>
            </a:fld>
            <a:endParaRPr lang="en-US"/>
          </a:p>
        </p:txBody>
      </p:sp>
      <p:sp>
        <p:nvSpPr>
          <p:cNvPr id="6" name="Título 1">
            <a:extLst>
              <a:ext uri="{FF2B5EF4-FFF2-40B4-BE49-F238E27FC236}">
                <a16:creationId xmlns:a16="http://schemas.microsoft.com/office/drawing/2014/main" id="{CDEB2BDB-4A1F-4C87-9D92-9270E278FC87}"/>
              </a:ext>
            </a:extLst>
          </p:cNvPr>
          <p:cNvSpPr>
            <a:spLocks noGrp="1"/>
          </p:cNvSpPr>
          <p:nvPr>
            <p:ph type="title"/>
          </p:nvPr>
        </p:nvSpPr>
        <p:spPr>
          <a:xfrm>
            <a:off x="203200" y="152400"/>
            <a:ext cx="10885488" cy="1143000"/>
          </a:xfrm>
        </p:spPr>
        <p:txBody>
          <a:bodyPr/>
          <a:lstStyle/>
          <a:p>
            <a:r>
              <a:rPr lang="es-ES" sz="2800" dirty="0">
                <a:latin typeface="Garamond" panose="02020404030301010803" pitchFamily="18" charset="0"/>
              </a:rPr>
              <a:t>Estrategias Transversales </a:t>
            </a:r>
          </a:p>
        </p:txBody>
      </p:sp>
      <p:sp>
        <p:nvSpPr>
          <p:cNvPr id="7" name="CuadroTexto 6">
            <a:extLst>
              <a:ext uri="{FF2B5EF4-FFF2-40B4-BE49-F238E27FC236}">
                <a16:creationId xmlns:a16="http://schemas.microsoft.com/office/drawing/2014/main" id="{74D68D42-FA38-4B2C-8C4C-7AC6593F38D8}"/>
              </a:ext>
            </a:extLst>
          </p:cNvPr>
          <p:cNvSpPr txBox="1"/>
          <p:nvPr/>
        </p:nvSpPr>
        <p:spPr>
          <a:xfrm>
            <a:off x="333375" y="1216024"/>
            <a:ext cx="1144905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 </a:t>
            </a:r>
            <a:r>
              <a:rPr lang="es-CL" dirty="0">
                <a:solidFill>
                  <a:prstClr val="black"/>
                </a:solidFill>
                <a:latin typeface="Calibri"/>
              </a:rPr>
              <a:t>Despacho domiciliario de Fármacos y Lentes</a:t>
            </a: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                                                            - </a:t>
            </a:r>
            <a:r>
              <a:rPr lang="es-CL" dirty="0">
                <a:solidFill>
                  <a:prstClr val="black"/>
                </a:solidFill>
                <a:latin typeface="Calibri"/>
              </a:rPr>
              <a:t>Telemedicina</a:t>
            </a:r>
            <a:r>
              <a:rPr kumimoji="0" lang="es-CL"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Imagen 7">
            <a:extLst>
              <a:ext uri="{FF2B5EF4-FFF2-40B4-BE49-F238E27FC236}">
                <a16:creationId xmlns:a16="http://schemas.microsoft.com/office/drawing/2014/main" id="{0CC92535-5DF3-4927-B83D-32365E23252F}"/>
              </a:ext>
            </a:extLst>
          </p:cNvPr>
          <p:cNvPicPr>
            <a:picLocks noChangeAspect="1"/>
          </p:cNvPicPr>
          <p:nvPr/>
        </p:nvPicPr>
        <p:blipFill>
          <a:blip r:embed="rId2"/>
          <a:stretch>
            <a:fillRect/>
          </a:stretch>
        </p:blipFill>
        <p:spPr>
          <a:xfrm>
            <a:off x="4962524" y="568324"/>
            <a:ext cx="2581275" cy="2554104"/>
          </a:xfrm>
          <a:prstGeom prst="rect">
            <a:avLst/>
          </a:prstGeom>
        </p:spPr>
      </p:pic>
      <p:pic>
        <p:nvPicPr>
          <p:cNvPr id="9" name="Imagen 8">
            <a:extLst>
              <a:ext uri="{FF2B5EF4-FFF2-40B4-BE49-F238E27FC236}">
                <a16:creationId xmlns:a16="http://schemas.microsoft.com/office/drawing/2014/main" id="{5E56CEB5-2FDF-479D-92B0-CD91EDFCBB26}"/>
              </a:ext>
            </a:extLst>
          </p:cNvPr>
          <p:cNvPicPr>
            <a:picLocks noChangeAspect="1"/>
          </p:cNvPicPr>
          <p:nvPr/>
        </p:nvPicPr>
        <p:blipFill>
          <a:blip r:embed="rId3"/>
          <a:stretch>
            <a:fillRect/>
          </a:stretch>
        </p:blipFill>
        <p:spPr>
          <a:xfrm>
            <a:off x="5822187" y="3122428"/>
            <a:ext cx="4844459" cy="2960503"/>
          </a:xfrm>
          <a:prstGeom prst="rect">
            <a:avLst/>
          </a:prstGeom>
        </p:spPr>
      </p:pic>
    </p:spTree>
    <p:extLst>
      <p:ext uri="{BB962C8B-B14F-4D97-AF65-F5344CB8AC3E}">
        <p14:creationId xmlns:p14="http://schemas.microsoft.com/office/powerpoint/2010/main" val="310982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Consulta Nueva de Especialidad Médica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3" name="CuadroTexto 2">
            <a:extLst>
              <a:ext uri="{FF2B5EF4-FFF2-40B4-BE49-F238E27FC236}">
                <a16:creationId xmlns:a16="http://schemas.microsoft.com/office/drawing/2014/main" id="{0796EA62-B898-481E-93AC-3377C14583A0}"/>
              </a:ext>
            </a:extLst>
          </p:cNvPr>
          <p:cNvSpPr txBox="1"/>
          <p:nvPr/>
        </p:nvSpPr>
        <p:spPr>
          <a:xfrm>
            <a:off x="276225" y="1816099"/>
            <a:ext cx="11791950"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11.850 Atenciones de Convenio SSI-Collahuasi-Corporación 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Apoyo de Operativos </a:t>
            </a:r>
            <a:r>
              <a:rPr kumimoji="0" lang="es-CL" sz="1800" b="0" i="0" u="none" strike="noStrike" kern="1200" cap="none" spc="0" normalizeH="0" baseline="0" noProof="0" dirty="0" err="1">
                <a:ln>
                  <a:noFill/>
                </a:ln>
                <a:solidFill>
                  <a:prstClr val="black"/>
                </a:solidFill>
                <a:effectLst/>
                <a:uLnTx/>
                <a:uFillTx/>
                <a:latin typeface="Calibri"/>
                <a:ea typeface="+mn-ea"/>
                <a:cs typeface="+mn-cs"/>
              </a:rPr>
              <a:t>Acrux</a:t>
            </a: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Fondos Asignados del Gobierno Regional; 300 Millones Asignados a CNE para más de 15,000 Consultas </a:t>
            </a:r>
          </a:p>
        </p:txBody>
      </p:sp>
      <p:sp>
        <p:nvSpPr>
          <p:cNvPr id="10" name="CuadroTexto 9">
            <a:extLst>
              <a:ext uri="{FF2B5EF4-FFF2-40B4-BE49-F238E27FC236}">
                <a16:creationId xmlns:a16="http://schemas.microsoft.com/office/drawing/2014/main" id="{31ED34B7-0B14-4573-8467-CE98C87B793D}"/>
              </a:ext>
            </a:extLst>
          </p:cNvPr>
          <p:cNvSpPr txBox="1"/>
          <p:nvPr/>
        </p:nvSpPr>
        <p:spPr>
          <a:xfrm>
            <a:off x="537633" y="1216024"/>
            <a:ext cx="55583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solidFill>
                  <a:prstClr val="black"/>
                </a:solidFill>
                <a:effectLst/>
                <a:uLnTx/>
                <a:uFillTx/>
                <a:latin typeface="Calibri"/>
                <a:ea typeface="+mn-ea"/>
                <a:cs typeface="+mn-cs"/>
              </a:rPr>
              <a:t>Estrategias 2021 </a:t>
            </a:r>
          </a:p>
        </p:txBody>
      </p:sp>
      <p:pic>
        <p:nvPicPr>
          <p:cNvPr id="4098" name="Picture 2" descr="Uruguay: Así funciona la atención médica rural | Cluster Salud |  AméricaEconomía">
            <a:extLst>
              <a:ext uri="{FF2B5EF4-FFF2-40B4-BE49-F238E27FC236}">
                <a16:creationId xmlns:a16="http://schemas.microsoft.com/office/drawing/2014/main" id="{9B8E87A6-2CDE-4DB9-9B50-6319CFC9E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3564574"/>
            <a:ext cx="6076950" cy="243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8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A9EF2953-E480-498C-82B5-C7DEB85600E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898989"/>
                </a:solidFill>
                <a:effectLst/>
                <a:uLnTx/>
                <a:uFillTx/>
                <a:latin typeface="Verdana" pitchFamily="34" charset="0"/>
                <a:ea typeface="ヒラギノ角ゴ Pro W3" charset="-128"/>
                <a:cs typeface="+mn-cs"/>
              </a:rPr>
              <a:t>Subdireccion Gestión Cuidado del Paciente</a:t>
            </a:r>
            <a:endParaRPr kumimoji="0" lang="en-US" sz="900" b="0" i="0" u="none" strike="noStrike" kern="1200" cap="none" spc="0" normalizeH="0" baseline="0" noProof="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a:extLst>
              <a:ext uri="{FF2B5EF4-FFF2-40B4-BE49-F238E27FC236}">
                <a16:creationId xmlns:a16="http://schemas.microsoft.com/office/drawing/2014/main" id="{523844D6-3858-4E73-A642-BFC437548BF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6" name="Título 1">
            <a:extLst>
              <a:ext uri="{FF2B5EF4-FFF2-40B4-BE49-F238E27FC236}">
                <a16:creationId xmlns:a16="http://schemas.microsoft.com/office/drawing/2014/main" id="{8EF4BAAF-9123-420A-93AB-27BAA9ABB696}"/>
              </a:ext>
            </a:extLst>
          </p:cNvPr>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Consulta Nueva de Especialidad Odontológica </a:t>
            </a:r>
          </a:p>
        </p:txBody>
      </p:sp>
      <p:sp>
        <p:nvSpPr>
          <p:cNvPr id="7" name="CuadroTexto 6">
            <a:extLst>
              <a:ext uri="{FF2B5EF4-FFF2-40B4-BE49-F238E27FC236}">
                <a16:creationId xmlns:a16="http://schemas.microsoft.com/office/drawing/2014/main" id="{41B2C900-3F3C-499B-8462-F93A5F10B158}"/>
              </a:ext>
            </a:extLst>
          </p:cNvPr>
          <p:cNvSpPr txBox="1"/>
          <p:nvPr/>
        </p:nvSpPr>
        <p:spPr>
          <a:xfrm>
            <a:off x="537633" y="1216024"/>
            <a:ext cx="55583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solidFill>
                  <a:prstClr val="black"/>
                </a:solidFill>
                <a:effectLst/>
                <a:uLnTx/>
                <a:uFillTx/>
                <a:latin typeface="Calibri"/>
                <a:ea typeface="+mn-ea"/>
                <a:cs typeface="+mn-cs"/>
              </a:rPr>
              <a:t>Estrategias 2021 </a:t>
            </a:r>
          </a:p>
        </p:txBody>
      </p:sp>
      <p:sp>
        <p:nvSpPr>
          <p:cNvPr id="8" name="CuadroTexto 7">
            <a:extLst>
              <a:ext uri="{FF2B5EF4-FFF2-40B4-BE49-F238E27FC236}">
                <a16:creationId xmlns:a16="http://schemas.microsoft.com/office/drawing/2014/main" id="{38B8CF7D-50E7-44A3-A90A-68FDA0EED84B}"/>
              </a:ext>
            </a:extLst>
          </p:cNvPr>
          <p:cNvSpPr txBox="1"/>
          <p:nvPr/>
        </p:nvSpPr>
        <p:spPr>
          <a:xfrm>
            <a:off x="276225" y="1816099"/>
            <a:ext cx="11791950"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Atenciones de especialidades Odontológicas consideradas dentro de Fondos GORE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Solicitudes de Proyectos que permitan mejora en Equipos e Instrumental</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Posibilidades de  modificaciones de espacios para acondicionamiento de box de atención </a:t>
            </a:r>
          </a:p>
        </p:txBody>
      </p:sp>
      <p:pic>
        <p:nvPicPr>
          <p:cNvPr id="9" name="Imagen 8">
            <a:extLst>
              <a:ext uri="{FF2B5EF4-FFF2-40B4-BE49-F238E27FC236}">
                <a16:creationId xmlns:a16="http://schemas.microsoft.com/office/drawing/2014/main" id="{99195050-5BB3-4522-B09A-607B0813D176}"/>
              </a:ext>
            </a:extLst>
          </p:cNvPr>
          <p:cNvPicPr>
            <a:picLocks noChangeAspect="1"/>
          </p:cNvPicPr>
          <p:nvPr/>
        </p:nvPicPr>
        <p:blipFill>
          <a:blip r:embed="rId2"/>
          <a:stretch>
            <a:fillRect/>
          </a:stretch>
        </p:blipFill>
        <p:spPr>
          <a:xfrm>
            <a:off x="7267575" y="3564574"/>
            <a:ext cx="3676650" cy="2058924"/>
          </a:xfrm>
          <a:prstGeom prst="rect">
            <a:avLst/>
          </a:prstGeom>
        </p:spPr>
      </p:pic>
    </p:spTree>
    <p:extLst>
      <p:ext uri="{BB962C8B-B14F-4D97-AF65-F5344CB8AC3E}">
        <p14:creationId xmlns:p14="http://schemas.microsoft.com/office/powerpoint/2010/main" val="251933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Lista de Espera Quirúrgica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10" name="CuadroTexto 9">
            <a:extLst>
              <a:ext uri="{FF2B5EF4-FFF2-40B4-BE49-F238E27FC236}">
                <a16:creationId xmlns:a16="http://schemas.microsoft.com/office/drawing/2014/main" id="{B2E46A1F-075C-454E-BBE0-5A73486B3016}"/>
              </a:ext>
            </a:extLst>
          </p:cNvPr>
          <p:cNvSpPr txBox="1"/>
          <p:nvPr/>
        </p:nvSpPr>
        <p:spPr>
          <a:xfrm>
            <a:off x="537633" y="1216024"/>
            <a:ext cx="55583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solidFill>
                  <a:prstClr val="black"/>
                </a:solidFill>
                <a:effectLst/>
                <a:uLnTx/>
                <a:uFillTx/>
                <a:latin typeface="Calibri"/>
                <a:ea typeface="+mn-ea"/>
                <a:cs typeface="+mn-cs"/>
              </a:rPr>
              <a:t>Estrategias 2021 </a:t>
            </a:r>
          </a:p>
        </p:txBody>
      </p:sp>
      <p:sp>
        <p:nvSpPr>
          <p:cNvPr id="11" name="CuadroTexto 10">
            <a:extLst>
              <a:ext uri="{FF2B5EF4-FFF2-40B4-BE49-F238E27FC236}">
                <a16:creationId xmlns:a16="http://schemas.microsoft.com/office/drawing/2014/main" id="{3CD6A9F4-29E0-4285-8B23-5194846BD68D}"/>
              </a:ext>
            </a:extLst>
          </p:cNvPr>
          <p:cNvSpPr txBox="1"/>
          <p:nvPr/>
        </p:nvSpPr>
        <p:spPr>
          <a:xfrm>
            <a:off x="276225" y="1816099"/>
            <a:ext cx="11791950"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Licitación de FONASA adjudica a HETG como único prestador de la Región (Hasta 3.000 pacientes considerados)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Fondos del Gobierno Regional:</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Pabellones tarde</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Pabellones clínica</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Equipos e instrumental</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Traslado pacientes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Pases Quirúrgicos   </a:t>
            </a: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Refuerzo de unidades participantes del proceso quirúrgico </a:t>
            </a:r>
          </a:p>
        </p:txBody>
      </p:sp>
      <p:pic>
        <p:nvPicPr>
          <p:cNvPr id="5122" name="Picture 2" descr="Arcos en c | Venta de Equipo Médico Arcos en cBlog">
            <a:extLst>
              <a:ext uri="{FF2B5EF4-FFF2-40B4-BE49-F238E27FC236}">
                <a16:creationId xmlns:a16="http://schemas.microsoft.com/office/drawing/2014/main" id="{3CEB35BF-FC5A-439B-8AFB-8968DA2FE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3065404"/>
            <a:ext cx="4791075" cy="317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4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1C975-73BD-49AA-AC74-5E8C346F7C1B}"/>
              </a:ext>
            </a:extLst>
          </p:cNvPr>
          <p:cNvSpPr>
            <a:spLocks noGrp="1"/>
          </p:cNvSpPr>
          <p:nvPr>
            <p:ph type="title"/>
          </p:nvPr>
        </p:nvSpPr>
        <p:spPr/>
        <p:txBody>
          <a:bodyPr>
            <a:normAutofit fontScale="90000"/>
          </a:bodyPr>
          <a:lstStyle/>
          <a:p>
            <a:r>
              <a:rPr lang="es-MX" sz="3200" dirty="0"/>
              <a:t>Retrasadas GES por Servicio de Salud – Corte Mayo 2021</a:t>
            </a:r>
            <a:endParaRPr lang="es-CL" sz="3200" dirty="0"/>
          </a:p>
        </p:txBody>
      </p:sp>
      <p:pic>
        <p:nvPicPr>
          <p:cNvPr id="5" name="Imagen 4">
            <a:extLst>
              <a:ext uri="{FF2B5EF4-FFF2-40B4-BE49-F238E27FC236}">
                <a16:creationId xmlns:a16="http://schemas.microsoft.com/office/drawing/2014/main" id="{C85F54AF-28AB-4541-B75C-036C1F242C9D}"/>
              </a:ext>
            </a:extLst>
          </p:cNvPr>
          <p:cNvPicPr>
            <a:picLocks noChangeAspect="1"/>
          </p:cNvPicPr>
          <p:nvPr/>
        </p:nvPicPr>
        <p:blipFill rotWithShape="1">
          <a:blip r:embed="rId2"/>
          <a:srcRect l="7348" t="14040" r="7199" b="3754"/>
          <a:stretch/>
        </p:blipFill>
        <p:spPr>
          <a:xfrm>
            <a:off x="1948489" y="1283516"/>
            <a:ext cx="7927597" cy="4290968"/>
          </a:xfrm>
          <a:prstGeom prst="rect">
            <a:avLst/>
          </a:prstGeom>
        </p:spPr>
      </p:pic>
    </p:spTree>
    <p:extLst>
      <p:ext uri="{BB962C8B-B14F-4D97-AF65-F5344CB8AC3E}">
        <p14:creationId xmlns:p14="http://schemas.microsoft.com/office/powerpoint/2010/main" val="103229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198D1-AEAD-4406-AA9C-0A9DB145BC2F}"/>
              </a:ext>
            </a:extLst>
          </p:cNvPr>
          <p:cNvSpPr>
            <a:spLocks noGrp="1"/>
          </p:cNvSpPr>
          <p:nvPr>
            <p:ph type="title"/>
          </p:nvPr>
        </p:nvSpPr>
        <p:spPr/>
        <p:txBody>
          <a:bodyPr>
            <a:normAutofit/>
          </a:bodyPr>
          <a:lstStyle/>
          <a:p>
            <a:r>
              <a:rPr lang="es-MX" sz="3200" dirty="0"/>
              <a:t>Retraso por etapa de atención – Corte Mayo 2021</a:t>
            </a:r>
            <a:endParaRPr lang="es-CL" sz="3200" dirty="0"/>
          </a:p>
        </p:txBody>
      </p:sp>
      <p:pic>
        <p:nvPicPr>
          <p:cNvPr id="5" name="Imagen 4">
            <a:extLst>
              <a:ext uri="{FF2B5EF4-FFF2-40B4-BE49-F238E27FC236}">
                <a16:creationId xmlns:a16="http://schemas.microsoft.com/office/drawing/2014/main" id="{CE56140F-3483-455D-88BE-8C306E012D9F}"/>
              </a:ext>
            </a:extLst>
          </p:cNvPr>
          <p:cNvPicPr>
            <a:picLocks noChangeAspect="1"/>
          </p:cNvPicPr>
          <p:nvPr/>
        </p:nvPicPr>
        <p:blipFill rotWithShape="1">
          <a:blip r:embed="rId2"/>
          <a:srcRect t="7450"/>
          <a:stretch/>
        </p:blipFill>
        <p:spPr>
          <a:xfrm>
            <a:off x="1306909" y="1295400"/>
            <a:ext cx="9277350" cy="4830836"/>
          </a:xfrm>
          <a:prstGeom prst="rect">
            <a:avLst/>
          </a:prstGeom>
        </p:spPr>
      </p:pic>
    </p:spTree>
    <p:extLst>
      <p:ext uri="{BB962C8B-B14F-4D97-AF65-F5344CB8AC3E}">
        <p14:creationId xmlns:p14="http://schemas.microsoft.com/office/powerpoint/2010/main" val="329124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FE724-BD9D-4741-AFEE-82DFB7D991AA}"/>
              </a:ext>
            </a:extLst>
          </p:cNvPr>
          <p:cNvSpPr>
            <a:spLocks noGrp="1"/>
          </p:cNvSpPr>
          <p:nvPr>
            <p:ph type="title"/>
          </p:nvPr>
        </p:nvSpPr>
        <p:spPr/>
        <p:txBody>
          <a:bodyPr>
            <a:normAutofit fontScale="90000"/>
          </a:bodyPr>
          <a:lstStyle/>
          <a:p>
            <a:r>
              <a:rPr lang="es-MX" sz="3200" dirty="0"/>
              <a:t>GES Servicio de Salud Iquique (pandemia) – Corte 22 Julio 2021</a:t>
            </a:r>
            <a:endParaRPr lang="es-CL" sz="3200" dirty="0"/>
          </a:p>
        </p:txBody>
      </p:sp>
      <p:pic>
        <p:nvPicPr>
          <p:cNvPr id="1026" name="Picture 2" descr="image">
            <a:extLst>
              <a:ext uri="{FF2B5EF4-FFF2-40B4-BE49-F238E27FC236}">
                <a16:creationId xmlns:a16="http://schemas.microsoft.com/office/drawing/2014/main" id="{64E8FA7A-0CDA-4BA5-BC32-B139F43ED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850" y="1295400"/>
            <a:ext cx="9790300" cy="436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95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6A69D-BF0A-4AD1-A7DD-2F97648BB430}"/>
              </a:ext>
            </a:extLst>
          </p:cNvPr>
          <p:cNvSpPr>
            <a:spLocks noGrp="1"/>
          </p:cNvSpPr>
          <p:nvPr>
            <p:ph type="title"/>
          </p:nvPr>
        </p:nvSpPr>
        <p:spPr/>
        <p:txBody>
          <a:bodyPr>
            <a:normAutofit/>
          </a:bodyPr>
          <a:lstStyle/>
          <a:p>
            <a:r>
              <a:rPr lang="es-MX" sz="3200" dirty="0"/>
              <a:t>Vencimiento por especialidad – Corte 22 Julio 2021</a:t>
            </a:r>
            <a:endParaRPr lang="es-CL" sz="3200" dirty="0"/>
          </a:p>
        </p:txBody>
      </p:sp>
      <p:pic>
        <p:nvPicPr>
          <p:cNvPr id="2050" name="Picture 2" descr="image">
            <a:extLst>
              <a:ext uri="{FF2B5EF4-FFF2-40B4-BE49-F238E27FC236}">
                <a16:creationId xmlns:a16="http://schemas.microsoft.com/office/drawing/2014/main" id="{EBC18235-57F7-4778-B42D-2A174AAC9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684" y="1295400"/>
            <a:ext cx="8853487" cy="48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3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656356"/>
            <a:ext cx="8229600" cy="1662613"/>
          </a:xfrm>
        </p:spPr>
        <p:txBody>
          <a:bodyPr/>
          <a:lstStyle/>
          <a:p>
            <a:pPr algn="l"/>
            <a:br>
              <a:rPr lang="es-ES" sz="2800" dirty="0">
                <a:latin typeface="Avenir Book"/>
                <a:cs typeface="Avenir Book"/>
              </a:rPr>
            </a:br>
            <a:endParaRPr lang="es-ES" sz="2800" dirty="0">
              <a:latin typeface="Avenir Book"/>
              <a:cs typeface="Avenir Book"/>
            </a:endParaRPr>
          </a:p>
        </p:txBody>
      </p:sp>
      <p:sp>
        <p:nvSpPr>
          <p:cNvPr id="6" name="Rectángulo 5"/>
          <p:cNvSpPr/>
          <p:nvPr/>
        </p:nvSpPr>
        <p:spPr>
          <a:xfrm>
            <a:off x="2590331" y="1564332"/>
            <a:ext cx="10614455" cy="923330"/>
          </a:xfrm>
          <a:prstGeom prst="rect">
            <a:avLst/>
          </a:prstGeom>
        </p:spPr>
        <p:txBody>
          <a:bodyPr wrap="square">
            <a:spAutoFit/>
          </a:bodyPr>
          <a:lstStyle/>
          <a:p>
            <a:pPr marR="0" lvl="0" indent="0" algn="ctr" fontAlgn="auto">
              <a:lnSpc>
                <a:spcPct val="100000"/>
              </a:lnSpc>
              <a:spcBef>
                <a:spcPts val="0"/>
              </a:spcBef>
              <a:spcAft>
                <a:spcPts val="0"/>
              </a:spcAft>
              <a:buClr>
                <a:srgbClr val="000000"/>
              </a:buClr>
              <a:buSzTx/>
              <a:buFontTx/>
              <a:buNone/>
              <a:tabLst/>
              <a:defRPr/>
            </a:pPr>
            <a:r>
              <a:rPr lang="es-MX" sz="2700" b="1" kern="0" dirty="0">
                <a:solidFill>
                  <a:srgbClr val="FFFFFF"/>
                </a:solidFill>
                <a:latin typeface="Arial"/>
                <a:ea typeface="Verdana"/>
              </a:rPr>
              <a:t>Monitoreo Listas de Espera </a:t>
            </a:r>
          </a:p>
          <a:p>
            <a:pPr marR="0" lvl="0" indent="0" algn="ctr" fontAlgn="auto">
              <a:lnSpc>
                <a:spcPct val="100000"/>
              </a:lnSpc>
              <a:spcBef>
                <a:spcPts val="0"/>
              </a:spcBef>
              <a:spcAft>
                <a:spcPts val="0"/>
              </a:spcAft>
              <a:buClr>
                <a:srgbClr val="000000"/>
              </a:buClr>
              <a:buSzTx/>
              <a:buFontTx/>
              <a:buNone/>
              <a:tabLst/>
              <a:defRPr/>
            </a:pPr>
            <a:r>
              <a:rPr lang="es-MX" sz="2700" b="1" kern="0" dirty="0">
                <a:solidFill>
                  <a:srgbClr val="FFFFFF"/>
                </a:solidFill>
                <a:latin typeface="Arial"/>
                <a:ea typeface="Verdana"/>
              </a:rPr>
              <a:t>Servicio de Salud Iquique </a:t>
            </a:r>
          </a:p>
        </p:txBody>
      </p:sp>
      <p:sp>
        <p:nvSpPr>
          <p:cNvPr id="7" name="Rectángulo 6"/>
          <p:cNvSpPr/>
          <p:nvPr/>
        </p:nvSpPr>
        <p:spPr>
          <a:xfrm>
            <a:off x="7126307" y="5369696"/>
            <a:ext cx="369081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Subdirección de G</a:t>
            </a:r>
            <a:r>
              <a:rPr kumimoji="0" lang="es-MX" sz="1800" b="0" i="0" u="none" strike="noStrike" kern="1200" cap="none" spc="0" normalizeH="0" baseline="0" noProof="0" dirty="0" err="1">
                <a:ln>
                  <a:noFill/>
                </a:ln>
                <a:solidFill>
                  <a:prstClr val="white"/>
                </a:solidFill>
                <a:effectLst/>
                <a:uLnTx/>
                <a:uFillTx/>
                <a:latin typeface="Calibri"/>
                <a:ea typeface="+mn-ea"/>
                <a:cs typeface="+mn-cs"/>
              </a:rPr>
              <a:t>estión</a:t>
            </a:r>
            <a:r>
              <a:rPr kumimoji="0" lang="es-MX" sz="1800" b="0" i="0" u="none" strike="noStrike" kern="1200" cap="none" spc="0" normalizeH="0" baseline="0" noProof="0" dirty="0">
                <a:ln>
                  <a:noFill/>
                </a:ln>
                <a:solidFill>
                  <a:prstClr val="white"/>
                </a:solidFill>
                <a:effectLst/>
                <a:uLnTx/>
                <a:uFillTx/>
                <a:latin typeface="Calibri"/>
                <a:ea typeface="+mn-ea"/>
                <a:cs typeface="+mn-cs"/>
              </a:rPr>
              <a:t> Asistencial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Departamento de Redes Hospitalaria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 28-07-2021</a:t>
            </a:r>
          </a:p>
        </p:txBody>
      </p:sp>
    </p:spTree>
    <p:extLst>
      <p:ext uri="{BB962C8B-B14F-4D97-AF65-F5344CB8AC3E}">
        <p14:creationId xmlns:p14="http://schemas.microsoft.com/office/powerpoint/2010/main" val="395839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Consulta Nueva de Especialidad Médica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graphicFrame>
        <p:nvGraphicFramePr>
          <p:cNvPr id="6" name="Tabla 5">
            <a:extLst>
              <a:ext uri="{FF2B5EF4-FFF2-40B4-BE49-F238E27FC236}">
                <a16:creationId xmlns:a16="http://schemas.microsoft.com/office/drawing/2014/main" id="{8578208B-8977-42E0-AE72-81A6A826BE9A}"/>
              </a:ext>
            </a:extLst>
          </p:cNvPr>
          <p:cNvGraphicFramePr>
            <a:graphicFrameLocks noGrp="1"/>
          </p:cNvGraphicFramePr>
          <p:nvPr/>
        </p:nvGraphicFramePr>
        <p:xfrm>
          <a:off x="130175" y="1362407"/>
          <a:ext cx="6801603" cy="2581275"/>
        </p:xfrm>
        <a:graphic>
          <a:graphicData uri="http://schemas.openxmlformats.org/drawingml/2006/table">
            <a:tbl>
              <a:tblPr/>
              <a:tblGrid>
                <a:gridCol w="711200">
                  <a:extLst>
                    <a:ext uri="{9D8B030D-6E8A-4147-A177-3AD203B41FA5}">
                      <a16:colId xmlns:a16="http://schemas.microsoft.com/office/drawing/2014/main" val="1570002063"/>
                    </a:ext>
                  </a:extLst>
                </a:gridCol>
                <a:gridCol w="1687594">
                  <a:extLst>
                    <a:ext uri="{9D8B030D-6E8A-4147-A177-3AD203B41FA5}">
                      <a16:colId xmlns:a16="http://schemas.microsoft.com/office/drawing/2014/main" val="2814392066"/>
                    </a:ext>
                  </a:extLst>
                </a:gridCol>
                <a:gridCol w="714213">
                  <a:extLst>
                    <a:ext uri="{9D8B030D-6E8A-4147-A177-3AD203B41FA5}">
                      <a16:colId xmlns:a16="http://schemas.microsoft.com/office/drawing/2014/main" val="354461957"/>
                    </a:ext>
                  </a:extLst>
                </a:gridCol>
                <a:gridCol w="759417">
                  <a:extLst>
                    <a:ext uri="{9D8B030D-6E8A-4147-A177-3AD203B41FA5}">
                      <a16:colId xmlns:a16="http://schemas.microsoft.com/office/drawing/2014/main" val="3318191663"/>
                    </a:ext>
                  </a:extLst>
                </a:gridCol>
                <a:gridCol w="759417">
                  <a:extLst>
                    <a:ext uri="{9D8B030D-6E8A-4147-A177-3AD203B41FA5}">
                      <a16:colId xmlns:a16="http://schemas.microsoft.com/office/drawing/2014/main" val="1718278297"/>
                    </a:ext>
                  </a:extLst>
                </a:gridCol>
                <a:gridCol w="723254">
                  <a:extLst>
                    <a:ext uri="{9D8B030D-6E8A-4147-A177-3AD203B41FA5}">
                      <a16:colId xmlns:a16="http://schemas.microsoft.com/office/drawing/2014/main" val="896325705"/>
                    </a:ext>
                  </a:extLst>
                </a:gridCol>
                <a:gridCol w="723254">
                  <a:extLst>
                    <a:ext uri="{9D8B030D-6E8A-4147-A177-3AD203B41FA5}">
                      <a16:colId xmlns:a16="http://schemas.microsoft.com/office/drawing/2014/main" val="1297831358"/>
                    </a:ext>
                  </a:extLst>
                </a:gridCol>
                <a:gridCol w="723254">
                  <a:extLst>
                    <a:ext uri="{9D8B030D-6E8A-4147-A177-3AD203B41FA5}">
                      <a16:colId xmlns:a16="http://schemas.microsoft.com/office/drawing/2014/main" val="1404764460"/>
                    </a:ext>
                  </a:extLst>
                </a:gridCol>
              </a:tblGrid>
              <a:tr h="190500">
                <a:tc rowSpan="2">
                  <a:txBody>
                    <a:bodyPr/>
                    <a:lstStyle/>
                    <a:p>
                      <a:pPr algn="ctr" fontAlgn="ctr"/>
                      <a:r>
                        <a:rPr lang="es-CL" sz="800" b="1" i="0" u="none" strike="noStrike">
                          <a:solidFill>
                            <a:srgbClr val="FFFFFF"/>
                          </a:solidFill>
                          <a:effectLst/>
                          <a:latin typeface="Calibri" panose="020F0502020204030204" pitchFamily="34" charset="0"/>
                        </a:rPr>
                        <a:t>Servicio de Salud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CL" sz="800" b="1" i="0" u="none" strike="noStrike" dirty="0">
                          <a:solidFill>
                            <a:srgbClr val="FFFFFF"/>
                          </a:solidFill>
                          <a:effectLst/>
                          <a:latin typeface="Calibri" panose="020F0502020204030204" pitchFamily="34" charset="0"/>
                        </a:rPr>
                        <a:t>Establecimiento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3">
                  <a:txBody>
                    <a:bodyPr/>
                    <a:lstStyle/>
                    <a:p>
                      <a:pPr algn="ctr" fontAlgn="ctr"/>
                      <a:r>
                        <a:rPr lang="es-CL" sz="800" b="1" i="0" u="none" strike="noStrike" dirty="0">
                          <a:solidFill>
                            <a:srgbClr val="FFFFFF"/>
                          </a:solidFill>
                          <a:effectLst/>
                          <a:latin typeface="Calibri" panose="020F0502020204030204" pitchFamily="34" charset="0"/>
                        </a:rPr>
                        <a:t>LB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 Junio 2021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118496028"/>
                  </a:ext>
                </a:extLst>
              </a:tr>
              <a:tr h="295275">
                <a:tc vMerge="1">
                  <a:txBody>
                    <a:bodyPr/>
                    <a:lstStyle/>
                    <a:p>
                      <a:endParaRPr lang="es-CL"/>
                    </a:p>
                  </a:txBody>
                  <a:tcPr/>
                </a:tc>
                <a:tc vMerge="1">
                  <a:txBody>
                    <a:bodyPr/>
                    <a:lstStyle/>
                    <a:p>
                      <a:endParaRPr lang="es-CL"/>
                    </a:p>
                  </a:txBody>
                  <a:tcPr/>
                </a:tc>
                <a:tc>
                  <a:txBody>
                    <a:bodyPr/>
                    <a:lstStyle/>
                    <a:p>
                      <a:pPr algn="ctr"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dirty="0" err="1">
                          <a:solidFill>
                            <a:srgbClr val="FFFFFF"/>
                          </a:solidFill>
                          <a:effectLst/>
                          <a:latin typeface="Calibri" panose="020F0502020204030204" pitchFamily="34" charset="0"/>
                        </a:rPr>
                        <a:t>Prom</a:t>
                      </a:r>
                      <a:r>
                        <a:rPr lang="es-CL" sz="800" b="1" i="0" u="none" strike="noStrike" dirty="0">
                          <a:solidFill>
                            <a:srgbClr val="FFFFFF"/>
                          </a:solidFill>
                          <a:effectLst/>
                          <a:latin typeface="Calibri" panose="020F0502020204030204" pitchFamily="34" charset="0"/>
                        </a:rPr>
                        <a:t>.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Mediana días de Espera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dirty="0" err="1">
                          <a:solidFill>
                            <a:srgbClr val="FFFFFF"/>
                          </a:solidFill>
                          <a:effectLst/>
                          <a:latin typeface="Calibri" panose="020F0502020204030204" pitchFamily="34" charset="0"/>
                        </a:rPr>
                        <a:t>Prom</a:t>
                      </a:r>
                      <a:r>
                        <a:rPr lang="es-CL" sz="800" b="1" i="0" u="none" strike="noStrike" dirty="0">
                          <a:solidFill>
                            <a:srgbClr val="FFFFFF"/>
                          </a:solidFill>
                          <a:effectLst/>
                          <a:latin typeface="Calibri" panose="020F0502020204030204" pitchFamily="34" charset="0"/>
                        </a:rPr>
                        <a:t>.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Mediana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119193514"/>
                  </a:ext>
                </a:extLst>
              </a:tr>
              <a:tr h="190500">
                <a:tc rowSpan="11">
                  <a:txBody>
                    <a:bodyPr/>
                    <a:lstStyle/>
                    <a:p>
                      <a:pPr algn="ctr" fontAlgn="ctr"/>
                      <a:r>
                        <a:rPr lang="es-CL" sz="800" b="1" i="0" u="none" strike="noStrike">
                          <a:solidFill>
                            <a:srgbClr val="000000"/>
                          </a:solidFill>
                          <a:effectLst/>
                          <a:latin typeface="Calibri" panose="020F0502020204030204" pitchFamily="34" charset="0"/>
                        </a:rPr>
                        <a:t>Iquique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L" sz="800" b="0" i="0" u="none" strike="noStrike">
                          <a:solidFill>
                            <a:srgbClr val="000000"/>
                          </a:solidFill>
                          <a:effectLst/>
                          <a:latin typeface="Calibri" panose="020F0502020204030204" pitchFamily="34" charset="0"/>
                        </a:rPr>
                        <a:t>CESFAM Cirujano Aguirre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73548174"/>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CESFAM Cirujano Videla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34326986"/>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CESFAM Dr. Héctor Reyno Gutiérrez</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67854599"/>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CESFAM Pedro Pulgar Melgarejo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4085099"/>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CESFAM Pozo Almonte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94296120"/>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CESFAM Sur de Iquique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19230689"/>
                  </a:ext>
                </a:extLst>
              </a:tr>
              <a:tr h="190500">
                <a:tc vMerge="1">
                  <a:txBody>
                    <a:bodyPr/>
                    <a:lstStyle/>
                    <a:p>
                      <a:endParaRPr lang="es-CL"/>
                    </a:p>
                  </a:txBody>
                  <a:tcPr/>
                </a:tc>
                <a:tc>
                  <a:txBody>
                    <a:bodyPr/>
                    <a:lstStyle/>
                    <a:p>
                      <a:pPr algn="l" fontAlgn="t"/>
                      <a:r>
                        <a:rPr lang="pt-BR" sz="800" b="0" i="0" u="none" strike="noStrike">
                          <a:solidFill>
                            <a:srgbClr val="000000"/>
                          </a:solidFill>
                          <a:effectLst/>
                          <a:latin typeface="Calibri" panose="020F0502020204030204" pitchFamily="34" charset="0"/>
                        </a:rPr>
                        <a:t>COSAM Dr. Jorge Seguel Cáceres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73086503"/>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COSAM Enrique París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dirty="0">
                          <a:solidFill>
                            <a:srgbClr val="333333"/>
                          </a:solidFill>
                          <a:effectLst/>
                          <a:latin typeface="Arial" panose="020B0604020202020204" pitchFamily="34" charset="0"/>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32539952"/>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COSAM Salvador Allende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dirty="0">
                          <a:solidFill>
                            <a:srgbClr val="333333"/>
                          </a:solidFill>
                          <a:effectLst/>
                          <a:latin typeface="Arial" panose="020B0604020202020204" pitchFamily="34" charset="0"/>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02103576"/>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Hospital Dr. Ernesto Torres Galdames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18.605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40.503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63375970"/>
                  </a:ext>
                </a:extLst>
              </a:tr>
              <a:tr h="190500">
                <a:tc vMerge="1">
                  <a:txBody>
                    <a:bodyPr/>
                    <a:lstStyle/>
                    <a:p>
                      <a:endParaRPr lang="es-CL"/>
                    </a:p>
                  </a:txBody>
                  <a:tcPr/>
                </a:tc>
                <a:tc>
                  <a:txBody>
                    <a:bodyPr/>
                    <a:lstStyle/>
                    <a:p>
                      <a:pPr algn="l" fontAlgn="t"/>
                      <a:r>
                        <a:rPr lang="es-CL" sz="800" b="1" i="0" u="none" strike="noStrike">
                          <a:solidFill>
                            <a:srgbClr val="000000"/>
                          </a:solidFill>
                          <a:effectLst/>
                          <a:latin typeface="Calibri" panose="020F050202020403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es-CL" sz="800" b="1" i="0" u="none" strike="noStrike">
                          <a:solidFill>
                            <a:srgbClr val="000000"/>
                          </a:solidFill>
                          <a:effectLst/>
                          <a:latin typeface="Calibri" panose="020F0502020204030204" pitchFamily="34" charset="0"/>
                        </a:rPr>
                        <a:t>20.969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es-CL" sz="800" b="1" i="0" u="none" strike="noStrike">
                          <a:solidFill>
                            <a:srgbClr val="000000"/>
                          </a:solidFill>
                          <a:effectLst/>
                          <a:latin typeface="Calibri" panose="020F0502020204030204" pitchFamily="34" charset="0"/>
                        </a:rPr>
                        <a:t>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es-CL" sz="800" b="1" i="0" u="none" strike="noStrike">
                          <a:solidFill>
                            <a:srgbClr val="000000"/>
                          </a:solidFill>
                          <a:effectLst/>
                          <a:latin typeface="Calibri" panose="020F0502020204030204" pitchFamily="34" charset="0"/>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es-CL" sz="800" b="1" i="0" u="none" strike="noStrike">
                          <a:solidFill>
                            <a:srgbClr val="333333"/>
                          </a:solidFill>
                          <a:effectLst/>
                          <a:latin typeface="Arial" panose="020B0604020202020204" pitchFamily="34" charset="0"/>
                        </a:rPr>
                        <a:t>42.339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es-CL" sz="800" b="1" i="0" u="none" strike="noStrike">
                          <a:solidFill>
                            <a:srgbClr val="333333"/>
                          </a:solidFill>
                          <a:effectLst/>
                          <a:latin typeface="Arial" panose="020B0604020202020204" pitchFamily="34" charset="0"/>
                        </a:rPr>
                        <a:t>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es-CL" sz="800" b="1" i="0" u="none" strike="noStrike" dirty="0">
                          <a:solidFill>
                            <a:srgbClr val="333333"/>
                          </a:solidFill>
                          <a:effectLst/>
                          <a:latin typeface="Arial" panose="020B0604020202020204" pitchFamily="34" charset="0"/>
                        </a:rPr>
                        <a:t>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807280451"/>
                  </a:ext>
                </a:extLst>
              </a:tr>
            </a:tbl>
          </a:graphicData>
        </a:graphic>
      </p:graphicFrame>
      <p:sp>
        <p:nvSpPr>
          <p:cNvPr id="7" name="Rectángulo 6">
            <a:extLst>
              <a:ext uri="{FF2B5EF4-FFF2-40B4-BE49-F238E27FC236}">
                <a16:creationId xmlns:a16="http://schemas.microsoft.com/office/drawing/2014/main" id="{5CE8D152-7058-4D76-B49D-B33D67616A93}"/>
              </a:ext>
            </a:extLst>
          </p:cNvPr>
          <p:cNvSpPr/>
          <p:nvPr/>
        </p:nvSpPr>
        <p:spPr>
          <a:xfrm>
            <a:off x="130175" y="4204035"/>
            <a:ext cx="6801603" cy="2460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alibri"/>
                <a:ea typeface="+mn-ea"/>
                <a:cs typeface="+mn-cs"/>
              </a:rPr>
              <a:t>Reporte hasta 30 de Junio MINSAL</a:t>
            </a:r>
          </a:p>
        </p:txBody>
      </p:sp>
      <p:sp>
        <p:nvSpPr>
          <p:cNvPr id="8" name="CuadroTexto 7">
            <a:extLst>
              <a:ext uri="{FF2B5EF4-FFF2-40B4-BE49-F238E27FC236}">
                <a16:creationId xmlns:a16="http://schemas.microsoft.com/office/drawing/2014/main" id="{7B4B4B5A-DA52-430E-AA7A-20C8109B1AB1}"/>
              </a:ext>
            </a:extLst>
          </p:cNvPr>
          <p:cNvSpPr txBox="1"/>
          <p:nvPr/>
        </p:nvSpPr>
        <p:spPr>
          <a:xfrm>
            <a:off x="287091" y="5098205"/>
            <a:ext cx="116871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 Debido a inconsistencia en el sistema nacional de seguimientos de tiempos de espera con registros locales se realizó carga masiva de interconsultas al sistema aumentando en mas de 20.000 interconsultas pendientes de HETG. </a:t>
            </a:r>
          </a:p>
        </p:txBody>
      </p:sp>
      <p:graphicFrame>
        <p:nvGraphicFramePr>
          <p:cNvPr id="9" name="Gráfico 8">
            <a:extLst>
              <a:ext uri="{FF2B5EF4-FFF2-40B4-BE49-F238E27FC236}">
                <a16:creationId xmlns:a16="http://schemas.microsoft.com/office/drawing/2014/main" id="{824F5E5B-F85C-4193-99E9-AD7B9645E974}"/>
              </a:ext>
            </a:extLst>
          </p:cNvPr>
          <p:cNvGraphicFramePr>
            <a:graphicFrameLocks/>
          </p:cNvGraphicFramePr>
          <p:nvPr/>
        </p:nvGraphicFramePr>
        <p:xfrm>
          <a:off x="7359379" y="871769"/>
          <a:ext cx="4614876" cy="3714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973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Consulta Nueva de Especialidad Odontológica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graphicFrame>
        <p:nvGraphicFramePr>
          <p:cNvPr id="7" name="Tabla 6">
            <a:extLst>
              <a:ext uri="{FF2B5EF4-FFF2-40B4-BE49-F238E27FC236}">
                <a16:creationId xmlns:a16="http://schemas.microsoft.com/office/drawing/2014/main" id="{017FEC9A-4C4D-432B-A1EB-D8287757E9E7}"/>
              </a:ext>
            </a:extLst>
          </p:cNvPr>
          <p:cNvGraphicFramePr>
            <a:graphicFrameLocks noGrp="1"/>
          </p:cNvGraphicFramePr>
          <p:nvPr/>
        </p:nvGraphicFramePr>
        <p:xfrm>
          <a:off x="419943" y="1801345"/>
          <a:ext cx="5486402" cy="1057275"/>
        </p:xfrm>
        <a:graphic>
          <a:graphicData uri="http://schemas.openxmlformats.org/drawingml/2006/table">
            <a:tbl>
              <a:tblPr/>
              <a:tblGrid>
                <a:gridCol w="751562">
                  <a:extLst>
                    <a:ext uri="{9D8B030D-6E8A-4147-A177-3AD203B41FA5}">
                      <a16:colId xmlns:a16="http://schemas.microsoft.com/office/drawing/2014/main" val="651150932"/>
                    </a:ext>
                  </a:extLst>
                </a:gridCol>
                <a:gridCol w="1728592">
                  <a:extLst>
                    <a:ext uri="{9D8B030D-6E8A-4147-A177-3AD203B41FA5}">
                      <a16:colId xmlns:a16="http://schemas.microsoft.com/office/drawing/2014/main" val="1765088512"/>
                    </a:ext>
                  </a:extLst>
                </a:gridCol>
                <a:gridCol w="751562">
                  <a:extLst>
                    <a:ext uri="{9D8B030D-6E8A-4147-A177-3AD203B41FA5}">
                      <a16:colId xmlns:a16="http://schemas.microsoft.com/office/drawing/2014/main" val="529900269"/>
                    </a:ext>
                  </a:extLst>
                </a:gridCol>
                <a:gridCol w="751562">
                  <a:extLst>
                    <a:ext uri="{9D8B030D-6E8A-4147-A177-3AD203B41FA5}">
                      <a16:colId xmlns:a16="http://schemas.microsoft.com/office/drawing/2014/main" val="3326698397"/>
                    </a:ext>
                  </a:extLst>
                </a:gridCol>
                <a:gridCol w="751562">
                  <a:extLst>
                    <a:ext uri="{9D8B030D-6E8A-4147-A177-3AD203B41FA5}">
                      <a16:colId xmlns:a16="http://schemas.microsoft.com/office/drawing/2014/main" val="3833241383"/>
                    </a:ext>
                  </a:extLst>
                </a:gridCol>
                <a:gridCol w="751562">
                  <a:extLst>
                    <a:ext uri="{9D8B030D-6E8A-4147-A177-3AD203B41FA5}">
                      <a16:colId xmlns:a16="http://schemas.microsoft.com/office/drawing/2014/main" val="3469734176"/>
                    </a:ext>
                  </a:extLst>
                </a:gridCol>
              </a:tblGrid>
              <a:tr h="190500">
                <a:tc rowSpan="2">
                  <a:txBody>
                    <a:bodyPr/>
                    <a:lstStyle/>
                    <a:p>
                      <a:pPr algn="ctr" fontAlgn="ctr"/>
                      <a:r>
                        <a:rPr lang="es-CL" sz="800" b="1" i="0" u="none" strike="noStrike">
                          <a:solidFill>
                            <a:srgbClr val="FFFFFF"/>
                          </a:solidFill>
                          <a:effectLst/>
                          <a:latin typeface="Calibri" panose="020F0502020204030204" pitchFamily="34" charset="0"/>
                        </a:rPr>
                        <a:t>Servicio de Salud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CL" sz="800" b="1" i="0" u="none" strike="noStrike" dirty="0">
                          <a:solidFill>
                            <a:srgbClr val="FFFFFF"/>
                          </a:solidFill>
                          <a:effectLst/>
                          <a:latin typeface="Calibri" panose="020F0502020204030204" pitchFamily="34" charset="0"/>
                        </a:rPr>
                        <a:t>Establecimiento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es-CL" sz="800" b="1" i="0" u="none" strike="noStrike" dirty="0">
                          <a:solidFill>
                            <a:srgbClr val="FFFFFF"/>
                          </a:solidFill>
                          <a:effectLst/>
                          <a:latin typeface="Calibri" panose="020F0502020204030204" pitchFamily="34" charset="0"/>
                        </a:rPr>
                        <a:t>LB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gridSpan="2">
                  <a:txBody>
                    <a:bodyPr/>
                    <a:lstStyle/>
                    <a:p>
                      <a:pPr algn="ctr" fontAlgn="ctr"/>
                      <a:r>
                        <a:rPr lang="es-CL" sz="800" b="1" i="0" u="none" strike="noStrike" dirty="0">
                          <a:solidFill>
                            <a:srgbClr val="FFFFFF"/>
                          </a:solidFill>
                          <a:effectLst/>
                          <a:latin typeface="Calibri" panose="020F0502020204030204" pitchFamily="34" charset="0"/>
                        </a:rPr>
                        <a:t>Junio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extLst>
                  <a:ext uri="{0D108BD9-81ED-4DB2-BD59-A6C34878D82A}">
                    <a16:rowId xmlns:a16="http://schemas.microsoft.com/office/drawing/2014/main" val="986938393"/>
                  </a:ext>
                </a:extLst>
              </a:tr>
              <a:tr h="295275">
                <a:tc vMerge="1">
                  <a:txBody>
                    <a:bodyPr/>
                    <a:lstStyle/>
                    <a:p>
                      <a:endParaRPr lang="es-CL"/>
                    </a:p>
                  </a:txBody>
                  <a:tcPr/>
                </a:tc>
                <a:tc vMerge="1">
                  <a:txBody>
                    <a:bodyPr/>
                    <a:lstStyle/>
                    <a:p>
                      <a:endParaRPr lang="es-CL"/>
                    </a:p>
                  </a:txBody>
                  <a:tcPr/>
                </a:tc>
                <a:tc>
                  <a:txBody>
                    <a:bodyPr/>
                    <a:lstStyle/>
                    <a:p>
                      <a:pPr algn="ctr"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dirty="0" err="1">
                          <a:solidFill>
                            <a:srgbClr val="FFFFFF"/>
                          </a:solidFill>
                          <a:effectLst/>
                          <a:latin typeface="Calibri" panose="020F0502020204030204" pitchFamily="34" charset="0"/>
                        </a:rPr>
                        <a:t>Prom</a:t>
                      </a:r>
                      <a:r>
                        <a:rPr lang="es-CL" sz="800" b="1" i="0" u="none" strike="noStrike" dirty="0">
                          <a:solidFill>
                            <a:srgbClr val="FFFFFF"/>
                          </a:solidFill>
                          <a:effectLst/>
                          <a:latin typeface="Calibri" panose="020F0502020204030204" pitchFamily="34" charset="0"/>
                        </a:rPr>
                        <a:t>.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520247866"/>
                  </a:ext>
                </a:extLst>
              </a:tr>
              <a:tr h="190500">
                <a:tc rowSpan="3">
                  <a:txBody>
                    <a:bodyPr/>
                    <a:lstStyle/>
                    <a:p>
                      <a:pPr algn="ctr" fontAlgn="ctr"/>
                      <a:r>
                        <a:rPr lang="es-CL" sz="800" b="1" i="0" u="none" strike="noStrike">
                          <a:solidFill>
                            <a:srgbClr val="000000"/>
                          </a:solidFill>
                          <a:effectLst/>
                          <a:latin typeface="Calibri" panose="020F0502020204030204" pitchFamily="34" charset="0"/>
                        </a:rPr>
                        <a:t>Iquique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L" sz="800" b="0" i="0" u="none" strike="noStrike">
                          <a:solidFill>
                            <a:srgbClr val="000000"/>
                          </a:solidFill>
                          <a:effectLst/>
                          <a:latin typeface="Calibri" panose="020F0502020204030204" pitchFamily="34" charset="0"/>
                        </a:rPr>
                        <a:t>CESFAM Dr. Héctor Reyno Gutiérrez</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1.078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9926152"/>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Hospital Dr. Ernesto Torres Galdames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3.682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6.660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44670306"/>
                  </a:ext>
                </a:extLst>
              </a:tr>
              <a:tr h="190500">
                <a:tc vMerge="1">
                  <a:txBody>
                    <a:bodyPr/>
                    <a:lstStyle/>
                    <a:p>
                      <a:endParaRPr lang="es-CL"/>
                    </a:p>
                  </a:txBody>
                  <a:tcPr/>
                </a:tc>
                <a:tc>
                  <a:txBody>
                    <a:bodyPr/>
                    <a:lstStyle/>
                    <a:p>
                      <a:pPr algn="l" fontAlgn="t"/>
                      <a:r>
                        <a:rPr lang="es-CL" sz="800" b="1" i="0" u="none" strike="noStrike">
                          <a:solidFill>
                            <a:srgbClr val="000000"/>
                          </a:solidFill>
                          <a:effectLst/>
                          <a:latin typeface="Calibri" panose="020F050202020403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es-CL" sz="800" b="1" i="0" u="none" strike="noStrike">
                          <a:solidFill>
                            <a:srgbClr val="000000"/>
                          </a:solidFill>
                          <a:effectLst/>
                          <a:latin typeface="Calibri" panose="020F0502020204030204" pitchFamily="34" charset="0"/>
                        </a:rPr>
                        <a:t>4.799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800" b="1" i="0" u="none" strike="noStrike">
                          <a:solidFill>
                            <a:srgbClr val="000000"/>
                          </a:solidFill>
                          <a:effectLst/>
                          <a:latin typeface="Calibri" panose="020F0502020204030204" pitchFamily="34" charset="0"/>
                        </a:rPr>
                        <a:t>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800" b="1" i="0" u="none" strike="noStrike">
                          <a:solidFill>
                            <a:srgbClr val="333333"/>
                          </a:solidFill>
                          <a:effectLst/>
                          <a:latin typeface="Arial" panose="020B0604020202020204" pitchFamily="34" charset="0"/>
                        </a:rPr>
                        <a:t>7.738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es-CL" sz="800" b="1" i="0" u="none" strike="noStrike" dirty="0">
                          <a:solidFill>
                            <a:srgbClr val="333333"/>
                          </a:solidFill>
                          <a:effectLst/>
                          <a:latin typeface="Arial" panose="020B0604020202020204" pitchFamily="34" charset="0"/>
                        </a:rPr>
                        <a:t>851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781794075"/>
                  </a:ext>
                </a:extLst>
              </a:tr>
            </a:tbl>
          </a:graphicData>
        </a:graphic>
      </p:graphicFrame>
      <p:sp>
        <p:nvSpPr>
          <p:cNvPr id="8" name="Rectángulo 7">
            <a:extLst>
              <a:ext uri="{FF2B5EF4-FFF2-40B4-BE49-F238E27FC236}">
                <a16:creationId xmlns:a16="http://schemas.microsoft.com/office/drawing/2014/main" id="{567B1F18-506D-441B-968B-38A5A1C427F2}"/>
              </a:ext>
            </a:extLst>
          </p:cNvPr>
          <p:cNvSpPr/>
          <p:nvPr/>
        </p:nvSpPr>
        <p:spPr>
          <a:xfrm>
            <a:off x="419943" y="3007790"/>
            <a:ext cx="5486402" cy="2460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alibri"/>
                <a:ea typeface="+mn-ea"/>
                <a:cs typeface="+mn-cs"/>
              </a:rPr>
              <a:t>Reporte hasta 30 de Junio MINSAL</a:t>
            </a:r>
          </a:p>
        </p:txBody>
      </p:sp>
      <p:sp>
        <p:nvSpPr>
          <p:cNvPr id="9" name="CuadroTexto 8">
            <a:extLst>
              <a:ext uri="{FF2B5EF4-FFF2-40B4-BE49-F238E27FC236}">
                <a16:creationId xmlns:a16="http://schemas.microsoft.com/office/drawing/2014/main" id="{CA598F0E-E0AB-4156-A531-A82DFDC50F30}"/>
              </a:ext>
            </a:extLst>
          </p:cNvPr>
          <p:cNvSpPr txBox="1"/>
          <p:nvPr/>
        </p:nvSpPr>
        <p:spPr>
          <a:xfrm>
            <a:off x="62763" y="4821976"/>
            <a:ext cx="116871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 Debido a inconsistencia en el sistema nacional de seguimientos de tiempos de espera con registros locales se realizó carga masiva de interconsultas al sistema aumentando un aproximado de 3,000 interconsultas pendientes de HETG. </a:t>
            </a:r>
          </a:p>
        </p:txBody>
      </p:sp>
      <p:graphicFrame>
        <p:nvGraphicFramePr>
          <p:cNvPr id="11" name="Gráfico 10">
            <a:extLst>
              <a:ext uri="{FF2B5EF4-FFF2-40B4-BE49-F238E27FC236}">
                <a16:creationId xmlns:a16="http://schemas.microsoft.com/office/drawing/2014/main" id="{D72EE24D-B243-4993-B32D-22CE9F34AEA3}"/>
              </a:ext>
            </a:extLst>
          </p:cNvPr>
          <p:cNvGraphicFramePr>
            <a:graphicFrameLocks/>
          </p:cNvGraphicFramePr>
          <p:nvPr/>
        </p:nvGraphicFramePr>
        <p:xfrm>
          <a:off x="6367091" y="1308426"/>
          <a:ext cx="5195887" cy="3100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864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Lista de Espera Quirúrgica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graphicFrame>
        <p:nvGraphicFramePr>
          <p:cNvPr id="6" name="Tabla 5">
            <a:extLst>
              <a:ext uri="{FF2B5EF4-FFF2-40B4-BE49-F238E27FC236}">
                <a16:creationId xmlns:a16="http://schemas.microsoft.com/office/drawing/2014/main" id="{541D5F42-EFEA-46BB-A5A3-DBDBC1FAC081}"/>
              </a:ext>
            </a:extLst>
          </p:cNvPr>
          <p:cNvGraphicFramePr>
            <a:graphicFrameLocks noGrp="1"/>
          </p:cNvGraphicFramePr>
          <p:nvPr/>
        </p:nvGraphicFramePr>
        <p:xfrm>
          <a:off x="332583" y="1400967"/>
          <a:ext cx="5537200" cy="1628775"/>
        </p:xfrm>
        <a:graphic>
          <a:graphicData uri="http://schemas.openxmlformats.org/drawingml/2006/table">
            <a:tbl>
              <a:tblPr/>
              <a:tblGrid>
                <a:gridCol w="762000">
                  <a:extLst>
                    <a:ext uri="{9D8B030D-6E8A-4147-A177-3AD203B41FA5}">
                      <a16:colId xmlns:a16="http://schemas.microsoft.com/office/drawing/2014/main" val="3478657870"/>
                    </a:ext>
                  </a:extLst>
                </a:gridCol>
                <a:gridCol w="1727200">
                  <a:extLst>
                    <a:ext uri="{9D8B030D-6E8A-4147-A177-3AD203B41FA5}">
                      <a16:colId xmlns:a16="http://schemas.microsoft.com/office/drawing/2014/main" val="3988733556"/>
                    </a:ext>
                  </a:extLst>
                </a:gridCol>
                <a:gridCol w="762000">
                  <a:extLst>
                    <a:ext uri="{9D8B030D-6E8A-4147-A177-3AD203B41FA5}">
                      <a16:colId xmlns:a16="http://schemas.microsoft.com/office/drawing/2014/main" val="3036078921"/>
                    </a:ext>
                  </a:extLst>
                </a:gridCol>
                <a:gridCol w="762000">
                  <a:extLst>
                    <a:ext uri="{9D8B030D-6E8A-4147-A177-3AD203B41FA5}">
                      <a16:colId xmlns:a16="http://schemas.microsoft.com/office/drawing/2014/main" val="2650259154"/>
                    </a:ext>
                  </a:extLst>
                </a:gridCol>
                <a:gridCol w="762000">
                  <a:extLst>
                    <a:ext uri="{9D8B030D-6E8A-4147-A177-3AD203B41FA5}">
                      <a16:colId xmlns:a16="http://schemas.microsoft.com/office/drawing/2014/main" val="74606461"/>
                    </a:ext>
                  </a:extLst>
                </a:gridCol>
                <a:gridCol w="762000">
                  <a:extLst>
                    <a:ext uri="{9D8B030D-6E8A-4147-A177-3AD203B41FA5}">
                      <a16:colId xmlns:a16="http://schemas.microsoft.com/office/drawing/2014/main" val="2746889590"/>
                    </a:ext>
                  </a:extLst>
                </a:gridCol>
              </a:tblGrid>
              <a:tr h="190500">
                <a:tc rowSpan="2">
                  <a:txBody>
                    <a:bodyPr/>
                    <a:lstStyle/>
                    <a:p>
                      <a:pPr algn="ctr" fontAlgn="ctr"/>
                      <a:r>
                        <a:rPr lang="es-CL" sz="800" b="1" i="0" u="none" strike="noStrike">
                          <a:solidFill>
                            <a:srgbClr val="FFFFFF"/>
                          </a:solidFill>
                          <a:effectLst/>
                          <a:latin typeface="Calibri" panose="020F0502020204030204" pitchFamily="34" charset="0"/>
                        </a:rPr>
                        <a:t>Servicio de Salud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CL" sz="800" b="1" i="0" u="none" strike="noStrike">
                          <a:solidFill>
                            <a:srgbClr val="FFFFFF"/>
                          </a:solidFill>
                          <a:effectLst/>
                          <a:latin typeface="Calibri" panose="020F0502020204030204" pitchFamily="34" charset="0"/>
                        </a:rPr>
                        <a:t>Establecimiento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es-CL" sz="800" b="1" i="0" u="none" strike="noStrike" dirty="0">
                          <a:solidFill>
                            <a:srgbClr val="FFFFFF"/>
                          </a:solidFill>
                          <a:effectLst/>
                          <a:latin typeface="Calibri" panose="020F0502020204030204" pitchFamily="34" charset="0"/>
                        </a:rPr>
                        <a:t>LB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gridSpan="2">
                  <a:txBody>
                    <a:bodyPr/>
                    <a:lstStyle/>
                    <a:p>
                      <a:pPr algn="ctr" fontAlgn="ctr"/>
                      <a:r>
                        <a:rPr lang="es-CL" sz="800" b="1" i="0" u="none" strike="noStrike" dirty="0">
                          <a:solidFill>
                            <a:srgbClr val="FFFFFF"/>
                          </a:solidFill>
                          <a:effectLst/>
                          <a:latin typeface="Calibri" panose="020F0502020204030204" pitchFamily="34" charset="0"/>
                        </a:rPr>
                        <a:t>Junio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extLst>
                  <a:ext uri="{0D108BD9-81ED-4DB2-BD59-A6C34878D82A}">
                    <a16:rowId xmlns:a16="http://schemas.microsoft.com/office/drawing/2014/main" val="842243047"/>
                  </a:ext>
                </a:extLst>
              </a:tr>
              <a:tr h="295275">
                <a:tc vMerge="1">
                  <a:txBody>
                    <a:bodyPr/>
                    <a:lstStyle/>
                    <a:p>
                      <a:endParaRPr lang="es-CL"/>
                    </a:p>
                  </a:txBody>
                  <a:tcPr/>
                </a:tc>
                <a:tc vMerge="1">
                  <a:txBody>
                    <a:bodyPr/>
                    <a:lstStyle/>
                    <a:p>
                      <a:endParaRPr lang="es-CL"/>
                    </a:p>
                  </a:txBody>
                  <a:tcPr/>
                </a:tc>
                <a:tc>
                  <a:txBody>
                    <a:bodyPr/>
                    <a:lstStyle/>
                    <a:p>
                      <a:pPr algn="ctr"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507129312"/>
                  </a:ext>
                </a:extLst>
              </a:tr>
              <a:tr h="190500">
                <a:tc rowSpan="6">
                  <a:txBody>
                    <a:bodyPr/>
                    <a:lstStyle/>
                    <a:p>
                      <a:pPr algn="ctr" fontAlgn="ctr"/>
                      <a:r>
                        <a:rPr lang="es-CL" sz="800" b="1" i="0" u="none" strike="noStrike">
                          <a:solidFill>
                            <a:srgbClr val="000000"/>
                          </a:solidFill>
                          <a:effectLst/>
                          <a:latin typeface="Calibri" panose="020F0502020204030204" pitchFamily="34" charset="0"/>
                        </a:rPr>
                        <a:t>Iquique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L" sz="800" b="0" i="0" u="none" strike="noStrike">
                          <a:solidFill>
                            <a:srgbClr val="000000"/>
                          </a:solidFill>
                          <a:effectLst/>
                          <a:latin typeface="Calibri" panose="020F0502020204030204" pitchFamily="34" charset="0"/>
                        </a:rPr>
                        <a:t>CESFAM Cirujano Aguirre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11854469"/>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CESFAM Dr. Héctor Reyno Gutiérrez</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18481829"/>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CESFAM Pedro Pulgar Melgarejo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69823853"/>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CESFAM Pozo Almonte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96487182"/>
                  </a:ext>
                </a:extLst>
              </a:tr>
              <a:tr h="190500">
                <a:tc vMerge="1">
                  <a:txBody>
                    <a:bodyPr/>
                    <a:lstStyle/>
                    <a:p>
                      <a:endParaRPr lang="es-CL"/>
                    </a:p>
                  </a:txBody>
                  <a:tcPr/>
                </a:tc>
                <a:tc>
                  <a:txBody>
                    <a:bodyPr/>
                    <a:lstStyle/>
                    <a:p>
                      <a:pPr algn="l" fontAlgn="t"/>
                      <a:r>
                        <a:rPr lang="es-CL" sz="800" b="0" i="0" u="none" strike="noStrike">
                          <a:solidFill>
                            <a:srgbClr val="000000"/>
                          </a:solidFill>
                          <a:effectLst/>
                          <a:latin typeface="Calibri" panose="020F0502020204030204" pitchFamily="34" charset="0"/>
                        </a:rPr>
                        <a:t>Hospital Dr. Ernesto Torres Galdames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4.520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333333"/>
                          </a:solidFill>
                          <a:effectLst/>
                          <a:latin typeface="Arial" panose="020B0604020202020204" pitchFamily="34" charset="0"/>
                        </a:rPr>
                        <a:t>4.451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333333"/>
                          </a:solidFill>
                          <a:effectLst/>
                          <a:latin typeface="Arial" panose="020B0604020202020204" pitchFamily="34"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42926436"/>
                  </a:ext>
                </a:extLst>
              </a:tr>
              <a:tr h="190500">
                <a:tc vMerge="1">
                  <a:txBody>
                    <a:bodyPr/>
                    <a:lstStyle/>
                    <a:p>
                      <a:endParaRPr lang="es-CL"/>
                    </a:p>
                  </a:txBody>
                  <a:tcPr/>
                </a:tc>
                <a:tc>
                  <a:txBody>
                    <a:bodyPr/>
                    <a:lstStyle/>
                    <a:p>
                      <a:pPr algn="l" fontAlgn="t"/>
                      <a:r>
                        <a:rPr lang="es-CL" sz="800" b="1" i="0" u="none" strike="noStrike">
                          <a:solidFill>
                            <a:srgbClr val="000000"/>
                          </a:solidFill>
                          <a:effectLst/>
                          <a:latin typeface="Calibri" panose="020F050202020403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es-CL" sz="800" b="1" i="0" u="none" strike="noStrike">
                          <a:solidFill>
                            <a:srgbClr val="000000"/>
                          </a:solidFill>
                          <a:effectLst/>
                          <a:latin typeface="Calibri" panose="020F0502020204030204" pitchFamily="34" charset="0"/>
                        </a:rPr>
                        <a:t>4.545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800" b="1" i="0" u="none" strike="noStrike">
                          <a:solidFill>
                            <a:srgbClr val="000000"/>
                          </a:solidFill>
                          <a:effectLst/>
                          <a:latin typeface="Calibri" panose="020F0502020204030204" pitchFamily="34" charset="0"/>
                        </a:rPr>
                        <a:t>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800" b="1" i="0" u="none" strike="noStrike">
                          <a:solidFill>
                            <a:srgbClr val="333333"/>
                          </a:solidFill>
                          <a:effectLst/>
                          <a:latin typeface="Arial" panose="020B0604020202020204" pitchFamily="34" charset="0"/>
                        </a:rPr>
                        <a:t>4.523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es-CL" sz="800" b="1" i="0" u="none" strike="noStrike" dirty="0">
                          <a:solidFill>
                            <a:srgbClr val="333333"/>
                          </a:solidFill>
                          <a:effectLst/>
                          <a:latin typeface="Arial" panose="020B0604020202020204" pitchFamily="34" charset="0"/>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66660922"/>
                  </a:ext>
                </a:extLst>
              </a:tr>
            </a:tbl>
          </a:graphicData>
        </a:graphic>
      </p:graphicFrame>
      <p:sp>
        <p:nvSpPr>
          <p:cNvPr id="7" name="Rectángulo 6">
            <a:extLst>
              <a:ext uri="{FF2B5EF4-FFF2-40B4-BE49-F238E27FC236}">
                <a16:creationId xmlns:a16="http://schemas.microsoft.com/office/drawing/2014/main" id="{E66DAB9F-F7D1-4FC0-860D-816F0AAB4D60}"/>
              </a:ext>
            </a:extLst>
          </p:cNvPr>
          <p:cNvSpPr/>
          <p:nvPr/>
        </p:nvSpPr>
        <p:spPr>
          <a:xfrm>
            <a:off x="332583" y="3182937"/>
            <a:ext cx="5537200" cy="2460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alibri"/>
                <a:ea typeface="+mn-ea"/>
                <a:cs typeface="+mn-cs"/>
              </a:rPr>
              <a:t>Reporte hasta 30 de Junio MINSAL</a:t>
            </a:r>
          </a:p>
        </p:txBody>
      </p:sp>
      <p:graphicFrame>
        <p:nvGraphicFramePr>
          <p:cNvPr id="8" name="Gráfico 7">
            <a:extLst>
              <a:ext uri="{FF2B5EF4-FFF2-40B4-BE49-F238E27FC236}">
                <a16:creationId xmlns:a16="http://schemas.microsoft.com/office/drawing/2014/main" id="{461D64BC-AF89-4015-89AB-A42FAFB7A111}"/>
              </a:ext>
            </a:extLst>
          </p:cNvPr>
          <p:cNvGraphicFramePr>
            <a:graphicFrameLocks/>
          </p:cNvGraphicFramePr>
          <p:nvPr/>
        </p:nvGraphicFramePr>
        <p:xfrm>
          <a:off x="6493668" y="974595"/>
          <a:ext cx="5129213" cy="3214688"/>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a:extLst>
              <a:ext uri="{FF2B5EF4-FFF2-40B4-BE49-F238E27FC236}">
                <a16:creationId xmlns:a16="http://schemas.microsoft.com/office/drawing/2014/main" id="{4E076B2C-8F64-4ED2-941B-806E0D32EFC3}"/>
              </a:ext>
            </a:extLst>
          </p:cNvPr>
          <p:cNvSpPr txBox="1"/>
          <p:nvPr/>
        </p:nvSpPr>
        <p:spPr>
          <a:xfrm>
            <a:off x="110387" y="4917226"/>
            <a:ext cx="119673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 La cantidad de pacientes se ha mantenido estable en el tiempo debido a la falta de ingreso de pacientes a procesos quirúrgico.  </a:t>
            </a:r>
          </a:p>
        </p:txBody>
      </p:sp>
    </p:spTree>
    <p:extLst>
      <p:ext uri="{BB962C8B-B14F-4D97-AF65-F5344CB8AC3E}">
        <p14:creationId xmlns:p14="http://schemas.microsoft.com/office/powerpoint/2010/main" val="97189806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TotalTime>
  <Words>858</Words>
  <Application>Microsoft Office PowerPoint</Application>
  <PresentationFormat>Panorámica</PresentationFormat>
  <Paragraphs>266</Paragraphs>
  <Slides>16</Slides>
  <Notes>1</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16</vt:i4>
      </vt:variant>
    </vt:vector>
  </HeadingPairs>
  <TitlesOfParts>
    <vt:vector size="25" baseType="lpstr">
      <vt:lpstr>Arial</vt:lpstr>
      <vt:lpstr>Avenir Book</vt:lpstr>
      <vt:lpstr>Calibri</vt:lpstr>
      <vt:lpstr>Garamond</vt:lpstr>
      <vt:lpstr>Verdana</vt:lpstr>
      <vt:lpstr>Office Theme</vt:lpstr>
      <vt:lpstr>1_Office Theme</vt:lpstr>
      <vt:lpstr>2_Office Theme</vt:lpstr>
      <vt:lpstr>3_Office Theme</vt:lpstr>
      <vt:lpstr>Presentación de PowerPoint</vt:lpstr>
      <vt:lpstr>Retrasadas GES por Servicio de Salud – Corte Mayo 2021</vt:lpstr>
      <vt:lpstr>Retraso por etapa de atención – Corte Mayo 2021</vt:lpstr>
      <vt:lpstr>GES Servicio de Salud Iquique (pandemia) – Corte 22 Julio 2021</vt:lpstr>
      <vt:lpstr>Vencimiento por especialidad – Corte 22 Julio 2021</vt:lpstr>
      <vt:lpstr> </vt:lpstr>
      <vt:lpstr>Consulta Nueva de Especialidad Médica  </vt:lpstr>
      <vt:lpstr>Consulta Nueva de Especialidad Odontológica </vt:lpstr>
      <vt:lpstr>Lista de Espera Quirúrgica </vt:lpstr>
      <vt:lpstr>Lista de Espera Quirúrgica </vt:lpstr>
      <vt:lpstr> </vt:lpstr>
      <vt:lpstr>Estrategias Transversales </vt:lpstr>
      <vt:lpstr>Estrategias Transversales </vt:lpstr>
      <vt:lpstr>Consulta Nueva de Especialidad Médica  </vt:lpstr>
      <vt:lpstr>Consulta Nueva de Especialidad Odontológica </vt:lpstr>
      <vt:lpstr>Lista de Espera Quirúrgica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soporte ssi</dc:creator>
  <cp:lastModifiedBy>soporte ssi</cp:lastModifiedBy>
  <cp:revision>5</cp:revision>
  <dcterms:created xsi:type="dcterms:W3CDTF">2021-07-23T19:17:04Z</dcterms:created>
  <dcterms:modified xsi:type="dcterms:W3CDTF">2021-07-27T19:29:28Z</dcterms:modified>
</cp:coreProperties>
</file>