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12"/>
  </p:notesMasterIdLst>
  <p:sldIdLst>
    <p:sldId id="256" r:id="rId2"/>
    <p:sldId id="278" r:id="rId3"/>
    <p:sldId id="280" r:id="rId4"/>
    <p:sldId id="279" r:id="rId5"/>
    <p:sldId id="277" r:id="rId6"/>
    <p:sldId id="276" r:id="rId7"/>
    <p:sldId id="281" r:id="rId8"/>
    <p:sldId id="282" r:id="rId9"/>
    <p:sldId id="269" r:id="rId10"/>
    <p:sldId id="273" r:id="rId11"/>
  </p:sldIdLst>
  <p:sldSz cx="12192000" cy="6858000"/>
  <p:notesSz cx="6858000" cy="9144000"/>
  <p:embeddedFontLst>
    <p:embeddedFont>
      <p:font typeface="Lato" panose="020B0604020202020204" charset="0"/>
      <p:regular r:id="rId13"/>
      <p:bold r:id="rId14"/>
      <p:italic r:id="rId15"/>
      <p:boldItalic r:id="rId16"/>
    </p:embeddedFont>
    <p:embeddedFont>
      <p:font typeface="Montserrat Light" panose="020B060402020202020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712D711-FAFE-4A4F-A85A-D496A9C99E68}">
  <a:tblStyle styleId="{C712D711-FAFE-4A4F-A85A-D496A9C99E6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9EFF7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87CF93E-ACF9-46B6-8F46-71AA8641AF7B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CECE7"/>
          </a:solidFill>
        </a:fill>
      </a:tcStyle>
    </a:wholeTbl>
    <a:band1H>
      <a:tcTxStyle/>
      <a:tcStyle>
        <a:tcBdr/>
        <a:fill>
          <a:solidFill>
            <a:srgbClr val="F8D6C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8D6CC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2A2AD19-A52E-48D0-8626-B69CB8EE3D56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694c65783f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3694c65783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En blanco">
  <p:cSld name="6_En blanc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/>
          <p:nvPr/>
        </p:nvSpPr>
        <p:spPr>
          <a:xfrm>
            <a:off x="6533017" y="0"/>
            <a:ext cx="5658983" cy="6858000"/>
          </a:xfrm>
          <a:prstGeom prst="rect">
            <a:avLst/>
          </a:prstGeom>
          <a:solidFill>
            <a:srgbClr val="9A84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60" name="Google Shape;60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09800" y="658894"/>
            <a:ext cx="1761969" cy="1800273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En blanco">
  <p:cSld name="2_En blanc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/>
          <p:nvPr/>
        </p:nvSpPr>
        <p:spPr>
          <a:xfrm>
            <a:off x="0" y="0"/>
            <a:ext cx="5658983" cy="685800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64" name="Google Shape;64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7343" y="510848"/>
            <a:ext cx="1761969" cy="1800273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En blanco">
  <p:cSld name="7_En blanco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/>
          <p:nvPr/>
        </p:nvSpPr>
        <p:spPr>
          <a:xfrm>
            <a:off x="6533017" y="0"/>
            <a:ext cx="5658983" cy="685800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09800" y="658894"/>
            <a:ext cx="1761969" cy="1800273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En blanco">
  <p:cSld name="3_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/>
          <p:nvPr/>
        </p:nvSpPr>
        <p:spPr>
          <a:xfrm>
            <a:off x="0" y="0"/>
            <a:ext cx="5658983" cy="6858000"/>
          </a:xfrm>
          <a:prstGeom prst="rect">
            <a:avLst/>
          </a:prstGeom>
          <a:solidFill>
            <a:srgbClr val="DC04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7343" y="510848"/>
            <a:ext cx="1761969" cy="1800273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En blanco">
  <p:cSld name="8_En blanco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/>
          <p:nvPr/>
        </p:nvSpPr>
        <p:spPr>
          <a:xfrm>
            <a:off x="6533017" y="0"/>
            <a:ext cx="5658983" cy="6858000"/>
          </a:xfrm>
          <a:prstGeom prst="rect">
            <a:avLst/>
          </a:prstGeom>
          <a:solidFill>
            <a:srgbClr val="DC04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09800" y="658894"/>
            <a:ext cx="1761969" cy="1800273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En blanco">
  <p:cSld name="4_En blanc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/>
          <p:nvPr/>
        </p:nvSpPr>
        <p:spPr>
          <a:xfrm>
            <a:off x="0" y="0"/>
            <a:ext cx="5658983" cy="6858000"/>
          </a:xfrm>
          <a:prstGeom prst="rect">
            <a:avLst/>
          </a:prstGeom>
          <a:solidFill>
            <a:srgbClr val="3202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79" name="Google Shape;7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7343" y="510848"/>
            <a:ext cx="1761969" cy="1800273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En blanco">
  <p:cSld name="9_En blanco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/>
          <p:nvPr/>
        </p:nvSpPr>
        <p:spPr>
          <a:xfrm>
            <a:off x="6533017" y="0"/>
            <a:ext cx="5658983" cy="6858000"/>
          </a:xfrm>
          <a:prstGeom prst="rect">
            <a:avLst/>
          </a:prstGeom>
          <a:solidFill>
            <a:srgbClr val="3202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82" name="Google Shape;8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09800" y="658894"/>
            <a:ext cx="1761969" cy="1800273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6457951"/>
            <a:ext cx="12192000" cy="40005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Google Shape;2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86901" y="128200"/>
            <a:ext cx="1331103" cy="136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efault Slide">
  <p:cSld name="2_Default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/>
          <p:nvPr/>
        </p:nvSpPr>
        <p:spPr>
          <a:xfrm>
            <a:off x="1588" y="5074920"/>
            <a:ext cx="1783080" cy="1783080"/>
          </a:xfrm>
          <a:prstGeom prst="rtTriangle">
            <a:avLst/>
          </a:prstGeom>
          <a:solidFill>
            <a:srgbClr val="9E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" name="Google Shape;36;p5"/>
          <p:cNvSpPr/>
          <p:nvPr/>
        </p:nvSpPr>
        <p:spPr>
          <a:xfrm rot="10800000">
            <a:off x="10408920" y="0"/>
            <a:ext cx="1783080" cy="1783080"/>
          </a:xfrm>
          <a:prstGeom prst="rtTriangle">
            <a:avLst/>
          </a:prstGeom>
          <a:solidFill>
            <a:srgbClr val="DC04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" name="Google Shape;37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39251" y="5424100"/>
            <a:ext cx="1331103" cy="136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a de título">
  <p:cSld name="2_Diapositiva de título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>
            <a:off x="0" y="6457951"/>
            <a:ext cx="12192000" cy="400050"/>
          </a:xfrm>
          <a:prstGeom prst="rect">
            <a:avLst/>
          </a:prstGeom>
          <a:solidFill>
            <a:srgbClr val="DC04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oogle Shape;4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05926" y="232975"/>
            <a:ext cx="1331103" cy="136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>
  <p:cSld name="1_Diapositiva de título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>
            <a:off x="0" y="6457951"/>
            <a:ext cx="12192000" cy="400050"/>
          </a:xfrm>
          <a:prstGeom prst="rect">
            <a:avLst/>
          </a:prstGeom>
          <a:solidFill>
            <a:srgbClr val="B254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Google Shape;4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86901" y="128200"/>
            <a:ext cx="1331103" cy="136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a de título">
  <p:cSld name="3_Diapositiva de título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6457951"/>
            <a:ext cx="12192000" cy="400050"/>
          </a:xfrm>
          <a:prstGeom prst="rect">
            <a:avLst/>
          </a:prstGeom>
          <a:solidFill>
            <a:srgbClr val="9A84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86901" y="128200"/>
            <a:ext cx="1331103" cy="136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/>
          <p:nvPr/>
        </p:nvSpPr>
        <p:spPr>
          <a:xfrm>
            <a:off x="0" y="0"/>
            <a:ext cx="5658983" cy="6858000"/>
          </a:xfrm>
          <a:prstGeom prst="rect">
            <a:avLst/>
          </a:prstGeom>
          <a:solidFill>
            <a:srgbClr val="B254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50" name="Google Shape;50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7343" y="510848"/>
            <a:ext cx="1761969" cy="1800273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En blanco">
  <p:cSld name="5_En blanco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/>
          <p:nvPr/>
        </p:nvSpPr>
        <p:spPr>
          <a:xfrm>
            <a:off x="6533017" y="0"/>
            <a:ext cx="5658983" cy="6858000"/>
          </a:xfrm>
          <a:prstGeom prst="rect">
            <a:avLst/>
          </a:prstGeom>
          <a:solidFill>
            <a:srgbClr val="B254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53" name="Google Shape;5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09800" y="658894"/>
            <a:ext cx="1761969" cy="1800273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 blanco">
  <p:cSld name="1_En blanc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/>
          <p:nvPr/>
        </p:nvSpPr>
        <p:spPr>
          <a:xfrm>
            <a:off x="0" y="0"/>
            <a:ext cx="5658983" cy="6858000"/>
          </a:xfrm>
          <a:prstGeom prst="rect">
            <a:avLst/>
          </a:prstGeom>
          <a:solidFill>
            <a:srgbClr val="9A84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57" name="Google Shape;57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7343" y="510848"/>
            <a:ext cx="1761969" cy="1800273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15" name="Google Shape;15;p1"/>
          <p:cNvSpPr/>
          <p:nvPr/>
        </p:nvSpPr>
        <p:spPr>
          <a:xfrm>
            <a:off x="12298018" y="80894"/>
            <a:ext cx="258255" cy="203462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"/>
          <p:cNvSpPr txBox="1"/>
          <p:nvPr/>
        </p:nvSpPr>
        <p:spPr>
          <a:xfrm>
            <a:off x="12192000" y="-288438"/>
            <a:ext cx="21087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Colores corporativos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"/>
          <p:cNvSpPr/>
          <p:nvPr/>
        </p:nvSpPr>
        <p:spPr>
          <a:xfrm>
            <a:off x="12298018" y="365125"/>
            <a:ext cx="258255" cy="203462"/>
          </a:xfrm>
          <a:prstGeom prst="rect">
            <a:avLst/>
          </a:prstGeom>
          <a:solidFill>
            <a:srgbClr val="9A84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"/>
          <p:cNvSpPr/>
          <p:nvPr/>
        </p:nvSpPr>
        <p:spPr>
          <a:xfrm>
            <a:off x="12298017" y="649356"/>
            <a:ext cx="258255" cy="203462"/>
          </a:xfrm>
          <a:prstGeom prst="rect">
            <a:avLst/>
          </a:prstGeom>
          <a:solidFill>
            <a:srgbClr val="DC04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"/>
          <p:cNvSpPr/>
          <p:nvPr/>
        </p:nvSpPr>
        <p:spPr>
          <a:xfrm>
            <a:off x="12298016" y="933587"/>
            <a:ext cx="258255" cy="203462"/>
          </a:xfrm>
          <a:prstGeom prst="rect">
            <a:avLst/>
          </a:prstGeom>
          <a:solidFill>
            <a:srgbClr val="B254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"/>
          <p:cNvSpPr/>
          <p:nvPr/>
        </p:nvSpPr>
        <p:spPr>
          <a:xfrm>
            <a:off x="12298015" y="1238207"/>
            <a:ext cx="258255" cy="203462"/>
          </a:xfrm>
          <a:prstGeom prst="rect">
            <a:avLst/>
          </a:prstGeom>
          <a:solidFill>
            <a:srgbClr val="4523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9"/>
          <p:cNvGrpSpPr/>
          <p:nvPr/>
        </p:nvGrpSpPr>
        <p:grpSpPr>
          <a:xfrm>
            <a:off x="-3" y="0"/>
            <a:ext cx="12192000" cy="6858000"/>
            <a:chOff x="-3" y="0"/>
            <a:chExt cx="12192000" cy="6858000"/>
          </a:xfrm>
        </p:grpSpPr>
        <p:pic>
          <p:nvPicPr>
            <p:cNvPr id="89" name="Google Shape;89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3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" name="Google Shape;90;p19"/>
            <p:cNvSpPr/>
            <p:nvPr/>
          </p:nvSpPr>
          <p:spPr>
            <a:xfrm rot="5400000">
              <a:off x="3661357" y="-53220"/>
              <a:ext cx="788901" cy="8111614"/>
            </a:xfrm>
            <a:custGeom>
              <a:avLst/>
              <a:gdLst/>
              <a:ahLst/>
              <a:cxnLst/>
              <a:rect l="l" t="t" r="r" b="b"/>
              <a:pathLst>
                <a:path w="1041767" h="7929870" extrusionOk="0">
                  <a:moveTo>
                    <a:pt x="0" y="799252"/>
                  </a:moveTo>
                  <a:lnTo>
                    <a:pt x="1041767" y="0"/>
                  </a:lnTo>
                  <a:lnTo>
                    <a:pt x="1016360" y="7929870"/>
                  </a:lnTo>
                  <a:lnTo>
                    <a:pt x="16039" y="7929870"/>
                  </a:lnTo>
                  <a:cubicBezTo>
                    <a:pt x="10692" y="5577027"/>
                    <a:pt x="5347" y="3152095"/>
                    <a:pt x="0" y="799252"/>
                  </a:cubicBezTo>
                  <a:close/>
                </a:path>
              </a:pathLst>
            </a:custGeom>
            <a:solidFill>
              <a:srgbClr val="DC04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19"/>
          <p:cNvSpPr txBox="1"/>
          <p:nvPr/>
        </p:nvSpPr>
        <p:spPr>
          <a:xfrm>
            <a:off x="-3" y="3764662"/>
            <a:ext cx="792776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CAPACITACIÓN VOLUNTARIADO ACOMPAÑAMIENTO ESPIRITUAL</a:t>
            </a:r>
            <a:endParaRPr sz="2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" name="Google Shape;92;p19"/>
          <p:cNvGrpSpPr/>
          <p:nvPr/>
        </p:nvGrpSpPr>
        <p:grpSpPr>
          <a:xfrm>
            <a:off x="10143170" y="5180897"/>
            <a:ext cx="1243286" cy="1111047"/>
            <a:chOff x="9979885" y="4767239"/>
            <a:chExt cx="1743818" cy="1623595"/>
          </a:xfrm>
        </p:grpSpPr>
        <p:grpSp>
          <p:nvGrpSpPr>
            <p:cNvPr id="93" name="Google Shape;93;p19"/>
            <p:cNvGrpSpPr/>
            <p:nvPr/>
          </p:nvGrpSpPr>
          <p:grpSpPr>
            <a:xfrm>
              <a:off x="9979885" y="4767239"/>
              <a:ext cx="1743818" cy="811797"/>
              <a:chOff x="-1849301" y="0"/>
              <a:chExt cx="10803938" cy="4736892"/>
            </a:xfrm>
          </p:grpSpPr>
          <p:sp>
            <p:nvSpPr>
              <p:cNvPr id="94" name="Google Shape;94;p19"/>
              <p:cNvSpPr/>
              <p:nvPr/>
            </p:nvSpPr>
            <p:spPr>
              <a:xfrm rot="10800000">
                <a:off x="-48645" y="0"/>
                <a:ext cx="3601313" cy="2353456"/>
              </a:xfrm>
              <a:prstGeom prst="triangle">
                <a:avLst>
                  <a:gd name="adj" fmla="val 50000"/>
                </a:avLst>
              </a:prstGeom>
              <a:solidFill>
                <a:schemeClr val="lt1">
                  <a:alpha val="32549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19"/>
              <p:cNvSpPr/>
              <p:nvPr/>
            </p:nvSpPr>
            <p:spPr>
              <a:xfrm rot="10800000">
                <a:off x="3552668" y="1"/>
                <a:ext cx="3601313" cy="2353456"/>
              </a:xfrm>
              <a:prstGeom prst="triangle">
                <a:avLst>
                  <a:gd name="adj" fmla="val 50000"/>
                </a:avLst>
              </a:prstGeom>
              <a:solidFill>
                <a:schemeClr val="lt1">
                  <a:alpha val="32549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19"/>
              <p:cNvSpPr/>
              <p:nvPr/>
            </p:nvSpPr>
            <p:spPr>
              <a:xfrm rot="10800000">
                <a:off x="-1849301" y="2383436"/>
                <a:ext cx="3601313" cy="2353456"/>
              </a:xfrm>
              <a:prstGeom prst="triangle">
                <a:avLst>
                  <a:gd name="adj" fmla="val 50000"/>
                </a:avLst>
              </a:prstGeom>
              <a:solidFill>
                <a:schemeClr val="lt1">
                  <a:alpha val="32549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p19"/>
              <p:cNvSpPr/>
              <p:nvPr/>
            </p:nvSpPr>
            <p:spPr>
              <a:xfrm rot="10800000">
                <a:off x="1752011" y="2383436"/>
                <a:ext cx="3601313" cy="2353456"/>
              </a:xfrm>
              <a:prstGeom prst="triangle">
                <a:avLst>
                  <a:gd name="adj" fmla="val 50000"/>
                </a:avLst>
              </a:prstGeom>
              <a:solidFill>
                <a:schemeClr val="lt1">
                  <a:alpha val="32549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19"/>
              <p:cNvSpPr/>
              <p:nvPr/>
            </p:nvSpPr>
            <p:spPr>
              <a:xfrm rot="10800000">
                <a:off x="5353324" y="2383436"/>
                <a:ext cx="3601313" cy="2353456"/>
              </a:xfrm>
              <a:prstGeom prst="triangle">
                <a:avLst>
                  <a:gd name="adj" fmla="val 50000"/>
                </a:avLst>
              </a:prstGeom>
              <a:solidFill>
                <a:schemeClr val="lt1">
                  <a:alpha val="32549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" name="Google Shape;99;p19"/>
            <p:cNvGrpSpPr/>
            <p:nvPr/>
          </p:nvGrpSpPr>
          <p:grpSpPr>
            <a:xfrm rot="10800000">
              <a:off x="9979885" y="5579037"/>
              <a:ext cx="1743818" cy="811797"/>
              <a:chOff x="-1849301" y="0"/>
              <a:chExt cx="10803938" cy="4736892"/>
            </a:xfrm>
          </p:grpSpPr>
          <p:sp>
            <p:nvSpPr>
              <p:cNvPr id="100" name="Google Shape;100;p19"/>
              <p:cNvSpPr/>
              <p:nvPr/>
            </p:nvSpPr>
            <p:spPr>
              <a:xfrm rot="10800000">
                <a:off x="-48645" y="0"/>
                <a:ext cx="3601313" cy="2353456"/>
              </a:xfrm>
              <a:prstGeom prst="triangle">
                <a:avLst>
                  <a:gd name="adj" fmla="val 50000"/>
                </a:avLst>
              </a:prstGeom>
              <a:solidFill>
                <a:schemeClr val="lt1">
                  <a:alpha val="32549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19"/>
              <p:cNvSpPr/>
              <p:nvPr/>
            </p:nvSpPr>
            <p:spPr>
              <a:xfrm rot="10800000">
                <a:off x="3552668" y="1"/>
                <a:ext cx="3601313" cy="2353456"/>
              </a:xfrm>
              <a:prstGeom prst="triangle">
                <a:avLst>
                  <a:gd name="adj" fmla="val 50000"/>
                </a:avLst>
              </a:prstGeom>
              <a:solidFill>
                <a:schemeClr val="lt1">
                  <a:alpha val="32549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19"/>
              <p:cNvSpPr/>
              <p:nvPr/>
            </p:nvSpPr>
            <p:spPr>
              <a:xfrm rot="10800000">
                <a:off x="-1849301" y="2383436"/>
                <a:ext cx="3601313" cy="2353456"/>
              </a:xfrm>
              <a:prstGeom prst="triangle">
                <a:avLst>
                  <a:gd name="adj" fmla="val 50000"/>
                </a:avLst>
              </a:prstGeom>
              <a:solidFill>
                <a:schemeClr val="lt1">
                  <a:alpha val="32549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19"/>
              <p:cNvSpPr/>
              <p:nvPr/>
            </p:nvSpPr>
            <p:spPr>
              <a:xfrm rot="10800000">
                <a:off x="1752011" y="2383436"/>
                <a:ext cx="3601313" cy="2353456"/>
              </a:xfrm>
              <a:prstGeom prst="triangle">
                <a:avLst>
                  <a:gd name="adj" fmla="val 50000"/>
                </a:avLst>
              </a:prstGeom>
              <a:solidFill>
                <a:schemeClr val="lt1">
                  <a:alpha val="32549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19"/>
              <p:cNvSpPr/>
              <p:nvPr/>
            </p:nvSpPr>
            <p:spPr>
              <a:xfrm rot="10800000">
                <a:off x="5353324" y="2383436"/>
                <a:ext cx="3601313" cy="2353456"/>
              </a:xfrm>
              <a:prstGeom prst="triangle">
                <a:avLst>
                  <a:gd name="adj" fmla="val 50000"/>
                </a:avLst>
              </a:prstGeom>
              <a:solidFill>
                <a:schemeClr val="lt1">
                  <a:alpha val="32549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5" name="Google Shape;105;p19"/>
          <p:cNvSpPr txBox="1"/>
          <p:nvPr/>
        </p:nvSpPr>
        <p:spPr>
          <a:xfrm>
            <a:off x="-330602" y="4397038"/>
            <a:ext cx="8079886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b="1" dirty="0">
                <a:solidFill>
                  <a:srgbClr val="452325"/>
                </a:solidFill>
                <a:latin typeface="Calibri"/>
                <a:ea typeface="Calibri"/>
                <a:cs typeface="Calibri"/>
                <a:sym typeface="Calibri"/>
              </a:rPr>
              <a:t>Unidad Médico Quirúrgico Camas </a:t>
            </a:r>
            <a:r>
              <a:rPr lang="es-CL" sz="2400" b="1" dirty="0" smtClean="0">
                <a:solidFill>
                  <a:srgbClr val="452325"/>
                </a:solidFill>
                <a:latin typeface="Calibri"/>
                <a:ea typeface="Calibri"/>
                <a:cs typeface="Calibri"/>
                <a:sym typeface="Calibri"/>
              </a:rPr>
              <a:t>Medias</a:t>
            </a:r>
            <a:endParaRPr lang="es-CL" dirty="0">
              <a:ea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 dirty="0" smtClean="0">
                <a:solidFill>
                  <a:srgbClr val="452325"/>
                </a:solidFill>
                <a:latin typeface="Calibri"/>
                <a:ea typeface="Calibri"/>
                <a:cs typeface="Calibri"/>
                <a:sym typeface="Calibri"/>
              </a:rPr>
              <a:t>EU Karina Espinoza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 dirty="0" smtClean="0">
                <a:solidFill>
                  <a:srgbClr val="452325"/>
                </a:solidFill>
                <a:latin typeface="Calibri"/>
                <a:ea typeface="Calibri"/>
                <a:cs typeface="Calibri"/>
                <a:sym typeface="Calibri"/>
              </a:rPr>
              <a:t>EU </a:t>
            </a:r>
            <a:r>
              <a:rPr lang="es-CL" sz="2000" b="1" dirty="0" err="1" smtClean="0">
                <a:solidFill>
                  <a:srgbClr val="452325"/>
                </a:solidFill>
                <a:latin typeface="Calibri"/>
                <a:ea typeface="Calibri"/>
                <a:cs typeface="Calibri"/>
                <a:sym typeface="Calibri"/>
              </a:rPr>
              <a:t>Yngalin</a:t>
            </a:r>
            <a:r>
              <a:rPr lang="es-CL" sz="2000" b="1" dirty="0" smtClean="0">
                <a:solidFill>
                  <a:srgbClr val="452325"/>
                </a:solidFill>
                <a:latin typeface="Calibri"/>
                <a:ea typeface="Calibri"/>
                <a:cs typeface="Calibri"/>
                <a:sym typeface="Calibri"/>
              </a:rPr>
              <a:t> Retamal</a:t>
            </a:r>
            <a:endParaRPr sz="2000" b="1" dirty="0">
              <a:solidFill>
                <a:srgbClr val="45232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45232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6"/>
          <p:cNvSpPr/>
          <p:nvPr/>
        </p:nvSpPr>
        <p:spPr>
          <a:xfrm>
            <a:off x="0" y="0"/>
            <a:ext cx="12192000" cy="6902971"/>
          </a:xfrm>
          <a:prstGeom prst="rect">
            <a:avLst/>
          </a:prstGeom>
          <a:solidFill>
            <a:srgbClr val="3202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3161" y="0"/>
            <a:ext cx="1547793" cy="15324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6" name="Google Shape;296;p36"/>
          <p:cNvGrpSpPr/>
          <p:nvPr/>
        </p:nvGrpSpPr>
        <p:grpSpPr>
          <a:xfrm>
            <a:off x="1109037" y="1532468"/>
            <a:ext cx="3822855" cy="1985346"/>
            <a:chOff x="-1849301" y="0"/>
            <a:chExt cx="10803938" cy="4736892"/>
          </a:xfrm>
        </p:grpSpPr>
        <p:sp>
          <p:nvSpPr>
            <p:cNvPr id="297" name="Google Shape;297;p36"/>
            <p:cNvSpPr/>
            <p:nvPr/>
          </p:nvSpPr>
          <p:spPr>
            <a:xfrm rot="10800000">
              <a:off x="-48645" y="0"/>
              <a:ext cx="3601313" cy="2353456"/>
            </a:xfrm>
            <a:prstGeom prst="triangle">
              <a:avLst>
                <a:gd name="adj" fmla="val 50000"/>
              </a:avLst>
            </a:prstGeom>
            <a:solidFill>
              <a:srgbClr val="9A84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36"/>
            <p:cNvSpPr/>
            <p:nvPr/>
          </p:nvSpPr>
          <p:spPr>
            <a:xfrm rot="10800000">
              <a:off x="3552668" y="1"/>
              <a:ext cx="3601313" cy="2353456"/>
            </a:xfrm>
            <a:prstGeom prst="triangle">
              <a:avLst>
                <a:gd name="adj" fmla="val 50000"/>
              </a:avLst>
            </a:pr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36"/>
            <p:cNvSpPr/>
            <p:nvPr/>
          </p:nvSpPr>
          <p:spPr>
            <a:xfrm rot="10800000">
              <a:off x="-1849301" y="2383436"/>
              <a:ext cx="3601313" cy="2353456"/>
            </a:xfrm>
            <a:prstGeom prst="triangle">
              <a:avLst>
                <a:gd name="adj" fmla="val 50000"/>
              </a:avLst>
            </a:prstGeom>
            <a:solidFill>
              <a:srgbClr val="C60C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36"/>
            <p:cNvSpPr/>
            <p:nvPr/>
          </p:nvSpPr>
          <p:spPr>
            <a:xfrm rot="10800000">
              <a:off x="1752011" y="2383436"/>
              <a:ext cx="3601313" cy="2353456"/>
            </a:xfrm>
            <a:prstGeom prst="triangle">
              <a:avLst>
                <a:gd name="adj" fmla="val 50000"/>
              </a:avLst>
            </a:prstGeom>
            <a:solidFill>
              <a:srgbClr val="B2541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36"/>
            <p:cNvSpPr/>
            <p:nvPr/>
          </p:nvSpPr>
          <p:spPr>
            <a:xfrm rot="10800000">
              <a:off x="5353324" y="2383436"/>
              <a:ext cx="3601313" cy="2353456"/>
            </a:xfrm>
            <a:prstGeom prst="triangle">
              <a:avLst>
                <a:gd name="adj" fmla="val 50000"/>
              </a:avLst>
            </a:prstGeom>
            <a:solidFill>
              <a:srgbClr val="DC04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2" name="Google Shape;302;p36"/>
          <p:cNvGrpSpPr/>
          <p:nvPr/>
        </p:nvGrpSpPr>
        <p:grpSpPr>
          <a:xfrm>
            <a:off x="1228102" y="3616102"/>
            <a:ext cx="3621691" cy="1880874"/>
            <a:chOff x="1" y="2998033"/>
            <a:chExt cx="6511242" cy="2998033"/>
          </a:xfrm>
        </p:grpSpPr>
        <p:sp>
          <p:nvSpPr>
            <p:cNvPr id="303" name="Google Shape;303;p36"/>
            <p:cNvSpPr/>
            <p:nvPr/>
          </p:nvSpPr>
          <p:spPr>
            <a:xfrm>
              <a:off x="3255622" y="4506537"/>
              <a:ext cx="2170414" cy="1489529"/>
            </a:xfrm>
            <a:prstGeom prst="triangle">
              <a:avLst>
                <a:gd name="adj" fmla="val 50000"/>
              </a:avLst>
            </a:prstGeom>
            <a:solidFill>
              <a:srgbClr val="B2541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36"/>
            <p:cNvSpPr/>
            <p:nvPr/>
          </p:nvSpPr>
          <p:spPr>
            <a:xfrm>
              <a:off x="1085208" y="4506536"/>
              <a:ext cx="2170414" cy="1489529"/>
            </a:xfrm>
            <a:prstGeom prst="triangle">
              <a:avLst>
                <a:gd name="adj" fmla="val 50000"/>
              </a:avLst>
            </a:prstGeom>
            <a:solidFill>
              <a:srgbClr val="C60C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36"/>
            <p:cNvSpPr/>
            <p:nvPr/>
          </p:nvSpPr>
          <p:spPr>
            <a:xfrm>
              <a:off x="4340829" y="2998033"/>
              <a:ext cx="2170414" cy="1489529"/>
            </a:xfrm>
            <a:prstGeom prst="triangle">
              <a:avLst>
                <a:gd name="adj" fmla="val 50000"/>
              </a:avLst>
            </a:prstGeom>
            <a:solidFill>
              <a:srgbClr val="9A84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36"/>
            <p:cNvSpPr/>
            <p:nvPr/>
          </p:nvSpPr>
          <p:spPr>
            <a:xfrm>
              <a:off x="2170415" y="2998033"/>
              <a:ext cx="2170414" cy="1489529"/>
            </a:xfrm>
            <a:prstGeom prst="triangle">
              <a:avLst>
                <a:gd name="adj" fmla="val 50000"/>
              </a:avLst>
            </a:pr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36"/>
            <p:cNvSpPr/>
            <p:nvPr/>
          </p:nvSpPr>
          <p:spPr>
            <a:xfrm>
              <a:off x="1" y="2998033"/>
              <a:ext cx="2170414" cy="1489529"/>
            </a:xfrm>
            <a:prstGeom prst="triangle">
              <a:avLst>
                <a:gd name="adj" fmla="val 50000"/>
              </a:avLst>
            </a:prstGeom>
            <a:solidFill>
              <a:srgbClr val="9A84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8" name="Google Shape;308;p36"/>
          <p:cNvSpPr/>
          <p:nvPr/>
        </p:nvSpPr>
        <p:spPr>
          <a:xfrm rot="5400000">
            <a:off x="8077978" y="197361"/>
            <a:ext cx="1451909" cy="6776135"/>
          </a:xfrm>
          <a:prstGeom prst="rect">
            <a:avLst/>
          </a:prstGeom>
          <a:solidFill>
            <a:srgbClr val="FFA100">
              <a:alpha val="3058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36"/>
          <p:cNvSpPr txBox="1"/>
          <p:nvPr/>
        </p:nvSpPr>
        <p:spPr>
          <a:xfrm>
            <a:off x="5497964" y="2923728"/>
            <a:ext cx="675642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Muchas gracias por su atención! </a:t>
            </a:r>
            <a:endParaRPr sz="4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20755" y="169814"/>
            <a:ext cx="43530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Flujos del hospital</a:t>
            </a:r>
            <a:endParaRPr lang="es-E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98846" y="832892"/>
            <a:ext cx="101745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Al momento de la visita, deben ingresar por el hall, donde los orientadores los direccionarán hasta el ascensor de flujo B, que conduce al ingreso </a:t>
            </a:r>
            <a:r>
              <a:rPr lang="es-MX" dirty="0" smtClean="0"/>
              <a:t>de los servicios hospitalizados, aquí el </a:t>
            </a:r>
            <a:r>
              <a:rPr lang="es-MX" dirty="0"/>
              <a:t>guardia de </a:t>
            </a:r>
            <a:r>
              <a:rPr lang="es-MX" dirty="0" smtClean="0"/>
              <a:t>seguridad los direccionará a los servicios a los que quieran visitar.</a:t>
            </a:r>
            <a:endParaRPr lang="es-MX" sz="1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18" y="2023783"/>
            <a:ext cx="3513787" cy="245025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113" y="2023783"/>
            <a:ext cx="3434786" cy="2450255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5445760" y="3423920"/>
            <a:ext cx="741680" cy="69088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03071" y="4926263"/>
            <a:ext cx="112813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Aquí tendrán acceso a los servicios de hospitalizado Médico quirúrgico Camas Medias y Camas básicas, pediatría y </a:t>
            </a:r>
            <a:r>
              <a:rPr lang="es-MX" dirty="0" err="1" smtClean="0"/>
              <a:t>gine</a:t>
            </a:r>
            <a:r>
              <a:rPr lang="es-MX" dirty="0" smtClean="0"/>
              <a:t>-obstetricia. </a:t>
            </a:r>
            <a:r>
              <a:rPr lang="es-MX" dirty="0"/>
              <a:t>Todo esto ubicado en el 4° piso.</a:t>
            </a:r>
          </a:p>
          <a:p>
            <a:pPr algn="just"/>
            <a:r>
              <a:rPr lang="es-MX" sz="1800" dirty="0" smtClean="0"/>
              <a:t> </a:t>
            </a:r>
            <a:endParaRPr lang="es-MX" sz="18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907" y="2023782"/>
            <a:ext cx="3919502" cy="245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1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9202" y="446206"/>
            <a:ext cx="469063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PUNTOS IMPORTANTES: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Para poder hacer ingreso a cada uno de los servicios deberán </a:t>
            </a:r>
            <a:r>
              <a:rPr lang="es-MX" dirty="0"/>
              <a:t>acercarse al mesón de la estación de enfermería para avisar su llegada</a:t>
            </a:r>
            <a:r>
              <a:rPr lang="es-MX" dirty="0" smtClean="0"/>
              <a:t>.</a:t>
            </a:r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En caso de traer insumos para los pacientes</a:t>
            </a:r>
            <a:r>
              <a:rPr lang="es-MX" dirty="0" smtClean="0"/>
              <a:t>, como útiles de aseo, etc. Deben </a:t>
            </a:r>
            <a:r>
              <a:rPr lang="es-MX" dirty="0"/>
              <a:t>dar aviso de ello para que sean revisados. No se permiten alimentos externos, ya que todo lo provee la central de alimentación junto a la nutricionista. </a:t>
            </a:r>
            <a:r>
              <a:rPr lang="es-MX" dirty="0" smtClean="0"/>
              <a:t>(Solo </a:t>
            </a:r>
            <a:r>
              <a:rPr lang="es-MX" dirty="0"/>
              <a:t>se autoriza el ingreso de agua sin </a:t>
            </a:r>
            <a:r>
              <a:rPr lang="es-MX" dirty="0" smtClean="0"/>
              <a:t>gas</a:t>
            </a:r>
            <a:r>
              <a:rPr lang="es-MX" dirty="0"/>
              <a:t>)</a:t>
            </a:r>
            <a:endParaRPr lang="es-MX" dirty="0" smtClean="0"/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Los horarios de visita son desde las 12:00 hasta las 16:00 horas</a:t>
            </a:r>
            <a:r>
              <a:rPr lang="es-MX" dirty="0" smtClean="0"/>
              <a:t>.</a:t>
            </a:r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En caso de que se vaya a realizar algún procedimiento, deberán retirarse de la habitación. Del mismo modo, cuando alguno de los pacientes requiera privacidad para sus necesidades fisiológicas.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4" b="12000"/>
          <a:stretch/>
        </p:blipFill>
        <p:spPr>
          <a:xfrm>
            <a:off x="6149325" y="1098771"/>
            <a:ext cx="3736355" cy="3957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75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95945" y="1255363"/>
            <a:ext cx="110192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 smtClean="0"/>
              <a:t>En </a:t>
            </a:r>
            <a:r>
              <a:rPr lang="es-MX" sz="1800" dirty="0"/>
              <a:t>caso de querer ser parte de la asistencia en la alimentación, deberán dar aviso a la enfermera encargada y/o evaluar si el paciente lo requiere</a:t>
            </a:r>
            <a:r>
              <a:rPr lang="es-MX" sz="1800" dirty="0" smtClean="0"/>
              <a:t>.</a:t>
            </a:r>
          </a:p>
          <a:p>
            <a:pPr algn="just"/>
            <a:endParaRPr lang="es-MX" sz="1800" dirty="0"/>
          </a:p>
          <a:p>
            <a:r>
              <a:rPr lang="es-MX" sz="1800" b="1" dirty="0"/>
              <a:t>Horario de alimentación:</a:t>
            </a:r>
            <a:r>
              <a:rPr lang="es-MX" sz="1800" dirty="0"/>
              <a:t/>
            </a:r>
            <a:br>
              <a:rPr lang="es-MX" sz="1800" dirty="0"/>
            </a:br>
            <a:r>
              <a:rPr lang="es-MX" sz="1800" dirty="0"/>
              <a:t>Desayuno → 08:00</a:t>
            </a:r>
            <a:br>
              <a:rPr lang="es-MX" sz="1800" dirty="0"/>
            </a:br>
            <a:r>
              <a:rPr lang="es-MX" sz="1800" dirty="0"/>
              <a:t>Colación → 10:00</a:t>
            </a:r>
            <a:br>
              <a:rPr lang="es-MX" sz="1800" dirty="0"/>
            </a:br>
            <a:r>
              <a:rPr lang="es-MX" sz="1800" dirty="0"/>
              <a:t>Almuerzo → 12:00</a:t>
            </a:r>
            <a:br>
              <a:rPr lang="es-MX" sz="1800" dirty="0"/>
            </a:br>
            <a:r>
              <a:rPr lang="es-MX" sz="1800" dirty="0"/>
              <a:t>Once → 16:00</a:t>
            </a:r>
            <a:br>
              <a:rPr lang="es-MX" sz="1800" dirty="0"/>
            </a:br>
            <a:r>
              <a:rPr lang="es-MX" sz="1800" dirty="0"/>
              <a:t>Cena → </a:t>
            </a:r>
            <a:r>
              <a:rPr lang="es-MX" sz="1800" dirty="0" smtClean="0"/>
              <a:t>18:30</a:t>
            </a:r>
          </a:p>
          <a:p>
            <a:pPr algn="just"/>
            <a:endParaRPr lang="es-MX" sz="1800" dirty="0"/>
          </a:p>
          <a:p>
            <a:pPr algn="just"/>
            <a:r>
              <a:rPr lang="es-MX" sz="1800" b="1" dirty="0"/>
              <a:t>Cuidados durante la alimentación asistida:</a:t>
            </a:r>
            <a:endParaRPr lang="es-MX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dirty="0"/>
              <a:t>Ubicar al paciente en una posición cómoda (semi sentado</a:t>
            </a:r>
            <a:r>
              <a:rPr lang="es-MX" sz="1800" dirty="0" smtClean="0"/>
              <a:t>).</a:t>
            </a:r>
          </a:p>
          <a:p>
            <a:pPr algn="just"/>
            <a:endParaRPr lang="es-MX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dirty="0"/>
              <a:t>Mantener medidas de prevención de caídas: barandas arriba y freno de cama activado</a:t>
            </a:r>
            <a:r>
              <a:rPr lang="es-MX" sz="1800" dirty="0" smtClean="0"/>
              <a:t>.</a:t>
            </a:r>
          </a:p>
          <a:p>
            <a:pPr algn="just"/>
            <a:endParaRPr lang="es-MX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dirty="0"/>
              <a:t>Informar al personal a cargo del paciente la alimentación administrada, la tolerancia y el retiro de la habitación al finalizar el acompañamiento.</a:t>
            </a:r>
          </a:p>
          <a:p>
            <a:endParaRPr lang="es-CL" dirty="0"/>
          </a:p>
        </p:txBody>
      </p:sp>
      <p:sp>
        <p:nvSpPr>
          <p:cNvPr id="3" name="Rectángulo 2"/>
          <p:cNvSpPr/>
          <p:nvPr/>
        </p:nvSpPr>
        <p:spPr>
          <a:xfrm>
            <a:off x="273713" y="324797"/>
            <a:ext cx="43530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Alimentación asistida</a:t>
            </a:r>
            <a:endParaRPr lang="es-E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27"/>
          <a:stretch/>
        </p:blipFill>
        <p:spPr>
          <a:xfrm>
            <a:off x="8363504" y="1783079"/>
            <a:ext cx="3151736" cy="2786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671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31004" y="88803"/>
            <a:ext cx="49039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Precauciones estándar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77520" y="755959"/>
            <a:ext cx="9997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</a:t>
            </a:r>
            <a:r>
              <a:rPr lang="es-ES" dirty="0" smtClean="0"/>
              <a:t>on </a:t>
            </a:r>
            <a:r>
              <a:rPr lang="es-ES" dirty="0"/>
              <a:t>las medidas básicas que deben usarse para prevenir infecciones, deben ser utilizadas siempre durante la atención </a:t>
            </a:r>
            <a:r>
              <a:rPr lang="es-ES" dirty="0" smtClean="0"/>
              <a:t>clínica. </a:t>
            </a:r>
            <a:r>
              <a:rPr lang="es-ES" dirty="0"/>
              <a:t>Su objetivo es prevenir la transmisión de agentes microbianos, en particular la transmisión cruzada entre pacientes por las manos del personal o uso de equipos clínicos. 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289560" y="1717040"/>
            <a:ext cx="10373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Lavado de manos</a:t>
            </a:r>
          </a:p>
          <a:p>
            <a:endParaRPr lang="es-E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 La higiene de manos significa la prevención de infecciones y su propagación. Si nos higienizamos las manos con jabón o alcohol gel de manera correcta, permitirá eliminar microorganismos de las manos y así prevenir posibles infecciones.</a:t>
            </a:r>
            <a:endParaRPr lang="en-US" dirty="0"/>
          </a:p>
          <a:p>
            <a:endParaRPr lang="es-ES" dirty="0" smtClean="0"/>
          </a:p>
          <a:p>
            <a:r>
              <a:rPr lang="es-ES" dirty="0" smtClean="0"/>
              <a:t>Es importante que la indicación de el lavado de manos 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 Antes del contacto directo del paciente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Después del contacto con el paciente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Después del contacto con el entorno del paciente</a:t>
            </a:r>
            <a:endParaRPr lang="en-U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921" y="2785532"/>
            <a:ext cx="5958328" cy="361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8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707289" y="122535"/>
            <a:ext cx="52854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¿Cómo me lavo las manos?</a:t>
            </a:r>
            <a:endParaRPr lang="es-E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VIDEO-2025-10-23-00-47-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4400" y="885090"/>
            <a:ext cx="3251200" cy="531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2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62936" y="0"/>
            <a:ext cx="72891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de protección personal: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77520" y="755959"/>
            <a:ext cx="99974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Deben usarse en toda atención de salud en el que exista riesgo de estar expuesto a algún patógeno que sea transmitido por contacto, gotitas o vía área.</a:t>
            </a:r>
          </a:p>
          <a:p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Es por eso que siempre en la puerta de la habitación estará dispuesto un cartel en el que indica si algún paciente cuenta con algún tipo de aislamiento.</a:t>
            </a:r>
            <a:endParaRPr lang="en-US" dirty="0"/>
          </a:p>
        </p:txBody>
      </p:sp>
      <p:sp>
        <p:nvSpPr>
          <p:cNvPr id="2" name="CuadroTexto 1"/>
          <p:cNvSpPr txBox="1"/>
          <p:nvPr/>
        </p:nvSpPr>
        <p:spPr>
          <a:xfrm flipH="1">
            <a:off x="386080" y="2579469"/>
            <a:ext cx="51917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AISLAMIENTO DE CONTACTO</a:t>
            </a:r>
          </a:p>
          <a:p>
            <a:endParaRPr lang="es-E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Antes de ingresar a una habitación con aislamiento de contacto previamente a un lavado de manos: Debe </a:t>
            </a:r>
            <a:r>
              <a:rPr lang="es-ES" b="1" dirty="0" smtClean="0"/>
              <a:t>instalarse </a:t>
            </a:r>
            <a:r>
              <a:rPr lang="es-ES" dirty="0" smtClean="0"/>
              <a:t>el delantal de manga larga, instalación de mascarilla e instalación de guantes por encima del puño.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 Para el retiro de estos elementos: Se debe </a:t>
            </a:r>
            <a:r>
              <a:rPr lang="es-ES" b="1" dirty="0" smtClean="0"/>
              <a:t>retirar</a:t>
            </a:r>
            <a:r>
              <a:rPr lang="es-ES" dirty="0" smtClean="0"/>
              <a:t> simultáneamente el delantal y los guantes traccionando el delantal desde el centro. Envolverlo evitando que se haga contacto con los elementos de protección contaminados. Y eliminarlos en el basurero amarillos dispuesto en lasa y se finaliza con lavado de manos</a:t>
            </a:r>
            <a:endParaRPr lang="en-U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t="18518" r="3623" b="13037"/>
          <a:stretch/>
        </p:blipFill>
        <p:spPr>
          <a:xfrm>
            <a:off x="5739559" y="2843598"/>
            <a:ext cx="1910080" cy="2580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t="14519" r="12846" b="11111"/>
          <a:stretch/>
        </p:blipFill>
        <p:spPr>
          <a:xfrm>
            <a:off x="8894710" y="1925510"/>
            <a:ext cx="2449300" cy="4084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166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 flipH="1">
            <a:off x="243838" y="506829"/>
            <a:ext cx="577088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AISLAMIENTO AÉREO</a:t>
            </a:r>
            <a:endPara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Este tipo de aislamiento se aplica a patologías trasmitidas por la vía aérea, que quedan suspendidas en el aire.</a:t>
            </a:r>
          </a:p>
          <a:p>
            <a:endParaRPr lang="es-E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Aquí los elementos a utilizar son la mascarilla KN95.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 flipH="1">
            <a:off x="243838" y="3270349"/>
            <a:ext cx="58420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AISLAMIENTO POR GOTITAS</a:t>
            </a:r>
          </a:p>
          <a:p>
            <a:endParaRPr lang="es-E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smtClean="0"/>
              <a:t>Se aplica a patologías que se transmiten por partículas eliminadas por vía aérea pero por su tamaño son expulsadas a menos de un metro del paciente. Esto quiere decir que son generadas al toser o estornudar, etc.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9" r="6258" b="12593"/>
          <a:stretch/>
        </p:blipFill>
        <p:spPr>
          <a:xfrm>
            <a:off x="6484605" y="152964"/>
            <a:ext cx="2354595" cy="3117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6" t="4642" r="14344" b="8983"/>
          <a:stretch/>
        </p:blipFill>
        <p:spPr>
          <a:xfrm rot="5400000">
            <a:off x="6088784" y="3969582"/>
            <a:ext cx="3170290" cy="2330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251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/>
          <p:nvPr/>
        </p:nvSpPr>
        <p:spPr>
          <a:xfrm rot="5400000">
            <a:off x="2494637" y="-2197285"/>
            <a:ext cx="602861" cy="5590532"/>
          </a:xfrm>
          <a:custGeom>
            <a:avLst/>
            <a:gdLst/>
            <a:ahLst/>
            <a:cxnLst/>
            <a:rect l="l" t="t" r="r" b="b"/>
            <a:pathLst>
              <a:path w="1041767" h="7929870" extrusionOk="0">
                <a:moveTo>
                  <a:pt x="0" y="799252"/>
                </a:moveTo>
                <a:lnTo>
                  <a:pt x="1041767" y="0"/>
                </a:lnTo>
                <a:lnTo>
                  <a:pt x="1016360" y="7929870"/>
                </a:lnTo>
                <a:lnTo>
                  <a:pt x="16039" y="7929870"/>
                </a:lnTo>
                <a:cubicBezTo>
                  <a:pt x="10692" y="5577027"/>
                  <a:pt x="5347" y="3152095"/>
                  <a:pt x="0" y="799252"/>
                </a:cubicBezTo>
                <a:close/>
              </a:path>
            </a:pathLst>
          </a:custGeom>
          <a:solidFill>
            <a:srgbClr val="DC04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26293" y="428704"/>
            <a:ext cx="5139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smtClean="0">
                <a:solidFill>
                  <a:schemeClr val="bg1"/>
                </a:solidFill>
              </a:rPr>
              <a:t>ACTIVACIÓN </a:t>
            </a:r>
            <a:r>
              <a:rPr lang="es-CL" sz="1600" b="1" dirty="0" smtClean="0">
                <a:solidFill>
                  <a:schemeClr val="bg1"/>
                </a:solidFill>
              </a:rPr>
              <a:t>DE EMERGENCIA DE RIESGO VITAL </a:t>
            </a:r>
            <a:endParaRPr lang="es-CL" sz="1600" b="1" dirty="0">
              <a:solidFill>
                <a:schemeClr val="bg1"/>
              </a:solidFill>
            </a:endParaRPr>
          </a:p>
        </p:txBody>
      </p:sp>
      <p:pic>
        <p:nvPicPr>
          <p:cNvPr id="4" name="Video Código Azul - Presentación Características 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680" y="1031566"/>
            <a:ext cx="9845040" cy="5537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10718</TotalTime>
  <Words>640</Words>
  <Application>Microsoft Office PowerPoint</Application>
  <PresentationFormat>Panorámica</PresentationFormat>
  <Paragraphs>63</Paragraphs>
  <Slides>10</Slides>
  <Notes>3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Lato</vt:lpstr>
      <vt:lpstr>Arial</vt:lpstr>
      <vt:lpstr>Montserrat Light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HAH</dc:creator>
  <cp:lastModifiedBy>HAH</cp:lastModifiedBy>
  <cp:revision>61</cp:revision>
  <dcterms:modified xsi:type="dcterms:W3CDTF">2026-02-02T17:54:23Z</dcterms:modified>
</cp:coreProperties>
</file>