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58.jpg" ContentType="image/pn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87" r:id="rId5"/>
    <p:sldId id="3699" r:id="rId6"/>
    <p:sldId id="2145706923" r:id="rId7"/>
    <p:sldId id="302" r:id="rId8"/>
    <p:sldId id="3701" r:id="rId9"/>
    <p:sldId id="2145706904" r:id="rId10"/>
    <p:sldId id="2145706922" r:id="rId11"/>
    <p:sldId id="316" r:id="rId12"/>
    <p:sldId id="3702" r:id="rId13"/>
    <p:sldId id="2145706905" r:id="rId14"/>
    <p:sldId id="2145706924" r:id="rId15"/>
    <p:sldId id="303" r:id="rId16"/>
    <p:sldId id="3703" r:id="rId17"/>
    <p:sldId id="2145706906" r:id="rId18"/>
    <p:sldId id="3698" r:id="rId19"/>
    <p:sldId id="3644" r:id="rId20"/>
    <p:sldId id="3645" r:id="rId21"/>
    <p:sldId id="3649" r:id="rId22"/>
    <p:sldId id="3646" r:id="rId23"/>
    <p:sldId id="3651" r:id="rId24"/>
    <p:sldId id="3696" r:id="rId25"/>
    <p:sldId id="3704" r:id="rId26"/>
    <p:sldId id="2145706921" r:id="rId27"/>
    <p:sldId id="2145706920" r:id="rId28"/>
    <p:sldId id="304" r:id="rId29"/>
    <p:sldId id="272" r:id="rId30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C4581"/>
    <a:srgbClr val="0C4681"/>
    <a:srgbClr val="9D9D9C"/>
    <a:srgbClr val="626363"/>
    <a:srgbClr val="0B4581"/>
    <a:srgbClr val="E1EFF6"/>
    <a:srgbClr val="094581"/>
    <a:srgbClr val="CBBCE4"/>
    <a:srgbClr val="9286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7" autoAdjust="0"/>
    <p:restoredTop sz="79883" autoAdjust="0"/>
  </p:normalViewPr>
  <p:slideViewPr>
    <p:cSldViewPr snapToGrid="0" snapToObjects="1">
      <p:cViewPr varScale="1">
        <p:scale>
          <a:sx n="103" d="100"/>
          <a:sy n="103" d="100"/>
        </p:scale>
        <p:origin x="534" y="96"/>
      </p:cViewPr>
      <p:guideLst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75D79E-7567-46E0-AEBF-9A187878BB0D}" type="doc">
      <dgm:prSet loTypeId="urn:microsoft.com/office/officeart/2005/8/layout/process4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EDBF1792-232B-4652-B96F-602A99016CCE}">
      <dgm:prSet/>
      <dgm:spPr/>
      <dgm:t>
        <a:bodyPr/>
        <a:lstStyle/>
        <a:p>
          <a:r>
            <a:rPr lang="es-ES" dirty="0"/>
            <a:t>Preparación usuarios Oftalmología HAH.</a:t>
          </a:r>
          <a:endParaRPr lang="es-CL" dirty="0"/>
        </a:p>
      </dgm:t>
    </dgm:pt>
    <dgm:pt modelId="{E8BD2B3B-BB9E-45FE-B632-2F3960CDB066}" type="parTrans" cxnId="{66CA8BEE-5FCD-4918-A78A-7045597FA7CA}">
      <dgm:prSet/>
      <dgm:spPr/>
      <dgm:t>
        <a:bodyPr/>
        <a:lstStyle/>
        <a:p>
          <a:endParaRPr lang="es-CL"/>
        </a:p>
      </dgm:t>
    </dgm:pt>
    <dgm:pt modelId="{94B49260-0FCC-4F2E-870B-812624087963}" type="sibTrans" cxnId="{66CA8BEE-5FCD-4918-A78A-7045597FA7CA}">
      <dgm:prSet/>
      <dgm:spPr/>
      <dgm:t>
        <a:bodyPr/>
        <a:lstStyle/>
        <a:p>
          <a:endParaRPr lang="es-CL"/>
        </a:p>
      </dgm:t>
    </dgm:pt>
    <dgm:pt modelId="{3F9765AC-749A-4060-A868-7FA978C618D9}">
      <dgm:prSet/>
      <dgm:spPr/>
      <dgm:t>
        <a:bodyPr/>
        <a:lstStyle/>
        <a:p>
          <a:r>
            <a:rPr lang="es-ES"/>
            <a:t>Preparación usuarios FAV- Safenectomia HETG.</a:t>
          </a:r>
          <a:endParaRPr lang="es-CL"/>
        </a:p>
      </dgm:t>
    </dgm:pt>
    <dgm:pt modelId="{C2BBDCE3-04B2-4985-B16B-C4016F2294F4}" type="parTrans" cxnId="{88FA29E7-2CBA-40C8-B3A5-0EF9414A270C}">
      <dgm:prSet/>
      <dgm:spPr/>
      <dgm:t>
        <a:bodyPr/>
        <a:lstStyle/>
        <a:p>
          <a:endParaRPr lang="es-CL"/>
        </a:p>
      </dgm:t>
    </dgm:pt>
    <dgm:pt modelId="{B1215558-E938-4E0B-98E2-1998F5661ED4}" type="sibTrans" cxnId="{88FA29E7-2CBA-40C8-B3A5-0EF9414A270C}">
      <dgm:prSet/>
      <dgm:spPr/>
      <dgm:t>
        <a:bodyPr/>
        <a:lstStyle/>
        <a:p>
          <a:endParaRPr lang="es-CL"/>
        </a:p>
      </dgm:t>
    </dgm:pt>
    <dgm:pt modelId="{FAB07F78-BF65-431C-90FE-39BBFD5505D5}">
      <dgm:prSet/>
      <dgm:spPr/>
      <dgm:t>
        <a:bodyPr/>
        <a:lstStyle/>
        <a:p>
          <a:r>
            <a:rPr lang="es-ES" dirty="0"/>
            <a:t>En proceso : TMT, </a:t>
          </a:r>
          <a:r>
            <a:rPr lang="es-ES" dirty="0" err="1"/>
            <a:t>Gine</a:t>
          </a:r>
          <a:r>
            <a:rPr lang="es-ES" dirty="0"/>
            <a:t>, </a:t>
          </a:r>
          <a:r>
            <a:rPr lang="es-ES" dirty="0" err="1"/>
            <a:t>Oftalmo</a:t>
          </a:r>
          <a:r>
            <a:rPr lang="es-ES" dirty="0"/>
            <a:t>. </a:t>
          </a:r>
          <a:endParaRPr lang="es-CL" dirty="0"/>
        </a:p>
      </dgm:t>
    </dgm:pt>
    <dgm:pt modelId="{FF01D9B3-4136-41A4-95C2-65B3BD4E6698}" type="parTrans" cxnId="{6B069304-F004-444D-A56E-EE46E56B9E3F}">
      <dgm:prSet/>
      <dgm:spPr/>
      <dgm:t>
        <a:bodyPr/>
        <a:lstStyle/>
        <a:p>
          <a:endParaRPr lang="es-CL"/>
        </a:p>
      </dgm:t>
    </dgm:pt>
    <dgm:pt modelId="{D94F2102-7FCF-44C5-B500-3DCC045982FE}" type="sibTrans" cxnId="{6B069304-F004-444D-A56E-EE46E56B9E3F}">
      <dgm:prSet/>
      <dgm:spPr/>
      <dgm:t>
        <a:bodyPr/>
        <a:lstStyle/>
        <a:p>
          <a:endParaRPr lang="es-CL"/>
        </a:p>
      </dgm:t>
    </dgm:pt>
    <dgm:pt modelId="{5CB51843-3910-4239-B6CE-D193E35A71C6}">
      <dgm:prSet/>
      <dgm:spPr/>
      <dgm:t>
        <a:bodyPr/>
        <a:lstStyle/>
        <a:p>
          <a:r>
            <a:rPr lang="es-ES" b="1" i="1"/>
            <a:t>Semana 28 Julio Visita pre anestésica especialidad OFTALMOLOGÍA (Pterigión/Cataratas).</a:t>
          </a:r>
          <a:endParaRPr lang="es-CL"/>
        </a:p>
      </dgm:t>
    </dgm:pt>
    <dgm:pt modelId="{60081273-3B7C-4E39-BCEE-1495AB07A731}" type="parTrans" cxnId="{B79FB837-F97B-4428-BE88-942C0D4B69F8}">
      <dgm:prSet/>
      <dgm:spPr/>
      <dgm:t>
        <a:bodyPr/>
        <a:lstStyle/>
        <a:p>
          <a:endParaRPr lang="es-CL"/>
        </a:p>
      </dgm:t>
    </dgm:pt>
    <dgm:pt modelId="{F374EBAF-822A-4989-8BF4-08BB9114CD6A}" type="sibTrans" cxnId="{B79FB837-F97B-4428-BE88-942C0D4B69F8}">
      <dgm:prSet/>
      <dgm:spPr/>
      <dgm:t>
        <a:bodyPr/>
        <a:lstStyle/>
        <a:p>
          <a:endParaRPr lang="es-CL"/>
        </a:p>
      </dgm:t>
    </dgm:pt>
    <dgm:pt modelId="{F7D56ABB-8F1B-43BB-878A-B35433F333EB}">
      <dgm:prSet/>
      <dgm:spPr/>
      <dgm:t>
        <a:bodyPr/>
        <a:lstStyle/>
        <a:p>
          <a:r>
            <a:rPr lang="es-ES" b="1" i="1" dirty="0"/>
            <a:t>Inicio de cirugías 26,27 y 28 de septiembre</a:t>
          </a:r>
          <a:endParaRPr lang="es-CL" dirty="0"/>
        </a:p>
      </dgm:t>
    </dgm:pt>
    <dgm:pt modelId="{58A52A1C-579A-41DE-A33D-34937720BEF3}" type="parTrans" cxnId="{98AABD17-6793-4640-B594-C8414A019753}">
      <dgm:prSet/>
      <dgm:spPr/>
      <dgm:t>
        <a:bodyPr/>
        <a:lstStyle/>
        <a:p>
          <a:endParaRPr lang="es-CL"/>
        </a:p>
      </dgm:t>
    </dgm:pt>
    <dgm:pt modelId="{DD0F50AB-AF9A-45C7-B63A-2909F2AB2E4F}" type="sibTrans" cxnId="{98AABD17-6793-4640-B594-C8414A019753}">
      <dgm:prSet/>
      <dgm:spPr/>
      <dgm:t>
        <a:bodyPr/>
        <a:lstStyle/>
        <a:p>
          <a:endParaRPr lang="es-CL"/>
        </a:p>
      </dgm:t>
    </dgm:pt>
    <dgm:pt modelId="{B87CDA99-9933-407F-85EA-7C486D6AA3FC}" type="pres">
      <dgm:prSet presAssocID="{A975D79E-7567-46E0-AEBF-9A187878BB0D}" presName="Name0" presStyleCnt="0">
        <dgm:presLayoutVars>
          <dgm:dir/>
          <dgm:animLvl val="lvl"/>
          <dgm:resizeHandles val="exact"/>
        </dgm:presLayoutVars>
      </dgm:prSet>
      <dgm:spPr/>
    </dgm:pt>
    <dgm:pt modelId="{89C8102F-E712-4019-901F-206413E9931E}" type="pres">
      <dgm:prSet presAssocID="{F7D56ABB-8F1B-43BB-878A-B35433F333EB}" presName="boxAndChildren" presStyleCnt="0"/>
      <dgm:spPr/>
    </dgm:pt>
    <dgm:pt modelId="{4C6D7BB1-0004-488E-9EB0-A30483B4D937}" type="pres">
      <dgm:prSet presAssocID="{F7D56ABB-8F1B-43BB-878A-B35433F333EB}" presName="parentTextBox" presStyleLbl="node1" presStyleIdx="0" presStyleCnt="5"/>
      <dgm:spPr/>
    </dgm:pt>
    <dgm:pt modelId="{19526731-1E3E-4450-9356-B3DE4B06C54F}" type="pres">
      <dgm:prSet presAssocID="{F374EBAF-822A-4989-8BF4-08BB9114CD6A}" presName="sp" presStyleCnt="0"/>
      <dgm:spPr/>
    </dgm:pt>
    <dgm:pt modelId="{50104A6F-EDCA-427E-BEB5-4903C4E9584B}" type="pres">
      <dgm:prSet presAssocID="{5CB51843-3910-4239-B6CE-D193E35A71C6}" presName="arrowAndChildren" presStyleCnt="0"/>
      <dgm:spPr/>
    </dgm:pt>
    <dgm:pt modelId="{AFC222C0-7321-47EB-ABF2-A48D431ABFCE}" type="pres">
      <dgm:prSet presAssocID="{5CB51843-3910-4239-B6CE-D193E35A71C6}" presName="parentTextArrow" presStyleLbl="node1" presStyleIdx="1" presStyleCnt="5"/>
      <dgm:spPr/>
    </dgm:pt>
    <dgm:pt modelId="{3D80998B-1E59-4A34-AD79-EB14D28258EE}" type="pres">
      <dgm:prSet presAssocID="{D94F2102-7FCF-44C5-B500-3DCC045982FE}" presName="sp" presStyleCnt="0"/>
      <dgm:spPr/>
    </dgm:pt>
    <dgm:pt modelId="{6D8525BF-281D-4F5D-9FBD-E5C9F6E10E09}" type="pres">
      <dgm:prSet presAssocID="{FAB07F78-BF65-431C-90FE-39BBFD5505D5}" presName="arrowAndChildren" presStyleCnt="0"/>
      <dgm:spPr/>
    </dgm:pt>
    <dgm:pt modelId="{EAA20405-5655-4B14-BB3E-D55049051986}" type="pres">
      <dgm:prSet presAssocID="{FAB07F78-BF65-431C-90FE-39BBFD5505D5}" presName="parentTextArrow" presStyleLbl="node1" presStyleIdx="2" presStyleCnt="5"/>
      <dgm:spPr/>
    </dgm:pt>
    <dgm:pt modelId="{8D8FF13A-9E75-419C-8626-AE55FE8F1130}" type="pres">
      <dgm:prSet presAssocID="{B1215558-E938-4E0B-98E2-1998F5661ED4}" presName="sp" presStyleCnt="0"/>
      <dgm:spPr/>
    </dgm:pt>
    <dgm:pt modelId="{3B95A425-BC03-4F83-B003-305036DFB65B}" type="pres">
      <dgm:prSet presAssocID="{3F9765AC-749A-4060-A868-7FA978C618D9}" presName="arrowAndChildren" presStyleCnt="0"/>
      <dgm:spPr/>
    </dgm:pt>
    <dgm:pt modelId="{33CFA957-C58D-4F27-A580-FE7C17FFBF19}" type="pres">
      <dgm:prSet presAssocID="{3F9765AC-749A-4060-A868-7FA978C618D9}" presName="parentTextArrow" presStyleLbl="node1" presStyleIdx="3" presStyleCnt="5"/>
      <dgm:spPr/>
    </dgm:pt>
    <dgm:pt modelId="{57C03B04-E640-4F2B-B8F3-175E995914E6}" type="pres">
      <dgm:prSet presAssocID="{94B49260-0FCC-4F2E-870B-812624087963}" presName="sp" presStyleCnt="0"/>
      <dgm:spPr/>
    </dgm:pt>
    <dgm:pt modelId="{DB3EF59F-30E7-4A3B-BA39-710D057EDD4A}" type="pres">
      <dgm:prSet presAssocID="{EDBF1792-232B-4652-B96F-602A99016CCE}" presName="arrowAndChildren" presStyleCnt="0"/>
      <dgm:spPr/>
    </dgm:pt>
    <dgm:pt modelId="{C4E91219-441E-4424-9039-EE31946B47F0}" type="pres">
      <dgm:prSet presAssocID="{EDBF1792-232B-4652-B96F-602A99016CCE}" presName="parentTextArrow" presStyleLbl="node1" presStyleIdx="4" presStyleCnt="5"/>
      <dgm:spPr/>
    </dgm:pt>
  </dgm:ptLst>
  <dgm:cxnLst>
    <dgm:cxn modelId="{6B069304-F004-444D-A56E-EE46E56B9E3F}" srcId="{A975D79E-7567-46E0-AEBF-9A187878BB0D}" destId="{FAB07F78-BF65-431C-90FE-39BBFD5505D5}" srcOrd="2" destOrd="0" parTransId="{FF01D9B3-4136-41A4-95C2-65B3BD4E6698}" sibTransId="{D94F2102-7FCF-44C5-B500-3DCC045982FE}"/>
    <dgm:cxn modelId="{98AABD17-6793-4640-B594-C8414A019753}" srcId="{A975D79E-7567-46E0-AEBF-9A187878BB0D}" destId="{F7D56ABB-8F1B-43BB-878A-B35433F333EB}" srcOrd="4" destOrd="0" parTransId="{58A52A1C-579A-41DE-A33D-34937720BEF3}" sibTransId="{DD0F50AB-AF9A-45C7-B63A-2909F2AB2E4F}"/>
    <dgm:cxn modelId="{B79FB837-F97B-4428-BE88-942C0D4B69F8}" srcId="{A975D79E-7567-46E0-AEBF-9A187878BB0D}" destId="{5CB51843-3910-4239-B6CE-D193E35A71C6}" srcOrd="3" destOrd="0" parTransId="{60081273-3B7C-4E39-BCEE-1495AB07A731}" sibTransId="{F374EBAF-822A-4989-8BF4-08BB9114CD6A}"/>
    <dgm:cxn modelId="{908AC166-2AC6-4F9C-8C92-5389FF7AAE87}" type="presOf" srcId="{FAB07F78-BF65-431C-90FE-39BBFD5505D5}" destId="{EAA20405-5655-4B14-BB3E-D55049051986}" srcOrd="0" destOrd="0" presId="urn:microsoft.com/office/officeart/2005/8/layout/process4"/>
    <dgm:cxn modelId="{EBE9694F-399E-45F4-A072-AA26DE6C02D1}" type="presOf" srcId="{3F9765AC-749A-4060-A868-7FA978C618D9}" destId="{33CFA957-C58D-4F27-A580-FE7C17FFBF19}" srcOrd="0" destOrd="0" presId="urn:microsoft.com/office/officeart/2005/8/layout/process4"/>
    <dgm:cxn modelId="{489C2B52-3AB3-4090-9182-936CC5C0D665}" type="presOf" srcId="{F7D56ABB-8F1B-43BB-878A-B35433F333EB}" destId="{4C6D7BB1-0004-488E-9EB0-A30483B4D937}" srcOrd="0" destOrd="0" presId="urn:microsoft.com/office/officeart/2005/8/layout/process4"/>
    <dgm:cxn modelId="{8FF6799F-6049-41AC-B7C5-A09454E2E721}" type="presOf" srcId="{A975D79E-7567-46E0-AEBF-9A187878BB0D}" destId="{B87CDA99-9933-407F-85EA-7C486D6AA3FC}" srcOrd="0" destOrd="0" presId="urn:microsoft.com/office/officeart/2005/8/layout/process4"/>
    <dgm:cxn modelId="{01D5B6A9-95CD-4668-B595-62DCA505D62F}" type="presOf" srcId="{EDBF1792-232B-4652-B96F-602A99016CCE}" destId="{C4E91219-441E-4424-9039-EE31946B47F0}" srcOrd="0" destOrd="0" presId="urn:microsoft.com/office/officeart/2005/8/layout/process4"/>
    <dgm:cxn modelId="{3E4199DC-ECF8-41E7-8902-73559F0DA1C1}" type="presOf" srcId="{5CB51843-3910-4239-B6CE-D193E35A71C6}" destId="{AFC222C0-7321-47EB-ABF2-A48D431ABFCE}" srcOrd="0" destOrd="0" presId="urn:microsoft.com/office/officeart/2005/8/layout/process4"/>
    <dgm:cxn modelId="{88FA29E7-2CBA-40C8-B3A5-0EF9414A270C}" srcId="{A975D79E-7567-46E0-AEBF-9A187878BB0D}" destId="{3F9765AC-749A-4060-A868-7FA978C618D9}" srcOrd="1" destOrd="0" parTransId="{C2BBDCE3-04B2-4985-B16B-C4016F2294F4}" sibTransId="{B1215558-E938-4E0B-98E2-1998F5661ED4}"/>
    <dgm:cxn modelId="{66CA8BEE-5FCD-4918-A78A-7045597FA7CA}" srcId="{A975D79E-7567-46E0-AEBF-9A187878BB0D}" destId="{EDBF1792-232B-4652-B96F-602A99016CCE}" srcOrd="0" destOrd="0" parTransId="{E8BD2B3B-BB9E-45FE-B632-2F3960CDB066}" sibTransId="{94B49260-0FCC-4F2E-870B-812624087963}"/>
    <dgm:cxn modelId="{ADBC613B-63DA-4E69-9A6E-26E5B2D09405}" type="presParOf" srcId="{B87CDA99-9933-407F-85EA-7C486D6AA3FC}" destId="{89C8102F-E712-4019-901F-206413E9931E}" srcOrd="0" destOrd="0" presId="urn:microsoft.com/office/officeart/2005/8/layout/process4"/>
    <dgm:cxn modelId="{E00F9C7C-54CF-4580-AAC8-F0AA45666189}" type="presParOf" srcId="{89C8102F-E712-4019-901F-206413E9931E}" destId="{4C6D7BB1-0004-488E-9EB0-A30483B4D937}" srcOrd="0" destOrd="0" presId="urn:microsoft.com/office/officeart/2005/8/layout/process4"/>
    <dgm:cxn modelId="{8506EE44-5342-4526-B151-4B0E60B1CFA8}" type="presParOf" srcId="{B87CDA99-9933-407F-85EA-7C486D6AA3FC}" destId="{19526731-1E3E-4450-9356-B3DE4B06C54F}" srcOrd="1" destOrd="0" presId="urn:microsoft.com/office/officeart/2005/8/layout/process4"/>
    <dgm:cxn modelId="{004A905C-D1E5-46EE-B5AF-EFACB2058699}" type="presParOf" srcId="{B87CDA99-9933-407F-85EA-7C486D6AA3FC}" destId="{50104A6F-EDCA-427E-BEB5-4903C4E9584B}" srcOrd="2" destOrd="0" presId="urn:microsoft.com/office/officeart/2005/8/layout/process4"/>
    <dgm:cxn modelId="{30F656BC-17F8-4701-9ECD-DE98E8B29CE7}" type="presParOf" srcId="{50104A6F-EDCA-427E-BEB5-4903C4E9584B}" destId="{AFC222C0-7321-47EB-ABF2-A48D431ABFCE}" srcOrd="0" destOrd="0" presId="urn:microsoft.com/office/officeart/2005/8/layout/process4"/>
    <dgm:cxn modelId="{90E8BC88-2FA4-4C3B-ADEA-535E868DBC43}" type="presParOf" srcId="{B87CDA99-9933-407F-85EA-7C486D6AA3FC}" destId="{3D80998B-1E59-4A34-AD79-EB14D28258EE}" srcOrd="3" destOrd="0" presId="urn:microsoft.com/office/officeart/2005/8/layout/process4"/>
    <dgm:cxn modelId="{C58CF04A-1E33-428C-9BA6-A4B39A5B9729}" type="presParOf" srcId="{B87CDA99-9933-407F-85EA-7C486D6AA3FC}" destId="{6D8525BF-281D-4F5D-9FBD-E5C9F6E10E09}" srcOrd="4" destOrd="0" presId="urn:microsoft.com/office/officeart/2005/8/layout/process4"/>
    <dgm:cxn modelId="{5CE59678-3082-4C23-B284-5139461EC704}" type="presParOf" srcId="{6D8525BF-281D-4F5D-9FBD-E5C9F6E10E09}" destId="{EAA20405-5655-4B14-BB3E-D55049051986}" srcOrd="0" destOrd="0" presId="urn:microsoft.com/office/officeart/2005/8/layout/process4"/>
    <dgm:cxn modelId="{B9611E27-DAF1-4348-90AD-7D40C46CE34C}" type="presParOf" srcId="{B87CDA99-9933-407F-85EA-7C486D6AA3FC}" destId="{8D8FF13A-9E75-419C-8626-AE55FE8F1130}" srcOrd="5" destOrd="0" presId="urn:microsoft.com/office/officeart/2005/8/layout/process4"/>
    <dgm:cxn modelId="{CF7EB84D-49AB-4B8E-BEA9-9DB7FF7B12CF}" type="presParOf" srcId="{B87CDA99-9933-407F-85EA-7C486D6AA3FC}" destId="{3B95A425-BC03-4F83-B003-305036DFB65B}" srcOrd="6" destOrd="0" presId="urn:microsoft.com/office/officeart/2005/8/layout/process4"/>
    <dgm:cxn modelId="{4EBA8767-ED36-4E0E-97A9-A02291F73870}" type="presParOf" srcId="{3B95A425-BC03-4F83-B003-305036DFB65B}" destId="{33CFA957-C58D-4F27-A580-FE7C17FFBF19}" srcOrd="0" destOrd="0" presId="urn:microsoft.com/office/officeart/2005/8/layout/process4"/>
    <dgm:cxn modelId="{5C58E319-C142-4E7D-87F6-5C134817309A}" type="presParOf" srcId="{B87CDA99-9933-407F-85EA-7C486D6AA3FC}" destId="{57C03B04-E640-4F2B-B8F3-175E995914E6}" srcOrd="7" destOrd="0" presId="urn:microsoft.com/office/officeart/2005/8/layout/process4"/>
    <dgm:cxn modelId="{77E5E7A3-9BF6-47DD-9F44-9FF54AFAB0CB}" type="presParOf" srcId="{B87CDA99-9933-407F-85EA-7C486D6AA3FC}" destId="{DB3EF59F-30E7-4A3B-BA39-710D057EDD4A}" srcOrd="8" destOrd="0" presId="urn:microsoft.com/office/officeart/2005/8/layout/process4"/>
    <dgm:cxn modelId="{41085B40-BC77-459A-BC25-30E11FE937B1}" type="presParOf" srcId="{DB3EF59F-30E7-4A3B-BA39-710D057EDD4A}" destId="{C4E91219-441E-4424-9039-EE31946B47F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6D7BB1-0004-488E-9EB0-A30483B4D937}">
      <dsp:nvSpPr>
        <dsp:cNvPr id="0" name=""/>
        <dsp:cNvSpPr/>
      </dsp:nvSpPr>
      <dsp:spPr>
        <a:xfrm>
          <a:off x="0" y="2802216"/>
          <a:ext cx="4421777" cy="4597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i="1" kern="1200" dirty="0"/>
            <a:t>Inicio de cirugías 26,27 y 28 de septiembre</a:t>
          </a:r>
          <a:endParaRPr lang="es-CL" sz="1000" kern="1200" dirty="0"/>
        </a:p>
      </dsp:txBody>
      <dsp:txXfrm>
        <a:off x="0" y="2802216"/>
        <a:ext cx="4421777" cy="459727"/>
      </dsp:txXfrm>
    </dsp:sp>
    <dsp:sp modelId="{AFC222C0-7321-47EB-ABF2-A48D431ABFCE}">
      <dsp:nvSpPr>
        <dsp:cNvPr id="0" name=""/>
        <dsp:cNvSpPr/>
      </dsp:nvSpPr>
      <dsp:spPr>
        <a:xfrm rot="10800000">
          <a:off x="0" y="2102052"/>
          <a:ext cx="4421777" cy="70706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b="1" i="1" kern="1200"/>
            <a:t>Semana 28 Julio Visita pre anestésica especialidad OFTALMOLOGÍA (Pterigión/Cataratas).</a:t>
          </a:r>
          <a:endParaRPr lang="es-CL" sz="1000" kern="1200"/>
        </a:p>
      </dsp:txBody>
      <dsp:txXfrm rot="10800000">
        <a:off x="0" y="2102052"/>
        <a:ext cx="4421777" cy="459426"/>
      </dsp:txXfrm>
    </dsp:sp>
    <dsp:sp modelId="{EAA20405-5655-4B14-BB3E-D55049051986}">
      <dsp:nvSpPr>
        <dsp:cNvPr id="0" name=""/>
        <dsp:cNvSpPr/>
      </dsp:nvSpPr>
      <dsp:spPr>
        <a:xfrm rot="10800000">
          <a:off x="0" y="1401888"/>
          <a:ext cx="4421777" cy="70706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En proceso : TMT, </a:t>
          </a:r>
          <a:r>
            <a:rPr lang="es-ES" sz="1000" kern="1200" dirty="0" err="1"/>
            <a:t>Gine</a:t>
          </a:r>
          <a:r>
            <a:rPr lang="es-ES" sz="1000" kern="1200" dirty="0"/>
            <a:t>, </a:t>
          </a:r>
          <a:r>
            <a:rPr lang="es-ES" sz="1000" kern="1200" dirty="0" err="1"/>
            <a:t>Oftalmo</a:t>
          </a:r>
          <a:r>
            <a:rPr lang="es-ES" sz="1000" kern="1200" dirty="0"/>
            <a:t>. </a:t>
          </a:r>
          <a:endParaRPr lang="es-CL" sz="1000" kern="1200" dirty="0"/>
        </a:p>
      </dsp:txBody>
      <dsp:txXfrm rot="10800000">
        <a:off x="0" y="1401888"/>
        <a:ext cx="4421777" cy="459426"/>
      </dsp:txXfrm>
    </dsp:sp>
    <dsp:sp modelId="{33CFA957-C58D-4F27-A580-FE7C17FFBF19}">
      <dsp:nvSpPr>
        <dsp:cNvPr id="0" name=""/>
        <dsp:cNvSpPr/>
      </dsp:nvSpPr>
      <dsp:spPr>
        <a:xfrm rot="10800000">
          <a:off x="0" y="701724"/>
          <a:ext cx="4421777" cy="70706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/>
            <a:t>Preparación usuarios FAV- Safenectomia HETG.</a:t>
          </a:r>
          <a:endParaRPr lang="es-CL" sz="1000" kern="1200"/>
        </a:p>
      </dsp:txBody>
      <dsp:txXfrm rot="10800000">
        <a:off x="0" y="701724"/>
        <a:ext cx="4421777" cy="459426"/>
      </dsp:txXfrm>
    </dsp:sp>
    <dsp:sp modelId="{C4E91219-441E-4424-9039-EE31946B47F0}">
      <dsp:nvSpPr>
        <dsp:cNvPr id="0" name=""/>
        <dsp:cNvSpPr/>
      </dsp:nvSpPr>
      <dsp:spPr>
        <a:xfrm rot="10800000">
          <a:off x="0" y="1560"/>
          <a:ext cx="4421777" cy="70706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Preparación usuarios Oftalmología HAH.</a:t>
          </a:r>
          <a:endParaRPr lang="es-CL" sz="1000" kern="1200" dirty="0"/>
        </a:p>
      </dsp:txBody>
      <dsp:txXfrm rot="10800000">
        <a:off x="0" y="1560"/>
        <a:ext cx="4421777" cy="4594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FFF770-35C9-2A40-889A-E5244CA528B0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47898-E04B-1B48-B36A-5B44ADE863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49051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9F4EB-0C48-1D4D-BE05-59A7B7BF1EB1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2ACEB-F3A8-8A45-9867-B63159394D5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28544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EE7D2-0165-BCE5-52D8-93AAC59A9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1E25ACA-0ECB-F88B-EFD3-9907FA15E5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046EEA0-4F83-8AA7-C2ED-07A8D1D633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CBA6F34-4BCE-F854-3685-5F9EBA0E45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2ACEB-F3A8-8A45-9867-B63159394D57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3387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2ACEB-F3A8-8A45-9867-B63159394D57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4065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s-C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Proyección Controles 2025</a:t>
            </a:r>
            <a:endParaRPr lang="es-CL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" latinLnBrk="0" hangingPunct="1"/>
            <a:r>
              <a:rPr lang="es-C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101966</a:t>
            </a:r>
            <a:endParaRPr lang="es-CL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" latinLnBrk="0" hangingPunct="1"/>
            <a:r>
              <a:rPr lang="es-C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Proyección Consultas Nuevas 2025</a:t>
            </a:r>
            <a:endParaRPr lang="es-CL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" latinLnBrk="0" hangingPunct="1"/>
            <a:r>
              <a:rPr lang="es-C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34616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2ACEB-F3A8-8A45-9867-B63159394D57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9672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b" latinLnBrk="0" hangingPunct="1"/>
            <a:r>
              <a:rPr lang="es-C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Proyección Controles Odontológicos 2025</a:t>
            </a:r>
            <a:endParaRPr lang="es-CL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s-C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27662</a:t>
            </a:r>
            <a:endParaRPr lang="es-CL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" latinLnBrk="0" hangingPunct="1"/>
            <a:r>
              <a:rPr lang="es-C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Proyección  Consultas Nuevas Odontológicas 2025</a:t>
            </a:r>
            <a:endParaRPr lang="es-CL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es-C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6354</a:t>
            </a:r>
            <a:endParaRPr lang="es-CL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2ACEB-F3A8-8A45-9867-B63159394D57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7599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_Título y objetos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3C5501AE-E139-EBF2-7A31-E25B13E70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97407"/>
            <a:ext cx="6442263" cy="4081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B45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0" rIns="0"/>
          <a:lstStyle>
            <a:lvl1pPr marL="108000" indent="0">
              <a:lnSpc>
                <a:spcPct val="100000"/>
              </a:lnSpc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25600" indent="-14040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784800" indent="-158400">
              <a:lnSpc>
                <a:spcPct val="100000"/>
              </a:lnSpc>
              <a:buSzPct val="80000"/>
              <a:buFont typeface="Lucida Grande"/>
              <a:buChar char="-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098000" indent="-158400">
              <a:lnSpc>
                <a:spcPct val="100000"/>
              </a:lnSpc>
              <a:buSzPct val="60000"/>
              <a:buFont typeface="Courier New"/>
              <a:buChar char="o"/>
              <a:defRPr lang="es-ES_tradnl" sz="12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411200" indent="-158400">
              <a:lnSpc>
                <a:spcPct val="100000"/>
              </a:lnSpc>
              <a:buSzPct val="70000"/>
              <a:defRPr lang="es-ES" sz="12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11" name="Marcador de número de diapositiva 6">
            <a:extLst>
              <a:ext uri="{FF2B5EF4-FFF2-40B4-BE49-F238E27FC236}">
                <a16:creationId xmlns:a16="http://schemas.microsoft.com/office/drawing/2014/main" id="{AF3CBFE2-9662-B912-2311-765E8AF6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9644" y="4737909"/>
            <a:ext cx="2133600" cy="213547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58EF458-5B7C-9F44-BB09-A6316498C081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E05746-80A5-B722-334D-B6789F698A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01455" y="326207"/>
            <a:ext cx="1095703" cy="47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10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bg>
      <p:bgPr>
        <a:solidFill>
          <a:schemeClr val="accent5">
            <a:alpha val="4008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FD8A82EE-F36E-8C02-FE68-9C4859CBDB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C22AA6A1-73D9-5BB9-035E-630E4226E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7407"/>
            <a:ext cx="6442263" cy="4081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B45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0A6D0AD6-F63F-40DD-4925-BD3D514DB6A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0" rIns="0"/>
          <a:lstStyle>
            <a:lvl1pPr marL="108000" indent="0">
              <a:lnSpc>
                <a:spcPct val="100000"/>
              </a:lnSpc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25600" indent="-14040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784800" indent="-158400">
              <a:lnSpc>
                <a:spcPct val="100000"/>
              </a:lnSpc>
              <a:buSzPct val="80000"/>
              <a:buFont typeface="Lucida Grande"/>
              <a:buChar char="-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098000" indent="-158400">
              <a:lnSpc>
                <a:spcPct val="100000"/>
              </a:lnSpc>
              <a:buSzPct val="60000"/>
              <a:buFont typeface="Courier New"/>
              <a:buChar char="o"/>
              <a:defRPr lang="es-ES_tradnl" sz="12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411200" indent="-158400">
              <a:lnSpc>
                <a:spcPct val="100000"/>
              </a:lnSpc>
              <a:buSzPct val="70000"/>
              <a:defRPr lang="es-ES" sz="12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14" name="Marcador de número de diapositiva 6">
            <a:extLst>
              <a:ext uri="{FF2B5EF4-FFF2-40B4-BE49-F238E27FC236}">
                <a16:creationId xmlns:a16="http://schemas.microsoft.com/office/drawing/2014/main" id="{5A2FFB4C-E7DD-0419-5B61-30D6CD9A0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9644" y="4737909"/>
            <a:ext cx="2133600" cy="213547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58EF458-5B7C-9F44-BB09-A6316498C081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E9404C3-092B-4AE8-3825-B9D9764BDE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01455" y="326207"/>
            <a:ext cx="1095703" cy="47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991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2CC883C-472E-CF44-54B6-91C61921C8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81CED1A0-723E-D6A3-44F7-C99FE6B18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7407"/>
            <a:ext cx="6442263" cy="4081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B45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1109171C-B588-9F38-2029-1AE0B77693B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200151"/>
            <a:ext cx="3965533" cy="3394472"/>
          </a:xfrm>
          <a:prstGeom prst="rect">
            <a:avLst/>
          </a:prstGeom>
        </p:spPr>
        <p:txBody>
          <a:bodyPr lIns="0" rIns="0"/>
          <a:lstStyle>
            <a:lvl1pPr marL="108000" indent="0">
              <a:lnSpc>
                <a:spcPct val="100000"/>
              </a:lnSpc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25600" indent="-14040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784800" indent="-158400">
              <a:lnSpc>
                <a:spcPct val="100000"/>
              </a:lnSpc>
              <a:buSzPct val="80000"/>
              <a:buFont typeface="Lucida Grande"/>
              <a:buChar char="-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098000" indent="-158400">
              <a:lnSpc>
                <a:spcPct val="100000"/>
              </a:lnSpc>
              <a:buSzPct val="60000"/>
              <a:buFont typeface="Courier New"/>
              <a:buChar char="o"/>
              <a:defRPr lang="es-ES_tradnl" sz="11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411200" indent="-158400">
              <a:lnSpc>
                <a:spcPct val="100000"/>
              </a:lnSpc>
              <a:buSzPct val="70000"/>
              <a:defRPr lang="es-ES" sz="11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BF81288D-73A1-D1A2-E4E6-B0FF9FEBAE7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721267" y="1200151"/>
            <a:ext cx="3965533" cy="3394472"/>
          </a:xfrm>
          <a:prstGeom prst="rect">
            <a:avLst/>
          </a:prstGeom>
        </p:spPr>
        <p:txBody>
          <a:bodyPr lIns="0" rIns="0"/>
          <a:lstStyle>
            <a:lvl1pPr marL="108000" indent="0">
              <a:lnSpc>
                <a:spcPct val="100000"/>
              </a:lnSpc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25600" indent="-140400">
              <a:lnSpc>
                <a:spcPct val="100000"/>
              </a:lnSpc>
              <a:buSzPct val="80000"/>
              <a:buFont typeface="Arial" panose="020B0604020202020204" pitchFamily="34" charset="0"/>
              <a:buChar char="•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784800" indent="-158400">
              <a:lnSpc>
                <a:spcPct val="100000"/>
              </a:lnSpc>
              <a:buSzPct val="80000"/>
              <a:buFont typeface="Lucida Grande"/>
              <a:buChar char="-"/>
              <a:defRPr sz="120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098000" indent="-158400">
              <a:lnSpc>
                <a:spcPct val="100000"/>
              </a:lnSpc>
              <a:buSzPct val="60000"/>
              <a:buFont typeface="Courier New"/>
              <a:buChar char="o"/>
              <a:defRPr lang="es-ES_tradnl" sz="1100" kern="12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411200" indent="-158400">
              <a:lnSpc>
                <a:spcPct val="100000"/>
              </a:lnSpc>
              <a:buSzPct val="70000"/>
              <a:defRPr lang="es-ES" sz="1100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12" name="Marcador de número de diapositiva 6">
            <a:extLst>
              <a:ext uri="{FF2B5EF4-FFF2-40B4-BE49-F238E27FC236}">
                <a16:creationId xmlns:a16="http://schemas.microsoft.com/office/drawing/2014/main" id="{0512EE8B-937A-9D05-8179-B3BD601F9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9644" y="4737909"/>
            <a:ext cx="2133600" cy="213547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758EF458-5B7C-9F44-BB09-A6316498C081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4BF3084-B7FB-96B6-0F63-9453ECA612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01455" y="326207"/>
            <a:ext cx="1095703" cy="47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36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bg>
      <p:bgPr>
        <a:solidFill>
          <a:srgbClr val="0C46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B136455-9882-F68F-059A-3436EFCE5C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7434"/>
            <a:ext cx="9144000" cy="514350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E312BC28-2F16-F128-E8A2-DFA0DFD77BE3}"/>
              </a:ext>
            </a:extLst>
          </p:cNvPr>
          <p:cNvGrpSpPr/>
          <p:nvPr userDrawn="1"/>
        </p:nvGrpSpPr>
        <p:grpSpPr>
          <a:xfrm>
            <a:off x="2764271" y="1929222"/>
            <a:ext cx="3615458" cy="1285055"/>
            <a:chOff x="2337363" y="1816096"/>
            <a:chExt cx="4655566" cy="1654744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E76B3BF9-37EA-50A8-84D1-821CF63FB9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337363" y="1816096"/>
              <a:ext cx="1812339" cy="1654744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FA00E7DE-EC93-783F-0304-397CA2F0A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60032" y="2104870"/>
              <a:ext cx="2632897" cy="11518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87693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10B83-DC68-9CB3-26B7-4BF431E64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299939"/>
            <a:ext cx="7886700" cy="506559"/>
          </a:xfrm>
        </p:spPr>
        <p:txBody>
          <a:bodyPr>
            <a:normAutofit/>
          </a:bodyPr>
          <a:lstStyle>
            <a:lvl1pPr algn="ctr">
              <a:defRPr sz="28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MX" dirty="0"/>
              <a:t>TÍTULO DE PRESENTACIÓN</a:t>
            </a:r>
            <a:endParaRPr lang="es-CL" dirty="0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4EF85A1B-74A0-E128-CE32-50B638FB71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1660" y="1861314"/>
            <a:ext cx="4820681" cy="368929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Bajada lorem ipsum dolor sit amet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ACAE656-3445-4B3A-FBDE-08F375DFC5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91468" y="2987600"/>
            <a:ext cx="2561064" cy="115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99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2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4" r:id="rId2"/>
    <p:sldLayoutId id="2147483652" r:id="rId3"/>
    <p:sldLayoutId id="2147483672" r:id="rId4"/>
    <p:sldLayoutId id="2147483673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Cambria"/>
          <a:ea typeface="+mj-ea"/>
          <a:cs typeface="Cambria"/>
        </a:defRPr>
      </a:lvl1pPr>
    </p:titleStyle>
    <p:bodyStyle>
      <a:lvl1pPr marL="284400" indent="-1764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Cambria"/>
          <a:ea typeface="+mn-ea"/>
          <a:cs typeface="Cambria"/>
        </a:defRPr>
      </a:lvl1pPr>
      <a:lvl2pPr marL="525600" indent="-140400" algn="l" defTabSz="457200" rtl="0" eaLnBrk="1" latinLnBrk="0" hangingPunct="1">
        <a:spcBef>
          <a:spcPts val="600"/>
        </a:spcBef>
        <a:buSzPct val="80000"/>
        <a:buFont typeface="Lucida Grande"/>
        <a:buChar char="›"/>
        <a:defRPr sz="1600" kern="1200">
          <a:solidFill>
            <a:schemeClr val="tx1"/>
          </a:solidFill>
          <a:latin typeface="Cambria"/>
          <a:ea typeface="+mn-ea"/>
          <a:cs typeface="Cambri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Cambria"/>
          <a:ea typeface="+mn-ea"/>
          <a:cs typeface="Cambri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Cambria"/>
          <a:ea typeface="+mn-ea"/>
          <a:cs typeface="Cambri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Cambria"/>
          <a:ea typeface="+mn-ea"/>
          <a:cs typeface="Cambr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comunicacionesua.cl/2019/04/05/con-vocacion-y-servicio-el-operativo-medico-de-la-ua-llego-a-taltal/" TargetMode="Externa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59.png"/><Relationship Id="rId18" Type="http://schemas.openxmlformats.org/officeDocument/2006/relationships/hyperlink" Target="http://www.comunicacionesua.cl/2019/04/05/con-vocacion-y-servicio-el-operativo-medico-de-la-ua-llego-a-taltal/" TargetMode="External"/><Relationship Id="rId3" Type="http://schemas.openxmlformats.org/officeDocument/2006/relationships/image" Target="../media/image51.jpg"/><Relationship Id="rId21" Type="http://schemas.openxmlformats.org/officeDocument/2006/relationships/image" Target="../media/image64.webp"/><Relationship Id="rId7" Type="http://schemas.openxmlformats.org/officeDocument/2006/relationships/image" Target="../media/image53.jpg"/><Relationship Id="rId12" Type="http://schemas.openxmlformats.org/officeDocument/2006/relationships/image" Target="../media/image58.jpg"/><Relationship Id="rId17" Type="http://schemas.openxmlformats.org/officeDocument/2006/relationships/image" Target="../media/image49.jpg"/><Relationship Id="rId2" Type="http://schemas.openxmlformats.org/officeDocument/2006/relationships/image" Target="../media/image50.jpg"/><Relationship Id="rId16" Type="http://schemas.openxmlformats.org/officeDocument/2006/relationships/hyperlink" Target="http://urologiaperuana.blogspot.com/2010/04/adenomectomia-prostatectomia-simple.html" TargetMode="External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revmultimed.sld.cu/index.php/mtm/article/view/1044" TargetMode="External"/><Relationship Id="rId11" Type="http://schemas.openxmlformats.org/officeDocument/2006/relationships/image" Target="../media/image57.jpg"/><Relationship Id="rId5" Type="http://schemas.openxmlformats.org/officeDocument/2006/relationships/image" Target="../media/image52.jpg"/><Relationship Id="rId15" Type="http://schemas.openxmlformats.org/officeDocument/2006/relationships/image" Target="../media/image61.jpg"/><Relationship Id="rId10" Type="http://schemas.openxmlformats.org/officeDocument/2006/relationships/image" Target="../media/image56.jpg"/><Relationship Id="rId19" Type="http://schemas.openxmlformats.org/officeDocument/2006/relationships/image" Target="../media/image62.jpg"/><Relationship Id="rId4" Type="http://schemas.openxmlformats.org/officeDocument/2006/relationships/hyperlink" Target="https://casosenmedicina.blogspot.com/2014/06/luxacion-anterior-de-rodilla-caso.html" TargetMode="External"/><Relationship Id="rId9" Type="http://schemas.openxmlformats.org/officeDocument/2006/relationships/image" Target="../media/image55.jpg"/><Relationship Id="rId14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9BB5C-D135-7A53-A8D2-3FBC640C1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8193CF-0632-B1D7-CB94-07A836E6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222013"/>
            <a:ext cx="7886700" cy="803232"/>
          </a:xfrm>
        </p:spPr>
        <p:txBody>
          <a:bodyPr>
            <a:normAutofit/>
          </a:bodyPr>
          <a:lstStyle/>
          <a:p>
            <a:r>
              <a:rPr lang="es-MX" sz="3600" dirty="0">
                <a:latin typeface="gobCL" pitchFamily="50" charset="0"/>
              </a:rPr>
              <a:t>Tiempos de Espera </a:t>
            </a:r>
            <a:endParaRPr lang="es-CL" dirty="0">
              <a:latin typeface="gobCL" pitchFamily="50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5CA395-3715-2D7D-934B-2F954EF3EA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61658" y="1992280"/>
            <a:ext cx="4820681" cy="368929"/>
          </a:xfrm>
        </p:spPr>
        <p:txBody>
          <a:bodyPr/>
          <a:lstStyle/>
          <a:p>
            <a:pPr>
              <a:lnSpc>
                <a:spcPts val="1800"/>
              </a:lnSpc>
            </a:pPr>
            <a:r>
              <a:rPr lang="es-MX" dirty="0">
                <a:latin typeface="gobCL" pitchFamily="50" charset="0"/>
              </a:rPr>
              <a:t>Servicio de Salud Tarapacá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CB20C030-9C71-2588-A6B4-1CB63DA833A3}"/>
              </a:ext>
            </a:extLst>
          </p:cNvPr>
          <p:cNvCxnSpPr/>
          <p:nvPr/>
        </p:nvCxnSpPr>
        <p:spPr>
          <a:xfrm>
            <a:off x="1495077" y="1806498"/>
            <a:ext cx="6153846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ángulo 3">
            <a:extLst>
              <a:ext uri="{FF2B5EF4-FFF2-40B4-BE49-F238E27FC236}">
                <a16:creationId xmlns:a16="http://schemas.microsoft.com/office/drawing/2014/main" id="{D8C62C6D-3A99-D2CA-220F-A97EB99F0F42}"/>
              </a:ext>
            </a:extLst>
          </p:cNvPr>
          <p:cNvSpPr/>
          <p:nvPr/>
        </p:nvSpPr>
        <p:spPr>
          <a:xfrm>
            <a:off x="4572000" y="2915920"/>
            <a:ext cx="1483360" cy="1224315"/>
          </a:xfrm>
          <a:prstGeom prst="rect">
            <a:avLst/>
          </a:prstGeom>
          <a:solidFill>
            <a:srgbClr val="0B45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7CDDF21-67C0-B138-A70A-35AD2AEA0E9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33F70"/>
              </a:clrFrom>
              <a:clrTo>
                <a:srgbClr val="133F7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27550" y="3134666"/>
            <a:ext cx="2044700" cy="78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0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58CD433-6690-A42F-EE34-C5E43900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EF458-5B7C-9F44-BB09-A6316498C081}" type="slidenum">
              <a:rPr lang="es-ES" smtClean="0"/>
              <a:pPr/>
              <a:t>10</a:t>
            </a:fld>
            <a:endParaRPr lang="es-ES"/>
          </a:p>
        </p:txBody>
      </p:sp>
      <p:pic>
        <p:nvPicPr>
          <p:cNvPr id="2050" name="Imagen 5">
            <a:extLst>
              <a:ext uri="{FF2B5EF4-FFF2-40B4-BE49-F238E27FC236}">
                <a16:creationId xmlns:a16="http://schemas.microsoft.com/office/drawing/2014/main" id="{F2FF8A83-1CD4-8DD5-8986-BBD3882D9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0"/>
            <a:ext cx="9139237" cy="512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CD55D20-544A-FA14-B42D-01AADDB576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612755"/>
              </p:ext>
            </p:extLst>
          </p:nvPr>
        </p:nvGraphicFramePr>
        <p:xfrm>
          <a:off x="6253801" y="615786"/>
          <a:ext cx="2709443" cy="437028"/>
        </p:xfrm>
        <a:graphic>
          <a:graphicData uri="http://schemas.openxmlformats.org/drawingml/2006/table">
            <a:tbl>
              <a:tblPr firstRow="1" firstCol="1" bandRow="1">
                <a:tableStyleId>{D113A9D2-9D6B-4929-AA2D-F23B5EE8CBE7}</a:tableStyleId>
              </a:tblPr>
              <a:tblGrid>
                <a:gridCol w="2040522">
                  <a:extLst>
                    <a:ext uri="{9D8B030D-6E8A-4147-A177-3AD203B41FA5}">
                      <a16:colId xmlns:a16="http://schemas.microsoft.com/office/drawing/2014/main" val="3178419777"/>
                    </a:ext>
                  </a:extLst>
                </a:gridCol>
                <a:gridCol w="668921">
                  <a:extLst>
                    <a:ext uri="{9D8B030D-6E8A-4147-A177-3AD203B41FA5}">
                      <a16:colId xmlns:a16="http://schemas.microsoft.com/office/drawing/2014/main" val="436201359"/>
                    </a:ext>
                  </a:extLst>
                </a:gridCol>
              </a:tblGrid>
              <a:tr h="4370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100" dirty="0">
                          <a:solidFill>
                            <a:schemeClr val="bg1"/>
                          </a:solidFill>
                          <a:effectLst/>
                        </a:rPr>
                        <a:t>Proyección Intervenciones Quirúrgicas 2025</a:t>
                      </a:r>
                      <a:endParaRPr lang="es-C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100" dirty="0">
                          <a:solidFill>
                            <a:schemeClr val="bg1"/>
                          </a:solidFill>
                          <a:effectLst/>
                        </a:rPr>
                        <a:t>18276</a:t>
                      </a:r>
                      <a:endParaRPr lang="es-C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11825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6124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F4036-0206-47E1-96A4-4030618F2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81" y="192044"/>
            <a:ext cx="6442263" cy="408170"/>
          </a:xfrm>
        </p:spPr>
        <p:txBody>
          <a:bodyPr/>
          <a:lstStyle/>
          <a:p>
            <a:r>
              <a:rPr lang="es-CL" dirty="0"/>
              <a:t>LE Odontológica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DCACC6E-705E-4087-EABC-958281DBC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EF458-5B7C-9F44-BB09-A6316498C081}" type="slidenum">
              <a:rPr lang="es-ES" smtClean="0"/>
              <a:pPr/>
              <a:t>11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2EA0CB5-D17B-20D0-A2FB-7D6D760E0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192" y="684312"/>
            <a:ext cx="5805098" cy="203770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E598707-A8C3-C067-031A-EFC423B89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749" y="2806118"/>
            <a:ext cx="6203983" cy="203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73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BCE133-DC14-5CC8-0EA9-1B926BFDD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EF458-5B7C-9F44-BB09-A6316498C081}" type="slidenum">
              <a:rPr lang="es-ES" smtClean="0"/>
              <a:pPr/>
              <a:t>12</a:t>
            </a:fld>
            <a:endParaRPr lang="es-ES"/>
          </a:p>
        </p:txBody>
      </p:sp>
      <p:sp>
        <p:nvSpPr>
          <p:cNvPr id="5" name="Título 7">
            <a:extLst>
              <a:ext uri="{FF2B5EF4-FFF2-40B4-BE49-F238E27FC236}">
                <a16:creationId xmlns:a16="http://schemas.microsoft.com/office/drawing/2014/main" id="{74578404-5465-42D1-E917-1C9269DE4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328634"/>
            <a:ext cx="6527800" cy="336013"/>
          </a:xfrm>
        </p:spPr>
        <p:txBody>
          <a:bodyPr/>
          <a:lstStyle/>
          <a:p>
            <a:pPr>
              <a:lnSpc>
                <a:spcPts val="1600"/>
              </a:lnSpc>
            </a:pPr>
            <a:r>
              <a:rPr lang="es-MX" dirty="0">
                <a:latin typeface="gobCL" pitchFamily="50" charset="0"/>
              </a:rPr>
              <a:t>Registros históricos/Egresos históricos Odontológicos</a:t>
            </a:r>
            <a:endParaRPr lang="es-CL" dirty="0">
              <a:latin typeface="gobCL" pitchFamily="50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D1B1FE9-EE56-46AD-9895-FC83B2EED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50" y="976313"/>
            <a:ext cx="4025364" cy="357663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8312FC9-B4C0-433C-9245-02F938DF8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099" y="976313"/>
            <a:ext cx="4273551" cy="357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83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069DC9-57FD-2282-F5E5-E03EF8DB5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EF458-5B7C-9F44-BB09-A6316498C081}" type="slidenum">
              <a:rPr lang="es-ES" smtClean="0"/>
              <a:pPr/>
              <a:t>13</a:t>
            </a:fld>
            <a:endParaRPr lang="es-E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B35A2FB-B28F-A95D-22B9-77F428027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79" y="941098"/>
            <a:ext cx="4014241" cy="331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agen 17">
            <a:extLst>
              <a:ext uri="{FF2B5EF4-FFF2-40B4-BE49-F238E27FC236}">
                <a16:creationId xmlns:a16="http://schemas.microsoft.com/office/drawing/2014/main" id="{A72388DB-99CD-7B31-0D07-E0F614A9E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41098"/>
            <a:ext cx="4153421" cy="331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069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E56D5B-13ED-7429-D17E-5ABEBB69D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2397972-1219-EB59-F299-5F13116DE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EF458-5B7C-9F44-BB09-A6316498C081}" type="slidenum">
              <a:rPr lang="es-ES" smtClean="0"/>
              <a:pPr/>
              <a:t>14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65E5C06-1DC4-B2FA-AAF3-2D2F9DE7E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525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31BA6E9-005B-9774-3ACC-99B5459F1F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732747"/>
              </p:ext>
            </p:extLst>
          </p:nvPr>
        </p:nvGraphicFramePr>
        <p:xfrm>
          <a:off x="5825359" y="811169"/>
          <a:ext cx="3216165" cy="502920"/>
        </p:xfrm>
        <a:graphic>
          <a:graphicData uri="http://schemas.openxmlformats.org/drawingml/2006/table">
            <a:tbl>
              <a:tblPr firstRow="1" firstCol="1" bandRow="1">
                <a:tableStyleId>{D113A9D2-9D6B-4929-AA2D-F23B5EE8CBE7}</a:tableStyleId>
              </a:tblPr>
              <a:tblGrid>
                <a:gridCol w="2537524">
                  <a:extLst>
                    <a:ext uri="{9D8B030D-6E8A-4147-A177-3AD203B41FA5}">
                      <a16:colId xmlns:a16="http://schemas.microsoft.com/office/drawing/2014/main" val="3450075435"/>
                    </a:ext>
                  </a:extLst>
                </a:gridCol>
                <a:gridCol w="678641">
                  <a:extLst>
                    <a:ext uri="{9D8B030D-6E8A-4147-A177-3AD203B41FA5}">
                      <a16:colId xmlns:a16="http://schemas.microsoft.com/office/drawing/2014/main" val="13870767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100" dirty="0">
                          <a:solidFill>
                            <a:schemeClr val="tx1"/>
                          </a:solidFill>
                          <a:effectLst/>
                        </a:rPr>
                        <a:t>Proyección Controles Odontológicos 2025</a:t>
                      </a:r>
                      <a:endParaRPr lang="es-C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100" dirty="0">
                          <a:solidFill>
                            <a:schemeClr val="tx1"/>
                          </a:solidFill>
                          <a:effectLst/>
                        </a:rPr>
                        <a:t>27.662</a:t>
                      </a:r>
                      <a:endParaRPr lang="es-C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535103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CL" sz="1100" dirty="0">
                          <a:solidFill>
                            <a:schemeClr val="tx1"/>
                          </a:solidFill>
                          <a:effectLst/>
                        </a:rPr>
                        <a:t>Proyección  Consultas Nuevas Odontológicas 2025</a:t>
                      </a:r>
                      <a:endParaRPr lang="es-C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100" b="1" dirty="0">
                          <a:solidFill>
                            <a:schemeClr val="tx1"/>
                          </a:solidFill>
                          <a:effectLst/>
                        </a:rPr>
                        <a:t>6354</a:t>
                      </a:r>
                      <a:endParaRPr lang="es-CL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12279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6435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19E04-ADD8-689A-9599-4708FB4AF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5310231-1C75-18FC-9608-AC36390B4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EF458-5B7C-9F44-BB09-A6316498C081}" type="slidenum">
              <a:rPr lang="es-ES" smtClean="0"/>
              <a:pPr/>
              <a:t>15</a:t>
            </a:fld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47679D9-C897-E39B-90C4-E406C1FC0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082" y="2377748"/>
            <a:ext cx="4879024" cy="628283"/>
          </a:xfrm>
        </p:spPr>
        <p:txBody>
          <a:bodyPr/>
          <a:lstStyle/>
          <a:p>
            <a:r>
              <a:rPr lang="es-CL" sz="2800" dirty="0"/>
              <a:t>PUNTOS CRÍTICOS</a:t>
            </a:r>
          </a:p>
        </p:txBody>
      </p:sp>
    </p:spTree>
    <p:extLst>
      <p:ext uri="{BB962C8B-B14F-4D97-AF65-F5344CB8AC3E}">
        <p14:creationId xmlns:p14="http://schemas.microsoft.com/office/powerpoint/2010/main" val="1888921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9FAFE5-D949-BAB4-2D4E-6CDA40D15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50" y="297308"/>
            <a:ext cx="3037367" cy="408170"/>
          </a:xfrm>
        </p:spPr>
        <p:txBody>
          <a:bodyPr/>
          <a:lstStyle/>
          <a:p>
            <a:r>
              <a:rPr lang="es-CL" dirty="0"/>
              <a:t>NODOS CRÍTICOS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933F178-86B1-CB14-3765-75AB7C2DE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EF458-5B7C-9F44-BB09-A6316498C081}" type="slidenum">
              <a:rPr lang="es-ES" smtClean="0"/>
              <a:pPr/>
              <a:t>16</a:t>
            </a:fld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E7FABB-274E-9154-0326-57C34293C82C}"/>
              </a:ext>
            </a:extLst>
          </p:cNvPr>
          <p:cNvSpPr txBox="1"/>
          <p:nvPr/>
        </p:nvSpPr>
        <p:spPr>
          <a:xfrm>
            <a:off x="902535" y="740808"/>
            <a:ext cx="8291083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ES" b="1" dirty="0"/>
              <a:t> </a:t>
            </a:r>
            <a:r>
              <a:rPr lang="es-ES" sz="1600" b="1" dirty="0"/>
              <a:t>Brecha Territorial en Listas de Espera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1600" b="1" dirty="0"/>
              <a:t>Tarapacá entre las 5 regiones con mayor espera CNE y quirúrgica no GES</a:t>
            </a:r>
            <a:r>
              <a:rPr lang="es-ES" sz="1600" dirty="0"/>
              <a:t> (392 días vs. 266 nacional).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1600" dirty="0"/>
              <a:t>Especialidades críticas con mayor demora: </a:t>
            </a:r>
            <a:r>
              <a:rPr lang="es-ES" sz="1600" b="1" dirty="0"/>
              <a:t>Traumatología, Oftalmología y Cirugía General, urología, neurocirugía</a:t>
            </a:r>
            <a:r>
              <a:rPr lang="es-ES" sz="16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1600" dirty="0"/>
              <a:t>En consulta nueva de especialidad con mayo tiempo de espera: </a:t>
            </a:r>
            <a:r>
              <a:rPr lang="es-ES" sz="1600" b="1" dirty="0"/>
              <a:t>Oftalmología, Cirugía General, Ginecología, Otorrino, Gastroenterología </a:t>
            </a:r>
            <a:endParaRPr lang="es-ES" sz="16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5575742-68CF-EB87-3226-E277375C6348}"/>
              </a:ext>
            </a:extLst>
          </p:cNvPr>
          <p:cNvSpPr txBox="1"/>
          <p:nvPr/>
        </p:nvSpPr>
        <p:spPr>
          <a:xfrm>
            <a:off x="1308936" y="2753311"/>
            <a:ext cx="7835064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ES" sz="1600" b="1" dirty="0"/>
              <a:t>Déficit de Infraestructura Sanitaria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1600" dirty="0"/>
              <a:t>A pesar del nuevo Hospital de Alto Hospicio, </a:t>
            </a:r>
            <a:r>
              <a:rPr lang="es-ES" sz="1600" b="1" dirty="0"/>
              <a:t>la red continúa colapsada</a:t>
            </a:r>
            <a:r>
              <a:rPr lang="es-ES" sz="16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1600" dirty="0"/>
              <a:t>El </a:t>
            </a:r>
            <a:r>
              <a:rPr lang="es-ES" sz="1600" b="1" dirty="0"/>
              <a:t>HETG</a:t>
            </a:r>
            <a:r>
              <a:rPr lang="es-ES" sz="1600" dirty="0"/>
              <a:t> sigue siendo el único hospital de alta complejidad operativo plenamente, </a:t>
            </a:r>
            <a:r>
              <a:rPr lang="es-ES" sz="1600" b="1" dirty="0"/>
              <a:t>centralizando la demanda regional</a:t>
            </a:r>
            <a:r>
              <a:rPr lang="es-ES" sz="16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1600" dirty="0"/>
              <a:t>El hospital actual presenta deficiencias críticas: infraestructura obsoleta, espacios no adaptables, limitaciones eléctricas y tecnológicas que impiden aumentar las cirugía mayor ambulatoria, salud digital o unidades de corta estadía. </a:t>
            </a:r>
          </a:p>
          <a:p>
            <a:pPr>
              <a:buFont typeface="Arial" panose="020B0604020202020204" pitchFamily="34" charset="0"/>
              <a:buChar char="•"/>
            </a:pPr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4395910-6745-F052-31F9-62E12D737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79" y="2980137"/>
            <a:ext cx="1111059" cy="134770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6C2D125-4E87-CF86-D104-AD32C1E09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81" y="733857"/>
            <a:ext cx="647354" cy="185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91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936A679-1A2F-E7E1-F795-8D0B11FD7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EF458-5B7C-9F44-BB09-A6316498C081}" type="slidenum">
              <a:rPr lang="es-ES" smtClean="0"/>
              <a:pPr/>
              <a:t>17</a:t>
            </a:fld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EAD20B9-BAB2-37DE-C29A-2CBC0C88AF3A}"/>
              </a:ext>
            </a:extLst>
          </p:cNvPr>
          <p:cNvSpPr txBox="1"/>
          <p:nvPr/>
        </p:nvSpPr>
        <p:spPr>
          <a:xfrm>
            <a:off x="1091046" y="1118721"/>
            <a:ext cx="80529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ES" b="1" dirty="0"/>
              <a:t> Crecimiento Exponencial de la Demanda por Migración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/>
              <a:t>23% de la población de Tarapacá es extranjera (84.935 personas).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/>
              <a:t>Aumento de 94,6% de población migrante desde 2017.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b="1" dirty="0"/>
              <a:t>85.000 usuarios extranjeros generan presión asistencial sostenida</a:t>
            </a:r>
            <a:r>
              <a:rPr lang="es-ES" dirty="0"/>
              <a:t> sin expansión proporcional de la oferta.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24C1E79-E7A1-26CE-3EA8-3DEC9200F387}"/>
              </a:ext>
            </a:extLst>
          </p:cNvPr>
          <p:cNvSpPr txBox="1"/>
          <p:nvPr/>
        </p:nvSpPr>
        <p:spPr>
          <a:xfrm>
            <a:off x="286045" y="2936988"/>
            <a:ext cx="69962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ES" b="1" dirty="0"/>
              <a:t>Déficit de Recursos Humanos Especializados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/>
              <a:t>Tarapacá: </a:t>
            </a:r>
            <a:r>
              <a:rPr lang="es-ES" b="1" dirty="0"/>
              <a:t>42 especialistas por cada 100.000 habitantes</a:t>
            </a:r>
            <a:r>
              <a:rPr lang="es-ES" dirty="0"/>
              <a:t> (vs. 68 nacional y 85 estándar OCDE).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/>
              <a:t>Esto impide implementar estrategias como aumentar cirugía ambulatoria, derivaciones eficaces o atención avanzada territorial.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4038B21-60E3-3FC4-D6C6-E095161B4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86" y="1324694"/>
            <a:ext cx="1026212" cy="10569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0EAA839-643C-1B78-B5EC-6D753CC53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252" y="3091747"/>
            <a:ext cx="1288622" cy="1346616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0BED279A-2924-E271-3155-10AF418F4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50" y="297308"/>
            <a:ext cx="3037367" cy="408170"/>
          </a:xfrm>
        </p:spPr>
        <p:txBody>
          <a:bodyPr/>
          <a:lstStyle/>
          <a:p>
            <a:r>
              <a:rPr lang="es-CL" dirty="0"/>
              <a:t>NODOS CRÍTICOS</a:t>
            </a:r>
          </a:p>
        </p:txBody>
      </p:sp>
    </p:spTree>
    <p:extLst>
      <p:ext uri="{BB962C8B-B14F-4D97-AF65-F5344CB8AC3E}">
        <p14:creationId xmlns:p14="http://schemas.microsoft.com/office/powerpoint/2010/main" val="2670078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2F1B43C-11F2-EFD1-1248-1B70D9EA5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EF458-5B7C-9F44-BB09-A6316498C081}" type="slidenum">
              <a:rPr lang="es-ES" smtClean="0"/>
              <a:pPr/>
              <a:t>18</a:t>
            </a:fld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F8F2DA5-07B0-B41F-3EE8-35EE564AF928}"/>
              </a:ext>
            </a:extLst>
          </p:cNvPr>
          <p:cNvSpPr txBox="1"/>
          <p:nvPr/>
        </p:nvSpPr>
        <p:spPr>
          <a:xfrm>
            <a:off x="350873" y="891213"/>
            <a:ext cx="62625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ES" b="1" dirty="0"/>
              <a:t> Impacto Post-Pandemia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/>
              <a:t>Tarapacá figura entre las regiones con menor capacidad de reactivación quirúrgica post-COVID. La acumulación de pacientes durante la pandemia tensó aún más una red ya limitada, evidenciando que, </a:t>
            </a:r>
            <a:r>
              <a:rPr lang="es-ES" b="1" dirty="0"/>
              <a:t>sin infraestructura adicional, no se podrá resolver el arrastre de espera</a:t>
            </a:r>
            <a:r>
              <a:rPr lang="es-ES" dirty="0"/>
              <a:t> acumulada.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6040D0A-4BCB-3BBA-9D3F-5B92FBAF082D}"/>
              </a:ext>
            </a:extLst>
          </p:cNvPr>
          <p:cNvSpPr txBox="1"/>
          <p:nvPr/>
        </p:nvSpPr>
        <p:spPr>
          <a:xfrm>
            <a:off x="1672856" y="2859386"/>
            <a:ext cx="73262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b="1" dirty="0"/>
              <a:t>Proceso Ambulatorio y Consultas Nuevas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/>
              <a:t>se evidencia </a:t>
            </a:r>
            <a:r>
              <a:rPr lang="es-ES" b="1" dirty="0"/>
              <a:t>déficit de salas</a:t>
            </a:r>
            <a:r>
              <a:rPr lang="es-ES" dirty="0"/>
              <a:t> que limita atenciones ambulatorias. No hay salas exclusivas para telemedicina ni espacio para expansión.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/>
              <a:t>El personal médico trabaja mayoritariamente en jornadas parciales, afectando la continuidad asistencial.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5AFD887-CB2C-90FE-8FB7-C3C5367AA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50" y="297308"/>
            <a:ext cx="3037367" cy="408170"/>
          </a:xfrm>
        </p:spPr>
        <p:txBody>
          <a:bodyPr/>
          <a:lstStyle/>
          <a:p>
            <a:r>
              <a:rPr lang="es-CL" dirty="0"/>
              <a:t>NODOS CRÍTICOS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D2D61F5-BE52-217B-602B-6209C0B37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976" y="1091608"/>
            <a:ext cx="1799922" cy="157076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8C5E49D-375E-3CF3-C5EB-3DE3A4661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69" y="3036101"/>
            <a:ext cx="1531087" cy="121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99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DBB69A-5300-55D8-DD3F-5F7FB39C74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66"/>
          <a:stretch>
            <a:fillRect/>
          </a:stretch>
        </p:blipFill>
        <p:spPr>
          <a:xfrm>
            <a:off x="316353" y="1390141"/>
            <a:ext cx="1270851" cy="1111662"/>
          </a:xfrm>
          <a:prstGeom prst="rect">
            <a:avLst/>
          </a:prstGeom>
          <a:effectLst>
            <a:glow rad="127000">
              <a:schemeClr val="bg1">
                <a:alpha val="0"/>
              </a:schemeClr>
            </a:glow>
            <a:reflection stA="0" endPos="0" dist="50800" dir="5400000" sy="-100000" algn="bl" rotWithShape="0"/>
          </a:effectLst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992E3A-4015-38E4-3F4F-CC530215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EF458-5B7C-9F44-BB09-A6316498C081}" type="slidenum">
              <a:rPr lang="es-ES" smtClean="0"/>
              <a:pPr/>
              <a:t>19</a:t>
            </a:fld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6314DD1-3386-4583-A593-47B4C691C84E}"/>
              </a:ext>
            </a:extLst>
          </p:cNvPr>
          <p:cNvSpPr txBox="1"/>
          <p:nvPr/>
        </p:nvSpPr>
        <p:spPr>
          <a:xfrm>
            <a:off x="1587205" y="1188988"/>
            <a:ext cx="748144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ES" b="1" dirty="0"/>
              <a:t>Falta de Red Privada de Apoyo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/>
              <a:t>Solo el </a:t>
            </a:r>
            <a:r>
              <a:rPr lang="es-ES" b="1" dirty="0"/>
              <a:t>8% de las cirugías electivas se resuelve mediante prestadores privados</a:t>
            </a:r>
            <a:r>
              <a:rPr lang="es-ES" dirty="0"/>
              <a:t> en Tarapacá (vs. 30% en otras regiones).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/>
              <a:t>Limitada capacidad de externalización o colaboración público-privada.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/>
              <a:t>Alta dependencia del sistema público sin flexibilidad de gestión.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30F03A7-056F-B90E-1570-FB6AF4C79DCB}"/>
              </a:ext>
            </a:extLst>
          </p:cNvPr>
          <p:cNvSpPr txBox="1"/>
          <p:nvPr/>
        </p:nvSpPr>
        <p:spPr>
          <a:xfrm>
            <a:off x="1587204" y="2967046"/>
            <a:ext cx="74079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ES" b="1" dirty="0"/>
              <a:t> Impacto Clínico de la Espera Prolongada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/>
              <a:t>75% de los pacientes quirúrgicos no GES en Tarapacá esperan más de </a:t>
            </a:r>
            <a:r>
              <a:rPr lang="es-ES" b="1" dirty="0"/>
              <a:t>365 días</a:t>
            </a:r>
            <a:r>
              <a:rPr lang="es-ES" dirty="0"/>
              <a:t>, superando el promedio nacional (63%).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/>
              <a:t>Riesgo elevado de complicaciones, deterioro funcional y mayor dependencia, especialmente en adultos mayores.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E680035-4A22-36BD-A70D-34AAD6D84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53" y="3050782"/>
            <a:ext cx="1214735" cy="1393592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5CE66CBC-20B5-2B09-36CB-7F2FC445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50" y="297308"/>
            <a:ext cx="3037367" cy="408170"/>
          </a:xfrm>
        </p:spPr>
        <p:txBody>
          <a:bodyPr/>
          <a:lstStyle/>
          <a:p>
            <a:r>
              <a:rPr lang="es-CL" dirty="0"/>
              <a:t>NODOS CRÍTICOS</a:t>
            </a:r>
          </a:p>
        </p:txBody>
      </p:sp>
    </p:spTree>
    <p:extLst>
      <p:ext uri="{BB962C8B-B14F-4D97-AF65-F5344CB8AC3E}">
        <p14:creationId xmlns:p14="http://schemas.microsoft.com/office/powerpoint/2010/main" val="581861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A291A-75B9-F787-8D14-78F3E9FDC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9A5265-3308-7187-C339-89EFFA78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EF458-5B7C-9F44-BB09-A6316498C081}" type="slidenum">
              <a:rPr lang="es-ES" smtClean="0"/>
              <a:pPr/>
              <a:t>2</a:t>
            </a:fld>
            <a:endParaRPr lang="es-E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42C5D1D-B67E-F97F-E46F-41740A25442D}"/>
              </a:ext>
            </a:extLst>
          </p:cNvPr>
          <p:cNvSpPr txBox="1">
            <a:spLocks/>
          </p:cNvSpPr>
          <p:nvPr/>
        </p:nvSpPr>
        <p:spPr>
          <a:xfrm>
            <a:off x="2409478" y="2312646"/>
            <a:ext cx="4832304" cy="62828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0B45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CL" sz="2800" dirty="0"/>
              <a:t>TIEMPOS DE ESPERAS</a:t>
            </a:r>
          </a:p>
        </p:txBody>
      </p:sp>
    </p:spTree>
    <p:extLst>
      <p:ext uri="{BB962C8B-B14F-4D97-AF65-F5344CB8AC3E}">
        <p14:creationId xmlns:p14="http://schemas.microsoft.com/office/powerpoint/2010/main" val="2959812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EDB36EC-0E5B-5D94-8AF0-9BB1C8FBB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EF458-5B7C-9F44-BB09-A6316498C081}" type="slidenum">
              <a:rPr lang="es-ES" smtClean="0"/>
              <a:pPr/>
              <a:t>20</a:t>
            </a:fld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7197A65-22D4-3186-06A5-4C1F83BA0515}"/>
              </a:ext>
            </a:extLst>
          </p:cNvPr>
          <p:cNvSpPr txBox="1"/>
          <p:nvPr/>
        </p:nvSpPr>
        <p:spPr>
          <a:xfrm>
            <a:off x="641334" y="1132301"/>
            <a:ext cx="62905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es-ES" b="1" dirty="0"/>
              <a:t>Inequidad Sanitaria y Justicia Territorial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/>
              <a:t>La dependencia asistencial de otras regiones, derivaciones y tiempos de espera prolongados generan una </a:t>
            </a:r>
            <a:r>
              <a:rPr lang="es-ES" b="1" dirty="0"/>
              <a:t>injusticia sanitaria estructural</a:t>
            </a:r>
            <a:r>
              <a:rPr lang="es-ES" dirty="0"/>
              <a:t>, profundizando las brechas para quienes viven en zonas rurales, periféricas.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79D67107-598A-E27A-AC22-E0546C206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50" y="297308"/>
            <a:ext cx="3037367" cy="408170"/>
          </a:xfrm>
        </p:spPr>
        <p:txBody>
          <a:bodyPr/>
          <a:lstStyle/>
          <a:p>
            <a:r>
              <a:rPr lang="es-CL" dirty="0"/>
              <a:t>NODOS CRÍTICOS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77AE301-2155-3D38-0626-8334A11DB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874" y="2935105"/>
            <a:ext cx="2175433" cy="14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9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606CD-2EEB-9CCF-90DC-ABAF0A304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8AB3863-001D-9AED-DB5D-54F12335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EF458-5B7C-9F44-BB09-A6316498C081}" type="slidenum">
              <a:rPr lang="es-ES" smtClean="0"/>
              <a:pPr/>
              <a:t>21</a:t>
            </a:fld>
            <a:endParaRPr lang="es-E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6D83995-F753-B8D3-B8DE-FF1E1396A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357" y="2252577"/>
            <a:ext cx="4243700" cy="628283"/>
          </a:xfrm>
        </p:spPr>
        <p:txBody>
          <a:bodyPr/>
          <a:lstStyle/>
          <a:p>
            <a:r>
              <a:rPr lang="es-CL" sz="2800" dirty="0"/>
              <a:t>ESTRATEGIAS 2025</a:t>
            </a:r>
          </a:p>
        </p:txBody>
      </p:sp>
    </p:spTree>
    <p:extLst>
      <p:ext uri="{BB962C8B-B14F-4D97-AF65-F5344CB8AC3E}">
        <p14:creationId xmlns:p14="http://schemas.microsoft.com/office/powerpoint/2010/main" val="4027342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FE9AB8-7C68-EE7B-E251-77163E420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EF458-5B7C-9F44-BB09-A6316498C081}" type="slidenum">
              <a:rPr lang="es-ES" smtClean="0"/>
              <a:pPr/>
              <a:t>22</a:t>
            </a:fld>
            <a:endParaRPr lang="es-ES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4EDFA9A6-758B-FF1E-3FD9-2510637D2235}"/>
              </a:ext>
            </a:extLst>
          </p:cNvPr>
          <p:cNvGrpSpPr/>
          <p:nvPr/>
        </p:nvGrpSpPr>
        <p:grpSpPr>
          <a:xfrm>
            <a:off x="307849" y="553980"/>
            <a:ext cx="1227275" cy="1130683"/>
            <a:chOff x="0" y="2087"/>
            <a:chExt cx="2129488" cy="1003903"/>
          </a:xfrm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DF408E81-7E99-ACAF-D0FE-4A57B87E038C}"/>
                </a:ext>
              </a:extLst>
            </p:cNvPr>
            <p:cNvSpPr/>
            <p:nvPr/>
          </p:nvSpPr>
          <p:spPr>
            <a:xfrm>
              <a:off x="0" y="2087"/>
              <a:ext cx="2129488" cy="1003903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ángulo: esquinas redondeadas 4">
              <a:extLst>
                <a:ext uri="{FF2B5EF4-FFF2-40B4-BE49-F238E27FC236}">
                  <a16:creationId xmlns:a16="http://schemas.microsoft.com/office/drawing/2014/main" id="{633564D2-DA6A-C9BE-BE2E-9FC1EE487ACE}"/>
                </a:ext>
              </a:extLst>
            </p:cNvPr>
            <p:cNvSpPr txBox="1"/>
            <p:nvPr/>
          </p:nvSpPr>
          <p:spPr>
            <a:xfrm>
              <a:off x="49007" y="51094"/>
              <a:ext cx="2031474" cy="9058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L" sz="1200" b="1" kern="1200" dirty="0"/>
                <a:t>Fortalecimiento de la Capacidad Resolutiva: Hospital de Alto Hospicio</a:t>
              </a:r>
              <a:endParaRPr lang="es-CL" sz="1200" kern="1200" dirty="0"/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6C14ABB6-C74E-5F3E-18C8-2FA6291EF3C1}"/>
              </a:ext>
            </a:extLst>
          </p:cNvPr>
          <p:cNvGrpSpPr/>
          <p:nvPr/>
        </p:nvGrpSpPr>
        <p:grpSpPr>
          <a:xfrm>
            <a:off x="1905338" y="553980"/>
            <a:ext cx="1099806" cy="1078078"/>
            <a:chOff x="2572228" y="1090"/>
            <a:chExt cx="2893757" cy="634901"/>
          </a:xfrm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336BF59A-A0A3-5658-D85A-28503050E139}"/>
                </a:ext>
              </a:extLst>
            </p:cNvPr>
            <p:cNvSpPr/>
            <p:nvPr/>
          </p:nvSpPr>
          <p:spPr>
            <a:xfrm>
              <a:off x="2572228" y="1090"/>
              <a:ext cx="2893757" cy="63490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ángulo: esquinas redondeadas 4">
              <a:extLst>
                <a:ext uri="{FF2B5EF4-FFF2-40B4-BE49-F238E27FC236}">
                  <a16:creationId xmlns:a16="http://schemas.microsoft.com/office/drawing/2014/main" id="{81DCD5FE-4EEB-36DC-963E-C3DFC920ADDC}"/>
                </a:ext>
              </a:extLst>
            </p:cNvPr>
            <p:cNvSpPr txBox="1"/>
            <p:nvPr/>
          </p:nvSpPr>
          <p:spPr>
            <a:xfrm>
              <a:off x="2603221" y="32083"/>
              <a:ext cx="2831771" cy="5729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200" b="1" kern="1200" dirty="0"/>
                <a:t>Reactivación Quirúrgica y Resolución de Listas de Espera</a:t>
              </a:r>
              <a:endParaRPr lang="es-CL" sz="1200" kern="1200" dirty="0"/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D1232516-DAFC-3F69-0AB0-40FF875C8FA6}"/>
              </a:ext>
            </a:extLst>
          </p:cNvPr>
          <p:cNvGrpSpPr/>
          <p:nvPr/>
        </p:nvGrpSpPr>
        <p:grpSpPr>
          <a:xfrm>
            <a:off x="3287941" y="553981"/>
            <a:ext cx="1054807" cy="1077150"/>
            <a:chOff x="575007" y="2151"/>
            <a:chExt cx="1450893" cy="725446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423F1F6D-FEB9-6CBB-CF7D-9E2DE4403AD4}"/>
                </a:ext>
              </a:extLst>
            </p:cNvPr>
            <p:cNvSpPr/>
            <p:nvPr/>
          </p:nvSpPr>
          <p:spPr>
            <a:xfrm>
              <a:off x="575007" y="2151"/>
              <a:ext cx="1450893" cy="72544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ángulo: esquinas redondeadas 4">
              <a:extLst>
                <a:ext uri="{FF2B5EF4-FFF2-40B4-BE49-F238E27FC236}">
                  <a16:creationId xmlns:a16="http://schemas.microsoft.com/office/drawing/2014/main" id="{9011EFFB-E039-D505-2662-A9EAC291CBE5}"/>
                </a:ext>
              </a:extLst>
            </p:cNvPr>
            <p:cNvSpPr txBox="1"/>
            <p:nvPr/>
          </p:nvSpPr>
          <p:spPr>
            <a:xfrm>
              <a:off x="596255" y="23399"/>
              <a:ext cx="1408397" cy="682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" tIns="13970" rIns="20955" bIns="1397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L" sz="1100" b="1" kern="1200" dirty="0"/>
                <a:t>Ejecución de Operativos Médicos Especializados en Territorio</a:t>
              </a:r>
              <a:endParaRPr lang="es-CL" sz="1100" kern="1200" dirty="0"/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2CFDFA74-1151-779B-B4AA-A808A2163761}"/>
              </a:ext>
            </a:extLst>
          </p:cNvPr>
          <p:cNvGrpSpPr/>
          <p:nvPr/>
        </p:nvGrpSpPr>
        <p:grpSpPr>
          <a:xfrm>
            <a:off x="4762658" y="585530"/>
            <a:ext cx="1054807" cy="1029837"/>
            <a:chOff x="847024" y="127"/>
            <a:chExt cx="1775438" cy="1065262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08E05631-EC40-3E8C-E2CB-85667D2EB4DB}"/>
                </a:ext>
              </a:extLst>
            </p:cNvPr>
            <p:cNvSpPr/>
            <p:nvPr/>
          </p:nvSpPr>
          <p:spPr>
            <a:xfrm>
              <a:off x="847024" y="127"/>
              <a:ext cx="1775438" cy="106526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C6CCDBCD-2DFA-49EA-2719-EFD88BFCFE5C}"/>
                </a:ext>
              </a:extLst>
            </p:cNvPr>
            <p:cNvSpPr txBox="1"/>
            <p:nvPr/>
          </p:nvSpPr>
          <p:spPr>
            <a:xfrm>
              <a:off x="847024" y="127"/>
              <a:ext cx="1775438" cy="1065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100" b="1" kern="1200" dirty="0"/>
                <a:t>Fortalecimiento de Procesos Ambulatorios</a:t>
              </a:r>
              <a:endParaRPr lang="es-CL" sz="1100" kern="1200" dirty="0"/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C9025B7C-0D4A-65BB-FA0F-DDF2713B2715}"/>
              </a:ext>
            </a:extLst>
          </p:cNvPr>
          <p:cNvGrpSpPr/>
          <p:nvPr/>
        </p:nvGrpSpPr>
        <p:grpSpPr>
          <a:xfrm>
            <a:off x="6043417" y="606607"/>
            <a:ext cx="1227275" cy="1034037"/>
            <a:chOff x="0" y="1667"/>
            <a:chExt cx="2782560" cy="802245"/>
          </a:xfrm>
        </p:grpSpPr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CD6F518B-46BB-19B6-0598-9F070769D6B6}"/>
                </a:ext>
              </a:extLst>
            </p:cNvPr>
            <p:cNvSpPr/>
            <p:nvPr/>
          </p:nvSpPr>
          <p:spPr>
            <a:xfrm>
              <a:off x="0" y="1667"/>
              <a:ext cx="2782560" cy="80224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ángulo: esquinas redondeadas 4">
              <a:extLst>
                <a:ext uri="{FF2B5EF4-FFF2-40B4-BE49-F238E27FC236}">
                  <a16:creationId xmlns:a16="http://schemas.microsoft.com/office/drawing/2014/main" id="{D20BB54B-6F5D-EF71-474F-1F8347A4BA42}"/>
                </a:ext>
              </a:extLst>
            </p:cNvPr>
            <p:cNvSpPr txBox="1"/>
            <p:nvPr/>
          </p:nvSpPr>
          <p:spPr>
            <a:xfrm>
              <a:off x="39162" y="40829"/>
              <a:ext cx="2704236" cy="7239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28575" rIns="57150" bIns="2857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L" sz="1200" b="1" kern="1200" dirty="0"/>
                <a:t>Establecimiento de Convenios con Red Privada y Universidades</a:t>
              </a:r>
              <a:endParaRPr lang="es-CL" sz="1200" kern="1200" dirty="0"/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16485F20-CAC9-26CC-D0AE-6B8C5E4295C0}"/>
              </a:ext>
            </a:extLst>
          </p:cNvPr>
          <p:cNvGrpSpPr/>
          <p:nvPr/>
        </p:nvGrpSpPr>
        <p:grpSpPr>
          <a:xfrm>
            <a:off x="7685683" y="853653"/>
            <a:ext cx="1035307" cy="831010"/>
            <a:chOff x="0" y="22655"/>
            <a:chExt cx="2567178" cy="815841"/>
          </a:xfrm>
        </p:grpSpPr>
        <p:sp>
          <p:nvSpPr>
            <p:cNvPr id="24" name="Rectángulo: esquinas redondeadas 23">
              <a:extLst>
                <a:ext uri="{FF2B5EF4-FFF2-40B4-BE49-F238E27FC236}">
                  <a16:creationId xmlns:a16="http://schemas.microsoft.com/office/drawing/2014/main" id="{4363FD6D-BD0A-8D47-D09D-60FD0F5E05F8}"/>
                </a:ext>
              </a:extLst>
            </p:cNvPr>
            <p:cNvSpPr/>
            <p:nvPr/>
          </p:nvSpPr>
          <p:spPr>
            <a:xfrm>
              <a:off x="0" y="22655"/>
              <a:ext cx="2567178" cy="81584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ectángulo: esquinas redondeadas 4">
              <a:extLst>
                <a:ext uri="{FF2B5EF4-FFF2-40B4-BE49-F238E27FC236}">
                  <a16:creationId xmlns:a16="http://schemas.microsoft.com/office/drawing/2014/main" id="{B31E847D-A337-7F4C-5419-C1F9FC0F8942}"/>
                </a:ext>
              </a:extLst>
            </p:cNvPr>
            <p:cNvSpPr txBox="1"/>
            <p:nvPr/>
          </p:nvSpPr>
          <p:spPr>
            <a:xfrm>
              <a:off x="39826" y="62481"/>
              <a:ext cx="2487526" cy="7361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26670" rIns="53340" bIns="2667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L" sz="1400" b="1" kern="1200" dirty="0"/>
                <a:t>Fortalecer el trabajo en red</a:t>
              </a:r>
              <a:endParaRPr lang="es-CL" sz="1400" kern="1200" dirty="0"/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7C44BDFD-37CF-5FB0-5009-5E012FB4BC81}"/>
              </a:ext>
            </a:extLst>
          </p:cNvPr>
          <p:cNvGrpSpPr/>
          <p:nvPr/>
        </p:nvGrpSpPr>
        <p:grpSpPr>
          <a:xfrm>
            <a:off x="341516" y="1810757"/>
            <a:ext cx="1165364" cy="2328392"/>
            <a:chOff x="2129488" y="2210674"/>
            <a:chExt cx="3785757" cy="803122"/>
          </a:xfrm>
        </p:grpSpPr>
        <p:sp>
          <p:nvSpPr>
            <p:cNvPr id="36" name="Rectángulo: esquinas superiores redondeadas 35">
              <a:extLst>
                <a:ext uri="{FF2B5EF4-FFF2-40B4-BE49-F238E27FC236}">
                  <a16:creationId xmlns:a16="http://schemas.microsoft.com/office/drawing/2014/main" id="{B5BC51EC-5C64-9BD8-AC67-8E8BD7257E30}"/>
                </a:ext>
              </a:extLst>
            </p:cNvPr>
            <p:cNvSpPr/>
            <p:nvPr/>
          </p:nvSpPr>
          <p:spPr>
            <a:xfrm rot="5400000">
              <a:off x="3620806" y="719356"/>
              <a:ext cx="803122" cy="3785757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ángulo: esquinas superiores redondeadas 4">
              <a:extLst>
                <a:ext uri="{FF2B5EF4-FFF2-40B4-BE49-F238E27FC236}">
                  <a16:creationId xmlns:a16="http://schemas.microsoft.com/office/drawing/2014/main" id="{80CA09F0-3F6B-AE33-822B-A079F2D5396A}"/>
                </a:ext>
              </a:extLst>
            </p:cNvPr>
            <p:cNvSpPr txBox="1"/>
            <p:nvPr/>
          </p:nvSpPr>
          <p:spPr>
            <a:xfrm>
              <a:off x="2129489" y="2249879"/>
              <a:ext cx="3746552" cy="7247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20955" rIns="41910" bIns="2095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CL" sz="1100" kern="1200" dirty="0"/>
                <a:t>Aumentar Habilitación de pabellones quirúrgicos.</a:t>
              </a:r>
            </a:p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CL" sz="1100" kern="1200" dirty="0"/>
                <a:t>Asignación de cartera de especialidades de mediana complejidad.</a:t>
              </a:r>
            </a:p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CL" sz="1100" kern="1200" dirty="0"/>
                <a:t>Refuerzo en dotación de recurso humano clínico y técnico.</a:t>
              </a:r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6BF209BB-A163-DB88-017E-A2FDAEBF0250}"/>
              </a:ext>
            </a:extLst>
          </p:cNvPr>
          <p:cNvGrpSpPr/>
          <p:nvPr/>
        </p:nvGrpSpPr>
        <p:grpSpPr>
          <a:xfrm>
            <a:off x="1813047" y="1718301"/>
            <a:ext cx="1284388" cy="2328392"/>
            <a:chOff x="2129488" y="2210674"/>
            <a:chExt cx="3785757" cy="803122"/>
          </a:xfrm>
        </p:grpSpPr>
        <p:sp>
          <p:nvSpPr>
            <p:cNvPr id="39" name="Rectángulo: esquinas superiores redondeadas 38">
              <a:extLst>
                <a:ext uri="{FF2B5EF4-FFF2-40B4-BE49-F238E27FC236}">
                  <a16:creationId xmlns:a16="http://schemas.microsoft.com/office/drawing/2014/main" id="{FA579FD2-3A8A-D08C-855D-A6EFB0E6411D}"/>
                </a:ext>
              </a:extLst>
            </p:cNvPr>
            <p:cNvSpPr/>
            <p:nvPr/>
          </p:nvSpPr>
          <p:spPr>
            <a:xfrm rot="5400000">
              <a:off x="3620806" y="719356"/>
              <a:ext cx="803122" cy="3785757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Rectángulo: esquinas superiores redondeadas 4">
              <a:extLst>
                <a:ext uri="{FF2B5EF4-FFF2-40B4-BE49-F238E27FC236}">
                  <a16:creationId xmlns:a16="http://schemas.microsoft.com/office/drawing/2014/main" id="{864F2DC7-192D-C81C-6A85-7887C30C0A67}"/>
                </a:ext>
              </a:extLst>
            </p:cNvPr>
            <p:cNvSpPr txBox="1"/>
            <p:nvPr/>
          </p:nvSpPr>
          <p:spPr>
            <a:xfrm>
              <a:off x="2129489" y="2249879"/>
              <a:ext cx="3746552" cy="7247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20955" rIns="41910" bIns="20955" numCol="1" spcCol="1270" anchor="ctr" anchorCtr="0">
              <a:noAutofit/>
            </a:bodyPr>
            <a:lstStyle/>
            <a:p>
              <a:pPr marL="0" lvl="1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s-CL" sz="1100" kern="1200" dirty="0"/>
            </a:p>
          </p:txBody>
        </p: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92A2545E-7FD5-37F7-DC65-DD75525C35DC}"/>
              </a:ext>
            </a:extLst>
          </p:cNvPr>
          <p:cNvGrpSpPr/>
          <p:nvPr/>
        </p:nvGrpSpPr>
        <p:grpSpPr>
          <a:xfrm>
            <a:off x="3269967" y="1749819"/>
            <a:ext cx="1240717" cy="2328392"/>
            <a:chOff x="2129488" y="2210674"/>
            <a:chExt cx="3785757" cy="803122"/>
          </a:xfrm>
        </p:grpSpPr>
        <p:sp>
          <p:nvSpPr>
            <p:cNvPr id="42" name="Rectángulo: esquinas superiores redondeadas 41">
              <a:extLst>
                <a:ext uri="{FF2B5EF4-FFF2-40B4-BE49-F238E27FC236}">
                  <a16:creationId xmlns:a16="http://schemas.microsoft.com/office/drawing/2014/main" id="{33AC4D77-0626-3038-AAD1-EA343FBDBE32}"/>
                </a:ext>
              </a:extLst>
            </p:cNvPr>
            <p:cNvSpPr/>
            <p:nvPr/>
          </p:nvSpPr>
          <p:spPr>
            <a:xfrm rot="5400000">
              <a:off x="3620806" y="719356"/>
              <a:ext cx="803122" cy="3785757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Rectángulo: esquinas superiores redondeadas 4">
              <a:extLst>
                <a:ext uri="{FF2B5EF4-FFF2-40B4-BE49-F238E27FC236}">
                  <a16:creationId xmlns:a16="http://schemas.microsoft.com/office/drawing/2014/main" id="{20049B86-40D1-A9A3-E3A2-E98F7CF0CDE4}"/>
                </a:ext>
              </a:extLst>
            </p:cNvPr>
            <p:cNvSpPr txBox="1"/>
            <p:nvPr/>
          </p:nvSpPr>
          <p:spPr>
            <a:xfrm>
              <a:off x="2129489" y="2249879"/>
              <a:ext cx="3746552" cy="7247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20955" rIns="41910" bIns="20955" numCol="1" spcCol="1270" anchor="ctr" anchorCtr="0">
              <a:noAutofit/>
            </a:bodyPr>
            <a:lstStyle/>
            <a:p>
              <a:pPr marL="171450" lvl="1" indent="-1714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s-CL" sz="1100" dirty="0"/>
                <a:t>Articulación con APS y municipios para logística territorial</a:t>
              </a:r>
              <a:r>
                <a:rPr lang="es-CL" sz="900" dirty="0"/>
                <a:t>.</a:t>
              </a:r>
            </a:p>
            <a:p>
              <a:pPr marL="171450" lvl="1" indent="-1714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endParaRPr lang="es-CL" sz="1100" kern="1200" dirty="0"/>
            </a:p>
          </p:txBody>
        </p:sp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id="{B96597D4-8876-18FC-38EC-5E75AD82CCA2}"/>
              </a:ext>
            </a:extLst>
          </p:cNvPr>
          <p:cNvGrpSpPr/>
          <p:nvPr/>
        </p:nvGrpSpPr>
        <p:grpSpPr>
          <a:xfrm>
            <a:off x="4708298" y="1749817"/>
            <a:ext cx="1240718" cy="2328392"/>
            <a:chOff x="2129488" y="2210674"/>
            <a:chExt cx="3785757" cy="803122"/>
          </a:xfrm>
        </p:grpSpPr>
        <p:sp>
          <p:nvSpPr>
            <p:cNvPr id="47" name="Rectángulo: esquinas superiores redondeadas 46">
              <a:extLst>
                <a:ext uri="{FF2B5EF4-FFF2-40B4-BE49-F238E27FC236}">
                  <a16:creationId xmlns:a16="http://schemas.microsoft.com/office/drawing/2014/main" id="{FB7D944D-27EA-1601-B207-819E55932F5B}"/>
                </a:ext>
              </a:extLst>
            </p:cNvPr>
            <p:cNvSpPr/>
            <p:nvPr/>
          </p:nvSpPr>
          <p:spPr>
            <a:xfrm rot="5400000">
              <a:off x="3620806" y="719356"/>
              <a:ext cx="803122" cy="3785757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Rectángulo: esquinas superiores redondeadas 4">
              <a:extLst>
                <a:ext uri="{FF2B5EF4-FFF2-40B4-BE49-F238E27FC236}">
                  <a16:creationId xmlns:a16="http://schemas.microsoft.com/office/drawing/2014/main" id="{7B36257A-6919-F39F-9BE9-A1280FC68E54}"/>
                </a:ext>
              </a:extLst>
            </p:cNvPr>
            <p:cNvSpPr txBox="1"/>
            <p:nvPr/>
          </p:nvSpPr>
          <p:spPr>
            <a:xfrm>
              <a:off x="2129489" y="2249879"/>
              <a:ext cx="3746552" cy="7247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20955" rIns="41910" bIns="20955" numCol="1" spcCol="1270" anchor="ctr" anchorCtr="0">
              <a:noAutofit/>
            </a:bodyPr>
            <a:lstStyle/>
            <a:p>
              <a:pPr marL="171450" lvl="1" indent="-1714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s-ES" sz="1100" dirty="0"/>
                <a:t>Restructurar programación medica para aumentar la atención en consulta nueva de antigüedad.</a:t>
              </a:r>
              <a:endParaRPr lang="es-CL" sz="1100" dirty="0"/>
            </a:p>
            <a:p>
              <a:pPr marL="171450" lvl="1" indent="-1714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endParaRPr lang="es-CL" sz="1100" kern="1200" dirty="0"/>
            </a:p>
          </p:txBody>
        </p:sp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BE81FCB6-3353-542C-3530-40BBA0CBB8BE}"/>
              </a:ext>
            </a:extLst>
          </p:cNvPr>
          <p:cNvGrpSpPr/>
          <p:nvPr/>
        </p:nvGrpSpPr>
        <p:grpSpPr>
          <a:xfrm>
            <a:off x="6146628" y="1749816"/>
            <a:ext cx="1288711" cy="2328392"/>
            <a:chOff x="2129488" y="2210674"/>
            <a:chExt cx="3785757" cy="803122"/>
          </a:xfrm>
        </p:grpSpPr>
        <p:sp>
          <p:nvSpPr>
            <p:cNvPr id="50" name="Rectángulo: esquinas superiores redondeadas 49">
              <a:extLst>
                <a:ext uri="{FF2B5EF4-FFF2-40B4-BE49-F238E27FC236}">
                  <a16:creationId xmlns:a16="http://schemas.microsoft.com/office/drawing/2014/main" id="{D211818A-74F1-FBD1-2294-6B79E846FFA1}"/>
                </a:ext>
              </a:extLst>
            </p:cNvPr>
            <p:cNvSpPr/>
            <p:nvPr/>
          </p:nvSpPr>
          <p:spPr>
            <a:xfrm rot="5400000">
              <a:off x="3620806" y="719356"/>
              <a:ext cx="803122" cy="3785757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Rectángulo: esquinas superiores redondeadas 4">
              <a:extLst>
                <a:ext uri="{FF2B5EF4-FFF2-40B4-BE49-F238E27FC236}">
                  <a16:creationId xmlns:a16="http://schemas.microsoft.com/office/drawing/2014/main" id="{2A641192-0AF0-E983-4025-199CE17114F4}"/>
                </a:ext>
              </a:extLst>
            </p:cNvPr>
            <p:cNvSpPr txBox="1"/>
            <p:nvPr/>
          </p:nvSpPr>
          <p:spPr>
            <a:xfrm>
              <a:off x="2129489" y="2249879"/>
              <a:ext cx="3746552" cy="7247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20955" rIns="41910" bIns="20955" numCol="1" spcCol="1270" anchor="ctr" anchorCtr="0">
              <a:noAutofit/>
            </a:bodyPr>
            <a:lstStyle/>
            <a:p>
              <a:pPr lvl="0"/>
              <a:r>
                <a:rPr lang="es-CL" sz="1100" dirty="0"/>
                <a:t>Identificación de prestadores privados acreditados y con oferta activa.</a:t>
              </a:r>
            </a:p>
            <a:p>
              <a:pPr lvl="0"/>
              <a:r>
                <a:rPr lang="es-CL" sz="1100" dirty="0"/>
                <a:t>Celebración de convenios con red privada.</a:t>
              </a:r>
            </a:p>
            <a:p>
              <a:pPr lvl="0"/>
              <a:r>
                <a:rPr lang="es-CL" sz="1100" dirty="0"/>
                <a:t>Inclusión de universidades en operativos supervisados.</a:t>
              </a:r>
            </a:p>
            <a:p>
              <a:pPr marL="171450" lvl="1" indent="-1714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endParaRPr lang="es-CL" sz="1100" kern="1200" dirty="0"/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85187628-0ECB-590A-92D8-643507F8E439}"/>
              </a:ext>
            </a:extLst>
          </p:cNvPr>
          <p:cNvGrpSpPr/>
          <p:nvPr/>
        </p:nvGrpSpPr>
        <p:grpSpPr>
          <a:xfrm>
            <a:off x="7649776" y="1745320"/>
            <a:ext cx="1313468" cy="2328392"/>
            <a:chOff x="2129488" y="2210674"/>
            <a:chExt cx="3785757" cy="803122"/>
          </a:xfrm>
        </p:grpSpPr>
        <p:sp>
          <p:nvSpPr>
            <p:cNvPr id="53" name="Rectángulo: esquinas superiores redondeadas 52">
              <a:extLst>
                <a:ext uri="{FF2B5EF4-FFF2-40B4-BE49-F238E27FC236}">
                  <a16:creationId xmlns:a16="http://schemas.microsoft.com/office/drawing/2014/main" id="{635DC5CB-4970-D481-4239-C63DCF69AFB7}"/>
                </a:ext>
              </a:extLst>
            </p:cNvPr>
            <p:cNvSpPr/>
            <p:nvPr/>
          </p:nvSpPr>
          <p:spPr>
            <a:xfrm rot="5400000">
              <a:off x="3620806" y="719356"/>
              <a:ext cx="803122" cy="3785757"/>
            </a:xfrm>
            <a:prstGeom prst="round2Same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Rectángulo: esquinas superiores redondeadas 4">
              <a:extLst>
                <a:ext uri="{FF2B5EF4-FFF2-40B4-BE49-F238E27FC236}">
                  <a16:creationId xmlns:a16="http://schemas.microsoft.com/office/drawing/2014/main" id="{4510EB6A-2A03-634D-6B5C-D259CF74F58B}"/>
                </a:ext>
              </a:extLst>
            </p:cNvPr>
            <p:cNvSpPr txBox="1"/>
            <p:nvPr/>
          </p:nvSpPr>
          <p:spPr>
            <a:xfrm>
              <a:off x="2129489" y="2249879"/>
              <a:ext cx="3746552" cy="7247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20955" rIns="41910" bIns="20955" numCol="1" spcCol="1270" anchor="ctr" anchorCtr="0">
              <a:noAutofit/>
            </a:bodyPr>
            <a:lstStyle/>
            <a:p>
              <a:pPr marL="171450" lvl="1" indent="-171450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s-CL" sz="1100" dirty="0"/>
                <a:t>Reuniones directivas semanales para evaluación de avances y ajustes operacionales (SS-HAH-HETG).</a:t>
              </a:r>
            </a:p>
            <a:p>
              <a:pPr marL="171450" lvl="1" indent="-1714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endParaRPr lang="es-CL" sz="1100" kern="1200" dirty="0"/>
            </a:p>
          </p:txBody>
        </p:sp>
      </p:grpSp>
      <p:sp>
        <p:nvSpPr>
          <p:cNvPr id="59" name="Rectángulo: esquinas superiores redondeadas 4">
            <a:extLst>
              <a:ext uri="{FF2B5EF4-FFF2-40B4-BE49-F238E27FC236}">
                <a16:creationId xmlns:a16="http://schemas.microsoft.com/office/drawing/2014/main" id="{D1DF821F-BF92-E011-B87D-FFDBDBE8356C}"/>
              </a:ext>
            </a:extLst>
          </p:cNvPr>
          <p:cNvSpPr txBox="1"/>
          <p:nvPr/>
        </p:nvSpPr>
        <p:spPr>
          <a:xfrm>
            <a:off x="1861425" y="1874451"/>
            <a:ext cx="1194106" cy="202779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910" tIns="20955" rIns="41910" bIns="20955" numCol="1" spcCol="1270" anchor="ctr" anchorCtr="0">
            <a:noAutofit/>
          </a:bodyPr>
          <a:lstStyle/>
          <a:p>
            <a:pPr marL="171450" lvl="1" indent="-1714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s-CL" sz="1100" kern="1200" dirty="0"/>
              <a:t>Pabellones tripulados.</a:t>
            </a:r>
          </a:p>
          <a:p>
            <a:pPr marL="171450" lvl="1" indent="-171450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s-ES" sz="1100" dirty="0"/>
              <a:t>Implementación de operativos coordinados.</a:t>
            </a:r>
            <a:endParaRPr lang="es-CL" sz="1100" dirty="0"/>
          </a:p>
          <a:p>
            <a:pPr marL="171450" lvl="1" indent="-1714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s-CL" sz="1100" kern="1200" dirty="0"/>
          </a:p>
          <a:p>
            <a:pPr marL="171450" lvl="1" indent="-1714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s-CL" sz="1100" kern="1200" dirty="0"/>
          </a:p>
          <a:p>
            <a:pPr marL="171450" lvl="1" indent="-1714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s-CL" sz="1100" kern="1200" dirty="0"/>
          </a:p>
        </p:txBody>
      </p:sp>
      <p:pic>
        <p:nvPicPr>
          <p:cNvPr id="62" name="Imagen 61">
            <a:extLst>
              <a:ext uri="{FF2B5EF4-FFF2-40B4-BE49-F238E27FC236}">
                <a16:creationId xmlns:a16="http://schemas.microsoft.com/office/drawing/2014/main" id="{5B8F50F3-4752-A113-082E-64E260E00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49" y="4241141"/>
            <a:ext cx="1180062" cy="696758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4DA62472-06D6-AA59-9B0E-F40EFAFE0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100" y="4098499"/>
            <a:ext cx="1165364" cy="827162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63E563F8-BC4F-5563-9B97-6BA57E0E9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183" y="4119137"/>
            <a:ext cx="1146984" cy="818762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B786A67E-E51F-5AFA-9DD7-CDCF8C050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392" y="4091227"/>
            <a:ext cx="1227868" cy="874582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6F81DBB0-6355-4ADF-85DF-7B1B19F9A5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8314" y="4119137"/>
            <a:ext cx="1025634" cy="863620"/>
          </a:xfrm>
          <a:prstGeom prst="rect">
            <a:avLst/>
          </a:prstGeom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C5648A16-27FF-D843-73C5-9B63D2E64A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6152" y="4174193"/>
            <a:ext cx="1146984" cy="75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61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D6F19-CBA5-5262-E063-789225851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4AB0E6B0-F905-A352-CCD5-6817D4444DF4}"/>
              </a:ext>
            </a:extLst>
          </p:cNvPr>
          <p:cNvSpPr/>
          <p:nvPr/>
        </p:nvSpPr>
        <p:spPr>
          <a:xfrm>
            <a:off x="1558902" y="644006"/>
            <a:ext cx="2184400" cy="54663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200" b="1" dirty="0"/>
              <a:t>Operativo fundación 7 sueños-clínica MEDS 2818 prestaciones 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82A25514-9C5E-C98C-041A-2EF617E76872}"/>
              </a:ext>
            </a:extLst>
          </p:cNvPr>
          <p:cNvSpPr/>
          <p:nvPr/>
        </p:nvSpPr>
        <p:spPr>
          <a:xfrm>
            <a:off x="128491" y="196662"/>
            <a:ext cx="1444817" cy="1321554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EF13A7CB-DF00-09BF-5F9E-6E38F7E192DB}"/>
              </a:ext>
            </a:extLst>
          </p:cNvPr>
          <p:cNvSpPr/>
          <p:nvPr/>
        </p:nvSpPr>
        <p:spPr>
          <a:xfrm>
            <a:off x="1471720" y="1485133"/>
            <a:ext cx="1429133" cy="1227364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531455B6-CB46-E9A4-D8A7-BD1C520A3777}"/>
              </a:ext>
            </a:extLst>
          </p:cNvPr>
          <p:cNvSpPr/>
          <p:nvPr/>
        </p:nvSpPr>
        <p:spPr>
          <a:xfrm>
            <a:off x="2900853" y="2571750"/>
            <a:ext cx="1684898" cy="127519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105F78B6-6AEC-C806-C07B-7C3C60F0920C}"/>
              </a:ext>
            </a:extLst>
          </p:cNvPr>
          <p:cNvSpPr/>
          <p:nvPr/>
        </p:nvSpPr>
        <p:spPr>
          <a:xfrm>
            <a:off x="2900853" y="1901346"/>
            <a:ext cx="2184400" cy="54663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200" b="1" dirty="0"/>
              <a:t>Operativo fondo de ojo 428 usuarios </a:t>
            </a: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B9B41EF8-CC87-B89B-73F7-CEBA0A51CD55}"/>
              </a:ext>
            </a:extLst>
          </p:cNvPr>
          <p:cNvSpPr/>
          <p:nvPr/>
        </p:nvSpPr>
        <p:spPr>
          <a:xfrm>
            <a:off x="4585751" y="2968951"/>
            <a:ext cx="2300725" cy="4807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200" b="1" dirty="0"/>
              <a:t>Operativo safenectomía- clínica dávila 22 pacientes 36 cirugías</a:t>
            </a:r>
          </a:p>
        </p:txBody>
      </p:sp>
      <p:sp>
        <p:nvSpPr>
          <p:cNvPr id="2" name="Título 7">
            <a:extLst>
              <a:ext uri="{FF2B5EF4-FFF2-40B4-BE49-F238E27FC236}">
                <a16:creationId xmlns:a16="http://schemas.microsoft.com/office/drawing/2014/main" id="{30AEFC47-D606-ADA9-A9C0-C49CD5E40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356" y="248671"/>
            <a:ext cx="3486149" cy="408170"/>
          </a:xfrm>
        </p:spPr>
        <p:txBody>
          <a:bodyPr/>
          <a:lstStyle/>
          <a:p>
            <a:r>
              <a:rPr lang="es-CL" dirty="0"/>
              <a:t>OPERATIVOS 2025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620118A2-44D6-9F28-FDB8-B5E0092FC05D}"/>
              </a:ext>
            </a:extLst>
          </p:cNvPr>
          <p:cNvSpPr/>
          <p:nvPr/>
        </p:nvSpPr>
        <p:spPr>
          <a:xfrm>
            <a:off x="4994383" y="3632263"/>
            <a:ext cx="1478401" cy="1136806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2F2A625D-D506-ECDB-36AA-5EBC71B1BB70}"/>
              </a:ext>
            </a:extLst>
          </p:cNvPr>
          <p:cNvSpPr/>
          <p:nvPr/>
        </p:nvSpPr>
        <p:spPr>
          <a:xfrm>
            <a:off x="6472784" y="3970706"/>
            <a:ext cx="2300725" cy="55033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200" b="1" dirty="0"/>
              <a:t>Operativo cirugía plástica 8 reconstrucciones mamarias</a:t>
            </a:r>
          </a:p>
        </p:txBody>
      </p: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DAE904FD-3DAF-BD53-76A6-20633C005D99}"/>
              </a:ext>
            </a:extLst>
          </p:cNvPr>
          <p:cNvSpPr/>
          <p:nvPr/>
        </p:nvSpPr>
        <p:spPr>
          <a:xfrm>
            <a:off x="5287360" y="973366"/>
            <a:ext cx="3486149" cy="544850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200" b="1" dirty="0"/>
              <a:t>Operativo medico SOCHIOF 29 y 30 de agosto, 130 prestaciones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0DCB81C1-FEDE-1F54-93D0-BAED02BDBAC6}"/>
              </a:ext>
            </a:extLst>
          </p:cNvPr>
          <p:cNvSpPr/>
          <p:nvPr/>
        </p:nvSpPr>
        <p:spPr>
          <a:xfrm>
            <a:off x="257153" y="4200666"/>
            <a:ext cx="3486149" cy="544850"/>
          </a:xfrm>
          <a:prstGeom prst="round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200" b="1" dirty="0"/>
              <a:t>Próximo Operativo medico Clínica </a:t>
            </a:r>
            <a:r>
              <a:rPr lang="es-CL" sz="1200" b="1" dirty="0" err="1"/>
              <a:t>Meds</a:t>
            </a:r>
            <a:r>
              <a:rPr lang="es-CL" sz="1200" b="1" dirty="0"/>
              <a:t> Endoscopia 21 y 22 de Noviembre , tele consulta gastroenterología en octubre</a:t>
            </a:r>
          </a:p>
        </p:txBody>
      </p:sp>
    </p:spTree>
    <p:extLst>
      <p:ext uri="{BB962C8B-B14F-4D97-AF65-F5344CB8AC3E}">
        <p14:creationId xmlns:p14="http://schemas.microsoft.com/office/powerpoint/2010/main" val="2759459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E981D-2D78-55BF-72CC-EBD02E4A1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e 11">
            <a:extLst>
              <a:ext uri="{FF2B5EF4-FFF2-40B4-BE49-F238E27FC236}">
                <a16:creationId xmlns:a16="http://schemas.microsoft.com/office/drawing/2014/main" id="{5B8B4545-0CEA-9B49-E014-5601CA8FBB2F}"/>
              </a:ext>
            </a:extLst>
          </p:cNvPr>
          <p:cNvSpPr/>
          <p:nvPr/>
        </p:nvSpPr>
        <p:spPr>
          <a:xfrm>
            <a:off x="297616" y="1092522"/>
            <a:ext cx="647700" cy="535464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4C2E7CB-C01A-B58B-EF47-E006F1B21C2D}"/>
              </a:ext>
            </a:extLst>
          </p:cNvPr>
          <p:cNvSpPr/>
          <p:nvPr/>
        </p:nvSpPr>
        <p:spPr>
          <a:xfrm>
            <a:off x="297616" y="1963791"/>
            <a:ext cx="647700" cy="477064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C0F21D0-E79C-8CF1-7B46-D057D526E713}"/>
              </a:ext>
            </a:extLst>
          </p:cNvPr>
          <p:cNvSpPr/>
          <p:nvPr/>
        </p:nvSpPr>
        <p:spPr>
          <a:xfrm>
            <a:off x="303966" y="2702646"/>
            <a:ext cx="641350" cy="611816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095D57A1-ECFC-8A9C-7569-C795F1591E84}"/>
              </a:ext>
            </a:extLst>
          </p:cNvPr>
          <p:cNvSpPr/>
          <p:nvPr/>
        </p:nvSpPr>
        <p:spPr>
          <a:xfrm>
            <a:off x="3317731" y="677618"/>
            <a:ext cx="591938" cy="535463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9DE84787-7492-CD4F-618A-1A38836E8DC0}"/>
              </a:ext>
            </a:extLst>
          </p:cNvPr>
          <p:cNvSpPr/>
          <p:nvPr/>
        </p:nvSpPr>
        <p:spPr>
          <a:xfrm>
            <a:off x="6471484" y="4126938"/>
            <a:ext cx="533400" cy="49530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7A2595D9-8E94-7AAD-9EF8-1974B3ADEDC7}"/>
              </a:ext>
            </a:extLst>
          </p:cNvPr>
          <p:cNvSpPr/>
          <p:nvPr/>
        </p:nvSpPr>
        <p:spPr>
          <a:xfrm>
            <a:off x="3317731" y="1355409"/>
            <a:ext cx="581169" cy="590653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21468E9D-A608-0F2A-11F4-C839DBA6BCC3}"/>
              </a:ext>
            </a:extLst>
          </p:cNvPr>
          <p:cNvSpPr/>
          <p:nvPr/>
        </p:nvSpPr>
        <p:spPr>
          <a:xfrm>
            <a:off x="3325613" y="2088390"/>
            <a:ext cx="581170" cy="550050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ACD7338F-C050-DC94-8C6D-8EC3700F784C}"/>
              </a:ext>
            </a:extLst>
          </p:cNvPr>
          <p:cNvSpPr/>
          <p:nvPr/>
        </p:nvSpPr>
        <p:spPr>
          <a:xfrm>
            <a:off x="3365499" y="2857083"/>
            <a:ext cx="619959" cy="550050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791AD6C-3AD9-E22D-CFF1-6FC9DC32F563}"/>
              </a:ext>
            </a:extLst>
          </p:cNvPr>
          <p:cNvSpPr/>
          <p:nvPr/>
        </p:nvSpPr>
        <p:spPr>
          <a:xfrm>
            <a:off x="3407146" y="3585738"/>
            <a:ext cx="614594" cy="541199"/>
          </a:xfrm>
          <a:prstGeom prst="ellipse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F3621146-6B7A-6D35-7242-C374B9FFC38B}"/>
              </a:ext>
            </a:extLst>
          </p:cNvPr>
          <p:cNvSpPr/>
          <p:nvPr/>
        </p:nvSpPr>
        <p:spPr>
          <a:xfrm>
            <a:off x="6337300" y="1049860"/>
            <a:ext cx="533400" cy="495300"/>
          </a:xfrm>
          <a:prstGeom prst="ellipse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C9045FDC-D43A-B6BB-571E-FAC96BDD66A1}"/>
              </a:ext>
            </a:extLst>
          </p:cNvPr>
          <p:cNvSpPr/>
          <p:nvPr/>
        </p:nvSpPr>
        <p:spPr>
          <a:xfrm>
            <a:off x="3407146" y="4248992"/>
            <a:ext cx="641350" cy="529339"/>
          </a:xfrm>
          <a:prstGeom prst="ellipse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46C61B18-2163-DB62-1BA5-DF222EAB72C0}"/>
              </a:ext>
            </a:extLst>
          </p:cNvPr>
          <p:cNvSpPr/>
          <p:nvPr/>
        </p:nvSpPr>
        <p:spPr>
          <a:xfrm>
            <a:off x="303966" y="3547186"/>
            <a:ext cx="641350" cy="533853"/>
          </a:xfrm>
          <a:prstGeom prst="ellipse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B5AB53A1-84EA-48BB-226F-879558BC2812}"/>
              </a:ext>
            </a:extLst>
          </p:cNvPr>
          <p:cNvSpPr/>
          <p:nvPr/>
        </p:nvSpPr>
        <p:spPr>
          <a:xfrm>
            <a:off x="945316" y="1174848"/>
            <a:ext cx="2070100" cy="45313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000" b="1" dirty="0"/>
              <a:t>Licitación clínica RedSalud Iquique </a:t>
            </a:r>
            <a:r>
              <a:rPr lang="es-CL" sz="1000" b="1" dirty="0" err="1"/>
              <a:t>End</a:t>
            </a:r>
            <a:r>
              <a:rPr lang="es-CL" sz="1000" b="1" dirty="0"/>
              <a:t>. Caderas 46 cupos</a:t>
            </a: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A08667DE-0824-D845-4F6B-3BCFD95B6514}"/>
              </a:ext>
            </a:extLst>
          </p:cNvPr>
          <p:cNvSpPr/>
          <p:nvPr/>
        </p:nvSpPr>
        <p:spPr>
          <a:xfrm>
            <a:off x="945316" y="2012950"/>
            <a:ext cx="2070100" cy="42790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000" b="1" dirty="0"/>
              <a:t>Licitación clínica Tarapacá </a:t>
            </a:r>
            <a:r>
              <a:rPr lang="es-CL" sz="1000" b="1" dirty="0" err="1"/>
              <a:t>End</a:t>
            </a:r>
            <a:r>
              <a:rPr lang="es-CL" sz="1000" b="1" dirty="0"/>
              <a:t>. Rodillas 65 cupos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091330C9-52E8-A28C-49C9-190CFE642451}"/>
              </a:ext>
            </a:extLst>
          </p:cNvPr>
          <p:cNvSpPr/>
          <p:nvPr/>
        </p:nvSpPr>
        <p:spPr>
          <a:xfrm>
            <a:off x="945316" y="2857083"/>
            <a:ext cx="2070100" cy="47706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000" b="1" dirty="0"/>
              <a:t>Licitación clínica Tarapacá Colecistectomía 35 cupos</a:t>
            </a: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D3A0BE23-D1EF-9108-02ED-36F0BF8BD98A}"/>
              </a:ext>
            </a:extLst>
          </p:cNvPr>
          <p:cNvSpPr/>
          <p:nvPr/>
        </p:nvSpPr>
        <p:spPr>
          <a:xfrm>
            <a:off x="945316" y="3603975"/>
            <a:ext cx="2070100" cy="47706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000" b="1" dirty="0"/>
              <a:t>Licitación clínica Tarapacá Hiperplasia de Próstata 18 cupos</a:t>
            </a: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0209C1D6-321A-7479-5A4C-6BF2E3F86AC0}"/>
              </a:ext>
            </a:extLst>
          </p:cNvPr>
          <p:cNvSpPr/>
          <p:nvPr/>
        </p:nvSpPr>
        <p:spPr>
          <a:xfrm>
            <a:off x="3906783" y="713345"/>
            <a:ext cx="1835150" cy="45313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000" b="1" dirty="0"/>
              <a:t>Licitación clínica Tarapacá </a:t>
            </a:r>
            <a:r>
              <a:rPr lang="es-CL" sz="1000" b="1" dirty="0" err="1"/>
              <a:t>Orquidopexia</a:t>
            </a:r>
            <a:r>
              <a:rPr lang="es-CL" sz="1000" b="1" dirty="0"/>
              <a:t> 65 cupos </a:t>
            </a: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FA3ACA24-F669-EBFD-E377-FE448572C093}"/>
              </a:ext>
            </a:extLst>
          </p:cNvPr>
          <p:cNvSpPr/>
          <p:nvPr/>
        </p:nvSpPr>
        <p:spPr>
          <a:xfrm>
            <a:off x="7004884" y="4204768"/>
            <a:ext cx="1835150" cy="3111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000" b="1" dirty="0"/>
              <a:t>Licitación clínica Tarapacá Cataratas 85 cupos</a:t>
            </a: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AA1CC44B-5CA2-D335-A467-BC61E026E6E0}"/>
              </a:ext>
            </a:extLst>
          </p:cNvPr>
          <p:cNvSpPr/>
          <p:nvPr/>
        </p:nvSpPr>
        <p:spPr>
          <a:xfrm>
            <a:off x="3862187" y="1385125"/>
            <a:ext cx="1835150" cy="48462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050" b="1" dirty="0"/>
              <a:t>Licitación clínica Tarapacá Pterigión 66 cupos</a:t>
            </a:r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87AA4910-61C0-DCC5-F02B-8258004F2FFC}"/>
              </a:ext>
            </a:extLst>
          </p:cNvPr>
          <p:cNvSpPr/>
          <p:nvPr/>
        </p:nvSpPr>
        <p:spPr>
          <a:xfrm>
            <a:off x="3862187" y="2118106"/>
            <a:ext cx="1835150" cy="48462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000" b="1" dirty="0"/>
              <a:t>Licitación clínica Tarapacá Amigdalectomía 20 cupos</a:t>
            </a:r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A3138C21-E526-1CDB-33CF-5D8BFAB7D37A}"/>
              </a:ext>
            </a:extLst>
          </p:cNvPr>
          <p:cNvSpPr/>
          <p:nvPr/>
        </p:nvSpPr>
        <p:spPr>
          <a:xfrm>
            <a:off x="3906783" y="2886799"/>
            <a:ext cx="1835150" cy="44734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000" b="1" dirty="0"/>
              <a:t>Licitación clínica Tarapacá Meniscectomía 28 cupos</a:t>
            </a:r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07C3B910-5C60-4D34-FB44-331D58C76FD4}"/>
              </a:ext>
            </a:extLst>
          </p:cNvPr>
          <p:cNvSpPr/>
          <p:nvPr/>
        </p:nvSpPr>
        <p:spPr>
          <a:xfrm>
            <a:off x="3985459" y="3696657"/>
            <a:ext cx="1835150" cy="3111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000" b="1" dirty="0"/>
              <a:t>Licitación clínica RedSalud Iquique Fístula AV 20 cupos</a:t>
            </a:r>
          </a:p>
        </p:txBody>
      </p:sp>
      <p:sp>
        <p:nvSpPr>
          <p:cNvPr id="42" name="Rectángulo: esquinas redondeadas 41">
            <a:extLst>
              <a:ext uri="{FF2B5EF4-FFF2-40B4-BE49-F238E27FC236}">
                <a16:creationId xmlns:a16="http://schemas.microsoft.com/office/drawing/2014/main" id="{FDEB7E81-278D-56EE-B1B7-95A9F3BD0797}"/>
              </a:ext>
            </a:extLst>
          </p:cNvPr>
          <p:cNvSpPr/>
          <p:nvPr/>
        </p:nvSpPr>
        <p:spPr>
          <a:xfrm>
            <a:off x="4021740" y="4344264"/>
            <a:ext cx="1835150" cy="3111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000" b="1" dirty="0"/>
              <a:t>Licitación clínica RedSalud Iquique Nefrectomía 10 cupos</a:t>
            </a:r>
          </a:p>
        </p:txBody>
      </p:sp>
      <p:sp>
        <p:nvSpPr>
          <p:cNvPr id="43" name="Rectángulo: esquinas redondeadas 42">
            <a:extLst>
              <a:ext uri="{FF2B5EF4-FFF2-40B4-BE49-F238E27FC236}">
                <a16:creationId xmlns:a16="http://schemas.microsoft.com/office/drawing/2014/main" id="{9F7459E6-F69A-66A7-1511-C8A0F7A57652}"/>
              </a:ext>
            </a:extLst>
          </p:cNvPr>
          <p:cNvSpPr/>
          <p:nvPr/>
        </p:nvSpPr>
        <p:spPr>
          <a:xfrm>
            <a:off x="6844643" y="1092522"/>
            <a:ext cx="1835150" cy="3111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000" b="1" dirty="0"/>
              <a:t>Licitación equipamiento de </a:t>
            </a:r>
            <a:r>
              <a:rPr lang="es-CL" sz="1000" b="1" dirty="0" err="1"/>
              <a:t>videocolposcopio</a:t>
            </a:r>
            <a:r>
              <a:rPr lang="es-CL" sz="1000" b="1" dirty="0"/>
              <a:t> </a:t>
            </a:r>
          </a:p>
        </p:txBody>
      </p:sp>
      <p:sp>
        <p:nvSpPr>
          <p:cNvPr id="2" name="Título 7">
            <a:extLst>
              <a:ext uri="{FF2B5EF4-FFF2-40B4-BE49-F238E27FC236}">
                <a16:creationId xmlns:a16="http://schemas.microsoft.com/office/drawing/2014/main" id="{7376025C-8628-43A0-07C3-867121D6E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66" y="154997"/>
            <a:ext cx="5235424" cy="408170"/>
          </a:xfrm>
        </p:spPr>
        <p:txBody>
          <a:bodyPr/>
          <a:lstStyle/>
          <a:p>
            <a:r>
              <a:rPr lang="es-CL" dirty="0"/>
              <a:t>Licitaciones en ejecución 2025 SST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D862C693-A60C-8C89-5064-502C07F168D6}"/>
              </a:ext>
            </a:extLst>
          </p:cNvPr>
          <p:cNvSpPr/>
          <p:nvPr/>
        </p:nvSpPr>
        <p:spPr>
          <a:xfrm>
            <a:off x="263050" y="4248992"/>
            <a:ext cx="641350" cy="533853"/>
          </a:xfrm>
          <a:prstGeom prst="ellipse">
            <a:avLst/>
          </a:pr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F49483EC-014E-F58D-BBFC-AABD56322A43}"/>
              </a:ext>
            </a:extLst>
          </p:cNvPr>
          <p:cNvSpPr/>
          <p:nvPr/>
        </p:nvSpPr>
        <p:spPr>
          <a:xfrm>
            <a:off x="877413" y="4320584"/>
            <a:ext cx="2070100" cy="45774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000" b="1" dirty="0"/>
              <a:t>Operativo cirugía plástica 8 reconstrucciones mamarias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7F8F6A12-2495-45BC-57A4-A1EFA13F2B95}"/>
              </a:ext>
            </a:extLst>
          </p:cNvPr>
          <p:cNvSpPr/>
          <p:nvPr/>
        </p:nvSpPr>
        <p:spPr>
          <a:xfrm>
            <a:off x="6404450" y="2454996"/>
            <a:ext cx="533400" cy="495300"/>
          </a:xfrm>
          <a:prstGeom prst="ellipse">
            <a:avLst/>
          </a:prstGeom>
          <a:blipFill dpi="0"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42D88B43-0E49-72EC-2B99-3CC18E91AC36}"/>
              </a:ext>
            </a:extLst>
          </p:cNvPr>
          <p:cNvSpPr/>
          <p:nvPr/>
        </p:nvSpPr>
        <p:spPr>
          <a:xfrm>
            <a:off x="6359124" y="1782786"/>
            <a:ext cx="533400" cy="495300"/>
          </a:xfrm>
          <a:prstGeom prst="ellipse">
            <a:avLst/>
          </a:prstGeom>
          <a:blipFill dpi="0"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76B3927-CE3F-25C6-3CE0-22B65585A5D8}"/>
              </a:ext>
            </a:extLst>
          </p:cNvPr>
          <p:cNvSpPr/>
          <p:nvPr/>
        </p:nvSpPr>
        <p:spPr>
          <a:xfrm>
            <a:off x="6471484" y="3269818"/>
            <a:ext cx="533400" cy="495300"/>
          </a:xfrm>
          <a:prstGeom prst="ellipse">
            <a:avLst/>
          </a:prstGeom>
          <a:blipFill dpi="0"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CE40AA75-1540-25C1-034F-6D24073BD20C}"/>
              </a:ext>
            </a:extLst>
          </p:cNvPr>
          <p:cNvSpPr/>
          <p:nvPr/>
        </p:nvSpPr>
        <p:spPr>
          <a:xfrm>
            <a:off x="6892524" y="2576853"/>
            <a:ext cx="1835150" cy="3111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000" b="1" dirty="0"/>
              <a:t>Licitación clínica Iquique 850 casos CNE urología </a:t>
            </a: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4F63D2E8-2CBA-A384-DB27-6DF69B278A55}"/>
              </a:ext>
            </a:extLst>
          </p:cNvPr>
          <p:cNvSpPr/>
          <p:nvPr/>
        </p:nvSpPr>
        <p:spPr>
          <a:xfrm>
            <a:off x="6870700" y="1891173"/>
            <a:ext cx="1835150" cy="3111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000" b="1" dirty="0"/>
              <a:t>Licitación clínica Iquique 1250 casos CNE oftalmología </a:t>
            </a:r>
          </a:p>
        </p:txBody>
      </p:sp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id="{3762574F-9D03-F26A-8A74-340FA2DCD388}"/>
              </a:ext>
            </a:extLst>
          </p:cNvPr>
          <p:cNvSpPr/>
          <p:nvPr/>
        </p:nvSpPr>
        <p:spPr>
          <a:xfrm>
            <a:off x="7004884" y="3391611"/>
            <a:ext cx="1835150" cy="3111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000" b="1" dirty="0"/>
              <a:t>Adjudicación pabellones tripulados 430 cirugías </a:t>
            </a:r>
          </a:p>
        </p:txBody>
      </p:sp>
    </p:spTree>
    <p:extLst>
      <p:ext uri="{BB962C8B-B14F-4D97-AF65-F5344CB8AC3E}">
        <p14:creationId xmlns:p14="http://schemas.microsoft.com/office/powerpoint/2010/main" val="957040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F37C45A-DBC9-220F-1D5F-341FB946B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EF458-5B7C-9F44-BB09-A6316498C081}" type="slidenum">
              <a:rPr lang="es-ES" smtClean="0"/>
              <a:pPr/>
              <a:t>25</a:t>
            </a:fld>
            <a:endParaRPr lang="es-ES"/>
          </a:p>
        </p:txBody>
      </p:sp>
      <p:sp>
        <p:nvSpPr>
          <p:cNvPr id="5" name="Título 7">
            <a:extLst>
              <a:ext uri="{FF2B5EF4-FFF2-40B4-BE49-F238E27FC236}">
                <a16:creationId xmlns:a16="http://schemas.microsoft.com/office/drawing/2014/main" id="{DE24B00E-2BAC-9ACB-71ED-7E397FF2D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" y="328634"/>
            <a:ext cx="7143750" cy="336013"/>
          </a:xfrm>
        </p:spPr>
        <p:txBody>
          <a:bodyPr/>
          <a:lstStyle/>
          <a:p>
            <a:pPr>
              <a:lnSpc>
                <a:spcPts val="1600"/>
              </a:lnSpc>
            </a:pPr>
            <a:r>
              <a:rPr lang="es-MX" dirty="0">
                <a:latin typeface="gobCL" pitchFamily="50" charset="0"/>
              </a:rPr>
              <a:t>CONVENIO FONASA/CAPREDENA</a:t>
            </a:r>
            <a:endParaRPr lang="es-CL" dirty="0">
              <a:latin typeface="gobCL" pitchFamily="50" charset="0"/>
            </a:endParaRPr>
          </a:p>
        </p:txBody>
      </p:sp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id="{863EF3BB-E852-B40E-FF12-E5B82F0C4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645" y="664646"/>
            <a:ext cx="4270166" cy="4207704"/>
          </a:xfr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E45D1AF3-05C6-A2C0-6263-368D5D5988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6891887"/>
              </p:ext>
            </p:extLst>
          </p:nvPr>
        </p:nvGraphicFramePr>
        <p:xfrm>
          <a:off x="4405811" y="1102121"/>
          <a:ext cx="4421777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78353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C616B02-5F96-3BE7-A4FB-5D17A4673872}"/>
              </a:ext>
            </a:extLst>
          </p:cNvPr>
          <p:cNvSpPr/>
          <p:nvPr/>
        </p:nvSpPr>
        <p:spPr>
          <a:xfrm>
            <a:off x="2619213" y="1836549"/>
            <a:ext cx="3976140" cy="1588575"/>
          </a:xfrm>
          <a:prstGeom prst="rect">
            <a:avLst/>
          </a:prstGeom>
          <a:solidFill>
            <a:srgbClr val="0C45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FBC303C-7FED-1621-BABD-76AE58E21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213" y="1930214"/>
            <a:ext cx="4256807" cy="149491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4C32D5F6-528F-06A0-F781-C6D9DBDC1F25}"/>
              </a:ext>
            </a:extLst>
          </p:cNvPr>
          <p:cNvSpPr txBox="1">
            <a:spLocks/>
          </p:cNvSpPr>
          <p:nvPr/>
        </p:nvSpPr>
        <p:spPr>
          <a:xfrm>
            <a:off x="3634239" y="1154837"/>
            <a:ext cx="1875521" cy="628283"/>
          </a:xfr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Cambria"/>
                <a:ea typeface="+mj-ea"/>
                <a:cs typeface="Cambria"/>
              </a:defRPr>
            </a:lvl1pPr>
          </a:lstStyle>
          <a:p>
            <a:r>
              <a:rPr lang="es-MX" sz="3200" dirty="0">
                <a:solidFill>
                  <a:schemeClr val="bg1"/>
                </a:solidFill>
              </a:rPr>
              <a:t>GRACIAS</a:t>
            </a:r>
            <a:endParaRPr lang="es-C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43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1B0B8C-B1CA-C6CC-FF9F-DFE1B5E6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04" y="158352"/>
            <a:ext cx="6442263" cy="408170"/>
          </a:xfrm>
        </p:spPr>
        <p:txBody>
          <a:bodyPr/>
          <a:lstStyle/>
          <a:p>
            <a:r>
              <a:rPr lang="es-CL" dirty="0"/>
              <a:t>LE CNE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B362C33-B230-06AF-365C-5FA783A1F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EF458-5B7C-9F44-BB09-A6316498C081}" type="slidenum">
              <a:rPr lang="es-ES" smtClean="0"/>
              <a:pPr/>
              <a:t>3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84C0C7B-DFB6-C1D7-A960-956A3A735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6523"/>
            <a:ext cx="5682343" cy="28510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D8108C9-18E8-A349-21E0-3876D7726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391" y="1847817"/>
            <a:ext cx="2802683" cy="9239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B932F9F-976D-9F4A-63EC-BE3AF7807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64" y="3369085"/>
            <a:ext cx="4592213" cy="147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54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BF194-E84F-5FD7-9ED8-35B8DF2B4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1DCA65E-E7BC-28FF-1741-DA588C1C3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EF458-5B7C-9F44-BB09-A6316498C081}" type="slidenum">
              <a:rPr lang="es-ES" smtClean="0"/>
              <a:pPr/>
              <a:t>4</a:t>
            </a:fld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66D6CFA8-4397-EC3B-4338-04B41EDBF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" y="328634"/>
            <a:ext cx="6527800" cy="336013"/>
          </a:xfrm>
        </p:spPr>
        <p:txBody>
          <a:bodyPr/>
          <a:lstStyle/>
          <a:p>
            <a:pPr>
              <a:lnSpc>
                <a:spcPts val="1600"/>
              </a:lnSpc>
            </a:pPr>
            <a:r>
              <a:rPr lang="es-MX" dirty="0">
                <a:latin typeface="gobCL" pitchFamily="50" charset="0"/>
              </a:rPr>
              <a:t>Registros históricos/Egresos históricos CNE</a:t>
            </a:r>
            <a:endParaRPr lang="es-CL" dirty="0">
              <a:latin typeface="gobCL" pitchFamily="50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AD1359ED-0158-CDA8-1C88-EFA7B7D56118}"/>
              </a:ext>
            </a:extLst>
          </p:cNvPr>
          <p:cNvCxnSpPr>
            <a:cxnSpLocks/>
          </p:cNvCxnSpPr>
          <p:nvPr/>
        </p:nvCxnSpPr>
        <p:spPr>
          <a:xfrm flipV="1">
            <a:off x="0" y="597106"/>
            <a:ext cx="6616700" cy="16239"/>
          </a:xfrm>
          <a:prstGeom prst="line">
            <a:avLst/>
          </a:prstGeom>
          <a:ln w="12700">
            <a:solidFill>
              <a:srgbClr val="0C468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0988B43E-F639-1390-4B5D-82FE52DC0B8E}"/>
              </a:ext>
            </a:extLst>
          </p:cNvPr>
          <p:cNvSpPr/>
          <p:nvPr/>
        </p:nvSpPr>
        <p:spPr>
          <a:xfrm>
            <a:off x="7969250" y="182789"/>
            <a:ext cx="1085850" cy="699861"/>
          </a:xfrm>
          <a:prstGeom prst="rect">
            <a:avLst/>
          </a:prstGeom>
          <a:solidFill>
            <a:srgbClr val="FAF9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26" name="Picture 2" descr="Departamento de Estadisticas e Información de Salud">
            <a:extLst>
              <a:ext uri="{FF2B5EF4-FFF2-40B4-BE49-F238E27FC236}">
                <a16:creationId xmlns:a16="http://schemas.microsoft.com/office/drawing/2014/main" id="{4F49A846-804F-BF13-BA73-1ABD02DB3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37" y="182789"/>
            <a:ext cx="1260577" cy="54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22F5896-7E80-49D3-B26A-BD943766A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900" y="1074124"/>
            <a:ext cx="4183264" cy="3394480"/>
          </a:xfrm>
          <a:prstGeom prst="rect">
            <a:avLst/>
          </a:prstGeom>
        </p:spPr>
      </p:pic>
      <p:pic>
        <p:nvPicPr>
          <p:cNvPr id="1027" name="Imagen 13">
            <a:extLst>
              <a:ext uri="{FF2B5EF4-FFF2-40B4-BE49-F238E27FC236}">
                <a16:creationId xmlns:a16="http://schemas.microsoft.com/office/drawing/2014/main" id="{508BD9F3-2200-FACE-FECB-676F2F5AA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46" y="1074124"/>
            <a:ext cx="3843337" cy="339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84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32340C4-A690-41DB-64BF-368AC5E6D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EF458-5B7C-9F44-BB09-A6316498C081}" type="slidenum">
              <a:rPr lang="es-ES" smtClean="0"/>
              <a:pPr/>
              <a:t>5</a:t>
            </a:fld>
            <a:endParaRPr lang="es-ES"/>
          </a:p>
        </p:txBody>
      </p:sp>
      <p:pic>
        <p:nvPicPr>
          <p:cNvPr id="3074" name="Imagen 21">
            <a:extLst>
              <a:ext uri="{FF2B5EF4-FFF2-40B4-BE49-F238E27FC236}">
                <a16:creationId xmlns:a16="http://schemas.microsoft.com/office/drawing/2014/main" id="{8CA8C159-176B-F802-93A5-B69D6708D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1"/>
            <a:ext cx="9139237" cy="51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644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A5D1AC-800C-B36F-8691-3F45FC157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C6085F7-CE8A-1BC6-C9F1-9D35DBCA3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EF458-5B7C-9F44-BB09-A6316498C081}" type="slidenum">
              <a:rPr lang="es-ES" smtClean="0"/>
              <a:pPr/>
              <a:t>6</a:t>
            </a:fld>
            <a:endParaRPr lang="es-ES"/>
          </a:p>
        </p:txBody>
      </p:sp>
      <p:pic>
        <p:nvPicPr>
          <p:cNvPr id="1026" name="Imagen 3">
            <a:extLst>
              <a:ext uri="{FF2B5EF4-FFF2-40B4-BE49-F238E27FC236}">
                <a16:creationId xmlns:a16="http://schemas.microsoft.com/office/drawing/2014/main" id="{F10F828F-00DC-A318-7317-C616C2C52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9566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81BAF6C4-4B15-C00E-FBE3-13D67DE102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722038"/>
              </p:ext>
            </p:extLst>
          </p:nvPr>
        </p:nvGraphicFramePr>
        <p:xfrm>
          <a:off x="6221368" y="505365"/>
          <a:ext cx="2812273" cy="600423"/>
        </p:xfrm>
        <a:graphic>
          <a:graphicData uri="http://schemas.openxmlformats.org/drawingml/2006/table">
            <a:tbl>
              <a:tblPr firstRow="1" firstCol="1" bandRow="1">
                <a:tableStyleId>{D113A9D2-9D6B-4929-AA2D-F23B5EE8CBE7}</a:tableStyleId>
              </a:tblPr>
              <a:tblGrid>
                <a:gridCol w="1892737">
                  <a:extLst>
                    <a:ext uri="{9D8B030D-6E8A-4147-A177-3AD203B41FA5}">
                      <a16:colId xmlns:a16="http://schemas.microsoft.com/office/drawing/2014/main" val="3196343745"/>
                    </a:ext>
                  </a:extLst>
                </a:gridCol>
                <a:gridCol w="919536">
                  <a:extLst>
                    <a:ext uri="{9D8B030D-6E8A-4147-A177-3AD203B41FA5}">
                      <a16:colId xmlns:a16="http://schemas.microsoft.com/office/drawing/2014/main" val="3079961368"/>
                    </a:ext>
                  </a:extLst>
                </a:gridCol>
              </a:tblGrid>
              <a:tr h="26514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CL" sz="1100" b="1" dirty="0">
                          <a:solidFill>
                            <a:schemeClr val="tx1"/>
                          </a:solidFill>
                          <a:effectLst/>
                        </a:rPr>
                        <a:t>Proyección Controles 2025</a:t>
                      </a:r>
                      <a:endParaRPr lang="es-CL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100" b="1" dirty="0">
                          <a:solidFill>
                            <a:schemeClr val="tx1"/>
                          </a:solidFill>
                          <a:effectLst/>
                        </a:rPr>
                        <a:t>101.966</a:t>
                      </a:r>
                      <a:endParaRPr lang="es-CL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74852087"/>
                  </a:ext>
                </a:extLst>
              </a:tr>
              <a:tr h="26514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CL" sz="1100" b="1" dirty="0">
                          <a:solidFill>
                            <a:schemeClr val="tx1"/>
                          </a:solidFill>
                          <a:effectLst/>
                        </a:rPr>
                        <a:t>Proyección Consultas Nuevas 2025</a:t>
                      </a:r>
                      <a:endParaRPr lang="es-CL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CL" sz="1100" b="1" dirty="0">
                          <a:solidFill>
                            <a:schemeClr val="tx1"/>
                          </a:solidFill>
                          <a:effectLst/>
                        </a:rPr>
                        <a:t>34.616</a:t>
                      </a:r>
                      <a:endParaRPr lang="es-CL" sz="11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8951419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7398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9E63E9-A9E5-9B68-95E9-C559D4670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LE </a:t>
            </a:r>
            <a:r>
              <a:rPr lang="es-CL" dirty="0" err="1"/>
              <a:t>Qx</a:t>
            </a:r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D2C8456-D75A-1ECE-9A30-D4E446A63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EF458-5B7C-9F44-BB09-A6316498C081}" type="slidenum">
              <a:rPr lang="es-ES" smtClean="0"/>
              <a:pPr/>
              <a:t>7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BDCB941-5062-2496-C138-CE14CF708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867595"/>
            <a:ext cx="5940644" cy="194607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171A27E-ED5C-6F77-F700-12EF1AB21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712647"/>
            <a:ext cx="4676775" cy="8191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6D26DBE-84EF-7EC4-3B95-20052811D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875686"/>
            <a:ext cx="6442263" cy="73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18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1073B7-40D6-3E4D-A78D-62DEA9AE9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EF458-5B7C-9F44-BB09-A6316498C081}" type="slidenum">
              <a:rPr lang="es-ES" smtClean="0"/>
              <a:pPr/>
              <a:t>8</a:t>
            </a:fld>
            <a:endParaRPr lang="es-ES"/>
          </a:p>
        </p:txBody>
      </p:sp>
      <p:sp>
        <p:nvSpPr>
          <p:cNvPr id="5" name="Título 7">
            <a:extLst>
              <a:ext uri="{FF2B5EF4-FFF2-40B4-BE49-F238E27FC236}">
                <a16:creationId xmlns:a16="http://schemas.microsoft.com/office/drawing/2014/main" id="{35110A0A-D36D-C1F7-B532-02F127A99D33}"/>
              </a:ext>
            </a:extLst>
          </p:cNvPr>
          <p:cNvSpPr txBox="1">
            <a:spLocks/>
          </p:cNvSpPr>
          <p:nvPr/>
        </p:nvSpPr>
        <p:spPr>
          <a:xfrm>
            <a:off x="88900" y="328634"/>
            <a:ext cx="6527800" cy="33601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B4581"/>
                </a:solidFill>
                <a:latin typeface="Cambria"/>
                <a:ea typeface="+mj-ea"/>
                <a:cs typeface="Cambria"/>
              </a:defRPr>
            </a:lvl1pPr>
          </a:lstStyle>
          <a:p>
            <a:pPr>
              <a:lnSpc>
                <a:spcPts val="1600"/>
              </a:lnSpc>
            </a:pPr>
            <a:r>
              <a:rPr lang="es-MX" dirty="0">
                <a:latin typeface="gobCL" pitchFamily="50" charset="0"/>
              </a:rPr>
              <a:t>Registros históricos/Egresos históricos </a:t>
            </a:r>
            <a:r>
              <a:rPr lang="es-MX" dirty="0" err="1">
                <a:latin typeface="gobCL" pitchFamily="50" charset="0"/>
              </a:rPr>
              <a:t>Qx</a:t>
            </a:r>
            <a:endParaRPr lang="es-CL" dirty="0">
              <a:latin typeface="gobCL" pitchFamily="50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D3397F9-5D1D-4C2E-AD56-23BE27D80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325565"/>
            <a:ext cx="4032251" cy="3170538"/>
          </a:xfrm>
          <a:prstGeom prst="rect">
            <a:avLst/>
          </a:prstGeom>
        </p:spPr>
      </p:pic>
      <p:pic>
        <p:nvPicPr>
          <p:cNvPr id="3074" name="Imagen 14">
            <a:extLst>
              <a:ext uri="{FF2B5EF4-FFF2-40B4-BE49-F238E27FC236}">
                <a16:creationId xmlns:a16="http://schemas.microsoft.com/office/drawing/2014/main" id="{B5653742-A5D1-8F5E-F829-F9C8D4D4E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49" y="1325565"/>
            <a:ext cx="3849687" cy="31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378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E9CE5D-E0C7-A315-60C5-D387C461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EF458-5B7C-9F44-BB09-A6316498C081}" type="slidenum">
              <a:rPr lang="es-ES" smtClean="0"/>
              <a:pPr/>
              <a:t>9</a:t>
            </a:fld>
            <a:endParaRPr lang="es-ES"/>
          </a:p>
        </p:txBody>
      </p:sp>
      <p:pic>
        <p:nvPicPr>
          <p:cNvPr id="4098" name="Imagen 24">
            <a:extLst>
              <a:ext uri="{FF2B5EF4-FFF2-40B4-BE49-F238E27FC236}">
                <a16:creationId xmlns:a16="http://schemas.microsoft.com/office/drawing/2014/main" id="{0AEAA13A-6416-B0E6-23AE-C3752ADCD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51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7581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PT INTITUCIONAL MINSAL">
      <a:dk1>
        <a:srgbClr val="0A1D21"/>
      </a:dk1>
      <a:lt1>
        <a:sysClr val="window" lastClr="FFFFFF"/>
      </a:lt1>
      <a:dk2>
        <a:srgbClr val="1F497D"/>
      </a:dk2>
      <a:lt2>
        <a:srgbClr val="EEECE1"/>
      </a:lt2>
      <a:accent1>
        <a:srgbClr val="115C80"/>
      </a:accent1>
      <a:accent2>
        <a:srgbClr val="DD314F"/>
      </a:accent2>
      <a:accent3>
        <a:srgbClr val="55B3C1"/>
      </a:accent3>
      <a:accent4>
        <a:srgbClr val="8064A2"/>
      </a:accent4>
      <a:accent5>
        <a:srgbClr val="B5C9E4"/>
      </a:accent5>
      <a:accent6>
        <a:srgbClr val="D8CF79"/>
      </a:accent6>
      <a:hlink>
        <a:srgbClr val="F0D0D7"/>
      </a:hlink>
      <a:folHlink>
        <a:srgbClr val="4C2C6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E828A897B11AD4A99944730A91709C5" ma:contentTypeVersion="4" ma:contentTypeDescription="Crear nuevo documento." ma:contentTypeScope="" ma:versionID="bd1d97d6ad2e9e9932c6ad5c82f9fce5">
  <xsd:schema xmlns:xsd="http://www.w3.org/2001/XMLSchema" xmlns:xs="http://www.w3.org/2001/XMLSchema" xmlns:p="http://schemas.microsoft.com/office/2006/metadata/properties" xmlns:ns3="9b4d2a90-9466-4f1d-b1bb-2b9ca798d55a" targetNamespace="http://schemas.microsoft.com/office/2006/metadata/properties" ma:root="true" ma:fieldsID="8dd8d9981830df3fa5468ea02e9e7a2a" ns3:_="">
    <xsd:import namespace="9b4d2a90-9466-4f1d-b1bb-2b9ca798d55a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4d2a90-9466-4f1d-b1bb-2b9ca798d55a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EDF9776-3846-47CB-94F3-65DC895B3A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437342-FBB1-4CCD-B87E-1AF482A55A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4d2a90-9466-4f1d-b1bb-2b9ca798d5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52B4AF0-E9C8-49F1-90C2-35CBD4397841}">
  <ds:schemaRefs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documentManagement/types"/>
    <ds:schemaRef ds:uri="9b4d2a90-9466-4f1d-b1bb-2b9ca798d55a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904</Words>
  <Application>Microsoft Office PowerPoint</Application>
  <PresentationFormat>Presentación en pantalla (16:9)</PresentationFormat>
  <Paragraphs>138</Paragraphs>
  <Slides>26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4" baseType="lpstr">
      <vt:lpstr>Arial</vt:lpstr>
      <vt:lpstr>Calibri</vt:lpstr>
      <vt:lpstr>Cambria</vt:lpstr>
      <vt:lpstr>Courier New</vt:lpstr>
      <vt:lpstr>gobCL</vt:lpstr>
      <vt:lpstr>Lucida Grande</vt:lpstr>
      <vt:lpstr>Verdana</vt:lpstr>
      <vt:lpstr>Tema de Office</vt:lpstr>
      <vt:lpstr>Tiempos de Espera </vt:lpstr>
      <vt:lpstr>Presentación de PowerPoint</vt:lpstr>
      <vt:lpstr>LE CNE</vt:lpstr>
      <vt:lpstr>Registros históricos/Egresos históricos CNE</vt:lpstr>
      <vt:lpstr>Presentación de PowerPoint</vt:lpstr>
      <vt:lpstr>Presentación de PowerPoint</vt:lpstr>
      <vt:lpstr>LE Qx</vt:lpstr>
      <vt:lpstr>Presentación de PowerPoint</vt:lpstr>
      <vt:lpstr>Presentación de PowerPoint</vt:lpstr>
      <vt:lpstr>Presentación de PowerPoint</vt:lpstr>
      <vt:lpstr>LE Odontológica</vt:lpstr>
      <vt:lpstr>Registros históricos/Egresos históricos Odontológicos</vt:lpstr>
      <vt:lpstr>Presentación de PowerPoint</vt:lpstr>
      <vt:lpstr>Presentación de PowerPoint</vt:lpstr>
      <vt:lpstr>PUNTOS CRÍTICOS</vt:lpstr>
      <vt:lpstr>NODOS CRÍTICOS</vt:lpstr>
      <vt:lpstr>NODOS CRÍTICOS</vt:lpstr>
      <vt:lpstr>NODOS CRÍTICOS</vt:lpstr>
      <vt:lpstr>NODOS CRÍTICOS</vt:lpstr>
      <vt:lpstr>NODOS CRÍTICOS</vt:lpstr>
      <vt:lpstr>ESTRATEGIAS 2025</vt:lpstr>
      <vt:lpstr>Presentación de PowerPoint</vt:lpstr>
      <vt:lpstr>OPERATIVOS 2025</vt:lpstr>
      <vt:lpstr>Licitaciones en ejecución 2025 SST</vt:lpstr>
      <vt:lpstr>CONVENIO FONASA/CAPREDENA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. .</dc:creator>
  <cp:lastModifiedBy>Roberto Abel Godoy Diaz</cp:lastModifiedBy>
  <cp:revision>68</cp:revision>
  <dcterms:created xsi:type="dcterms:W3CDTF">2022-12-22T19:49:37Z</dcterms:created>
  <dcterms:modified xsi:type="dcterms:W3CDTF">2025-09-10T11:22:19Z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0x0101007E828A897B11AD4A99944730A91709C5</vt:lpwstr>
  </property>
</Properties>
</file>