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81" r:id="rId2"/>
    <p:sldMasterId id="2147483683" r:id="rId3"/>
  </p:sldMasterIdLst>
  <p:notesMasterIdLst>
    <p:notesMasterId r:id="rId19"/>
  </p:notesMasterIdLst>
  <p:sldIdLst>
    <p:sldId id="260" r:id="rId4"/>
    <p:sldId id="2283" r:id="rId5"/>
    <p:sldId id="2249" r:id="rId6"/>
    <p:sldId id="2250" r:id="rId7"/>
    <p:sldId id="2286" r:id="rId8"/>
    <p:sldId id="2287" r:id="rId9"/>
    <p:sldId id="2252" r:id="rId10"/>
    <p:sldId id="2278" r:id="rId11"/>
    <p:sldId id="2276" r:id="rId12"/>
    <p:sldId id="2288" r:id="rId13"/>
    <p:sldId id="2267" r:id="rId14"/>
    <p:sldId id="2268" r:id="rId15"/>
    <p:sldId id="2289" r:id="rId16"/>
    <p:sldId id="2269" r:id="rId17"/>
    <p:sldId id="2273" r:id="rId18"/>
  </p:sldIdLst>
  <p:sldSz cx="12192000" cy="6858000"/>
  <p:notesSz cx="7023100" cy="9309100"/>
  <p:custDataLst>
    <p:tags r:id="rId2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2A219"/>
    <a:srgbClr val="5C8E26"/>
    <a:srgbClr val="FF3B3B"/>
    <a:srgbClr val="893783"/>
    <a:srgbClr val="EBDBE5"/>
    <a:srgbClr val="B2FF8B"/>
    <a:srgbClr val="0067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8FB837D-C827-4EFA-A057-4D05807E0F7C}" styleName="Estilo temático 1 - Énfasi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Estilo temático 2 - Énfasis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5356" autoAdjust="0"/>
  </p:normalViewPr>
  <p:slideViewPr>
    <p:cSldViewPr snapToGrid="0">
      <p:cViewPr varScale="1">
        <p:scale>
          <a:sx n="82" d="100"/>
          <a:sy n="82" d="100"/>
        </p:scale>
        <p:origin x="90" y="66"/>
      </p:cViewPr>
      <p:guideLst>
        <p:guide orient="horz" pos="2160"/>
        <p:guide pos="384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Libro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C:\Users\geldy\Downloads\ReporteMaestro%20(36).xls" TargetMode="External"/><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1" Type="http://schemas.openxmlformats.org/officeDocument/2006/relationships/oleObject" Target="file:///C:\Users\geldy\Downloads\ReporteMaestro%20(36).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vert="horz"/>
          <a:lstStyle/>
          <a:p>
            <a:pPr>
              <a:defRPr/>
            </a:pPr>
            <a:r>
              <a:rPr lang="en-US" b="0" dirty="0"/>
              <a:t>N° de </a:t>
            </a:r>
            <a:r>
              <a:rPr lang="en-US" b="0" dirty="0" err="1"/>
              <a:t>Especialistas</a:t>
            </a:r>
            <a:r>
              <a:rPr lang="en-US" b="0" dirty="0"/>
              <a:t> v/s </a:t>
            </a:r>
            <a:r>
              <a:rPr lang="en-US" b="0" dirty="0" err="1"/>
              <a:t>Fecha</a:t>
            </a:r>
            <a:r>
              <a:rPr lang="en-US" b="0" dirty="0"/>
              <a:t> de </a:t>
            </a:r>
            <a:r>
              <a:rPr lang="en-US" b="0" dirty="0" err="1"/>
              <a:t>inicio</a:t>
            </a:r>
            <a:r>
              <a:rPr lang="en-US" b="0" dirty="0"/>
              <a:t> de </a:t>
            </a:r>
            <a:r>
              <a:rPr lang="en-US" b="0" dirty="0" err="1"/>
              <a:t>su</a:t>
            </a:r>
            <a:r>
              <a:rPr lang="en-US" b="0" dirty="0"/>
              <a:t> </a:t>
            </a:r>
            <a:r>
              <a:rPr lang="en-US" b="0" dirty="0" err="1"/>
              <a:t>Periodo</a:t>
            </a:r>
            <a:r>
              <a:rPr lang="en-US" b="0" dirty="0"/>
              <a:t> </a:t>
            </a:r>
            <a:r>
              <a:rPr lang="en-US" b="0" dirty="0" err="1"/>
              <a:t>Asistencial</a:t>
            </a:r>
            <a:endParaRPr lang="en-US" b="0" dirty="0"/>
          </a:p>
        </c:rich>
      </c:tx>
      <c:layout/>
      <c:overlay val="0"/>
      <c:spPr>
        <a:noFill/>
        <a:ln>
          <a:noFill/>
        </a:ln>
        <a:effectLst/>
      </c:spPr>
    </c:title>
    <c:autoTitleDeleted val="0"/>
    <c:plotArea>
      <c:layout/>
      <c:barChart>
        <c:barDir val="col"/>
        <c:grouping val="clustered"/>
        <c:varyColors val="0"/>
        <c:ser>
          <c:idx val="0"/>
          <c:order val="0"/>
          <c:tx>
            <c:strRef>
              <c:f>Hoja1!$D$2</c:f>
              <c:strCache>
                <c:ptCount val="1"/>
                <c:pt idx="0">
                  <c:v>N° de Especialistas</c:v>
                </c:pt>
              </c:strCache>
            </c:strRef>
          </c:tx>
          <c:spPr>
            <a:solidFill>
              <a:schemeClr val="accent5">
                <a:lumMod val="75000"/>
              </a:schemeClr>
            </a:solidFill>
            <a:ln>
              <a:noFill/>
            </a:ln>
            <a:effectLst/>
          </c:spPr>
          <c:invertIfNegative val="0"/>
          <c:dLbls>
            <c:spPr>
              <a:noFill/>
              <a:ln>
                <a:noFill/>
              </a:ln>
              <a:effectLst/>
            </c:spPr>
            <c:txPr>
              <a:bodyPr rot="0" vert="horz"/>
              <a:lstStyle/>
              <a:p>
                <a:pPr>
                  <a:defRPr/>
                </a:pPr>
                <a:endParaRPr lang="es-CL"/>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Hoja1!$C$3:$C$5</c:f>
              <c:strCache>
                <c:ptCount val="3"/>
                <c:pt idx="0">
                  <c:v>2018-2021</c:v>
                </c:pt>
                <c:pt idx="1">
                  <c:v>2019-2022</c:v>
                </c:pt>
                <c:pt idx="2">
                  <c:v>2020-2023</c:v>
                </c:pt>
              </c:strCache>
            </c:strRef>
          </c:cat>
          <c:val>
            <c:numRef>
              <c:f>Hoja1!$D$3:$D$5</c:f>
              <c:numCache>
                <c:formatCode>General</c:formatCode>
                <c:ptCount val="3"/>
                <c:pt idx="0">
                  <c:v>6</c:v>
                </c:pt>
                <c:pt idx="1">
                  <c:v>14</c:v>
                </c:pt>
                <c:pt idx="2">
                  <c:v>27</c:v>
                </c:pt>
              </c:numCache>
            </c:numRef>
          </c:val>
        </c:ser>
        <c:dLbls>
          <c:showLegendKey val="0"/>
          <c:showVal val="0"/>
          <c:showCatName val="0"/>
          <c:showSerName val="0"/>
          <c:showPercent val="0"/>
          <c:showBubbleSize val="0"/>
        </c:dLbls>
        <c:gapWidth val="219"/>
        <c:overlap val="-27"/>
        <c:axId val="464980544"/>
        <c:axId val="464979368"/>
      </c:barChart>
      <c:catAx>
        <c:axId val="464980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s-CL"/>
          </a:p>
        </c:txPr>
        <c:crossAx val="464979368"/>
        <c:crosses val="autoZero"/>
        <c:auto val="1"/>
        <c:lblAlgn val="ctr"/>
        <c:lblOffset val="100"/>
        <c:noMultiLvlLbl val="0"/>
      </c:catAx>
      <c:valAx>
        <c:axId val="464979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es-CL"/>
          </a:p>
        </c:txPr>
        <c:crossAx val="464980544"/>
        <c:crosses val="autoZero"/>
        <c:crossBetween val="between"/>
      </c:valAx>
      <c:spPr>
        <a:noFill/>
        <a:ln>
          <a:solidFill>
            <a:srgbClr val="808080"/>
          </a:solidFill>
        </a:ln>
        <a:effectLst/>
      </c:spPr>
    </c:plotArea>
    <c:plotVisOnly val="1"/>
    <c:dispBlanksAs val="gap"/>
    <c:showDLblsOverMax val="0"/>
  </c:chart>
  <c:spPr>
    <a:solidFill>
      <a:srgbClr val="92D050"/>
    </a:solidFill>
    <a:ln>
      <a:noFill/>
    </a:ln>
    <a:effectLst/>
  </c:spPr>
  <c:txPr>
    <a:bodyPr/>
    <a:lstStyle/>
    <a:p>
      <a:pPr>
        <a:defRPr b="1"/>
      </a:pPr>
      <a:endParaRPr lang="es-CL"/>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
          <c:y val="0.52136909690066613"/>
          <c:w val="1"/>
          <c:h val="0.44169970293604283"/>
        </c:manualLayout>
      </c:layout>
      <c:pie3DChart>
        <c:varyColors val="1"/>
        <c:ser>
          <c:idx val="0"/>
          <c:order val="0"/>
          <c:explosion val="25"/>
          <c:dLbls>
            <c:dLbl>
              <c:idx val="2"/>
              <c:layout>
                <c:manualLayout>
                  <c:x val="-4.6635936132983377E-2"/>
                  <c:y val="-8.501166520851560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1072183536213738E-2"/>
                  <c:y val="-8.051663987178535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6735321840602631E-2"/>
                  <c:y val="-8.784219561054756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7155623508849704E-2"/>
                  <c:y val="-0.10733359311408205"/>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3235564304461944E-2"/>
                  <c:y val="-0.14770815106445029"/>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4.0015966754155731E-2"/>
                  <c:y val="-6.70312044327792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5.1683398950131243E-2"/>
                  <c:y val="5.504884806065908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5.1103565179352578E-2"/>
                  <c:y val="1.71325459317585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4.9576552930883637E-2"/>
                  <c:y val="2.61862058909302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Hoja2!$B$5:$B$21</c:f>
              <c:strCache>
                <c:ptCount val="17"/>
                <c:pt idx="0">
                  <c:v>Medicina Interna</c:v>
                </c:pt>
                <c:pt idx="1">
                  <c:v>Anestesiología y Reanimación</c:v>
                </c:pt>
                <c:pt idx="2">
                  <c:v>Cirugía General</c:v>
                </c:pt>
                <c:pt idx="3">
                  <c:v>Dermatología</c:v>
                </c:pt>
                <c:pt idx="4">
                  <c:v>Medicina Urgencia</c:v>
                </c:pt>
                <c:pt idx="5">
                  <c:v>Medicina Familiar</c:v>
                </c:pt>
                <c:pt idx="6">
                  <c:v>Medicina Familiar Niño</c:v>
                </c:pt>
                <c:pt idx="7">
                  <c:v>Medicina Física y Reahabilitación</c:v>
                </c:pt>
                <c:pt idx="8">
                  <c:v>Neurología Adulto</c:v>
                </c:pt>
                <c:pt idx="9">
                  <c:v>Neurología Pediatrica</c:v>
                </c:pt>
                <c:pt idx="10">
                  <c:v>Obtetricia y Ginecología</c:v>
                </c:pt>
                <c:pt idx="11">
                  <c:v>Otorrinolaringología</c:v>
                </c:pt>
                <c:pt idx="12">
                  <c:v>Pediatría</c:v>
                </c:pt>
                <c:pt idx="13">
                  <c:v>Psiquiatría Adultos</c:v>
                </c:pt>
                <c:pt idx="14">
                  <c:v>Radioterapia Oncología</c:v>
                </c:pt>
                <c:pt idx="15">
                  <c:v>Traumatología y Ortopedía</c:v>
                </c:pt>
                <c:pt idx="16">
                  <c:v>Urología</c:v>
                </c:pt>
              </c:strCache>
            </c:strRef>
          </c:cat>
          <c:val>
            <c:numRef>
              <c:f>Hoja2!$C$5:$C$21</c:f>
              <c:numCache>
                <c:formatCode>General</c:formatCode>
                <c:ptCount val="17"/>
                <c:pt idx="0">
                  <c:v>8</c:v>
                </c:pt>
                <c:pt idx="1">
                  <c:v>3</c:v>
                </c:pt>
                <c:pt idx="2">
                  <c:v>2</c:v>
                </c:pt>
                <c:pt idx="3">
                  <c:v>1</c:v>
                </c:pt>
                <c:pt idx="4">
                  <c:v>2</c:v>
                </c:pt>
                <c:pt idx="5">
                  <c:v>1</c:v>
                </c:pt>
                <c:pt idx="6">
                  <c:v>2</c:v>
                </c:pt>
                <c:pt idx="7">
                  <c:v>2</c:v>
                </c:pt>
                <c:pt idx="8">
                  <c:v>1</c:v>
                </c:pt>
                <c:pt idx="9">
                  <c:v>1</c:v>
                </c:pt>
                <c:pt idx="10">
                  <c:v>7</c:v>
                </c:pt>
                <c:pt idx="11">
                  <c:v>1</c:v>
                </c:pt>
                <c:pt idx="12">
                  <c:v>2</c:v>
                </c:pt>
                <c:pt idx="13">
                  <c:v>2</c:v>
                </c:pt>
                <c:pt idx="14">
                  <c:v>1</c:v>
                </c:pt>
                <c:pt idx="15">
                  <c:v>4</c:v>
                </c:pt>
                <c:pt idx="16">
                  <c:v>1</c:v>
                </c:pt>
              </c:numCache>
            </c:numRef>
          </c:val>
        </c:ser>
        <c:ser>
          <c:idx val="1"/>
          <c:order val="1"/>
          <c:tx>
            <c:strRef>
              <c:f>Hoja2!$C$5:$C$21</c:f>
              <c:strCache>
                <c:ptCount val="1"/>
                <c:pt idx="0">
                  <c:v>8 3 2 1 2 1 2 2 1 1 7 1 2 2 1 4 1</c:v>
                </c:pt>
              </c:strCache>
            </c:strRef>
          </c:tx>
          <c:explosion val="25"/>
          <c:val>
            <c:numLit>
              <c:formatCode>General</c:formatCode>
              <c:ptCount val="1"/>
              <c:pt idx="0">
                <c:v>1</c:v>
              </c:pt>
            </c:numLit>
          </c:val>
        </c:ser>
        <c:dLbls>
          <c:showLegendKey val="0"/>
          <c:showVal val="0"/>
          <c:showCatName val="0"/>
          <c:showSerName val="0"/>
          <c:showPercent val="0"/>
          <c:showBubbleSize val="0"/>
          <c:showLeaderLines val="1"/>
        </c:dLbls>
      </c:pie3DChart>
    </c:plotArea>
    <c:legend>
      <c:legendPos val="t"/>
      <c:layout>
        <c:manualLayout>
          <c:xMode val="edge"/>
          <c:yMode val="edge"/>
          <c:x val="8.9040738248596304E-3"/>
          <c:y val="2.7777777777777776E-2"/>
          <c:w val="0.9669948602711439"/>
          <c:h val="0.47259441528142315"/>
        </c:manualLayout>
      </c:layout>
      <c:overlay val="0"/>
      <c:spPr>
        <a:solidFill>
          <a:srgbClr val="12A219"/>
        </a:solidFill>
        <a:ln>
          <a:noFill/>
        </a:ln>
      </c:sp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stacked"/>
        <c:varyColors val="0"/>
        <c:ser>
          <c:idx val="0"/>
          <c:order val="0"/>
          <c:tx>
            <c:strRef>
              <c:f>Hoja2!$B$1</c:f>
              <c:strCache>
                <c:ptCount val="1"/>
                <c:pt idx="0">
                  <c:v>En Pao</c:v>
                </c:pt>
              </c:strCache>
            </c:strRef>
          </c:tx>
          <c:invertIfNegative val="0"/>
          <c:cat>
            <c:strRef>
              <c:f>Hoja2!$A$2:$A$28</c:f>
              <c:strCache>
                <c:ptCount val="27"/>
                <c:pt idx="0">
                  <c:v>Anatomia Patologica</c:v>
                </c:pt>
                <c:pt idx="1">
                  <c:v>Anestesiologia y Reanimación</c:v>
                </c:pt>
                <c:pt idx="2">
                  <c:v>Cirugia General</c:v>
                </c:pt>
                <c:pt idx="3">
                  <c:v>Cirugia Pediatrica</c:v>
                </c:pt>
                <c:pt idx="4">
                  <c:v>Cirugía Plastica y Reparación</c:v>
                </c:pt>
                <c:pt idx="5">
                  <c:v>Dermatología</c:v>
                </c:pt>
                <c:pt idx="6">
                  <c:v>Laboratorio Clínico</c:v>
                </c:pt>
                <c:pt idx="7">
                  <c:v>Radiología</c:v>
                </c:pt>
                <c:pt idx="8">
                  <c:v>Medicina Familiar</c:v>
                </c:pt>
                <c:pt idx="9">
                  <c:v>Medicina Fisica y reahabilitación</c:v>
                </c:pt>
                <c:pt idx="10">
                  <c:v>Medicina Interna</c:v>
                </c:pt>
                <c:pt idx="11">
                  <c:v>Neonatología</c:v>
                </c:pt>
                <c:pt idx="12">
                  <c:v>Neurocirugía</c:v>
                </c:pt>
                <c:pt idx="13">
                  <c:v>Neurología Adultos</c:v>
                </c:pt>
                <c:pt idx="14">
                  <c:v>Neurología Pediatrica</c:v>
                </c:pt>
                <c:pt idx="15">
                  <c:v>Obstetricia y Ginecología</c:v>
                </c:pt>
                <c:pt idx="16">
                  <c:v>Oftalmología</c:v>
                </c:pt>
                <c:pt idx="17">
                  <c:v>Otorrinolaringología</c:v>
                </c:pt>
                <c:pt idx="18">
                  <c:v>Pediatría</c:v>
                </c:pt>
                <c:pt idx="19">
                  <c:v>Psiquiatría Adultos</c:v>
                </c:pt>
                <c:pt idx="20">
                  <c:v>Psiquiatría Infantil y Adolescentes</c:v>
                </c:pt>
                <c:pt idx="21">
                  <c:v>Traumatología y Ortopedía</c:v>
                </c:pt>
                <c:pt idx="22">
                  <c:v>Urología</c:v>
                </c:pt>
                <c:pt idx="23">
                  <c:v>Cirugía vascular periferica</c:v>
                </c:pt>
                <c:pt idx="24">
                  <c:v>Cardiología adultos</c:v>
                </c:pt>
                <c:pt idx="25">
                  <c:v>Reumatología</c:v>
                </c:pt>
                <c:pt idx="26">
                  <c:v>Endocrinología</c:v>
                </c:pt>
              </c:strCache>
            </c:strRef>
          </c:cat>
          <c:val>
            <c:numRef>
              <c:f>Hoja2!$B$2:$B$28</c:f>
              <c:numCache>
                <c:formatCode>General</c:formatCode>
                <c:ptCount val="27"/>
                <c:pt idx="0">
                  <c:v>2</c:v>
                </c:pt>
                <c:pt idx="1">
                  <c:v>4</c:v>
                </c:pt>
                <c:pt idx="2">
                  <c:v>3</c:v>
                </c:pt>
                <c:pt idx="3">
                  <c:v>1</c:v>
                </c:pt>
                <c:pt idx="4">
                  <c:v>1</c:v>
                </c:pt>
                <c:pt idx="5">
                  <c:v>1</c:v>
                </c:pt>
                <c:pt idx="6">
                  <c:v>0</c:v>
                </c:pt>
                <c:pt idx="7">
                  <c:v>4</c:v>
                </c:pt>
                <c:pt idx="8">
                  <c:v>1</c:v>
                </c:pt>
                <c:pt idx="9">
                  <c:v>1</c:v>
                </c:pt>
                <c:pt idx="10">
                  <c:v>6</c:v>
                </c:pt>
                <c:pt idx="12">
                  <c:v>2</c:v>
                </c:pt>
                <c:pt idx="13">
                  <c:v>1</c:v>
                </c:pt>
                <c:pt idx="14">
                  <c:v>1</c:v>
                </c:pt>
                <c:pt idx="15">
                  <c:v>6</c:v>
                </c:pt>
                <c:pt idx="16">
                  <c:v>2</c:v>
                </c:pt>
                <c:pt idx="17">
                  <c:v>1</c:v>
                </c:pt>
                <c:pt idx="18">
                  <c:v>5</c:v>
                </c:pt>
                <c:pt idx="19">
                  <c:v>2</c:v>
                </c:pt>
                <c:pt idx="20">
                  <c:v>1</c:v>
                </c:pt>
                <c:pt idx="21">
                  <c:v>4</c:v>
                </c:pt>
              </c:numCache>
            </c:numRef>
          </c:val>
        </c:ser>
        <c:ser>
          <c:idx val="1"/>
          <c:order val="1"/>
          <c:tx>
            <c:strRef>
              <c:f>Hoja2!$C$1</c:f>
              <c:strCache>
                <c:ptCount val="1"/>
                <c:pt idx="0">
                  <c:v>Pao concluido</c:v>
                </c:pt>
              </c:strCache>
            </c:strRef>
          </c:tx>
          <c:invertIfNegative val="0"/>
          <c:cat>
            <c:strRef>
              <c:f>Hoja2!$A$2:$A$28</c:f>
              <c:strCache>
                <c:ptCount val="27"/>
                <c:pt idx="0">
                  <c:v>Anatomia Patologica</c:v>
                </c:pt>
                <c:pt idx="1">
                  <c:v>Anestesiologia y Reanimación</c:v>
                </c:pt>
                <c:pt idx="2">
                  <c:v>Cirugia General</c:v>
                </c:pt>
                <c:pt idx="3">
                  <c:v>Cirugia Pediatrica</c:v>
                </c:pt>
                <c:pt idx="4">
                  <c:v>Cirugía Plastica y Reparación</c:v>
                </c:pt>
                <c:pt idx="5">
                  <c:v>Dermatología</c:v>
                </c:pt>
                <c:pt idx="6">
                  <c:v>Laboratorio Clínico</c:v>
                </c:pt>
                <c:pt idx="7">
                  <c:v>Radiología</c:v>
                </c:pt>
                <c:pt idx="8">
                  <c:v>Medicina Familiar</c:v>
                </c:pt>
                <c:pt idx="9">
                  <c:v>Medicina Fisica y reahabilitación</c:v>
                </c:pt>
                <c:pt idx="10">
                  <c:v>Medicina Interna</c:v>
                </c:pt>
                <c:pt idx="11">
                  <c:v>Neonatología</c:v>
                </c:pt>
                <c:pt idx="12">
                  <c:v>Neurocirugía</c:v>
                </c:pt>
                <c:pt idx="13">
                  <c:v>Neurología Adultos</c:v>
                </c:pt>
                <c:pt idx="14">
                  <c:v>Neurología Pediatrica</c:v>
                </c:pt>
                <c:pt idx="15">
                  <c:v>Obstetricia y Ginecología</c:v>
                </c:pt>
                <c:pt idx="16">
                  <c:v>Oftalmología</c:v>
                </c:pt>
                <c:pt idx="17">
                  <c:v>Otorrinolaringología</c:v>
                </c:pt>
                <c:pt idx="18">
                  <c:v>Pediatría</c:v>
                </c:pt>
                <c:pt idx="19">
                  <c:v>Psiquiatría Adultos</c:v>
                </c:pt>
                <c:pt idx="20">
                  <c:v>Psiquiatría Infantil y Adolescentes</c:v>
                </c:pt>
                <c:pt idx="21">
                  <c:v>Traumatología y Ortopedía</c:v>
                </c:pt>
                <c:pt idx="22">
                  <c:v>Urología</c:v>
                </c:pt>
                <c:pt idx="23">
                  <c:v>Cirugía vascular periferica</c:v>
                </c:pt>
                <c:pt idx="24">
                  <c:v>Cardiología adultos</c:v>
                </c:pt>
                <c:pt idx="25">
                  <c:v>Reumatología</c:v>
                </c:pt>
                <c:pt idx="26">
                  <c:v>Endocrinología</c:v>
                </c:pt>
              </c:strCache>
            </c:strRef>
          </c:cat>
          <c:val>
            <c:numRef>
              <c:f>Hoja2!$C$2:$C$28</c:f>
              <c:numCache>
                <c:formatCode>General</c:formatCode>
                <c:ptCount val="27"/>
                <c:pt idx="0">
                  <c:v>0</c:v>
                </c:pt>
                <c:pt idx="1">
                  <c:v>0</c:v>
                </c:pt>
                <c:pt idx="2">
                  <c:v>2</c:v>
                </c:pt>
                <c:pt idx="6">
                  <c:v>2</c:v>
                </c:pt>
                <c:pt idx="10">
                  <c:v>2</c:v>
                </c:pt>
                <c:pt idx="11">
                  <c:v>1</c:v>
                </c:pt>
                <c:pt idx="13">
                  <c:v>1</c:v>
                </c:pt>
                <c:pt idx="15">
                  <c:v>3</c:v>
                </c:pt>
                <c:pt idx="18">
                  <c:v>5</c:v>
                </c:pt>
                <c:pt idx="19">
                  <c:v>0</c:v>
                </c:pt>
                <c:pt idx="20">
                  <c:v>1</c:v>
                </c:pt>
                <c:pt idx="21">
                  <c:v>3</c:v>
                </c:pt>
                <c:pt idx="22">
                  <c:v>2</c:v>
                </c:pt>
                <c:pt idx="23">
                  <c:v>1</c:v>
                </c:pt>
                <c:pt idx="24">
                  <c:v>1</c:v>
                </c:pt>
                <c:pt idx="25">
                  <c:v>1</c:v>
                </c:pt>
                <c:pt idx="26">
                  <c:v>1</c:v>
                </c:pt>
              </c:numCache>
            </c:numRef>
          </c:val>
        </c:ser>
        <c:dLbls>
          <c:showLegendKey val="0"/>
          <c:showVal val="0"/>
          <c:showCatName val="0"/>
          <c:showSerName val="0"/>
          <c:showPercent val="0"/>
          <c:showBubbleSize val="0"/>
        </c:dLbls>
        <c:gapWidth val="150"/>
        <c:overlap val="100"/>
        <c:axId val="465006384"/>
        <c:axId val="465007560"/>
      </c:barChart>
      <c:catAx>
        <c:axId val="465006384"/>
        <c:scaling>
          <c:orientation val="minMax"/>
        </c:scaling>
        <c:delete val="0"/>
        <c:axPos val="b"/>
        <c:numFmt formatCode="General" sourceLinked="1"/>
        <c:majorTickMark val="out"/>
        <c:minorTickMark val="none"/>
        <c:tickLblPos val="nextTo"/>
        <c:crossAx val="465007560"/>
        <c:crosses val="autoZero"/>
        <c:auto val="1"/>
        <c:lblAlgn val="ctr"/>
        <c:lblOffset val="100"/>
        <c:noMultiLvlLbl val="0"/>
      </c:catAx>
      <c:valAx>
        <c:axId val="465007560"/>
        <c:scaling>
          <c:orientation val="minMax"/>
        </c:scaling>
        <c:delete val="0"/>
        <c:axPos val="l"/>
        <c:majorGridlines/>
        <c:numFmt formatCode="General" sourceLinked="1"/>
        <c:majorTickMark val="out"/>
        <c:minorTickMark val="none"/>
        <c:tickLblPos val="nextTo"/>
        <c:crossAx val="465006384"/>
        <c:crosses val="autoZero"/>
        <c:crossBetween val="between"/>
      </c:valAx>
    </c:plotArea>
    <c:legend>
      <c:legendPos val="r"/>
      <c:layout/>
      <c:overlay val="0"/>
    </c:legend>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75"/>
      <c:rotY val="0"/>
      <c:rAngAx val="0"/>
    </c:view3D>
    <c:floor>
      <c:thickness val="0"/>
    </c:floor>
    <c:sideWall>
      <c:thickness val="0"/>
    </c:sideWall>
    <c:backWall>
      <c:thickness val="0"/>
    </c:backWall>
    <c:plotArea>
      <c:layout/>
      <c:pie3DChart>
        <c:varyColors val="1"/>
        <c:ser>
          <c:idx val="0"/>
          <c:order val="0"/>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15:layout/>
              </c:ext>
            </c:extLst>
          </c:dLbls>
          <c:cat>
            <c:strRef>
              <c:f>'[ReporteMaestro (36).xls]Hoja1'!$B$4:$B$5</c:f>
              <c:strCache>
                <c:ptCount val="2"/>
                <c:pt idx="0">
                  <c:v>Médicos con Periodo Asistencial Obligatorio Concluido que se mantiene en los Establecimientos </c:v>
                </c:pt>
                <c:pt idx="1">
                  <c:v>Médicos con Periodo Asistencial Obligatorio Concluido que renunciaron al finalizar su Obligación.</c:v>
                </c:pt>
              </c:strCache>
            </c:strRef>
          </c:cat>
          <c:val>
            <c:numRef>
              <c:f>'[ReporteMaestro (36).xls]Hoja1'!$C$4:$C$5</c:f>
              <c:numCache>
                <c:formatCode>General</c:formatCode>
                <c:ptCount val="2"/>
                <c:pt idx="0">
                  <c:v>26</c:v>
                </c:pt>
                <c:pt idx="1">
                  <c:v>3</c:v>
                </c:pt>
              </c:numCache>
            </c:numRef>
          </c:val>
        </c:ser>
        <c:dLbls>
          <c:showLegendKey val="0"/>
          <c:showVal val="0"/>
          <c:showCatName val="0"/>
          <c:showSerName val="0"/>
          <c:showPercent val="1"/>
          <c:showBubbleSize val="0"/>
          <c:showLeaderLines val="1"/>
        </c:dLbls>
      </c:pie3DChart>
    </c:plotArea>
    <c:legend>
      <c:legendPos val="r"/>
      <c:layout/>
      <c:overlay val="0"/>
    </c:legend>
    <c:plotVisOnly val="1"/>
    <c:dispBlanksAs val="gap"/>
    <c:showDLblsOverMax val="0"/>
  </c:chart>
  <c:spPr>
    <a:solidFill>
      <a:srgbClr val="92D050"/>
    </a:solidFill>
    <a:ln>
      <a:solidFill>
        <a:schemeClr val="accent1"/>
      </a:solidFill>
    </a:ln>
  </c:sp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43343" cy="467071"/>
          </a:xfrm>
          <a:prstGeom prst="rect">
            <a:avLst/>
          </a:prstGeom>
        </p:spPr>
        <p:txBody>
          <a:bodyPr vert="horz" lIns="93308" tIns="46654" rIns="93308" bIns="46654" rtlCol="0"/>
          <a:lstStyle>
            <a:lvl1pPr algn="l" eaLnBrk="1">
              <a:defRPr sz="1200"/>
            </a:lvl1pPr>
          </a:lstStyle>
          <a:p>
            <a:endParaRPr lang="es-CL" dirty="0"/>
          </a:p>
        </p:txBody>
      </p:sp>
      <p:sp>
        <p:nvSpPr>
          <p:cNvPr id="3" name="Marcador de fecha 2"/>
          <p:cNvSpPr>
            <a:spLocks noGrp="1"/>
          </p:cNvSpPr>
          <p:nvPr>
            <p:ph type="dt" idx="1"/>
          </p:nvPr>
        </p:nvSpPr>
        <p:spPr>
          <a:xfrm>
            <a:off x="3978133" y="0"/>
            <a:ext cx="3043343" cy="467071"/>
          </a:xfrm>
          <a:prstGeom prst="rect">
            <a:avLst/>
          </a:prstGeom>
        </p:spPr>
        <p:txBody>
          <a:bodyPr vert="horz" lIns="93308" tIns="46654" rIns="93308" bIns="46654" rtlCol="0"/>
          <a:lstStyle>
            <a:lvl1pPr algn="r">
              <a:defRPr sz="1200"/>
            </a:lvl1pPr>
          </a:lstStyle>
          <a:p>
            <a:fld id="{18CC3E86-84A7-4CD0-8A1A-E63AA22741ED}" type="datetimeFigureOut">
              <a:rPr lang="es-CL" smtClean="0"/>
              <a:t>27-07-2021</a:t>
            </a:fld>
            <a:endParaRPr lang="es-CL" dirty="0"/>
          </a:p>
        </p:txBody>
      </p:sp>
      <p:sp>
        <p:nvSpPr>
          <p:cNvPr id="4" name="Marcador de imagen de diapositiva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08" tIns="46654" rIns="93308" bIns="46654" rtlCol="0" anchor="ctr"/>
          <a:lstStyle/>
          <a:p>
            <a:endParaRPr lang="es-CL"/>
          </a:p>
        </p:txBody>
      </p:sp>
      <p:sp>
        <p:nvSpPr>
          <p:cNvPr id="5" name="Marcador de notas 4"/>
          <p:cNvSpPr>
            <a:spLocks noGrp="1"/>
          </p:cNvSpPr>
          <p:nvPr>
            <p:ph type="body" sz="quarter" idx="3"/>
          </p:nvPr>
        </p:nvSpPr>
        <p:spPr>
          <a:xfrm>
            <a:off x="702310" y="4480005"/>
            <a:ext cx="5618480" cy="3665459"/>
          </a:xfrm>
          <a:prstGeom prst="rect">
            <a:avLst/>
          </a:prstGeom>
        </p:spPr>
        <p:txBody>
          <a:bodyPr vert="horz" lIns="93308" tIns="46654" rIns="93308" bIns="46654" rtlCol="0"/>
          <a:lstStyle/>
          <a:p>
            <a:pPr lvl="0"/>
            <a:r>
              <a:rPr lang="es-CL"/>
              <a:t>Editar los estilos de texto del patrón</a:t>
            </a:r>
          </a:p>
          <a:p>
            <a:pPr lvl="1"/>
            <a:r>
              <a:rPr lang="es-CL"/>
              <a:t>Segundo nivel</a:t>
            </a:r>
          </a:p>
          <a:p>
            <a:pPr lvl="2"/>
            <a:r>
              <a:rPr lang="es-CL"/>
              <a:t>Tercer nivel</a:t>
            </a:r>
          </a:p>
          <a:p>
            <a:pPr lvl="3"/>
            <a:r>
              <a:rPr lang="es-CL"/>
              <a:t>Cuarto nivel</a:t>
            </a:r>
          </a:p>
          <a:p>
            <a:pPr lvl="4"/>
            <a:r>
              <a:rPr lang="es-CL"/>
              <a:t>Quinto nivel</a:t>
            </a:r>
            <a:endParaRPr lang="es-CL" dirty="0"/>
          </a:p>
        </p:txBody>
      </p:sp>
      <p:sp>
        <p:nvSpPr>
          <p:cNvPr id="6" name="Marcador de pie de página 5"/>
          <p:cNvSpPr>
            <a:spLocks noGrp="1"/>
          </p:cNvSpPr>
          <p:nvPr>
            <p:ph type="ftr" sz="quarter" idx="4"/>
          </p:nvPr>
        </p:nvSpPr>
        <p:spPr>
          <a:xfrm>
            <a:off x="0" y="8842030"/>
            <a:ext cx="3043343" cy="467070"/>
          </a:xfrm>
          <a:prstGeom prst="rect">
            <a:avLst/>
          </a:prstGeom>
        </p:spPr>
        <p:txBody>
          <a:bodyPr vert="horz" lIns="93308" tIns="46654" rIns="93308" bIns="46654" rtlCol="0" anchor="b"/>
          <a:lstStyle>
            <a:lvl1pPr algn="l" eaLnBrk="1">
              <a:defRPr sz="1200"/>
            </a:lvl1pPr>
          </a:lstStyle>
          <a:p>
            <a:endParaRPr lang="es-CL" dirty="0"/>
          </a:p>
        </p:txBody>
      </p:sp>
      <p:sp>
        <p:nvSpPr>
          <p:cNvPr id="7" name="Marcador de número de diapositiva 6"/>
          <p:cNvSpPr>
            <a:spLocks noGrp="1"/>
          </p:cNvSpPr>
          <p:nvPr>
            <p:ph type="sldNum" sz="quarter" idx="5"/>
          </p:nvPr>
        </p:nvSpPr>
        <p:spPr>
          <a:xfrm>
            <a:off x="3978133" y="8842030"/>
            <a:ext cx="3043343" cy="467070"/>
          </a:xfrm>
          <a:prstGeom prst="rect">
            <a:avLst/>
          </a:prstGeom>
        </p:spPr>
        <p:txBody>
          <a:bodyPr vert="horz" lIns="93308" tIns="46654" rIns="93308" bIns="46654" rtlCol="0" anchor="b"/>
          <a:lstStyle>
            <a:lvl1pPr algn="r">
              <a:defRPr sz="1200"/>
            </a:lvl1pPr>
          </a:lstStyle>
          <a:p>
            <a:fld id="{95A81DFA-E783-40CB-8634-884E55B23E34}" type="slidenum">
              <a:rPr lang="es-CL" smtClean="0"/>
              <a:t>‹Nº›</a:t>
            </a:fld>
            <a:endParaRPr lang="es-CL" dirty="0"/>
          </a:p>
        </p:txBody>
      </p:sp>
    </p:spTree>
    <p:extLst>
      <p:ext uri="{BB962C8B-B14F-4D97-AF65-F5344CB8AC3E}">
        <p14:creationId xmlns:p14="http://schemas.microsoft.com/office/powerpoint/2010/main" val="1531724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719138" y="1163638"/>
            <a:ext cx="5584825" cy="3141662"/>
          </a:xfrm>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10"/>
          </p:nvPr>
        </p:nvSpPr>
        <p:spPr/>
        <p:txBody>
          <a:bodyPr/>
          <a:lstStyle/>
          <a:p>
            <a:fld id="{95A81DFA-E783-40CB-8634-884E55B23E34}" type="slidenum">
              <a:rPr lang="es-CL" smtClean="0"/>
              <a:t>1</a:t>
            </a:fld>
            <a:endParaRPr lang="es-CL" dirty="0"/>
          </a:p>
        </p:txBody>
      </p:sp>
    </p:spTree>
    <p:extLst>
      <p:ext uri="{BB962C8B-B14F-4D97-AF65-F5344CB8AC3E}">
        <p14:creationId xmlns:p14="http://schemas.microsoft.com/office/powerpoint/2010/main" val="33917452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5.xml"/><Relationship Id="rId1" Type="http://schemas.openxmlformats.org/officeDocument/2006/relationships/vmlDrawing" Target="../drawings/vmlDrawing4.vml"/><Relationship Id="rId5" Type="http://schemas.openxmlformats.org/officeDocument/2006/relationships/image" Target="../media/image3.emf"/><Relationship Id="rId4" Type="http://schemas.openxmlformats.org/officeDocument/2006/relationships/oleObject" Target="../embeddings/oleObject4.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2" name="Objeto 1" hidden="1">
            <a:extLst>
              <a:ext uri="{FF2B5EF4-FFF2-40B4-BE49-F238E27FC236}">
                <a16:creationId xmlns:a16="http://schemas.microsoft.com/office/drawing/2014/main" xmlns="" id="{6BE9BA05-0B29-4EDC-AC41-3BEB59306BA0}"/>
              </a:ext>
            </a:extLst>
          </p:cNvPr>
          <p:cNvGraphicFramePr>
            <a:graphicFrameLocks noChangeAspect="1"/>
          </p:cNvGraphicFramePr>
          <p:nvPr userDrawn="1">
            <p:custDataLst>
              <p:tags r:id="rId2"/>
            </p:custDataLst>
            <p:extLst>
              <p:ext uri="{D42A27DB-BD31-4B8C-83A1-F6EECF244321}">
                <p14:modId xmlns:p14="http://schemas.microsoft.com/office/powerpoint/2010/main" val="1361627471"/>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spid="_x0000_s2857" name="Diapositiva de think-cell" r:id="rId4" imgW="415" imgH="416" progId="TCLayout.ActiveDocument.1">
                  <p:embed/>
                </p:oleObj>
              </mc:Choice>
              <mc:Fallback>
                <p:oleObj name="Diapositiva de think-cell" r:id="rId4" imgW="415" imgH="416" progId="TCLayout.ActiveDocument.1">
                  <p:embed/>
                  <p:pic>
                    <p:nvPicPr>
                      <p:cNvPr id="2" name="Objeto 1" hidden="1">
                        <a:extLst>
                          <a:ext uri="{FF2B5EF4-FFF2-40B4-BE49-F238E27FC236}">
                            <a16:creationId xmlns:a16="http://schemas.microsoft.com/office/drawing/2014/main" xmlns="" id="{6BE9BA05-0B29-4EDC-AC41-3BEB59306BA0}"/>
                          </a:ext>
                        </a:extLst>
                      </p:cNvPr>
                      <p:cNvPicPr/>
                      <p:nvPr/>
                    </p:nvPicPr>
                    <p:blipFill>
                      <a:blip r:embed="rId5"/>
                      <a:stretch>
                        <a:fillRect/>
                      </a:stretch>
                    </p:blipFill>
                    <p:spPr>
                      <a:xfrm>
                        <a:off x="2118" y="1589"/>
                        <a:ext cx="2116" cy="1587"/>
                      </a:xfrm>
                      <a:prstGeom prst="rect">
                        <a:avLst/>
                      </a:prstGeom>
                    </p:spPr>
                  </p:pic>
                </p:oleObj>
              </mc:Fallback>
            </mc:AlternateContent>
          </a:graphicData>
        </a:graphic>
      </p:graphicFrame>
      <p:sp>
        <p:nvSpPr>
          <p:cNvPr id="4" name="McK 2. Slide Title"/>
          <p:cNvSpPr>
            <a:spLocks noGrp="1" noChangeArrowheads="1"/>
          </p:cNvSpPr>
          <p:nvPr>
            <p:ph type="title" hasCustomPrompt="1"/>
          </p:nvPr>
        </p:nvSpPr>
        <p:spPr bwMode="auto">
          <a:xfrm>
            <a:off x="475617" y="224061"/>
            <a:ext cx="969048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baseline="0">
                <a:latin typeface="+mj-lt"/>
                <a:ea typeface="+mj-ea"/>
              </a:defRPr>
            </a:lvl1pPr>
          </a:lstStyle>
          <a:p>
            <a:pPr lvl="0"/>
            <a:r>
              <a:rPr lang="es-CL" noProof="0"/>
              <a:t>Click to edit Master title style</a:t>
            </a:r>
            <a:endParaRPr lang="es-CL" noProof="0" dirty="0"/>
          </a:p>
        </p:txBody>
      </p:sp>
      <p:sp>
        <p:nvSpPr>
          <p:cNvPr id="3" name="195 Marcador de número de diapositiva">
            <a:extLst>
              <a:ext uri="{FF2B5EF4-FFF2-40B4-BE49-F238E27FC236}">
                <a16:creationId xmlns:a16="http://schemas.microsoft.com/office/drawing/2014/main" xmlns="" id="{37FDE452-4366-4E41-B31C-3C8971D71D1A}"/>
              </a:ext>
            </a:extLst>
          </p:cNvPr>
          <p:cNvSpPr>
            <a:spLocks noGrp="1"/>
          </p:cNvSpPr>
          <p:nvPr>
            <p:ph type="sldNum" sz="quarter" idx="4"/>
          </p:nvPr>
        </p:nvSpPr>
        <p:spPr>
          <a:xfrm>
            <a:off x="11697989" y="6609102"/>
            <a:ext cx="2844800" cy="365125"/>
          </a:xfrm>
          <a:prstGeom prst="rect">
            <a:avLst/>
          </a:prstGeom>
        </p:spPr>
        <p:txBody>
          <a:bodyPr/>
          <a:lstStyle>
            <a:lvl1pPr>
              <a:defRPr sz="1200" baseline="0">
                <a:solidFill>
                  <a:schemeClr val="bg1"/>
                </a:solidFill>
                <a:latin typeface="Arial" panose="020B0604020202020204" pitchFamily="34" charset="0"/>
                <a:cs typeface="Arial" panose="020B0604020202020204" pitchFamily="34" charset="0"/>
              </a:defRPr>
            </a:lvl1pPr>
          </a:lstStyle>
          <a:p>
            <a:fld id="{7536BA00-E649-495D-B82A-3219CB1D2429}" type="slidenum">
              <a:rPr lang="es-CL" smtClean="0"/>
              <a:pPr/>
              <a:t>‹Nº›</a:t>
            </a:fld>
            <a:endParaRPr lang="es-CL" dirty="0"/>
          </a:p>
        </p:txBody>
      </p:sp>
    </p:spTree>
    <p:extLst>
      <p:ext uri="{BB962C8B-B14F-4D97-AF65-F5344CB8AC3E}">
        <p14:creationId xmlns:p14="http://schemas.microsoft.com/office/powerpoint/2010/main" val="532678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arriba)">
    <p:spTree>
      <p:nvGrpSpPr>
        <p:cNvPr id="1" name=""/>
        <p:cNvGrpSpPr/>
        <p:nvPr/>
      </p:nvGrpSpPr>
      <p:grpSpPr>
        <a:xfrm>
          <a:off x="0" y="0"/>
          <a:ext cx="0" cy="0"/>
          <a:chOff x="0" y="0"/>
          <a:chExt cx="0" cy="0"/>
        </a:xfrm>
      </p:grpSpPr>
      <p:sp>
        <p:nvSpPr>
          <p:cNvPr id="48" name="Texto del título"/>
          <p:cNvSpPr txBox="1">
            <a:spLocks noGrp="1"/>
          </p:cNvSpPr>
          <p:nvPr>
            <p:ph type="title"/>
          </p:nvPr>
        </p:nvSpPr>
        <p:spPr>
          <a:prstGeom prst="rect">
            <a:avLst/>
          </a:prstGeom>
        </p:spPr>
        <p:txBody>
          <a:bodyPr/>
          <a:lstStyle/>
          <a:p>
            <a:r>
              <a:t>Texto del título</a:t>
            </a:r>
          </a:p>
        </p:txBody>
      </p:sp>
      <p:sp>
        <p:nvSpPr>
          <p:cNvPr id="49"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extLst>
      <p:ext uri="{BB962C8B-B14F-4D97-AF65-F5344CB8AC3E}">
        <p14:creationId xmlns:p14="http://schemas.microsoft.com/office/powerpoint/2010/main" val="69466175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028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2" name="Objeto 1" hidden="1">
            <a:extLst>
              <a:ext uri="{FF2B5EF4-FFF2-40B4-BE49-F238E27FC236}">
                <a16:creationId xmlns:a16="http://schemas.microsoft.com/office/drawing/2014/main" xmlns="" id="{6BE9BA05-0B29-4EDC-AC41-3BEB59306BA0}"/>
              </a:ext>
            </a:extLst>
          </p:cNvPr>
          <p:cNvGraphicFramePr>
            <a:graphicFrameLocks noChangeAspect="1"/>
          </p:cNvGraphicFramePr>
          <p:nvPr userDrawn="1">
            <p:custDataLst>
              <p:tags r:id="rId2"/>
            </p:custDataLs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spid="_x0000_s4905" name="Diapositiva de think-cell" r:id="rId4" imgW="415" imgH="416" progId="TCLayout.ActiveDocument.1">
                  <p:embed/>
                </p:oleObj>
              </mc:Choice>
              <mc:Fallback>
                <p:oleObj name="Diapositiva de think-cell" r:id="rId4" imgW="415" imgH="416" progId="TCLayout.ActiveDocument.1">
                  <p:embed/>
                  <p:pic>
                    <p:nvPicPr>
                      <p:cNvPr id="2" name="Objeto 1" hidden="1">
                        <a:extLst>
                          <a:ext uri="{FF2B5EF4-FFF2-40B4-BE49-F238E27FC236}">
                            <a16:creationId xmlns:a16="http://schemas.microsoft.com/office/drawing/2014/main" xmlns="" id="{6BE9BA05-0B29-4EDC-AC41-3BEB59306BA0}"/>
                          </a:ext>
                        </a:extLst>
                      </p:cNvPr>
                      <p:cNvPicPr/>
                      <p:nvPr/>
                    </p:nvPicPr>
                    <p:blipFill>
                      <a:blip r:embed="rId5"/>
                      <a:stretch>
                        <a:fillRect/>
                      </a:stretch>
                    </p:blipFill>
                    <p:spPr>
                      <a:xfrm>
                        <a:off x="2118" y="1589"/>
                        <a:ext cx="2116" cy="1587"/>
                      </a:xfrm>
                      <a:prstGeom prst="rect">
                        <a:avLst/>
                      </a:prstGeom>
                    </p:spPr>
                  </p:pic>
                </p:oleObj>
              </mc:Fallback>
            </mc:AlternateContent>
          </a:graphicData>
        </a:graphic>
      </p:graphicFrame>
      <p:sp>
        <p:nvSpPr>
          <p:cNvPr id="4" name="McK 2. Slide Title"/>
          <p:cNvSpPr>
            <a:spLocks noGrp="1" noChangeArrowheads="1"/>
          </p:cNvSpPr>
          <p:nvPr>
            <p:ph type="title" hasCustomPrompt="1"/>
          </p:nvPr>
        </p:nvSpPr>
        <p:spPr bwMode="auto">
          <a:xfrm>
            <a:off x="475617" y="224061"/>
            <a:ext cx="969048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baseline="0">
                <a:latin typeface="+mj-lt"/>
                <a:ea typeface="+mj-ea"/>
              </a:defRPr>
            </a:lvl1pPr>
          </a:lstStyle>
          <a:p>
            <a:pPr lvl="0"/>
            <a:r>
              <a:rPr lang="es-CL" noProof="0"/>
              <a:t>Click to edit Master title style</a:t>
            </a:r>
            <a:endParaRPr lang="es-CL" noProof="0" dirty="0"/>
          </a:p>
        </p:txBody>
      </p:sp>
      <p:sp>
        <p:nvSpPr>
          <p:cNvPr id="3" name="195 Marcador de número de diapositiva">
            <a:extLst>
              <a:ext uri="{FF2B5EF4-FFF2-40B4-BE49-F238E27FC236}">
                <a16:creationId xmlns:a16="http://schemas.microsoft.com/office/drawing/2014/main" xmlns="" id="{37FDE452-4366-4E41-B31C-3C8971D71D1A}"/>
              </a:ext>
            </a:extLst>
          </p:cNvPr>
          <p:cNvSpPr>
            <a:spLocks noGrp="1"/>
          </p:cNvSpPr>
          <p:nvPr>
            <p:ph type="sldNum" sz="quarter" idx="4"/>
          </p:nvPr>
        </p:nvSpPr>
        <p:spPr>
          <a:xfrm>
            <a:off x="11697989" y="6609102"/>
            <a:ext cx="2844800" cy="365125"/>
          </a:xfrm>
          <a:prstGeom prst="rect">
            <a:avLst/>
          </a:prstGeom>
        </p:spPr>
        <p:txBody>
          <a:bodyPr/>
          <a:lstStyle>
            <a:lvl1pPr>
              <a:defRPr sz="1200" baseline="0">
                <a:solidFill>
                  <a:schemeClr val="bg1"/>
                </a:solidFill>
                <a:latin typeface="Arial" panose="020B0604020202020204" pitchFamily="34" charset="0"/>
                <a:cs typeface="Arial" panose="020B0604020202020204" pitchFamily="34" charset="0"/>
              </a:defRPr>
            </a:lvl1pPr>
          </a:lstStyle>
          <a:p>
            <a:fld id="{7536BA00-E649-495D-B82A-3219CB1D2429}" type="slidenum">
              <a:rPr lang="es-CL" smtClean="0"/>
              <a:pPr/>
              <a:t>‹Nº›</a:t>
            </a:fld>
            <a:endParaRPr lang="es-CL" dirty="0"/>
          </a:p>
        </p:txBody>
      </p:sp>
    </p:spTree>
    <p:extLst>
      <p:ext uri="{BB962C8B-B14F-4D97-AF65-F5344CB8AC3E}">
        <p14:creationId xmlns:p14="http://schemas.microsoft.com/office/powerpoint/2010/main" val="2026508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heme" Target="../theme/theme1.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vmlDrawing" Target="../drawings/vmlDrawing1.v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file:///\\localhost\Users\CDEB\Pictures\3.png" TargetMode="External"/><Relationship Id="rId2"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file:///\\localhost\Users\CDEB\Pictures\1.png" TargetMode="Externa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vmlDrawing" Target="../drawings/vmlDrawing3.vml"/><Relationship Id="rId7"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5"/>
            </p:custDataLst>
            <p:extLst>
              <p:ext uri="{D42A27DB-BD31-4B8C-83A1-F6EECF244321}">
                <p14:modId xmlns:p14="http://schemas.microsoft.com/office/powerpoint/2010/main" val="375805579"/>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spid="_x0000_s1863" name="Diapositiva de think-cell" r:id="rId6" imgW="270" imgH="270" progId="TCLayout.ActiveDocument.1">
                  <p:embed/>
                </p:oleObj>
              </mc:Choice>
              <mc:Fallback>
                <p:oleObj name="Diapositiva de think-cell" r:id="rId6" imgW="270" imgH="270" progId="TCLayout.ActiveDocument.1">
                  <p:embed/>
                  <p:pic>
                    <p:nvPicPr>
                      <p:cNvPr id="2" name="Object 1" hidden="1"/>
                      <p:cNvPicPr/>
                      <p:nvPr/>
                    </p:nvPicPr>
                    <p:blipFill>
                      <a:blip r:embed="rId7"/>
                      <a:stretch>
                        <a:fillRect/>
                      </a:stretch>
                    </p:blipFill>
                    <p:spPr>
                      <a:xfrm>
                        <a:off x="0" y="0"/>
                        <a:ext cx="215979"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976207" y="1990667"/>
            <a:ext cx="5853024" cy="125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s-CL" noProof="0"/>
              <a:t>Click to edit Master text styles</a:t>
            </a:r>
          </a:p>
          <a:p>
            <a:pPr lvl="1"/>
            <a:r>
              <a:rPr lang="es-CL" noProof="0"/>
              <a:t>Second level</a:t>
            </a:r>
          </a:p>
          <a:p>
            <a:pPr lvl="2"/>
            <a:r>
              <a:rPr lang="es-CL" noProof="0"/>
              <a:t>Third level</a:t>
            </a:r>
          </a:p>
          <a:p>
            <a:pPr lvl="3"/>
            <a:r>
              <a:rPr lang="es-CL" noProof="0"/>
              <a:t>Fourth level</a:t>
            </a:r>
          </a:p>
          <a:p>
            <a:pPr lvl="4"/>
            <a:r>
              <a:rPr lang="es-CL" noProof="0"/>
              <a:t>Fifth level</a:t>
            </a:r>
            <a:endParaRPr lang="es-CL" noProof="0" dirty="0"/>
          </a:p>
        </p:txBody>
      </p:sp>
      <p:sp>
        <p:nvSpPr>
          <p:cNvPr id="19" name="Title Placeholder 2"/>
          <p:cNvSpPr>
            <a:spLocks noGrp="1" noChangeArrowheads="1"/>
          </p:cNvSpPr>
          <p:nvPr>
            <p:ph type="title"/>
          </p:nvPr>
        </p:nvSpPr>
        <p:spPr bwMode="auto">
          <a:xfrm>
            <a:off x="726996" y="223341"/>
            <a:ext cx="969048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s-CL" noProof="0"/>
              <a:t>Click to edit Master title style</a:t>
            </a:r>
            <a:endParaRPr lang="es-CL" noProof="0" dirty="0"/>
          </a:p>
        </p:txBody>
      </p:sp>
      <p:sp>
        <p:nvSpPr>
          <p:cNvPr id="10" name="McK 1. On-page tracker" hidden="1"/>
          <p:cNvSpPr>
            <a:spLocks noChangeArrowheads="1"/>
          </p:cNvSpPr>
          <p:nvPr/>
        </p:nvSpPr>
        <p:spPr bwMode="auto">
          <a:xfrm>
            <a:off x="161984" y="27536"/>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s-CL" sz="1400">
                <a:solidFill>
                  <a:srgbClr val="808080"/>
                </a:solidFill>
              </a:rPr>
              <a:t>TRACKER</a:t>
            </a:r>
            <a:endParaRPr lang="es-CL" sz="1400" dirty="0">
              <a:solidFill>
                <a:srgbClr val="808080"/>
              </a:solidFill>
            </a:endParaRPr>
          </a:p>
        </p:txBody>
      </p:sp>
      <p:sp>
        <p:nvSpPr>
          <p:cNvPr id="11" name="McK 3. Unit of measure" hidden="1"/>
          <p:cNvSpPr txBox="1">
            <a:spLocks noChangeArrowheads="1"/>
          </p:cNvSpPr>
          <p:nvPr/>
        </p:nvSpPr>
        <p:spPr bwMode="auto">
          <a:xfrm>
            <a:off x="161985" y="542615"/>
            <a:ext cx="1172548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s-CL" sz="1400">
                <a:solidFill>
                  <a:srgbClr val="808080"/>
                </a:solidFill>
                <a:latin typeface="Arial"/>
              </a:rPr>
              <a:t>Unit of measure</a:t>
            </a:r>
            <a:endParaRPr lang="es-CL" sz="1400" dirty="0">
              <a:solidFill>
                <a:srgbClr val="808080"/>
              </a:solidFill>
              <a:latin typeface="Arial"/>
            </a:endParaRPr>
          </a:p>
        </p:txBody>
      </p:sp>
      <p:grpSp>
        <p:nvGrpSpPr>
          <p:cNvPr id="12" name="McK Slide Elements" hidden="1"/>
          <p:cNvGrpSpPr>
            <a:grpSpLocks/>
          </p:cNvGrpSpPr>
          <p:nvPr/>
        </p:nvGrpSpPr>
        <p:grpSpPr bwMode="auto">
          <a:xfrm>
            <a:off x="161986" y="6503346"/>
            <a:ext cx="10256829" cy="288318"/>
            <a:chOff x="75" y="4015"/>
            <a:chExt cx="4749" cy="178"/>
          </a:xfrm>
        </p:grpSpPr>
        <p:sp>
          <p:nvSpPr>
            <p:cNvPr id="13" name="McK 4. Footnote"/>
            <p:cNvSpPr txBox="1">
              <a:spLocks noChangeArrowheads="1"/>
            </p:cNvSpPr>
            <p:nvPr/>
          </p:nvSpPr>
          <p:spPr bwMode="auto">
            <a:xfrm>
              <a:off x="75" y="4015"/>
              <a:ext cx="4749"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s-CL" sz="900">
                  <a:solidFill>
                    <a:srgbClr val="33448D"/>
                  </a:solidFill>
                  <a:latin typeface="Arial"/>
                </a:rPr>
                <a:t>1 Footnote</a:t>
              </a:r>
              <a:endParaRPr lang="es-CL" sz="900" dirty="0">
                <a:solidFill>
                  <a:srgbClr val="33448D"/>
                </a:solidFill>
                <a:latin typeface="Arial"/>
              </a:endParaRPr>
            </a:p>
          </p:txBody>
        </p:sp>
        <p:sp>
          <p:nvSpPr>
            <p:cNvPr id="14" name="McK 5. Source"/>
            <p:cNvSpPr>
              <a:spLocks noChangeArrowheads="1"/>
            </p:cNvSpPr>
            <p:nvPr/>
          </p:nvSpPr>
          <p:spPr bwMode="auto">
            <a:xfrm>
              <a:off x="75" y="4106"/>
              <a:ext cx="4749"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21975" indent="-621975" defTabSz="913526" fontAlgn="base">
                <a:spcBef>
                  <a:spcPct val="0"/>
                </a:spcBef>
                <a:spcAft>
                  <a:spcPct val="0"/>
                </a:spcAft>
                <a:tabLst>
                  <a:tab pos="625214" algn="l"/>
                </a:tabLst>
              </a:pPr>
              <a:r>
                <a:rPr lang="es-CL" sz="900">
                  <a:solidFill>
                    <a:srgbClr val="33448D"/>
                  </a:solidFill>
                </a:rPr>
                <a:t>SOURCE: Source</a:t>
              </a:r>
              <a:endParaRPr lang="es-CL" sz="900" dirty="0">
                <a:solidFill>
                  <a:srgbClr val="33448D"/>
                </a:solidFill>
              </a:endParaRPr>
            </a:p>
          </p:txBody>
        </p:sp>
      </p:grpSp>
      <p:grpSp>
        <p:nvGrpSpPr>
          <p:cNvPr id="15" name="ACET" hidden="1"/>
          <p:cNvGrpSpPr>
            <a:grpSpLocks/>
          </p:cNvGrpSpPr>
          <p:nvPr/>
        </p:nvGrpSpPr>
        <p:grpSpPr bwMode="auto">
          <a:xfrm>
            <a:off x="1976207"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s-CL" sz="1600" b="1">
                  <a:solidFill>
                    <a:srgbClr val="33448D"/>
                  </a:solidFill>
                </a:rPr>
                <a:t>Title</a:t>
              </a:r>
            </a:p>
            <a:p>
              <a:pPr defTabSz="914400" fontAlgn="base">
                <a:spcBef>
                  <a:spcPct val="0"/>
                </a:spcBef>
                <a:spcAft>
                  <a:spcPct val="0"/>
                </a:spcAft>
              </a:pPr>
              <a:r>
                <a:rPr lang="es-CL" sz="1600">
                  <a:solidFill>
                    <a:srgbClr val="808080"/>
                  </a:solidFill>
                </a:rPr>
                <a:t>Unit of measure</a:t>
              </a:r>
              <a:endParaRPr lang="es-CL" sz="1600" dirty="0">
                <a:solidFill>
                  <a:srgbClr val="808080"/>
                </a:solidFill>
              </a:endParaRPr>
            </a:p>
          </p:txBody>
        </p:sp>
      </p:grpSp>
      <p:sp>
        <p:nvSpPr>
          <p:cNvPr id="20" name="AutoShape 35"/>
          <p:cNvSpPr>
            <a:spLocks noChangeArrowheads="1"/>
          </p:cNvSpPr>
          <p:nvPr/>
        </p:nvSpPr>
        <p:spPr bwMode="gray">
          <a:xfrm>
            <a:off x="0" y="831518"/>
            <a:ext cx="10152235" cy="45719"/>
          </a:xfrm>
          <a:prstGeom prst="roundRect">
            <a:avLst>
              <a:gd name="adj" fmla="val 11644"/>
            </a:avLst>
          </a:prstGeom>
          <a:solidFill>
            <a:srgbClr val="0067B4"/>
          </a:solidFill>
          <a:ln>
            <a:solidFill>
              <a:srgbClr val="0067B4"/>
            </a:solidFill>
            <a:headEnd/>
            <a:tailEnd/>
          </a:ln>
          <a:scene3d>
            <a:camera prst="orthographicFront">
              <a:rot lat="0" lon="0" rev="0"/>
            </a:camera>
            <a:lightRig rig="threePt" dir="t">
              <a:rot lat="0" lon="0" rev="1200000"/>
            </a:lightRig>
          </a:scene3d>
          <a:sp3d/>
        </p:spPr>
        <p:style>
          <a:lnRef idx="0">
            <a:schemeClr val="accent4"/>
          </a:lnRef>
          <a:fillRef idx="3">
            <a:schemeClr val="accent4"/>
          </a:fillRef>
          <a:effectRef idx="3">
            <a:schemeClr val="accent4"/>
          </a:effectRef>
          <a:fontRef idx="minor">
            <a:schemeClr val="lt1"/>
          </a:fontRef>
        </p:style>
        <p:txBody>
          <a:bodyPr vert="horz" wrap="square" lIns="93296" tIns="46648" rIns="93296" bIns="46648" numCol="1" anchor="ctr" anchorCtr="0" compatLnSpc="1">
            <a:prstTxWarp prst="textNoShape">
              <a:avLst/>
            </a:prstTxWarp>
          </a:bodyPr>
          <a:lstStyle/>
          <a:p>
            <a:pPr algn="ctr" defTabSz="914400" eaLnBrk="1" fontAlgn="base">
              <a:spcBef>
                <a:spcPct val="0"/>
              </a:spcBef>
              <a:spcAft>
                <a:spcPct val="0"/>
              </a:spcAft>
            </a:pPr>
            <a:endParaRPr lang="es-CL" sz="1800" dirty="0">
              <a:solidFill>
                <a:srgbClr val="000000"/>
              </a:solidFill>
              <a:cs typeface="Arial" pitchFamily="34" charset="0"/>
            </a:endParaRPr>
          </a:p>
        </p:txBody>
      </p:sp>
      <p:sp>
        <p:nvSpPr>
          <p:cNvPr id="22" name="Rectangle 551"/>
          <p:cNvSpPr>
            <a:spLocks noChangeArrowheads="1"/>
          </p:cNvSpPr>
          <p:nvPr/>
        </p:nvSpPr>
        <p:spPr bwMode="auto">
          <a:xfrm>
            <a:off x="-1" y="6644265"/>
            <a:ext cx="12219865" cy="213736"/>
          </a:xfrm>
          <a:prstGeom prst="rect">
            <a:avLst/>
          </a:prstGeom>
          <a:solidFill>
            <a:srgbClr val="0067B4"/>
          </a:solidFill>
          <a:ln>
            <a:noFill/>
          </a:ln>
          <a:extLst/>
        </p:spPr>
        <p:txBody>
          <a:bodyPr vert="horz" wrap="square" lIns="93296" tIns="46648" rIns="93296" bIns="46648" numCol="1" anchor="t" anchorCtr="0" compatLnSpc="1">
            <a:prstTxWarp prst="textNoShape">
              <a:avLst/>
            </a:prstTxWarp>
          </a:bodyPr>
          <a:lstStyle/>
          <a:p>
            <a:pPr defTabSz="914400" eaLnBrk="1" fontAlgn="base">
              <a:spcBef>
                <a:spcPct val="0"/>
              </a:spcBef>
              <a:spcAft>
                <a:spcPct val="0"/>
              </a:spcAft>
            </a:pPr>
            <a:endParaRPr lang="es-CL" sz="1600" dirty="0">
              <a:solidFill>
                <a:srgbClr val="33448D"/>
              </a:solidFill>
            </a:endParaRPr>
          </a:p>
        </p:txBody>
      </p:sp>
      <p:sp>
        <p:nvSpPr>
          <p:cNvPr id="23" name="195 Marcador de número de diapositiva"/>
          <p:cNvSpPr>
            <a:spLocks noGrp="1"/>
          </p:cNvSpPr>
          <p:nvPr>
            <p:ph type="sldNum" sz="quarter" idx="4"/>
          </p:nvPr>
        </p:nvSpPr>
        <p:spPr>
          <a:xfrm>
            <a:off x="11697989" y="6609102"/>
            <a:ext cx="2844800" cy="365125"/>
          </a:xfrm>
          <a:prstGeom prst="rect">
            <a:avLst/>
          </a:prstGeom>
        </p:spPr>
        <p:txBody>
          <a:bodyPr/>
          <a:lstStyle>
            <a:lvl1pPr>
              <a:defRPr sz="1200" baseline="0">
                <a:solidFill>
                  <a:schemeClr val="bg1"/>
                </a:solidFill>
                <a:latin typeface="Arial" panose="020B0604020202020204" pitchFamily="34" charset="0"/>
                <a:cs typeface="Arial" panose="020B0604020202020204" pitchFamily="34" charset="0"/>
              </a:defRPr>
            </a:lvl1pPr>
          </a:lstStyle>
          <a:p>
            <a:fld id="{7536BA00-E649-495D-B82A-3219CB1D2429}" type="slidenum">
              <a:rPr lang="es-CL" smtClean="0"/>
              <a:pPr/>
              <a:t>‹Nº›</a:t>
            </a:fld>
            <a:endParaRPr lang="es-CL" dirty="0"/>
          </a:p>
        </p:txBody>
      </p:sp>
      <p:pic>
        <p:nvPicPr>
          <p:cNvPr id="4" name="Imagen 3">
            <a:extLst>
              <a:ext uri="{FF2B5EF4-FFF2-40B4-BE49-F238E27FC236}">
                <a16:creationId xmlns:a16="http://schemas.microsoft.com/office/drawing/2014/main" xmlns="" id="{8D6E1703-9EAA-4B88-9B3C-2395CA1E4104}"/>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912827" y="-15570"/>
            <a:ext cx="1279173" cy="869946"/>
          </a:xfrm>
          <a:prstGeom prst="rect">
            <a:avLst/>
          </a:prstGeom>
        </p:spPr>
      </p:pic>
    </p:spTree>
    <p:extLst>
      <p:ext uri="{BB962C8B-B14F-4D97-AF65-F5344CB8AC3E}">
        <p14:creationId xmlns:p14="http://schemas.microsoft.com/office/powerpoint/2010/main" val="2945687601"/>
      </p:ext>
    </p:extLst>
  </p:cSld>
  <p:clrMap bg1="lt1" tx1="dk1" bg2="lt2" tx2="dk2" accent1="accent1" accent2="accent2" accent3="accent3" accent4="accent4" accent5="accent5" accent6="accent6" hlink="hlink" folHlink="folHlink"/>
  <p:sldLayoutIdLst>
    <p:sldLayoutId id="2147483676" r:id="rId1"/>
    <p:sldLayoutId id="2147483687" r:id="rId2"/>
  </p:sldLayoutIdLst>
  <p:hf hdr="0" ftr="0" dt="0"/>
  <p:txStyles>
    <p:titleStyle>
      <a:lvl1pPr algn="l" defTabSz="913526" rtl="0" eaLnBrk="1" fontAlgn="base" hangingPunct="1">
        <a:spcBef>
          <a:spcPct val="0"/>
        </a:spcBef>
        <a:spcAft>
          <a:spcPct val="0"/>
        </a:spcAft>
        <a:tabLst>
          <a:tab pos="275353" algn="l"/>
        </a:tabLst>
        <a:defRPr sz="1900" b="1" baseline="0">
          <a:solidFill>
            <a:srgbClr val="0067B4"/>
          </a:solidFill>
          <a:latin typeface="+mj-lt"/>
          <a:ea typeface="+mj-ea"/>
          <a:cs typeface="+mj-cs"/>
        </a:defRPr>
      </a:lvl1pPr>
      <a:lvl2pPr algn="l" defTabSz="913526" rtl="0" eaLnBrk="1" fontAlgn="base" hangingPunct="1">
        <a:spcBef>
          <a:spcPct val="0"/>
        </a:spcBef>
        <a:spcAft>
          <a:spcPct val="0"/>
        </a:spcAft>
        <a:defRPr sz="1900" b="1">
          <a:solidFill>
            <a:schemeClr val="tx2"/>
          </a:solidFill>
          <a:latin typeface="Arial" charset="0"/>
        </a:defRPr>
      </a:lvl2pPr>
      <a:lvl3pPr algn="l" defTabSz="913526" rtl="0" eaLnBrk="1" fontAlgn="base" hangingPunct="1">
        <a:spcBef>
          <a:spcPct val="0"/>
        </a:spcBef>
        <a:spcAft>
          <a:spcPct val="0"/>
        </a:spcAft>
        <a:defRPr sz="1900" b="1">
          <a:solidFill>
            <a:schemeClr val="tx2"/>
          </a:solidFill>
          <a:latin typeface="Arial" charset="0"/>
        </a:defRPr>
      </a:lvl3pPr>
      <a:lvl4pPr algn="l" defTabSz="913526" rtl="0" eaLnBrk="1" fontAlgn="base" hangingPunct="1">
        <a:spcBef>
          <a:spcPct val="0"/>
        </a:spcBef>
        <a:spcAft>
          <a:spcPct val="0"/>
        </a:spcAft>
        <a:defRPr sz="1900" b="1">
          <a:solidFill>
            <a:schemeClr val="tx2"/>
          </a:solidFill>
          <a:latin typeface="Arial" charset="0"/>
        </a:defRPr>
      </a:lvl4pPr>
      <a:lvl5pPr algn="l" defTabSz="913526" rtl="0" eaLnBrk="1" fontAlgn="base" hangingPunct="1">
        <a:spcBef>
          <a:spcPct val="0"/>
        </a:spcBef>
        <a:spcAft>
          <a:spcPct val="0"/>
        </a:spcAft>
        <a:defRPr sz="1900" b="1">
          <a:solidFill>
            <a:schemeClr val="tx2"/>
          </a:solidFill>
          <a:latin typeface="Arial" charset="0"/>
        </a:defRPr>
      </a:lvl5pPr>
      <a:lvl6pPr marL="466481" algn="l" defTabSz="913526" rtl="0" eaLnBrk="1" fontAlgn="base" hangingPunct="1">
        <a:spcBef>
          <a:spcPct val="0"/>
        </a:spcBef>
        <a:spcAft>
          <a:spcPct val="0"/>
        </a:spcAft>
        <a:defRPr sz="1900" b="1">
          <a:solidFill>
            <a:schemeClr val="tx2"/>
          </a:solidFill>
          <a:latin typeface="Arial" charset="0"/>
        </a:defRPr>
      </a:lvl6pPr>
      <a:lvl7pPr marL="932962" algn="l" defTabSz="913526" rtl="0" eaLnBrk="1" fontAlgn="base" hangingPunct="1">
        <a:spcBef>
          <a:spcPct val="0"/>
        </a:spcBef>
        <a:spcAft>
          <a:spcPct val="0"/>
        </a:spcAft>
        <a:defRPr sz="1900" b="1">
          <a:solidFill>
            <a:schemeClr val="tx2"/>
          </a:solidFill>
          <a:latin typeface="Arial" charset="0"/>
        </a:defRPr>
      </a:lvl7pPr>
      <a:lvl8pPr marL="1399443" algn="l" defTabSz="913526" rtl="0" eaLnBrk="1" fontAlgn="base" hangingPunct="1">
        <a:spcBef>
          <a:spcPct val="0"/>
        </a:spcBef>
        <a:spcAft>
          <a:spcPct val="0"/>
        </a:spcAft>
        <a:defRPr sz="1900" b="1">
          <a:solidFill>
            <a:schemeClr val="tx2"/>
          </a:solidFill>
          <a:latin typeface="Arial" charset="0"/>
        </a:defRPr>
      </a:lvl8pPr>
      <a:lvl9pPr marL="1865925" algn="l" defTabSz="913526" rtl="0" eaLnBrk="1" fontAlgn="base" hangingPunct="1">
        <a:spcBef>
          <a:spcPct val="0"/>
        </a:spcBef>
        <a:spcAft>
          <a:spcPct val="0"/>
        </a:spcAft>
        <a:defRPr sz="1900" b="1">
          <a:solidFill>
            <a:schemeClr val="tx2"/>
          </a:solidFill>
          <a:latin typeface="Arial" charset="0"/>
        </a:defRPr>
      </a:lvl9pPr>
    </p:titleStyle>
    <p:bodyStyle>
      <a:lvl1pPr marL="0" indent="0" algn="l" defTabSz="913526"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607" indent="-195987" algn="l" defTabSz="913526"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81" indent="-267255" algn="l" defTabSz="913526"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835" indent="-158733" algn="l" defTabSz="913526"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962" rtl="0" eaLnBrk="1" latinLnBrk="0" hangingPunct="1">
        <a:defRPr sz="1800" kern="1200">
          <a:solidFill>
            <a:schemeClr val="tx1"/>
          </a:solidFill>
          <a:latin typeface="+mn-lt"/>
          <a:ea typeface="+mn-ea"/>
          <a:cs typeface="+mn-cs"/>
        </a:defRPr>
      </a:lvl1pPr>
      <a:lvl2pPr marL="466481" algn="l" defTabSz="932962" rtl="0" eaLnBrk="1" latinLnBrk="0" hangingPunct="1">
        <a:defRPr sz="1800" kern="1200">
          <a:solidFill>
            <a:schemeClr val="tx1"/>
          </a:solidFill>
          <a:latin typeface="+mn-lt"/>
          <a:ea typeface="+mn-ea"/>
          <a:cs typeface="+mn-cs"/>
        </a:defRPr>
      </a:lvl2pPr>
      <a:lvl3pPr marL="932962" algn="l" defTabSz="932962" rtl="0" eaLnBrk="1" latinLnBrk="0" hangingPunct="1">
        <a:defRPr sz="1800" kern="1200">
          <a:solidFill>
            <a:schemeClr val="tx1"/>
          </a:solidFill>
          <a:latin typeface="+mn-lt"/>
          <a:ea typeface="+mn-ea"/>
          <a:cs typeface="+mn-cs"/>
        </a:defRPr>
      </a:lvl3pPr>
      <a:lvl4pPr marL="1399443" algn="l" defTabSz="932962" rtl="0" eaLnBrk="1" latinLnBrk="0" hangingPunct="1">
        <a:defRPr sz="1800" kern="1200">
          <a:solidFill>
            <a:schemeClr val="tx1"/>
          </a:solidFill>
          <a:latin typeface="+mn-lt"/>
          <a:ea typeface="+mn-ea"/>
          <a:cs typeface="+mn-cs"/>
        </a:defRPr>
      </a:lvl4pPr>
      <a:lvl5pPr marL="1865925" algn="l" defTabSz="932962" rtl="0" eaLnBrk="1" latinLnBrk="0" hangingPunct="1">
        <a:defRPr sz="1800" kern="1200">
          <a:solidFill>
            <a:schemeClr val="tx1"/>
          </a:solidFill>
          <a:latin typeface="+mn-lt"/>
          <a:ea typeface="+mn-ea"/>
          <a:cs typeface="+mn-cs"/>
        </a:defRPr>
      </a:lvl5pPr>
      <a:lvl6pPr marL="2332406" algn="l" defTabSz="932962" rtl="0" eaLnBrk="1" latinLnBrk="0" hangingPunct="1">
        <a:defRPr sz="1800" kern="1200">
          <a:solidFill>
            <a:schemeClr val="tx1"/>
          </a:solidFill>
          <a:latin typeface="+mn-lt"/>
          <a:ea typeface="+mn-ea"/>
          <a:cs typeface="+mn-cs"/>
        </a:defRPr>
      </a:lvl6pPr>
      <a:lvl7pPr marL="2798887" algn="l" defTabSz="932962" rtl="0" eaLnBrk="1" latinLnBrk="0" hangingPunct="1">
        <a:defRPr sz="1800" kern="1200">
          <a:solidFill>
            <a:schemeClr val="tx1"/>
          </a:solidFill>
          <a:latin typeface="+mn-lt"/>
          <a:ea typeface="+mn-ea"/>
          <a:cs typeface="+mn-cs"/>
        </a:defRPr>
      </a:lvl7pPr>
      <a:lvl8pPr marL="3265368" algn="l" defTabSz="932962" rtl="0" eaLnBrk="1" latinLnBrk="0" hangingPunct="1">
        <a:defRPr sz="1800" kern="1200">
          <a:solidFill>
            <a:schemeClr val="tx1"/>
          </a:solidFill>
          <a:latin typeface="+mn-lt"/>
          <a:ea typeface="+mn-ea"/>
          <a:cs typeface="+mn-cs"/>
        </a:defRPr>
      </a:lvl8pPr>
      <a:lvl9pPr marL="3731849" algn="l" defTabSz="93296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6CB7"/>
        </a:solidFill>
        <a:effectLst/>
      </p:bgPr>
    </p:bg>
    <p:spTree>
      <p:nvGrpSpPr>
        <p:cNvPr id="1" name=""/>
        <p:cNvGrpSpPr/>
        <p:nvPr/>
      </p:nvGrpSpPr>
      <p:grpSpPr>
        <a:xfrm>
          <a:off x="0" y="0"/>
          <a:ext cx="0" cy="0"/>
          <a:chOff x="0" y="0"/>
          <a:chExt cx="0" cy="0"/>
        </a:xfrm>
      </p:grpSpPr>
      <p:sp>
        <p:nvSpPr>
          <p:cNvPr id="65" name="Rectangle 64">
            <a:extLst>
              <a:ext uri="{FF2B5EF4-FFF2-40B4-BE49-F238E27FC236}">
                <a16:creationId xmlns:a16="http://schemas.microsoft.com/office/drawing/2014/main" xmlns="" id="{8F91D8EE-5A2D-41F4-8A78-6F1488BD9FC4}"/>
              </a:ext>
            </a:extLst>
          </p:cNvPr>
          <p:cNvSpPr>
            <a:spLocks noChangeArrowheads="1"/>
          </p:cNvSpPr>
          <p:nvPr userDrawn="1"/>
        </p:nvSpPr>
        <p:spPr bwMode="auto">
          <a:xfrm>
            <a:off x="711201" y="3333750"/>
            <a:ext cx="1377951" cy="352425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eaLnBrk="1">
              <a:defRPr/>
            </a:pPr>
            <a:endParaRPr lang="es-CL" sz="1800" dirty="0">
              <a:solidFill>
                <a:srgbClr val="FFFFFF"/>
              </a:solidFill>
              <a:latin typeface="Calibri" pitchFamily="-60" charset="0"/>
            </a:endParaRPr>
          </a:p>
        </p:txBody>
      </p:sp>
      <p:sp>
        <p:nvSpPr>
          <p:cNvPr id="66" name="Rectangle 65">
            <a:extLst>
              <a:ext uri="{FF2B5EF4-FFF2-40B4-BE49-F238E27FC236}">
                <a16:creationId xmlns:a16="http://schemas.microsoft.com/office/drawing/2014/main" xmlns="" id="{C513FA5B-2768-4084-B936-441E2F2269C7}"/>
              </a:ext>
            </a:extLst>
          </p:cNvPr>
          <p:cNvSpPr>
            <a:spLocks noChangeArrowheads="1"/>
          </p:cNvSpPr>
          <p:nvPr userDrawn="1"/>
        </p:nvSpPr>
        <p:spPr bwMode="auto">
          <a:xfrm>
            <a:off x="2089152" y="3333750"/>
            <a:ext cx="1974849" cy="352425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eaLnBrk="1">
              <a:defRPr/>
            </a:pPr>
            <a:endParaRPr lang="es-CL" sz="1800" dirty="0">
              <a:solidFill>
                <a:srgbClr val="FFFFFF"/>
              </a:solidFill>
              <a:latin typeface="Calibri" pitchFamily="-60" charset="0"/>
            </a:endParaRPr>
          </a:p>
        </p:txBody>
      </p:sp>
      <p:pic>
        <p:nvPicPr>
          <p:cNvPr id="1028" name="Picture 1">
            <a:extLst>
              <a:ext uri="{FF2B5EF4-FFF2-40B4-BE49-F238E27FC236}">
                <a16:creationId xmlns:a16="http://schemas.microsoft.com/office/drawing/2014/main" xmlns="" id="{6CCE0E19-B09D-462B-ADFE-C0E5B65C259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3601" y="3452814"/>
            <a:ext cx="1071033"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1" name="Rectangle 70">
            <a:extLst>
              <a:ext uri="{FF2B5EF4-FFF2-40B4-BE49-F238E27FC236}">
                <a16:creationId xmlns:a16="http://schemas.microsoft.com/office/drawing/2014/main" xmlns="" id="{49F52C9C-D0A2-48FF-B7A4-D3B1DAA294F1}"/>
              </a:ext>
            </a:extLst>
          </p:cNvPr>
          <p:cNvSpPr>
            <a:spLocks noChangeArrowheads="1"/>
          </p:cNvSpPr>
          <p:nvPr userDrawn="1"/>
        </p:nvSpPr>
        <p:spPr bwMode="auto">
          <a:xfrm>
            <a:off x="711201" y="0"/>
            <a:ext cx="1377951" cy="1371600"/>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anchor="ctr"/>
          <a:lstStyle/>
          <a:p>
            <a:pPr eaLnBrk="1">
              <a:defRPr/>
            </a:pPr>
            <a:endParaRPr lang="es-CL" sz="1800" dirty="0">
              <a:solidFill>
                <a:srgbClr val="FFFFFF"/>
              </a:solidFill>
              <a:latin typeface="Calibri" pitchFamily="-60" charset="0"/>
            </a:endParaRPr>
          </a:p>
        </p:txBody>
      </p:sp>
      <p:sp>
        <p:nvSpPr>
          <p:cNvPr id="72" name="Rectangle 71">
            <a:extLst>
              <a:ext uri="{FF2B5EF4-FFF2-40B4-BE49-F238E27FC236}">
                <a16:creationId xmlns:a16="http://schemas.microsoft.com/office/drawing/2014/main" xmlns="" id="{F3781D71-AC81-4E40-90B9-C994E35E6B17}"/>
              </a:ext>
            </a:extLst>
          </p:cNvPr>
          <p:cNvSpPr>
            <a:spLocks noChangeArrowheads="1"/>
          </p:cNvSpPr>
          <p:nvPr userDrawn="1"/>
        </p:nvSpPr>
        <p:spPr bwMode="auto">
          <a:xfrm>
            <a:off x="2089152" y="0"/>
            <a:ext cx="1974849" cy="1371600"/>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anchor="ctr"/>
          <a:lstStyle/>
          <a:p>
            <a:pPr eaLnBrk="1">
              <a:defRPr/>
            </a:pPr>
            <a:endParaRPr lang="es-CL" sz="1800" dirty="0">
              <a:solidFill>
                <a:srgbClr val="FFFFFF"/>
              </a:solidFill>
              <a:latin typeface="Calibri" pitchFamily="-60" charset="0"/>
            </a:endParaRPr>
          </a:p>
        </p:txBody>
      </p:sp>
      <p:pic>
        <p:nvPicPr>
          <p:cNvPr id="1031" name="1.png" descr="/Users/CDEB/Pictures/1.png">
            <a:extLst>
              <a:ext uri="{FF2B5EF4-FFF2-40B4-BE49-F238E27FC236}">
                <a16:creationId xmlns:a16="http://schemas.microsoft.com/office/drawing/2014/main" xmlns="" id="{33DC4EEB-2BED-4E79-823B-1326D13B4D1F}"/>
              </a:ext>
            </a:extLst>
          </p:cNvPr>
          <p:cNvPicPr>
            <a:picLocks noChangeAspect="1"/>
          </p:cNvPicPr>
          <p:nvPr userDrawn="1"/>
        </p:nvPicPr>
        <p:blipFill>
          <a:blip r:embed="rId4" r:link="rId5">
            <a:extLst>
              <a:ext uri="{28A0092B-C50C-407E-A947-70E740481C1C}">
                <a14:useLocalDpi xmlns:a14="http://schemas.microsoft.com/office/drawing/2010/main" val="0"/>
              </a:ext>
            </a:extLst>
          </a:blip>
          <a:srcRect/>
          <a:stretch>
            <a:fillRect/>
          </a:stretch>
        </p:blipFill>
        <p:spPr bwMode="auto">
          <a:xfrm>
            <a:off x="2089151" y="3430589"/>
            <a:ext cx="184573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3.png" descr="/Users/CDEB/Pictures/3.png">
            <a:extLst>
              <a:ext uri="{FF2B5EF4-FFF2-40B4-BE49-F238E27FC236}">
                <a16:creationId xmlns:a16="http://schemas.microsoft.com/office/drawing/2014/main" xmlns="" id="{D1395D68-2C6D-41B4-AB39-ACFB6011738F}"/>
              </a:ext>
            </a:extLst>
          </p:cNvPr>
          <p:cNvPicPr>
            <a:picLocks noChangeAspect="1"/>
          </p:cNvPicPr>
          <p:nvPr userDrawn="1"/>
        </p:nvPicPr>
        <p:blipFill>
          <a:blip r:embed="rId6" r:link="rId7">
            <a:extLst>
              <a:ext uri="{28A0092B-C50C-407E-A947-70E740481C1C}">
                <a14:useLocalDpi xmlns:a14="http://schemas.microsoft.com/office/drawing/2010/main" val="0"/>
              </a:ext>
            </a:extLst>
          </a:blip>
          <a:srcRect/>
          <a:stretch>
            <a:fillRect/>
          </a:stretch>
        </p:blipFill>
        <p:spPr bwMode="auto">
          <a:xfrm>
            <a:off x="2089152" y="6400800"/>
            <a:ext cx="2762249"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5728712"/>
      </p:ext>
    </p:extLst>
  </p:cSld>
  <p:clrMap bg1="dk1" tx1="lt1" bg2="dk2" tx2="lt2" accent1="accent1" accent2="accent2" accent3="accent3" accent4="accent4" accent5="accent5" accent6="accent6" hlink="hlink" folHlink="folHlink"/>
  <p:sldLayoutIdLst>
    <p:sldLayoutId id="2147483682"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2pPr>
      <a:lvl3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3pPr>
      <a:lvl4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4pPr>
      <a:lvl5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5pPr>
      <a:lvl6pPr marL="4572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6pPr>
      <a:lvl7pPr marL="9144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7pPr>
      <a:lvl8pPr marL="13716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8pPr>
      <a:lvl9pPr marL="18288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4"/>
            </p:custDataLs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spid="_x0000_s3881" name="Diapositiva de think-cell" r:id="rId5" imgW="270" imgH="270" progId="TCLayout.ActiveDocument.1">
                  <p:embed/>
                </p:oleObj>
              </mc:Choice>
              <mc:Fallback>
                <p:oleObj name="Diapositiva de think-cell" r:id="rId5" imgW="270" imgH="270" progId="TCLayout.ActiveDocument.1">
                  <p:embed/>
                  <p:pic>
                    <p:nvPicPr>
                      <p:cNvPr id="2" name="Object 1" hidden="1"/>
                      <p:cNvPicPr/>
                      <p:nvPr/>
                    </p:nvPicPr>
                    <p:blipFill>
                      <a:blip r:embed="rId6"/>
                      <a:stretch>
                        <a:fillRect/>
                      </a:stretch>
                    </p:blipFill>
                    <p:spPr>
                      <a:xfrm>
                        <a:off x="0" y="0"/>
                        <a:ext cx="215979"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976207" y="1990667"/>
            <a:ext cx="5853024" cy="125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s-CL" noProof="0"/>
              <a:t>Click to edit Master text styles</a:t>
            </a:r>
          </a:p>
          <a:p>
            <a:pPr lvl="1"/>
            <a:r>
              <a:rPr lang="es-CL" noProof="0"/>
              <a:t>Second level</a:t>
            </a:r>
          </a:p>
          <a:p>
            <a:pPr lvl="2"/>
            <a:r>
              <a:rPr lang="es-CL" noProof="0"/>
              <a:t>Third level</a:t>
            </a:r>
          </a:p>
          <a:p>
            <a:pPr lvl="3"/>
            <a:r>
              <a:rPr lang="es-CL" noProof="0"/>
              <a:t>Fourth level</a:t>
            </a:r>
          </a:p>
          <a:p>
            <a:pPr lvl="4"/>
            <a:r>
              <a:rPr lang="es-CL" noProof="0"/>
              <a:t>Fifth level</a:t>
            </a:r>
            <a:endParaRPr lang="es-CL" noProof="0" dirty="0"/>
          </a:p>
        </p:txBody>
      </p:sp>
      <p:sp>
        <p:nvSpPr>
          <p:cNvPr id="19" name="Title Placeholder 2"/>
          <p:cNvSpPr>
            <a:spLocks noGrp="1" noChangeArrowheads="1"/>
          </p:cNvSpPr>
          <p:nvPr>
            <p:ph type="title"/>
          </p:nvPr>
        </p:nvSpPr>
        <p:spPr bwMode="auto">
          <a:xfrm>
            <a:off x="726996" y="223341"/>
            <a:ext cx="969048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s-CL" noProof="0"/>
              <a:t>Click to edit Master title style</a:t>
            </a:r>
            <a:endParaRPr lang="es-CL" noProof="0" dirty="0"/>
          </a:p>
        </p:txBody>
      </p:sp>
      <p:sp>
        <p:nvSpPr>
          <p:cNvPr id="10" name="McK 1. On-page tracker" hidden="1"/>
          <p:cNvSpPr>
            <a:spLocks noChangeArrowheads="1"/>
          </p:cNvSpPr>
          <p:nvPr/>
        </p:nvSpPr>
        <p:spPr bwMode="auto">
          <a:xfrm>
            <a:off x="161984" y="27536"/>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s-CL" sz="1400">
                <a:solidFill>
                  <a:srgbClr val="808080"/>
                </a:solidFill>
              </a:rPr>
              <a:t>TRACKER</a:t>
            </a:r>
            <a:endParaRPr lang="es-CL" sz="1400" dirty="0">
              <a:solidFill>
                <a:srgbClr val="808080"/>
              </a:solidFill>
            </a:endParaRPr>
          </a:p>
        </p:txBody>
      </p:sp>
      <p:sp>
        <p:nvSpPr>
          <p:cNvPr id="11" name="McK 3. Unit of measure" hidden="1"/>
          <p:cNvSpPr txBox="1">
            <a:spLocks noChangeArrowheads="1"/>
          </p:cNvSpPr>
          <p:nvPr/>
        </p:nvSpPr>
        <p:spPr bwMode="auto">
          <a:xfrm>
            <a:off x="161985" y="542615"/>
            <a:ext cx="1172548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s-CL" sz="1400">
                <a:solidFill>
                  <a:srgbClr val="808080"/>
                </a:solidFill>
                <a:latin typeface="Arial"/>
              </a:rPr>
              <a:t>Unit of measure</a:t>
            </a:r>
            <a:endParaRPr lang="es-CL" sz="1400" dirty="0">
              <a:solidFill>
                <a:srgbClr val="808080"/>
              </a:solidFill>
              <a:latin typeface="Arial"/>
            </a:endParaRPr>
          </a:p>
        </p:txBody>
      </p:sp>
      <p:grpSp>
        <p:nvGrpSpPr>
          <p:cNvPr id="12" name="McK Slide Elements" hidden="1"/>
          <p:cNvGrpSpPr>
            <a:grpSpLocks/>
          </p:cNvGrpSpPr>
          <p:nvPr/>
        </p:nvGrpSpPr>
        <p:grpSpPr bwMode="auto">
          <a:xfrm>
            <a:off x="161986" y="6503346"/>
            <a:ext cx="10256829" cy="288318"/>
            <a:chOff x="75" y="4015"/>
            <a:chExt cx="4749" cy="178"/>
          </a:xfrm>
        </p:grpSpPr>
        <p:sp>
          <p:nvSpPr>
            <p:cNvPr id="13" name="McK 4. Footnote"/>
            <p:cNvSpPr txBox="1">
              <a:spLocks noChangeArrowheads="1"/>
            </p:cNvSpPr>
            <p:nvPr/>
          </p:nvSpPr>
          <p:spPr bwMode="auto">
            <a:xfrm>
              <a:off x="75" y="4015"/>
              <a:ext cx="4749"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s-CL" sz="900">
                  <a:solidFill>
                    <a:srgbClr val="33448D"/>
                  </a:solidFill>
                  <a:latin typeface="Arial"/>
                </a:rPr>
                <a:t>1 Footnote</a:t>
              </a:r>
              <a:endParaRPr lang="es-CL" sz="900" dirty="0">
                <a:solidFill>
                  <a:srgbClr val="33448D"/>
                </a:solidFill>
                <a:latin typeface="Arial"/>
              </a:endParaRPr>
            </a:p>
          </p:txBody>
        </p:sp>
        <p:sp>
          <p:nvSpPr>
            <p:cNvPr id="14" name="McK 5. Source"/>
            <p:cNvSpPr>
              <a:spLocks noChangeArrowheads="1"/>
            </p:cNvSpPr>
            <p:nvPr/>
          </p:nvSpPr>
          <p:spPr bwMode="auto">
            <a:xfrm>
              <a:off x="75" y="4106"/>
              <a:ext cx="4749"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621975" indent="-621975" defTabSz="913526" fontAlgn="base">
                <a:spcBef>
                  <a:spcPct val="0"/>
                </a:spcBef>
                <a:spcAft>
                  <a:spcPct val="0"/>
                </a:spcAft>
                <a:tabLst>
                  <a:tab pos="625214" algn="l"/>
                </a:tabLst>
              </a:pPr>
              <a:r>
                <a:rPr lang="es-CL" sz="900">
                  <a:solidFill>
                    <a:srgbClr val="33448D"/>
                  </a:solidFill>
                </a:rPr>
                <a:t>SOURCE: Source</a:t>
              </a:r>
              <a:endParaRPr lang="es-CL" sz="900" dirty="0">
                <a:solidFill>
                  <a:srgbClr val="33448D"/>
                </a:solidFill>
              </a:endParaRPr>
            </a:p>
          </p:txBody>
        </p:sp>
      </p:grpSp>
      <p:grpSp>
        <p:nvGrpSpPr>
          <p:cNvPr id="15" name="ACET" hidden="1"/>
          <p:cNvGrpSpPr>
            <a:grpSpLocks/>
          </p:cNvGrpSpPr>
          <p:nvPr/>
        </p:nvGrpSpPr>
        <p:grpSpPr bwMode="auto">
          <a:xfrm>
            <a:off x="1976207"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s-CL" sz="1600" b="1">
                  <a:solidFill>
                    <a:srgbClr val="33448D"/>
                  </a:solidFill>
                </a:rPr>
                <a:t>Title</a:t>
              </a:r>
            </a:p>
            <a:p>
              <a:pPr defTabSz="914400" fontAlgn="base">
                <a:spcBef>
                  <a:spcPct val="0"/>
                </a:spcBef>
                <a:spcAft>
                  <a:spcPct val="0"/>
                </a:spcAft>
              </a:pPr>
              <a:r>
                <a:rPr lang="es-CL" sz="1600">
                  <a:solidFill>
                    <a:srgbClr val="808080"/>
                  </a:solidFill>
                </a:rPr>
                <a:t>Unit of measure</a:t>
              </a:r>
              <a:endParaRPr lang="es-CL" sz="1600" dirty="0">
                <a:solidFill>
                  <a:srgbClr val="808080"/>
                </a:solidFill>
              </a:endParaRPr>
            </a:p>
          </p:txBody>
        </p:sp>
      </p:grpSp>
      <p:sp>
        <p:nvSpPr>
          <p:cNvPr id="20" name="AutoShape 35"/>
          <p:cNvSpPr>
            <a:spLocks noChangeArrowheads="1"/>
          </p:cNvSpPr>
          <p:nvPr/>
        </p:nvSpPr>
        <p:spPr bwMode="gray">
          <a:xfrm>
            <a:off x="0" y="831518"/>
            <a:ext cx="10152235" cy="45719"/>
          </a:xfrm>
          <a:prstGeom prst="roundRect">
            <a:avLst>
              <a:gd name="adj" fmla="val 11644"/>
            </a:avLst>
          </a:prstGeom>
          <a:solidFill>
            <a:srgbClr val="0067B4"/>
          </a:solidFill>
          <a:ln>
            <a:solidFill>
              <a:srgbClr val="0067B4"/>
            </a:solidFill>
            <a:headEnd/>
            <a:tailEnd/>
          </a:ln>
          <a:scene3d>
            <a:camera prst="orthographicFront">
              <a:rot lat="0" lon="0" rev="0"/>
            </a:camera>
            <a:lightRig rig="threePt" dir="t">
              <a:rot lat="0" lon="0" rev="1200000"/>
            </a:lightRig>
          </a:scene3d>
          <a:sp3d/>
        </p:spPr>
        <p:style>
          <a:lnRef idx="0">
            <a:schemeClr val="accent4"/>
          </a:lnRef>
          <a:fillRef idx="3">
            <a:schemeClr val="accent4"/>
          </a:fillRef>
          <a:effectRef idx="3">
            <a:schemeClr val="accent4"/>
          </a:effectRef>
          <a:fontRef idx="minor">
            <a:schemeClr val="lt1"/>
          </a:fontRef>
        </p:style>
        <p:txBody>
          <a:bodyPr vert="horz" wrap="square" lIns="93296" tIns="46648" rIns="93296" bIns="46648" numCol="1" anchor="ctr" anchorCtr="0" compatLnSpc="1">
            <a:prstTxWarp prst="textNoShape">
              <a:avLst/>
            </a:prstTxWarp>
          </a:bodyPr>
          <a:lstStyle/>
          <a:p>
            <a:pPr algn="ctr" defTabSz="914400" eaLnBrk="1" fontAlgn="base">
              <a:spcBef>
                <a:spcPct val="0"/>
              </a:spcBef>
              <a:spcAft>
                <a:spcPct val="0"/>
              </a:spcAft>
            </a:pPr>
            <a:endParaRPr lang="es-CL" sz="1800" dirty="0">
              <a:solidFill>
                <a:srgbClr val="000000"/>
              </a:solidFill>
              <a:cs typeface="Arial" pitchFamily="34" charset="0"/>
            </a:endParaRPr>
          </a:p>
        </p:txBody>
      </p:sp>
      <p:sp>
        <p:nvSpPr>
          <p:cNvPr id="22" name="Rectangle 551"/>
          <p:cNvSpPr>
            <a:spLocks noChangeArrowheads="1"/>
          </p:cNvSpPr>
          <p:nvPr/>
        </p:nvSpPr>
        <p:spPr bwMode="auto">
          <a:xfrm>
            <a:off x="-1" y="6644265"/>
            <a:ext cx="12219865" cy="213736"/>
          </a:xfrm>
          <a:prstGeom prst="rect">
            <a:avLst/>
          </a:prstGeom>
          <a:solidFill>
            <a:srgbClr val="0067B4"/>
          </a:solidFill>
          <a:ln>
            <a:noFill/>
          </a:ln>
          <a:extLst/>
        </p:spPr>
        <p:txBody>
          <a:bodyPr vert="horz" wrap="square" lIns="93296" tIns="46648" rIns="93296" bIns="46648" numCol="1" anchor="t" anchorCtr="0" compatLnSpc="1">
            <a:prstTxWarp prst="textNoShape">
              <a:avLst/>
            </a:prstTxWarp>
          </a:bodyPr>
          <a:lstStyle/>
          <a:p>
            <a:pPr defTabSz="914400" eaLnBrk="1" fontAlgn="base">
              <a:spcBef>
                <a:spcPct val="0"/>
              </a:spcBef>
              <a:spcAft>
                <a:spcPct val="0"/>
              </a:spcAft>
            </a:pPr>
            <a:endParaRPr lang="es-CL" sz="1600" dirty="0">
              <a:solidFill>
                <a:srgbClr val="33448D"/>
              </a:solidFill>
            </a:endParaRPr>
          </a:p>
        </p:txBody>
      </p:sp>
      <p:sp>
        <p:nvSpPr>
          <p:cNvPr id="23" name="195 Marcador de número de diapositiva"/>
          <p:cNvSpPr>
            <a:spLocks noGrp="1"/>
          </p:cNvSpPr>
          <p:nvPr>
            <p:ph type="sldNum" sz="quarter" idx="4"/>
          </p:nvPr>
        </p:nvSpPr>
        <p:spPr>
          <a:xfrm>
            <a:off x="11697989" y="6609102"/>
            <a:ext cx="2844800" cy="365125"/>
          </a:xfrm>
          <a:prstGeom prst="rect">
            <a:avLst/>
          </a:prstGeom>
        </p:spPr>
        <p:txBody>
          <a:bodyPr/>
          <a:lstStyle>
            <a:lvl1pPr>
              <a:defRPr sz="1200" baseline="0">
                <a:solidFill>
                  <a:schemeClr val="bg1"/>
                </a:solidFill>
                <a:latin typeface="Arial" panose="020B0604020202020204" pitchFamily="34" charset="0"/>
                <a:cs typeface="Arial" panose="020B0604020202020204" pitchFamily="34" charset="0"/>
              </a:defRPr>
            </a:lvl1pPr>
          </a:lstStyle>
          <a:p>
            <a:fld id="{7536BA00-E649-495D-B82A-3219CB1D2429}" type="slidenum">
              <a:rPr lang="es-CL" smtClean="0"/>
              <a:pPr/>
              <a:t>‹Nº›</a:t>
            </a:fld>
            <a:endParaRPr lang="es-CL" dirty="0"/>
          </a:p>
        </p:txBody>
      </p:sp>
      <p:pic>
        <p:nvPicPr>
          <p:cNvPr id="4" name="Imagen 3">
            <a:extLst>
              <a:ext uri="{FF2B5EF4-FFF2-40B4-BE49-F238E27FC236}">
                <a16:creationId xmlns:a16="http://schemas.microsoft.com/office/drawing/2014/main" xmlns="" id="{8D6E1703-9EAA-4B88-9B3C-2395CA1E4104}"/>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912827" y="-15570"/>
            <a:ext cx="1279173" cy="869946"/>
          </a:xfrm>
          <a:prstGeom prst="rect">
            <a:avLst/>
          </a:prstGeom>
        </p:spPr>
      </p:pic>
    </p:spTree>
    <p:extLst>
      <p:ext uri="{BB962C8B-B14F-4D97-AF65-F5344CB8AC3E}">
        <p14:creationId xmlns:p14="http://schemas.microsoft.com/office/powerpoint/2010/main" val="4179790654"/>
      </p:ext>
    </p:extLst>
  </p:cSld>
  <p:clrMap bg1="lt1" tx1="dk1" bg2="lt2" tx2="dk2" accent1="accent1" accent2="accent2" accent3="accent3" accent4="accent4" accent5="accent5" accent6="accent6" hlink="hlink" folHlink="folHlink"/>
  <p:sldLayoutIdLst>
    <p:sldLayoutId id="2147483684" r:id="rId1"/>
  </p:sldLayoutIdLst>
  <p:hf hdr="0" ftr="0" dt="0"/>
  <p:txStyles>
    <p:titleStyle>
      <a:lvl1pPr algn="l" defTabSz="913526" rtl="0" eaLnBrk="1" fontAlgn="base" hangingPunct="1">
        <a:spcBef>
          <a:spcPct val="0"/>
        </a:spcBef>
        <a:spcAft>
          <a:spcPct val="0"/>
        </a:spcAft>
        <a:tabLst>
          <a:tab pos="275353" algn="l"/>
        </a:tabLst>
        <a:defRPr sz="1900" b="1" baseline="0">
          <a:solidFill>
            <a:srgbClr val="0067B4"/>
          </a:solidFill>
          <a:latin typeface="+mj-lt"/>
          <a:ea typeface="+mj-ea"/>
          <a:cs typeface="+mj-cs"/>
        </a:defRPr>
      </a:lvl1pPr>
      <a:lvl2pPr algn="l" defTabSz="913526" rtl="0" eaLnBrk="1" fontAlgn="base" hangingPunct="1">
        <a:spcBef>
          <a:spcPct val="0"/>
        </a:spcBef>
        <a:spcAft>
          <a:spcPct val="0"/>
        </a:spcAft>
        <a:defRPr sz="1900" b="1">
          <a:solidFill>
            <a:schemeClr val="tx2"/>
          </a:solidFill>
          <a:latin typeface="Arial" charset="0"/>
        </a:defRPr>
      </a:lvl2pPr>
      <a:lvl3pPr algn="l" defTabSz="913526" rtl="0" eaLnBrk="1" fontAlgn="base" hangingPunct="1">
        <a:spcBef>
          <a:spcPct val="0"/>
        </a:spcBef>
        <a:spcAft>
          <a:spcPct val="0"/>
        </a:spcAft>
        <a:defRPr sz="1900" b="1">
          <a:solidFill>
            <a:schemeClr val="tx2"/>
          </a:solidFill>
          <a:latin typeface="Arial" charset="0"/>
        </a:defRPr>
      </a:lvl3pPr>
      <a:lvl4pPr algn="l" defTabSz="913526" rtl="0" eaLnBrk="1" fontAlgn="base" hangingPunct="1">
        <a:spcBef>
          <a:spcPct val="0"/>
        </a:spcBef>
        <a:spcAft>
          <a:spcPct val="0"/>
        </a:spcAft>
        <a:defRPr sz="1900" b="1">
          <a:solidFill>
            <a:schemeClr val="tx2"/>
          </a:solidFill>
          <a:latin typeface="Arial" charset="0"/>
        </a:defRPr>
      </a:lvl4pPr>
      <a:lvl5pPr algn="l" defTabSz="913526" rtl="0" eaLnBrk="1" fontAlgn="base" hangingPunct="1">
        <a:spcBef>
          <a:spcPct val="0"/>
        </a:spcBef>
        <a:spcAft>
          <a:spcPct val="0"/>
        </a:spcAft>
        <a:defRPr sz="1900" b="1">
          <a:solidFill>
            <a:schemeClr val="tx2"/>
          </a:solidFill>
          <a:latin typeface="Arial" charset="0"/>
        </a:defRPr>
      </a:lvl5pPr>
      <a:lvl6pPr marL="466481" algn="l" defTabSz="913526" rtl="0" eaLnBrk="1" fontAlgn="base" hangingPunct="1">
        <a:spcBef>
          <a:spcPct val="0"/>
        </a:spcBef>
        <a:spcAft>
          <a:spcPct val="0"/>
        </a:spcAft>
        <a:defRPr sz="1900" b="1">
          <a:solidFill>
            <a:schemeClr val="tx2"/>
          </a:solidFill>
          <a:latin typeface="Arial" charset="0"/>
        </a:defRPr>
      </a:lvl6pPr>
      <a:lvl7pPr marL="932962" algn="l" defTabSz="913526" rtl="0" eaLnBrk="1" fontAlgn="base" hangingPunct="1">
        <a:spcBef>
          <a:spcPct val="0"/>
        </a:spcBef>
        <a:spcAft>
          <a:spcPct val="0"/>
        </a:spcAft>
        <a:defRPr sz="1900" b="1">
          <a:solidFill>
            <a:schemeClr val="tx2"/>
          </a:solidFill>
          <a:latin typeface="Arial" charset="0"/>
        </a:defRPr>
      </a:lvl7pPr>
      <a:lvl8pPr marL="1399443" algn="l" defTabSz="913526" rtl="0" eaLnBrk="1" fontAlgn="base" hangingPunct="1">
        <a:spcBef>
          <a:spcPct val="0"/>
        </a:spcBef>
        <a:spcAft>
          <a:spcPct val="0"/>
        </a:spcAft>
        <a:defRPr sz="1900" b="1">
          <a:solidFill>
            <a:schemeClr val="tx2"/>
          </a:solidFill>
          <a:latin typeface="Arial" charset="0"/>
        </a:defRPr>
      </a:lvl8pPr>
      <a:lvl9pPr marL="1865925" algn="l" defTabSz="913526" rtl="0" eaLnBrk="1" fontAlgn="base" hangingPunct="1">
        <a:spcBef>
          <a:spcPct val="0"/>
        </a:spcBef>
        <a:spcAft>
          <a:spcPct val="0"/>
        </a:spcAft>
        <a:defRPr sz="1900" b="1">
          <a:solidFill>
            <a:schemeClr val="tx2"/>
          </a:solidFill>
          <a:latin typeface="Arial" charset="0"/>
        </a:defRPr>
      </a:lvl9pPr>
    </p:titleStyle>
    <p:bodyStyle>
      <a:lvl1pPr marL="0" indent="0" algn="l" defTabSz="913526"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607" indent="-195987" algn="l" defTabSz="913526"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81" indent="-267255" algn="l" defTabSz="913526"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835" indent="-158733" algn="l" defTabSz="913526"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962" rtl="0" eaLnBrk="1" latinLnBrk="0" hangingPunct="1">
        <a:defRPr sz="1800" kern="1200">
          <a:solidFill>
            <a:schemeClr val="tx1"/>
          </a:solidFill>
          <a:latin typeface="+mn-lt"/>
          <a:ea typeface="+mn-ea"/>
          <a:cs typeface="+mn-cs"/>
        </a:defRPr>
      </a:lvl1pPr>
      <a:lvl2pPr marL="466481" algn="l" defTabSz="932962" rtl="0" eaLnBrk="1" latinLnBrk="0" hangingPunct="1">
        <a:defRPr sz="1800" kern="1200">
          <a:solidFill>
            <a:schemeClr val="tx1"/>
          </a:solidFill>
          <a:latin typeface="+mn-lt"/>
          <a:ea typeface="+mn-ea"/>
          <a:cs typeface="+mn-cs"/>
        </a:defRPr>
      </a:lvl2pPr>
      <a:lvl3pPr marL="932962" algn="l" defTabSz="932962" rtl="0" eaLnBrk="1" latinLnBrk="0" hangingPunct="1">
        <a:defRPr sz="1800" kern="1200">
          <a:solidFill>
            <a:schemeClr val="tx1"/>
          </a:solidFill>
          <a:latin typeface="+mn-lt"/>
          <a:ea typeface="+mn-ea"/>
          <a:cs typeface="+mn-cs"/>
        </a:defRPr>
      </a:lvl3pPr>
      <a:lvl4pPr marL="1399443" algn="l" defTabSz="932962" rtl="0" eaLnBrk="1" latinLnBrk="0" hangingPunct="1">
        <a:defRPr sz="1800" kern="1200">
          <a:solidFill>
            <a:schemeClr val="tx1"/>
          </a:solidFill>
          <a:latin typeface="+mn-lt"/>
          <a:ea typeface="+mn-ea"/>
          <a:cs typeface="+mn-cs"/>
        </a:defRPr>
      </a:lvl4pPr>
      <a:lvl5pPr marL="1865925" algn="l" defTabSz="932962" rtl="0" eaLnBrk="1" latinLnBrk="0" hangingPunct="1">
        <a:defRPr sz="1800" kern="1200">
          <a:solidFill>
            <a:schemeClr val="tx1"/>
          </a:solidFill>
          <a:latin typeface="+mn-lt"/>
          <a:ea typeface="+mn-ea"/>
          <a:cs typeface="+mn-cs"/>
        </a:defRPr>
      </a:lvl5pPr>
      <a:lvl6pPr marL="2332406" algn="l" defTabSz="932962" rtl="0" eaLnBrk="1" latinLnBrk="0" hangingPunct="1">
        <a:defRPr sz="1800" kern="1200">
          <a:solidFill>
            <a:schemeClr val="tx1"/>
          </a:solidFill>
          <a:latin typeface="+mn-lt"/>
          <a:ea typeface="+mn-ea"/>
          <a:cs typeface="+mn-cs"/>
        </a:defRPr>
      </a:lvl6pPr>
      <a:lvl7pPr marL="2798887" algn="l" defTabSz="932962" rtl="0" eaLnBrk="1" latinLnBrk="0" hangingPunct="1">
        <a:defRPr sz="1800" kern="1200">
          <a:solidFill>
            <a:schemeClr val="tx1"/>
          </a:solidFill>
          <a:latin typeface="+mn-lt"/>
          <a:ea typeface="+mn-ea"/>
          <a:cs typeface="+mn-cs"/>
        </a:defRPr>
      </a:lvl7pPr>
      <a:lvl8pPr marL="3265368" algn="l" defTabSz="932962" rtl="0" eaLnBrk="1" latinLnBrk="0" hangingPunct="1">
        <a:defRPr sz="1800" kern="1200">
          <a:solidFill>
            <a:schemeClr val="tx1"/>
          </a:solidFill>
          <a:latin typeface="+mn-lt"/>
          <a:ea typeface="+mn-ea"/>
          <a:cs typeface="+mn-cs"/>
        </a:defRPr>
      </a:lvl8pPr>
      <a:lvl9pPr marL="3731849" algn="l" defTabSz="93296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chart" Target="../charts/chart2.xml"/><Relationship Id="rId5" Type="http://schemas.openxmlformats.org/officeDocument/2006/relationships/image" Target="../media/image9.emf"/><Relationship Id="rId4" Type="http://schemas.openxmlformats.org/officeDocument/2006/relationships/package" Target="../embeddings/Microsoft_Excel_Worksheet1.xlsx"/></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chart" Target="../charts/chart3.xml"/><Relationship Id="rId5" Type="http://schemas.openxmlformats.org/officeDocument/2006/relationships/image" Target="../media/image10.emf"/><Relationship Id="rId4" Type="http://schemas.openxmlformats.org/officeDocument/2006/relationships/oleObject" Target="../embeddings/Microsoft_Excel_97-2003_Worksheet1.xls"/></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chart" Target="../charts/chart4.xml"/><Relationship Id="rId5" Type="http://schemas.openxmlformats.org/officeDocument/2006/relationships/image" Target="../media/image11.emf"/><Relationship Id="rId4" Type="http://schemas.openxmlformats.org/officeDocument/2006/relationships/oleObject" Target="../embeddings/Microsoft_Excel_97-2003_Worksheet2.xls"/></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2.emf"/><Relationship Id="rId4" Type="http://schemas.openxmlformats.org/officeDocument/2006/relationships/oleObject" Target="../embeddings/Microsoft_Excel_97-2003_Worksheet3.xls"/></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Subtitle 2">
            <a:extLst>
              <a:ext uri="{FF2B5EF4-FFF2-40B4-BE49-F238E27FC236}">
                <a16:creationId xmlns:a16="http://schemas.microsoft.com/office/drawing/2014/main" xmlns="" id="{88F835D9-4277-48A6-8708-E05534943F63}"/>
              </a:ext>
            </a:extLst>
          </p:cNvPr>
          <p:cNvSpPr txBox="1">
            <a:spLocks/>
          </p:cNvSpPr>
          <p:nvPr/>
        </p:nvSpPr>
        <p:spPr bwMode="auto">
          <a:xfrm>
            <a:off x="4269382" y="5317588"/>
            <a:ext cx="6340548" cy="1411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ヒラギノ角ゴ Pro W3" pitchFamily="-60" charset="-128"/>
              </a:defRPr>
            </a:lvl1pPr>
            <a:lvl2pPr marL="742950" indent="-285750" eaLnBrk="0" hangingPunct="0">
              <a:defRPr>
                <a:solidFill>
                  <a:schemeClr val="tx1"/>
                </a:solidFill>
                <a:latin typeface="Arial" panose="020B0604020202020204" pitchFamily="34" charset="0"/>
                <a:ea typeface="ヒラギノ角ゴ Pro W3" pitchFamily="-60" charset="-128"/>
              </a:defRPr>
            </a:lvl2pPr>
            <a:lvl3pPr marL="1143000" indent="-228600" eaLnBrk="0" hangingPunct="0">
              <a:defRPr>
                <a:solidFill>
                  <a:schemeClr val="tx1"/>
                </a:solidFill>
                <a:latin typeface="Arial" panose="020B0604020202020204" pitchFamily="34" charset="0"/>
                <a:ea typeface="ヒラギノ角ゴ Pro W3" pitchFamily="-60" charset="-128"/>
              </a:defRPr>
            </a:lvl3pPr>
            <a:lvl4pPr marL="1600200" indent="-228600" eaLnBrk="0" hangingPunct="0">
              <a:defRPr>
                <a:solidFill>
                  <a:schemeClr val="tx1"/>
                </a:solidFill>
                <a:latin typeface="Arial" panose="020B0604020202020204" pitchFamily="34" charset="0"/>
                <a:ea typeface="ヒラギノ角ゴ Pro W3" pitchFamily="-60" charset="-128"/>
              </a:defRPr>
            </a:lvl4pPr>
            <a:lvl5pPr marL="2057400" indent="-228600" eaLnBrk="0" hangingPunct="0">
              <a:defRPr>
                <a:solidFill>
                  <a:schemeClr val="tx1"/>
                </a:solidFill>
                <a:latin typeface="Arial" panose="020B0604020202020204" pitchFamily="34" charset="0"/>
                <a:ea typeface="ヒラギノ角ゴ Pro W3" pitchFamily="-6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ヒラギノ角ゴ Pro W3" pitchFamily="-6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ヒラギノ角ゴ Pro W3" pitchFamily="-6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ヒラギノ角ゴ Pro W3" pitchFamily="-6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ヒラギノ角ゴ Pro W3" pitchFamily="-60" charset="-128"/>
              </a:defRPr>
            </a:lvl9pPr>
          </a:lstStyle>
          <a:p>
            <a:pPr eaLnBrk="1" fontAlgn="base" hangingPunct="1">
              <a:spcBef>
                <a:spcPct val="20000"/>
              </a:spcBef>
              <a:spcAft>
                <a:spcPct val="0"/>
              </a:spcAft>
              <a:defRPr/>
            </a:pPr>
            <a:r>
              <a:rPr lang="es-CL" altLang="en-US" sz="1600" b="1" dirty="0" smtClean="0">
                <a:solidFill>
                  <a:srgbClr val="FFFFFF"/>
                </a:solidFill>
                <a:latin typeface="Century Gothic" panose="020B0502020202020204" pitchFamily="34" charset="0"/>
              </a:rPr>
              <a:t>Servicio de Salud Iquique</a:t>
            </a:r>
          </a:p>
          <a:p>
            <a:pPr eaLnBrk="1" fontAlgn="base" hangingPunct="1">
              <a:spcBef>
                <a:spcPct val="20000"/>
              </a:spcBef>
              <a:spcAft>
                <a:spcPct val="0"/>
              </a:spcAft>
              <a:defRPr/>
            </a:pPr>
            <a:r>
              <a:rPr lang="es-CL" altLang="en-US" sz="1600" b="1" dirty="0" smtClean="0">
                <a:solidFill>
                  <a:srgbClr val="FFFFFF"/>
                </a:solidFill>
                <a:latin typeface="Century Gothic" panose="020B0502020202020204" pitchFamily="34" charset="0"/>
              </a:rPr>
              <a:t>Subdirección de Gestión de Personas</a:t>
            </a:r>
          </a:p>
          <a:p>
            <a:pPr eaLnBrk="1" fontAlgn="base" hangingPunct="1">
              <a:spcBef>
                <a:spcPct val="20000"/>
              </a:spcBef>
              <a:spcAft>
                <a:spcPct val="0"/>
              </a:spcAft>
              <a:defRPr/>
            </a:pPr>
            <a:r>
              <a:rPr lang="es-CL" altLang="en-US" sz="1600" b="1" dirty="0" smtClean="0">
                <a:solidFill>
                  <a:srgbClr val="FFFFFF"/>
                </a:solidFill>
                <a:latin typeface="Century Gothic" panose="020B0502020202020204" pitchFamily="34" charset="0"/>
              </a:rPr>
              <a:t>Julio, 2021</a:t>
            </a:r>
            <a:endParaRPr lang="es-CL" altLang="en-US" sz="1600" b="1" dirty="0">
              <a:solidFill>
                <a:srgbClr val="FFFFFF"/>
              </a:solidFill>
              <a:latin typeface="Century Gothic" panose="020B0502020202020204" pitchFamily="34" charset="0"/>
            </a:endParaRPr>
          </a:p>
        </p:txBody>
      </p:sp>
      <p:sp>
        <p:nvSpPr>
          <p:cNvPr id="3" name="CuadroTexto 2"/>
          <p:cNvSpPr txBox="1"/>
          <p:nvPr/>
        </p:nvSpPr>
        <p:spPr>
          <a:xfrm>
            <a:off x="2384854" y="1729946"/>
            <a:ext cx="8538519" cy="1323439"/>
          </a:xfrm>
          <a:prstGeom prst="rect">
            <a:avLst/>
          </a:prstGeom>
          <a:noFill/>
        </p:spPr>
        <p:txBody>
          <a:bodyPr wrap="square" rtlCol="0">
            <a:spAutoFit/>
          </a:bodyPr>
          <a:lstStyle/>
          <a:p>
            <a:pPr algn="ctr"/>
            <a:r>
              <a:rPr lang="es-CL" sz="4000" b="1" dirty="0" smtClean="0"/>
              <a:t>Programa de Formación de Especialistas</a:t>
            </a:r>
            <a:endParaRPr lang="es-CL" sz="4000" b="1" dirty="0"/>
          </a:p>
        </p:txBody>
      </p:sp>
    </p:spTree>
    <p:extLst>
      <p:ext uri="{BB962C8B-B14F-4D97-AF65-F5344CB8AC3E}">
        <p14:creationId xmlns:p14="http://schemas.microsoft.com/office/powerpoint/2010/main" val="1514140100"/>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A8BA380-5D05-45D9-8CCF-60264A5AB6F5}"/>
              </a:ext>
            </a:extLst>
          </p:cNvPr>
          <p:cNvSpPr>
            <a:spLocks noGrp="1"/>
          </p:cNvSpPr>
          <p:nvPr>
            <p:ph type="title"/>
          </p:nvPr>
        </p:nvSpPr>
        <p:spPr>
          <a:xfrm>
            <a:off x="230285" y="403963"/>
            <a:ext cx="9690483" cy="569387"/>
          </a:xfrm>
        </p:spPr>
        <p:txBody>
          <a:bodyPr/>
          <a:lstStyle/>
          <a:p>
            <a:r>
              <a:rPr lang="es-CL" sz="1800" kern="1200" dirty="0"/>
              <a:t>BECARIOS, Ley N° 15.076</a:t>
            </a:r>
            <a:br>
              <a:rPr lang="es-CL" sz="1800" kern="1200" dirty="0"/>
            </a:br>
            <a:endParaRPr lang="es-CL" dirty="0"/>
          </a:p>
        </p:txBody>
      </p:sp>
      <p:sp>
        <p:nvSpPr>
          <p:cNvPr id="3" name="Marcador de número de diapositiva 2">
            <a:extLst>
              <a:ext uri="{FF2B5EF4-FFF2-40B4-BE49-F238E27FC236}">
                <a16:creationId xmlns:a16="http://schemas.microsoft.com/office/drawing/2014/main" xmlns="" id="{C9721959-5532-421F-BAA4-BB0A458C8942}"/>
              </a:ext>
            </a:extLst>
          </p:cNvPr>
          <p:cNvSpPr>
            <a:spLocks noGrp="1"/>
          </p:cNvSpPr>
          <p:nvPr>
            <p:ph type="sldNum" sz="quarter" idx="2"/>
          </p:nvPr>
        </p:nvSpPr>
        <p:spPr/>
        <p:txBody>
          <a:bodyPr/>
          <a:lstStyle/>
          <a:p>
            <a:fld id="{86CB4B4D-7CA3-9044-876B-883B54F8677D}" type="slidenum">
              <a:rPr lang="es-CL" smtClean="0"/>
              <a:t>10</a:t>
            </a:fld>
            <a:endParaRPr lang="es-CL"/>
          </a:p>
        </p:txBody>
      </p:sp>
      <p:sp>
        <p:nvSpPr>
          <p:cNvPr id="5" name="Rectángulo: esquinas redondeadas 4">
            <a:extLst>
              <a:ext uri="{FF2B5EF4-FFF2-40B4-BE49-F238E27FC236}">
                <a16:creationId xmlns:a16="http://schemas.microsoft.com/office/drawing/2014/main" xmlns="" id="{CF924549-ABC0-4255-97F5-6E044C21E5E2}"/>
              </a:ext>
            </a:extLst>
          </p:cNvPr>
          <p:cNvSpPr/>
          <p:nvPr/>
        </p:nvSpPr>
        <p:spPr>
          <a:xfrm>
            <a:off x="534572" y="1598723"/>
            <a:ext cx="9720775" cy="4928686"/>
          </a:xfrm>
          <a:prstGeom prst="roundRect">
            <a:avLst/>
          </a:prstGeom>
          <a:solidFill>
            <a:srgbClr val="B2FF8B"/>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p:txBody>
      </p:sp>
      <p:graphicFrame>
        <p:nvGraphicFramePr>
          <p:cNvPr id="8" name="7 Objeto"/>
          <p:cNvGraphicFramePr>
            <a:graphicFrameLocks noChangeAspect="1"/>
          </p:cNvGraphicFramePr>
          <p:nvPr>
            <p:extLst>
              <p:ext uri="{D42A27DB-BD31-4B8C-83A1-F6EECF244321}">
                <p14:modId xmlns:p14="http://schemas.microsoft.com/office/powerpoint/2010/main" val="2698053698"/>
              </p:ext>
            </p:extLst>
          </p:nvPr>
        </p:nvGraphicFramePr>
        <p:xfrm>
          <a:off x="1241425" y="1831584"/>
          <a:ext cx="2193925" cy="4695825"/>
        </p:xfrm>
        <a:graphic>
          <a:graphicData uri="http://schemas.openxmlformats.org/presentationml/2006/ole">
            <mc:AlternateContent xmlns:mc="http://schemas.openxmlformats.org/markup-compatibility/2006">
              <mc:Choice xmlns:v="urn:schemas-microsoft-com:vml" Requires="v">
                <p:oleObj spid="_x0000_s8206" name="Hoja de cálculo" r:id="rId4" imgW="1971884" imgH="4695682" progId="Excel.Sheet.12">
                  <p:embed/>
                </p:oleObj>
              </mc:Choice>
              <mc:Fallback>
                <p:oleObj name="Hoja de cálculo" r:id="rId4" imgW="1971884" imgH="4695682" progId="Excel.Sheet.12">
                  <p:embed/>
                  <p:pic>
                    <p:nvPicPr>
                      <p:cNvPr id="0" name=""/>
                      <p:cNvPicPr/>
                      <p:nvPr/>
                    </p:nvPicPr>
                    <p:blipFill>
                      <a:blip r:embed="rId5"/>
                      <a:stretch>
                        <a:fillRect/>
                      </a:stretch>
                    </p:blipFill>
                    <p:spPr>
                      <a:xfrm>
                        <a:off x="1241425" y="1831584"/>
                        <a:ext cx="2193925" cy="4695825"/>
                      </a:xfrm>
                      <a:prstGeom prst="rect">
                        <a:avLst/>
                      </a:prstGeom>
                      <a:solidFill>
                        <a:schemeClr val="accent4">
                          <a:lumMod val="60000"/>
                          <a:lumOff val="40000"/>
                        </a:schemeClr>
                      </a:solidFill>
                    </p:spPr>
                  </p:pic>
                </p:oleObj>
              </mc:Fallback>
            </mc:AlternateContent>
          </a:graphicData>
        </a:graphic>
      </p:graphicFrame>
      <p:graphicFrame>
        <p:nvGraphicFramePr>
          <p:cNvPr id="11" name="1 Gráfico"/>
          <p:cNvGraphicFramePr>
            <a:graphicFrameLocks/>
          </p:cNvGraphicFramePr>
          <p:nvPr>
            <p:extLst/>
          </p:nvPr>
        </p:nvGraphicFramePr>
        <p:xfrm>
          <a:off x="3792342" y="1767540"/>
          <a:ext cx="5648324" cy="4591051"/>
        </p:xfrm>
        <a:graphic>
          <a:graphicData uri="http://schemas.openxmlformats.org/drawingml/2006/chart">
            <c:chart xmlns:c="http://schemas.openxmlformats.org/drawingml/2006/chart" xmlns:r="http://schemas.openxmlformats.org/officeDocument/2006/relationships" r:id="rId6"/>
          </a:graphicData>
        </a:graphic>
      </p:graphicFrame>
      <p:sp>
        <p:nvSpPr>
          <p:cNvPr id="4" name="CuadroTexto 3"/>
          <p:cNvSpPr txBox="1"/>
          <p:nvPr/>
        </p:nvSpPr>
        <p:spPr>
          <a:xfrm>
            <a:off x="1091821" y="973350"/>
            <a:ext cx="7929349" cy="350483"/>
          </a:xfrm>
          <a:prstGeom prst="rect">
            <a:avLst/>
          </a:prstGeom>
          <a:solidFill>
            <a:schemeClr val="accent2">
              <a:lumMod val="20000"/>
              <a:lumOff val="80000"/>
            </a:schemeClr>
          </a:solidFill>
          <a:ln w="9525">
            <a:solidFill>
              <a:schemeClr val="accent2">
                <a:lumMod val="20000"/>
                <a:lumOff val="80000"/>
              </a:schemeClr>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algn="ctr"/>
            <a:r>
              <a:rPr lang="es-CL" sz="1200" b="1" dirty="0" smtClean="0">
                <a:solidFill>
                  <a:srgbClr val="000000"/>
                </a:solidFill>
              </a:rPr>
              <a:t>Proyección de Especialidades que llegaran periodo 2022-2023 a Servicio de Salud Iquique</a:t>
            </a:r>
          </a:p>
        </p:txBody>
      </p:sp>
    </p:spTree>
    <p:extLst>
      <p:ext uri="{BB962C8B-B14F-4D97-AF65-F5344CB8AC3E}">
        <p14:creationId xmlns:p14="http://schemas.microsoft.com/office/powerpoint/2010/main" val="3661827651"/>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Periodo Asistencial Obligatorio </a:t>
            </a:r>
            <a:r>
              <a:rPr lang="es-CL" dirty="0"/>
              <a:t>PAO</a:t>
            </a:r>
          </a:p>
        </p:txBody>
      </p:sp>
      <p:sp>
        <p:nvSpPr>
          <p:cNvPr id="3" name="Marcador de número de diapositiva 2"/>
          <p:cNvSpPr>
            <a:spLocks noGrp="1"/>
          </p:cNvSpPr>
          <p:nvPr>
            <p:ph type="sldNum" sz="quarter" idx="2"/>
          </p:nvPr>
        </p:nvSpPr>
        <p:spPr/>
        <p:txBody>
          <a:bodyPr/>
          <a:lstStyle/>
          <a:p>
            <a:fld id="{86CB4B4D-7CA3-9044-876B-883B54F8677D}" type="slidenum">
              <a:rPr lang="es-CL" smtClean="0"/>
              <a:t>11</a:t>
            </a:fld>
            <a:endParaRPr lang="es-CL"/>
          </a:p>
        </p:txBody>
      </p:sp>
      <p:graphicFrame>
        <p:nvGraphicFramePr>
          <p:cNvPr id="5" name="4 Objeto"/>
          <p:cNvGraphicFramePr>
            <a:graphicFrameLocks noChangeAspect="1"/>
          </p:cNvGraphicFramePr>
          <p:nvPr>
            <p:extLst>
              <p:ext uri="{D42A27DB-BD31-4B8C-83A1-F6EECF244321}">
                <p14:modId xmlns:p14="http://schemas.microsoft.com/office/powerpoint/2010/main" val="2079540444"/>
              </p:ext>
            </p:extLst>
          </p:nvPr>
        </p:nvGraphicFramePr>
        <p:xfrm>
          <a:off x="481652" y="1080068"/>
          <a:ext cx="3886200" cy="5076825"/>
        </p:xfrm>
        <a:graphic>
          <a:graphicData uri="http://schemas.openxmlformats.org/presentationml/2006/ole">
            <mc:AlternateContent xmlns:mc="http://schemas.openxmlformats.org/markup-compatibility/2006">
              <mc:Choice xmlns:v="urn:schemas-microsoft-com:vml" Requires="v">
                <p:oleObj spid="_x0000_s10249" name="Hoja de cálculo" r:id="rId4" imgW="3886081" imgH="5076664" progId="Excel.Sheet.8">
                  <p:embed/>
                </p:oleObj>
              </mc:Choice>
              <mc:Fallback>
                <p:oleObj name="Hoja de cálculo" r:id="rId4" imgW="3886081" imgH="5076664" progId="Excel.Sheet.8">
                  <p:embed/>
                  <p:pic>
                    <p:nvPicPr>
                      <p:cNvPr id="0" name=""/>
                      <p:cNvPicPr/>
                      <p:nvPr/>
                    </p:nvPicPr>
                    <p:blipFill>
                      <a:blip r:embed="rId5"/>
                      <a:stretch>
                        <a:fillRect/>
                      </a:stretch>
                    </p:blipFill>
                    <p:spPr>
                      <a:xfrm>
                        <a:off x="481652" y="1080068"/>
                        <a:ext cx="3886200" cy="5076825"/>
                      </a:xfrm>
                      <a:prstGeom prst="rect">
                        <a:avLst/>
                      </a:prstGeom>
                    </p:spPr>
                  </p:pic>
                </p:oleObj>
              </mc:Fallback>
            </mc:AlternateContent>
          </a:graphicData>
        </a:graphic>
      </p:graphicFrame>
      <p:graphicFrame>
        <p:nvGraphicFramePr>
          <p:cNvPr id="7" name="7 Gráfico"/>
          <p:cNvGraphicFramePr>
            <a:graphicFrameLocks/>
          </p:cNvGraphicFramePr>
          <p:nvPr>
            <p:extLst>
              <p:ext uri="{D42A27DB-BD31-4B8C-83A1-F6EECF244321}">
                <p14:modId xmlns:p14="http://schemas.microsoft.com/office/powerpoint/2010/main" val="711768726"/>
              </p:ext>
            </p:extLst>
          </p:nvPr>
        </p:nvGraphicFramePr>
        <p:xfrm>
          <a:off x="4694830" y="1026943"/>
          <a:ext cx="6755642" cy="4557931"/>
        </p:xfrm>
        <a:graphic>
          <a:graphicData uri="http://schemas.openxmlformats.org/drawingml/2006/chart">
            <c:chart xmlns:c="http://schemas.openxmlformats.org/drawingml/2006/chart" xmlns:r="http://schemas.openxmlformats.org/officeDocument/2006/relationships" r:id="rId6"/>
          </a:graphicData>
        </a:graphic>
      </p:graphicFrame>
      <p:sp>
        <p:nvSpPr>
          <p:cNvPr id="8" name="7 CuadroTexto"/>
          <p:cNvSpPr txBox="1"/>
          <p:nvPr/>
        </p:nvSpPr>
        <p:spPr>
          <a:xfrm>
            <a:off x="4797082" y="5725551"/>
            <a:ext cx="6541478" cy="590843"/>
          </a:xfrm>
          <a:prstGeom prst="rect">
            <a:avLst/>
          </a:prstGeom>
          <a:solidFill>
            <a:schemeClr val="accent2">
              <a:lumMod val="20000"/>
              <a:lumOff val="80000"/>
            </a:schemeClr>
          </a:solidFill>
          <a:ln w="9525">
            <a:solidFill>
              <a:schemeClr val="accent2">
                <a:lumMod val="20000"/>
                <a:lumOff val="80000"/>
              </a:schemeClr>
            </a:solidFill>
            <a:miter lim="800000"/>
            <a:headEnd/>
            <a:tailEnd/>
          </a:ln>
          <a:effectLst/>
          <a:extLst/>
        </p:spPr>
        <p:txBody>
          <a:bodyPr vert="horz" wrap="none" lIns="72009" tIns="72009" rIns="72009" bIns="72009" numCol="1" rtlCol="0" anchor="t" anchorCtr="0" compatLnSpc="1">
            <a:prstTxWarp prst="textNoShape">
              <a:avLst/>
            </a:prstTxWarp>
            <a:noAutofit/>
          </a:bodyPr>
          <a:lstStyle/>
          <a:p>
            <a:pPr marL="1587"/>
            <a:r>
              <a:rPr lang="es-CL" sz="1200" b="1" dirty="0" smtClean="0">
                <a:solidFill>
                  <a:srgbClr val="000000"/>
                </a:solidFill>
              </a:rPr>
              <a:t>Actualmente existen 170  médicos especialistas en la Red Asistencial, de los cuales 75</a:t>
            </a:r>
          </a:p>
          <a:p>
            <a:pPr marL="1587"/>
            <a:r>
              <a:rPr lang="es-CL" sz="1200" b="1" dirty="0" smtClean="0">
                <a:solidFill>
                  <a:srgbClr val="000000"/>
                </a:solidFill>
              </a:rPr>
              <a:t>son del programa de Formación de Especialista que corresponde al 44%</a:t>
            </a:r>
          </a:p>
        </p:txBody>
      </p:sp>
    </p:spTree>
    <p:extLst>
      <p:ext uri="{BB962C8B-B14F-4D97-AF65-F5344CB8AC3E}">
        <p14:creationId xmlns:p14="http://schemas.microsoft.com/office/powerpoint/2010/main" val="1809531514"/>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Periodo Asistencial Obligatorio PAO</a:t>
            </a:r>
          </a:p>
        </p:txBody>
      </p:sp>
      <p:sp>
        <p:nvSpPr>
          <p:cNvPr id="3" name="Marcador de número de diapositiva 2"/>
          <p:cNvSpPr>
            <a:spLocks noGrp="1"/>
          </p:cNvSpPr>
          <p:nvPr>
            <p:ph type="sldNum" sz="quarter" idx="2"/>
          </p:nvPr>
        </p:nvSpPr>
        <p:spPr/>
        <p:txBody>
          <a:bodyPr/>
          <a:lstStyle/>
          <a:p>
            <a:fld id="{86CB4B4D-7CA3-9044-876B-883B54F8677D}" type="slidenum">
              <a:rPr lang="es-CL" smtClean="0"/>
              <a:t>12</a:t>
            </a:fld>
            <a:endParaRPr lang="es-CL"/>
          </a:p>
        </p:txBody>
      </p:sp>
      <p:graphicFrame>
        <p:nvGraphicFramePr>
          <p:cNvPr id="7" name="6 Objeto"/>
          <p:cNvGraphicFramePr>
            <a:graphicFrameLocks noChangeAspect="1"/>
          </p:cNvGraphicFramePr>
          <p:nvPr>
            <p:extLst>
              <p:ext uri="{D42A27DB-BD31-4B8C-83A1-F6EECF244321}">
                <p14:modId xmlns:p14="http://schemas.microsoft.com/office/powerpoint/2010/main" val="74140526"/>
              </p:ext>
            </p:extLst>
          </p:nvPr>
        </p:nvGraphicFramePr>
        <p:xfrm>
          <a:off x="1119116" y="1536702"/>
          <a:ext cx="2784144" cy="3159774"/>
        </p:xfrm>
        <a:graphic>
          <a:graphicData uri="http://schemas.openxmlformats.org/presentationml/2006/ole">
            <mc:AlternateContent xmlns:mc="http://schemas.openxmlformats.org/markup-compatibility/2006">
              <mc:Choice xmlns:v="urn:schemas-microsoft-com:vml" Requires="v">
                <p:oleObj spid="_x0000_s9226" name="Hoja de cálculo" r:id="rId4" imgW="2009781" imgH="2114642" progId="Excel.Sheet.8">
                  <p:embed/>
                </p:oleObj>
              </mc:Choice>
              <mc:Fallback>
                <p:oleObj name="Hoja de cálculo" r:id="rId4" imgW="2009781" imgH="2114642" progId="Excel.Sheet.8">
                  <p:embed/>
                  <p:pic>
                    <p:nvPicPr>
                      <p:cNvPr id="0" name=""/>
                      <p:cNvPicPr/>
                      <p:nvPr/>
                    </p:nvPicPr>
                    <p:blipFill>
                      <a:blip r:embed="rId5"/>
                      <a:stretch>
                        <a:fillRect/>
                      </a:stretch>
                    </p:blipFill>
                    <p:spPr>
                      <a:xfrm>
                        <a:off x="1119116" y="1536702"/>
                        <a:ext cx="2784144" cy="3159774"/>
                      </a:xfrm>
                      <a:prstGeom prst="rect">
                        <a:avLst/>
                      </a:prstGeom>
                    </p:spPr>
                  </p:pic>
                </p:oleObj>
              </mc:Fallback>
            </mc:AlternateContent>
          </a:graphicData>
        </a:graphic>
      </p:graphicFrame>
      <p:sp>
        <p:nvSpPr>
          <p:cNvPr id="8" name="7 CuadroTexto"/>
          <p:cNvSpPr txBox="1"/>
          <p:nvPr/>
        </p:nvSpPr>
        <p:spPr>
          <a:xfrm>
            <a:off x="1146413" y="1125941"/>
            <a:ext cx="8980226" cy="286603"/>
          </a:xfrm>
          <a:prstGeom prst="rect">
            <a:avLst/>
          </a:prstGeom>
          <a:solidFill>
            <a:srgbClr val="FF3B3B"/>
          </a:solidFill>
          <a:ln w="9525">
            <a:solidFill>
              <a:schemeClr val="accent2">
                <a:lumMod val="20000"/>
                <a:lumOff val="80000"/>
              </a:schemeClr>
            </a:solidFill>
            <a:miter lim="800000"/>
            <a:headEnd/>
            <a:tailEnd/>
          </a:ln>
          <a:effectLst/>
          <a:extLst/>
        </p:spPr>
        <p:txBody>
          <a:bodyPr vert="horz" wrap="none" lIns="72009" tIns="72009" rIns="72009" bIns="72009" numCol="1" rtlCol="0" anchor="t" anchorCtr="0" compatLnSpc="1">
            <a:prstTxWarp prst="textNoShape">
              <a:avLst/>
            </a:prstTxWarp>
            <a:noAutofit/>
          </a:bodyPr>
          <a:lstStyle/>
          <a:p>
            <a:pPr marL="1587" algn="ctr"/>
            <a:r>
              <a:rPr lang="es-ES" sz="1400" b="1" dirty="0" smtClean="0">
                <a:solidFill>
                  <a:srgbClr val="000000"/>
                </a:solidFill>
              </a:rPr>
              <a:t>Comportamiento del Programa  médicos especialistas,  una vez concluido el PAO</a:t>
            </a:r>
            <a:endParaRPr lang="es-CL" sz="1400" b="1" dirty="0" smtClean="0">
              <a:solidFill>
                <a:srgbClr val="000000"/>
              </a:solidFill>
            </a:endParaRPr>
          </a:p>
        </p:txBody>
      </p:sp>
      <p:sp>
        <p:nvSpPr>
          <p:cNvPr id="10" name="9 CuadroTexto"/>
          <p:cNvSpPr txBox="1"/>
          <p:nvPr/>
        </p:nvSpPr>
        <p:spPr>
          <a:xfrm>
            <a:off x="1146412" y="5076966"/>
            <a:ext cx="8980227" cy="436834"/>
          </a:xfrm>
          <a:prstGeom prst="rect">
            <a:avLst/>
          </a:prstGeom>
          <a:solidFill>
            <a:srgbClr val="FFFF00"/>
          </a:solidFill>
          <a:ln w="9525">
            <a:solidFill>
              <a:schemeClr val="accent2">
                <a:lumMod val="20000"/>
                <a:lumOff val="80000"/>
              </a:schemeClr>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a:r>
              <a:rPr lang="es-ES" sz="1200" b="1" dirty="0" smtClean="0">
                <a:solidFill>
                  <a:srgbClr val="000000"/>
                </a:solidFill>
              </a:rPr>
              <a:t>En el caso de los odontólogos se mantienen en un 100%, una vez concluido, el Periodo Asistencial Obligatorio (PAO).</a:t>
            </a:r>
            <a:endParaRPr lang="es-CL" sz="1200" b="1" dirty="0" smtClean="0">
              <a:solidFill>
                <a:srgbClr val="000000"/>
              </a:solidFill>
            </a:endParaRPr>
          </a:p>
        </p:txBody>
      </p:sp>
      <p:graphicFrame>
        <p:nvGraphicFramePr>
          <p:cNvPr id="11" name="1 Gráfico"/>
          <p:cNvGraphicFramePr>
            <a:graphicFrameLocks/>
          </p:cNvGraphicFramePr>
          <p:nvPr>
            <p:extLst>
              <p:ext uri="{D42A27DB-BD31-4B8C-83A1-F6EECF244321}">
                <p14:modId xmlns:p14="http://schemas.microsoft.com/office/powerpoint/2010/main" val="1062771450"/>
              </p:ext>
            </p:extLst>
          </p:nvPr>
        </p:nvGraphicFramePr>
        <p:xfrm>
          <a:off x="4671017" y="1784160"/>
          <a:ext cx="5319143" cy="25527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063131606"/>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Distribución Presupuestaria programa de Formación de Especialista, 2021</a:t>
            </a:r>
            <a:endParaRPr lang="es-CL" dirty="0"/>
          </a:p>
        </p:txBody>
      </p:sp>
      <p:sp>
        <p:nvSpPr>
          <p:cNvPr id="3" name="2 Marcador de número de diapositiva"/>
          <p:cNvSpPr>
            <a:spLocks noGrp="1"/>
          </p:cNvSpPr>
          <p:nvPr>
            <p:ph type="sldNum" sz="quarter" idx="2"/>
          </p:nvPr>
        </p:nvSpPr>
        <p:spPr/>
        <p:txBody>
          <a:bodyPr/>
          <a:lstStyle/>
          <a:p>
            <a:fld id="{86CB4B4D-7CA3-9044-876B-883B54F8677D}" type="slidenum">
              <a:rPr lang="es-CL" smtClean="0"/>
              <a:t>13</a:t>
            </a:fld>
            <a:endParaRPr lang="es-CL"/>
          </a:p>
        </p:txBody>
      </p:sp>
      <p:sp>
        <p:nvSpPr>
          <p:cNvPr id="4" name="CuadroTexto 9">
            <a:extLst>
              <a:ext uri="{FF2B5EF4-FFF2-40B4-BE49-F238E27FC236}">
                <a16:creationId xmlns:a16="http://schemas.microsoft.com/office/drawing/2014/main" xmlns="" id="{2F5B0605-BB99-4490-9BD8-3C9F7DD7F9BE}"/>
              </a:ext>
            </a:extLst>
          </p:cNvPr>
          <p:cNvSpPr txBox="1"/>
          <p:nvPr/>
        </p:nvSpPr>
        <p:spPr>
          <a:xfrm>
            <a:off x="1026943" y="1386609"/>
            <a:ext cx="3699802" cy="3783582"/>
          </a:xfrm>
          <a:prstGeom prst="rect">
            <a:avLst/>
          </a:prstGeom>
          <a:solidFill>
            <a:schemeClr val="accent3">
              <a:lumMod val="60000"/>
              <a:lumOff val="40000"/>
            </a:schemeClr>
          </a:solidFill>
          <a:ln w="9525">
            <a:solidFill>
              <a:schemeClr val="bg1"/>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lgn="just">
              <a:buNone/>
            </a:pPr>
            <a:r>
              <a:rPr lang="es-CL" sz="1600" dirty="0" smtClean="0">
                <a:solidFill>
                  <a:srgbClr val="000000"/>
                </a:solidFill>
              </a:rPr>
              <a:t>Se establece un marco presupuestario inicial del Programa de Formación de especialista Año 2021 según lo que establece la Ley N° 21.289 del presupuesto del Sector </a:t>
            </a:r>
            <a:r>
              <a:rPr lang="es-CL" sz="1600" dirty="0">
                <a:solidFill>
                  <a:srgbClr val="000000"/>
                </a:solidFill>
              </a:rPr>
              <a:t>P</a:t>
            </a:r>
            <a:r>
              <a:rPr lang="es-CL" sz="1600" dirty="0" smtClean="0">
                <a:solidFill>
                  <a:srgbClr val="000000"/>
                </a:solidFill>
              </a:rPr>
              <a:t>úblico, año 2021.</a:t>
            </a:r>
          </a:p>
          <a:p>
            <a:pPr marL="1587" indent="0" algn="just">
              <a:buNone/>
            </a:pPr>
            <a:endParaRPr lang="es-CL" sz="1600" dirty="0">
              <a:solidFill>
                <a:srgbClr val="000000"/>
              </a:solidFill>
            </a:endParaRPr>
          </a:p>
          <a:p>
            <a:pPr marL="1587" indent="0" algn="just">
              <a:buNone/>
            </a:pPr>
            <a:r>
              <a:rPr lang="es-CL" sz="1600" dirty="0" smtClean="0">
                <a:solidFill>
                  <a:srgbClr val="000000"/>
                </a:solidFill>
              </a:rPr>
              <a:t>La actualización de este presupuesto se realizara una vez que se hayan producidos todos los ingresos del año.</a:t>
            </a:r>
          </a:p>
          <a:p>
            <a:pPr marL="1587" indent="0" algn="just">
              <a:buNone/>
            </a:pPr>
            <a:endParaRPr lang="es-CL" sz="1600" dirty="0">
              <a:solidFill>
                <a:srgbClr val="000000"/>
              </a:solidFill>
            </a:endParaRPr>
          </a:p>
          <a:p>
            <a:pPr marL="1587" indent="0" algn="just">
              <a:buNone/>
            </a:pPr>
            <a:endParaRPr lang="es-CL" sz="1600" dirty="0">
              <a:solidFill>
                <a:srgbClr val="000000"/>
              </a:solidFill>
            </a:endParaRPr>
          </a:p>
        </p:txBody>
      </p:sp>
      <p:sp>
        <p:nvSpPr>
          <p:cNvPr id="5" name="CuadroTexto 9">
            <a:extLst>
              <a:ext uri="{FF2B5EF4-FFF2-40B4-BE49-F238E27FC236}">
                <a16:creationId xmlns:a16="http://schemas.microsoft.com/office/drawing/2014/main" xmlns="" id="{2F5B0605-BB99-4490-9BD8-3C9F7DD7F9BE}"/>
              </a:ext>
            </a:extLst>
          </p:cNvPr>
          <p:cNvSpPr txBox="1"/>
          <p:nvPr/>
        </p:nvSpPr>
        <p:spPr>
          <a:xfrm>
            <a:off x="5753686" y="1351126"/>
            <a:ext cx="3896751" cy="3854548"/>
          </a:xfrm>
          <a:prstGeom prst="rect">
            <a:avLst/>
          </a:prstGeom>
          <a:solidFill>
            <a:srgbClr val="92D050"/>
          </a:solidFill>
          <a:ln w="9525">
            <a:solidFill>
              <a:schemeClr val="bg1"/>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lgn="just">
              <a:buNone/>
            </a:pPr>
            <a:r>
              <a:rPr lang="es-CL" sz="1600" dirty="0" smtClean="0">
                <a:solidFill>
                  <a:srgbClr val="000000"/>
                </a:solidFill>
              </a:rPr>
              <a:t>Respecto a la distribución, este presupuesto viene dividido en dos subtítulos el 21  y 22 en el 21 se asocian los gastos de estipendios y asignaciones establecidas por la normativa, y en caso del subtitulo 22 cubre gasto de aranceles de formación y el programa de capacitación continua.</a:t>
            </a:r>
          </a:p>
          <a:p>
            <a:pPr marL="1587" indent="0" algn="just">
              <a:buNone/>
            </a:pPr>
            <a:endParaRPr lang="es-CL" sz="1600" dirty="0">
              <a:solidFill>
                <a:srgbClr val="000000"/>
              </a:solidFill>
            </a:endParaRPr>
          </a:p>
        </p:txBody>
      </p:sp>
    </p:spTree>
    <p:extLst>
      <p:ext uri="{BB962C8B-B14F-4D97-AF65-F5344CB8AC3E}">
        <p14:creationId xmlns:p14="http://schemas.microsoft.com/office/powerpoint/2010/main" val="462347863"/>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p:cNvSpPr>
            <a:spLocks noGrp="1"/>
          </p:cNvSpPr>
          <p:nvPr>
            <p:ph type="sldNum" sz="quarter" idx="2"/>
          </p:nvPr>
        </p:nvSpPr>
        <p:spPr/>
        <p:txBody>
          <a:bodyPr/>
          <a:lstStyle/>
          <a:p>
            <a:fld id="{86CB4B4D-7CA3-9044-876B-883B54F8677D}" type="slidenum">
              <a:rPr lang="es-CL" smtClean="0"/>
              <a:t>14</a:t>
            </a:fld>
            <a:endParaRPr lang="es-CL"/>
          </a:p>
        </p:txBody>
      </p:sp>
      <p:sp>
        <p:nvSpPr>
          <p:cNvPr id="7" name="Título 1"/>
          <p:cNvSpPr>
            <a:spLocks noGrp="1"/>
          </p:cNvSpPr>
          <p:nvPr>
            <p:ph type="title"/>
          </p:nvPr>
        </p:nvSpPr>
        <p:spPr/>
        <p:txBody>
          <a:bodyPr/>
          <a:lstStyle/>
          <a:p>
            <a:r>
              <a:rPr lang="es-ES" dirty="0"/>
              <a:t>Distribución Presupuestaria programa de formación de Especialista, 2021</a:t>
            </a:r>
            <a:endParaRPr lang="es-CL" dirty="0"/>
          </a:p>
        </p:txBody>
      </p:sp>
      <p:graphicFrame>
        <p:nvGraphicFramePr>
          <p:cNvPr id="4" name="3 Objeto"/>
          <p:cNvGraphicFramePr>
            <a:graphicFrameLocks noChangeAspect="1"/>
          </p:cNvGraphicFramePr>
          <p:nvPr>
            <p:extLst>
              <p:ext uri="{D42A27DB-BD31-4B8C-83A1-F6EECF244321}">
                <p14:modId xmlns:p14="http://schemas.microsoft.com/office/powerpoint/2010/main" val="4288209048"/>
              </p:ext>
            </p:extLst>
          </p:nvPr>
        </p:nvGraphicFramePr>
        <p:xfrm>
          <a:off x="1961583" y="2271004"/>
          <a:ext cx="7795222" cy="697279"/>
        </p:xfrm>
        <a:graphic>
          <a:graphicData uri="http://schemas.openxmlformats.org/presentationml/2006/ole">
            <mc:AlternateContent xmlns:mc="http://schemas.openxmlformats.org/markup-compatibility/2006">
              <mc:Choice xmlns:v="urn:schemas-microsoft-com:vml" Requires="v">
                <p:oleObj spid="_x0000_s11269" name="Hoja de cálculo" r:id="rId4" imgW="4153041" imgH="371680" progId="Excel.Sheet.8">
                  <p:embed/>
                </p:oleObj>
              </mc:Choice>
              <mc:Fallback>
                <p:oleObj name="Hoja de cálculo" r:id="rId4" imgW="4153041" imgH="371680" progId="Excel.Sheet.8">
                  <p:embed/>
                  <p:pic>
                    <p:nvPicPr>
                      <p:cNvPr id="0" name=""/>
                      <p:cNvPicPr/>
                      <p:nvPr/>
                    </p:nvPicPr>
                    <p:blipFill>
                      <a:blip r:embed="rId5"/>
                      <a:stretch>
                        <a:fillRect/>
                      </a:stretch>
                    </p:blipFill>
                    <p:spPr>
                      <a:xfrm>
                        <a:off x="1961583" y="2271004"/>
                        <a:ext cx="7795222" cy="697279"/>
                      </a:xfrm>
                      <a:prstGeom prst="rect">
                        <a:avLst/>
                      </a:prstGeom>
                      <a:solidFill>
                        <a:schemeClr val="accent4">
                          <a:lumMod val="60000"/>
                          <a:lumOff val="40000"/>
                        </a:schemeClr>
                      </a:solidFill>
                    </p:spPr>
                  </p:pic>
                </p:oleObj>
              </mc:Fallback>
            </mc:AlternateContent>
          </a:graphicData>
        </a:graphic>
      </p:graphicFrame>
      <p:sp>
        <p:nvSpPr>
          <p:cNvPr id="5" name="4 CuadroTexto"/>
          <p:cNvSpPr txBox="1"/>
          <p:nvPr/>
        </p:nvSpPr>
        <p:spPr>
          <a:xfrm>
            <a:off x="2053883" y="1252025"/>
            <a:ext cx="7610622" cy="436098"/>
          </a:xfrm>
          <a:prstGeom prst="rect">
            <a:avLst/>
          </a:prstGeom>
          <a:solidFill>
            <a:schemeClr val="accent2">
              <a:lumMod val="20000"/>
              <a:lumOff val="80000"/>
            </a:schemeClr>
          </a:solidFill>
          <a:ln w="9525">
            <a:solidFill>
              <a:schemeClr val="accent2">
                <a:lumMod val="20000"/>
                <a:lumOff val="80000"/>
              </a:schemeClr>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a:r>
              <a:rPr lang="es-CL" sz="2400" b="1" dirty="0" smtClean="0">
                <a:solidFill>
                  <a:srgbClr val="000000"/>
                </a:solidFill>
              </a:rPr>
              <a:t>Distribución Presupuestaria Primera </a:t>
            </a:r>
            <a:r>
              <a:rPr lang="es-CL" sz="2400" b="1" dirty="0">
                <a:solidFill>
                  <a:srgbClr val="000000"/>
                </a:solidFill>
              </a:rPr>
              <a:t>P</a:t>
            </a:r>
            <a:r>
              <a:rPr lang="es-CL" sz="2400" b="1" dirty="0" smtClean="0">
                <a:solidFill>
                  <a:srgbClr val="000000"/>
                </a:solidFill>
              </a:rPr>
              <a:t>artida, 2021</a:t>
            </a:r>
          </a:p>
        </p:txBody>
      </p:sp>
    </p:spTree>
    <p:extLst>
      <p:ext uri="{BB962C8B-B14F-4D97-AF65-F5344CB8AC3E}">
        <p14:creationId xmlns:p14="http://schemas.microsoft.com/office/powerpoint/2010/main" val="554493380"/>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a:extLst>
              <a:ext uri="{FF2B5EF4-FFF2-40B4-BE49-F238E27FC236}">
                <a16:creationId xmlns:a16="http://schemas.microsoft.com/office/drawing/2014/main" xmlns="" id="{C7A35991-0A55-4A73-B178-B6734A57840F}"/>
              </a:ext>
            </a:extLst>
          </p:cNvPr>
          <p:cNvSpPr>
            <a:spLocks noGrp="1"/>
          </p:cNvSpPr>
          <p:nvPr>
            <p:ph type="sldNum" sz="quarter" idx="2"/>
          </p:nvPr>
        </p:nvSpPr>
        <p:spPr/>
        <p:txBody>
          <a:bodyPr/>
          <a:lstStyle/>
          <a:p>
            <a:fld id="{86CB4B4D-7CA3-9044-876B-883B54F8677D}" type="slidenum">
              <a:rPr lang="es-CL" smtClean="0"/>
              <a:t>15</a:t>
            </a:fld>
            <a:endParaRPr lang="es-CL"/>
          </a:p>
        </p:txBody>
      </p:sp>
      <p:sp>
        <p:nvSpPr>
          <p:cNvPr id="6" name="Título 1"/>
          <p:cNvSpPr>
            <a:spLocks noGrp="1"/>
          </p:cNvSpPr>
          <p:nvPr>
            <p:ph type="title"/>
          </p:nvPr>
        </p:nvSpPr>
        <p:spPr/>
        <p:txBody>
          <a:bodyPr/>
          <a:lstStyle/>
          <a:p>
            <a:r>
              <a:rPr lang="es-CL" dirty="0" smtClean="0"/>
              <a:t>Consideraciones Generales del Programa</a:t>
            </a:r>
            <a:endParaRPr lang="es-CL" dirty="0"/>
          </a:p>
        </p:txBody>
      </p:sp>
      <p:sp>
        <p:nvSpPr>
          <p:cNvPr id="2" name="1 CuadroTexto"/>
          <p:cNvSpPr txBox="1"/>
          <p:nvPr/>
        </p:nvSpPr>
        <p:spPr>
          <a:xfrm>
            <a:off x="422031" y="1589648"/>
            <a:ext cx="10297551" cy="3530992"/>
          </a:xfrm>
          <a:prstGeom prst="rect">
            <a:avLst/>
          </a:prstGeom>
          <a:solidFill>
            <a:schemeClr val="accent2">
              <a:lumMod val="20000"/>
              <a:lumOff val="80000"/>
            </a:schemeClr>
          </a:solidFill>
          <a:ln w="9525">
            <a:solidFill>
              <a:schemeClr val="accent2">
                <a:lumMod val="20000"/>
                <a:lumOff val="80000"/>
              </a:schemeClr>
            </a:solidFill>
            <a:miter lim="800000"/>
            <a:headEnd/>
            <a:tailEnd/>
          </a:ln>
          <a:effectLst/>
          <a:extLst/>
        </p:spPr>
        <p:txBody>
          <a:bodyPr vert="horz" wrap="none" lIns="72009" tIns="72009" rIns="72009" bIns="72009" numCol="1" rtlCol="0" anchor="t" anchorCtr="0" compatLnSpc="1">
            <a:prstTxWarp prst="textNoShape">
              <a:avLst/>
            </a:prstTxWarp>
            <a:noAutofit/>
          </a:bodyPr>
          <a:lstStyle/>
          <a:p>
            <a:pPr marL="230187" indent="-228600" algn="just">
              <a:buFont typeface="+mj-lt"/>
              <a:buAutoNum type="arabicPeriod"/>
            </a:pPr>
            <a:r>
              <a:rPr lang="es-CL" sz="1400" b="1" dirty="0">
                <a:solidFill>
                  <a:srgbClr val="000000"/>
                </a:solidFill>
              </a:rPr>
              <a:t> </a:t>
            </a:r>
            <a:r>
              <a:rPr lang="es-CL" sz="1400" dirty="0" smtClean="0">
                <a:solidFill>
                  <a:srgbClr val="000000"/>
                </a:solidFill>
              </a:rPr>
              <a:t>Es importante indicar que este Programa esta asociado a programa computacional denominado FORCAP, que tiene una </a:t>
            </a:r>
          </a:p>
          <a:p>
            <a:pPr marL="1587" algn="just"/>
            <a:r>
              <a:rPr lang="es-CL" sz="1400" dirty="0">
                <a:solidFill>
                  <a:srgbClr val="000000"/>
                </a:solidFill>
              </a:rPr>
              <a:t>R</a:t>
            </a:r>
            <a:r>
              <a:rPr lang="es-CL" sz="1400" dirty="0" smtClean="0">
                <a:solidFill>
                  <a:srgbClr val="000000"/>
                </a:solidFill>
              </a:rPr>
              <a:t>ed </a:t>
            </a:r>
            <a:r>
              <a:rPr lang="es-CL" sz="1400" dirty="0">
                <a:solidFill>
                  <a:srgbClr val="000000"/>
                </a:solidFill>
              </a:rPr>
              <a:t>N</a:t>
            </a:r>
            <a:r>
              <a:rPr lang="es-CL" sz="1400" dirty="0" smtClean="0">
                <a:solidFill>
                  <a:srgbClr val="000000"/>
                </a:solidFill>
              </a:rPr>
              <a:t>acional y donde se monitorea desde el Ministerio el ingreso de la información de todos los procesos asociados al </a:t>
            </a:r>
          </a:p>
          <a:p>
            <a:pPr marL="1587" algn="just"/>
            <a:r>
              <a:rPr lang="es-CL" sz="1400" dirty="0" smtClean="0">
                <a:solidFill>
                  <a:srgbClr val="000000"/>
                </a:solidFill>
              </a:rPr>
              <a:t>Programa de Formación de especialista</a:t>
            </a:r>
            <a:r>
              <a:rPr lang="es-CL" sz="1400" b="1" dirty="0" smtClean="0">
                <a:solidFill>
                  <a:srgbClr val="000000"/>
                </a:solidFill>
              </a:rPr>
              <a:t>.</a:t>
            </a:r>
          </a:p>
          <a:p>
            <a:pPr marL="1587" algn="just"/>
            <a:endParaRPr lang="es-CL" sz="1400" b="1" dirty="0" smtClean="0">
              <a:solidFill>
                <a:srgbClr val="000000"/>
              </a:solidFill>
            </a:endParaRPr>
          </a:p>
          <a:p>
            <a:pPr marL="1587" algn="just"/>
            <a:r>
              <a:rPr lang="es-CL" sz="1400" dirty="0" smtClean="0">
                <a:solidFill>
                  <a:srgbClr val="000000"/>
                </a:solidFill>
              </a:rPr>
              <a:t>2.- Es importante, destacar  como un subproceso que se realiza  para poder  mejorar la resolucitividad ,  la  implementación</a:t>
            </a:r>
          </a:p>
          <a:p>
            <a:pPr marL="1587" algn="just"/>
            <a:r>
              <a:rPr lang="es-CL" sz="1400" dirty="0" smtClean="0">
                <a:solidFill>
                  <a:srgbClr val="000000"/>
                </a:solidFill>
              </a:rPr>
              <a:t>De concursos locales para financiar cupos para subespecialidades, estos son realizados todos los años de acuerdo a cupos</a:t>
            </a:r>
          </a:p>
          <a:p>
            <a:pPr marL="1587" algn="just"/>
            <a:r>
              <a:rPr lang="es-CL" sz="1400" dirty="0" smtClean="0">
                <a:solidFill>
                  <a:srgbClr val="000000"/>
                </a:solidFill>
              </a:rPr>
              <a:t>Asignados desde el  Ministerio,  actualmente a  través de este subprograma  tenemos una endocrinóloga,  un reumatólogo, </a:t>
            </a:r>
          </a:p>
          <a:p>
            <a:pPr marL="1587" algn="just"/>
            <a:r>
              <a:rPr lang="es-CL" sz="1400" dirty="0" smtClean="0">
                <a:solidFill>
                  <a:srgbClr val="000000"/>
                </a:solidFill>
              </a:rPr>
              <a:t>un   cardiólogo   adulto, y un   cirujano vascular  periférico, y  además prontamente tendremos la subespecialidades de</a:t>
            </a:r>
          </a:p>
          <a:p>
            <a:pPr marL="1587" algn="just"/>
            <a:r>
              <a:rPr lang="es-CL" sz="1400" dirty="0" smtClean="0">
                <a:solidFill>
                  <a:srgbClr val="000000"/>
                </a:solidFill>
              </a:rPr>
              <a:t>hemodinámia, infectologia adulto, infectologia pediátrica y medicina reproductiva e infertilidad.</a:t>
            </a:r>
          </a:p>
          <a:p>
            <a:pPr marL="1587" algn="just"/>
            <a:endParaRPr lang="es-CL" sz="1400" dirty="0">
              <a:solidFill>
                <a:srgbClr val="000000"/>
              </a:solidFill>
            </a:endParaRPr>
          </a:p>
          <a:p>
            <a:pPr marL="1587" algn="just"/>
            <a:r>
              <a:rPr lang="es-CL" sz="1400" dirty="0" smtClean="0">
                <a:solidFill>
                  <a:srgbClr val="000000"/>
                </a:solidFill>
              </a:rPr>
              <a:t>3.- El programa de Formación Médica Continua,  tiene como objetivo entregar los conocimientos y herramientas necesarias </a:t>
            </a:r>
          </a:p>
          <a:p>
            <a:pPr marL="1587" algn="just"/>
            <a:r>
              <a:rPr lang="es-CL" sz="1400" dirty="0" smtClean="0">
                <a:solidFill>
                  <a:srgbClr val="000000"/>
                </a:solidFill>
              </a:rPr>
              <a:t>para que los médicos y odontólogos  EDF pueden tener mayor </a:t>
            </a:r>
            <a:r>
              <a:rPr lang="es-CL" sz="1400" dirty="0" err="1" smtClean="0">
                <a:solidFill>
                  <a:srgbClr val="000000"/>
                </a:solidFill>
              </a:rPr>
              <a:t>resolutividad</a:t>
            </a:r>
            <a:r>
              <a:rPr lang="es-CL" sz="1400" dirty="0" smtClean="0">
                <a:solidFill>
                  <a:srgbClr val="000000"/>
                </a:solidFill>
              </a:rPr>
              <a:t> en sus puestos de trabajo,.</a:t>
            </a:r>
          </a:p>
          <a:p>
            <a:pPr marL="1587" algn="just"/>
            <a:endParaRPr lang="es-CL" sz="1400" dirty="0" smtClean="0">
              <a:solidFill>
                <a:srgbClr val="000000"/>
              </a:solidFill>
            </a:endParaRPr>
          </a:p>
          <a:p>
            <a:pPr marL="1587" algn="just"/>
            <a:r>
              <a:rPr lang="es-CL" sz="1400" dirty="0">
                <a:solidFill>
                  <a:srgbClr val="000000"/>
                </a:solidFill>
              </a:rPr>
              <a:t>S</a:t>
            </a:r>
            <a:r>
              <a:rPr lang="es-CL" sz="1400" dirty="0" smtClean="0">
                <a:solidFill>
                  <a:srgbClr val="000000"/>
                </a:solidFill>
              </a:rPr>
              <a:t>e considera para el  año 2021, un presupuesto de $ 50.183 .000  el cual abarca, 11 cursos un total de 144 cupos  para médicos</a:t>
            </a:r>
          </a:p>
          <a:p>
            <a:pPr marL="1587" algn="just"/>
            <a:r>
              <a:rPr lang="es-CL" sz="1400" dirty="0" smtClean="0">
                <a:solidFill>
                  <a:srgbClr val="000000"/>
                </a:solidFill>
              </a:rPr>
              <a:t> EDF y  5 cursos  con un total de 11 cupos para odontólogos EDF.</a:t>
            </a:r>
          </a:p>
          <a:p>
            <a:pPr marL="1587" algn="just"/>
            <a:endParaRPr lang="es-CL" sz="1200" dirty="0" smtClean="0">
              <a:solidFill>
                <a:srgbClr val="000000"/>
              </a:solidFill>
            </a:endParaRPr>
          </a:p>
        </p:txBody>
      </p:sp>
    </p:spTree>
    <p:extLst>
      <p:ext uri="{BB962C8B-B14F-4D97-AF65-F5344CB8AC3E}">
        <p14:creationId xmlns:p14="http://schemas.microsoft.com/office/powerpoint/2010/main" val="3835778727"/>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Programa de Formación de Especialistas</a:t>
            </a:r>
            <a:endParaRPr lang="es-CL" dirty="0"/>
          </a:p>
        </p:txBody>
      </p:sp>
      <p:sp>
        <p:nvSpPr>
          <p:cNvPr id="3" name="Marcador de número de diapositiva 2"/>
          <p:cNvSpPr>
            <a:spLocks noGrp="1"/>
          </p:cNvSpPr>
          <p:nvPr>
            <p:ph type="sldNum" sz="quarter" idx="2"/>
          </p:nvPr>
        </p:nvSpPr>
        <p:spPr/>
        <p:txBody>
          <a:bodyPr/>
          <a:lstStyle/>
          <a:p>
            <a:fld id="{86CB4B4D-7CA3-9044-876B-883B54F8677D}" type="slidenum">
              <a:rPr lang="es-CL" smtClean="0"/>
              <a:t>2</a:t>
            </a:fld>
            <a:endParaRPr lang="es-CL"/>
          </a:p>
        </p:txBody>
      </p:sp>
      <p:sp>
        <p:nvSpPr>
          <p:cNvPr id="5" name="CuadroTexto 4"/>
          <p:cNvSpPr txBox="1"/>
          <p:nvPr/>
        </p:nvSpPr>
        <p:spPr>
          <a:xfrm>
            <a:off x="675668" y="1499364"/>
            <a:ext cx="10086117" cy="3480600"/>
          </a:xfrm>
          <a:prstGeom prst="rect">
            <a:avLst/>
          </a:prstGeom>
          <a:solidFill>
            <a:schemeClr val="accent5">
              <a:lumMod val="90000"/>
              <a:lumOff val="10000"/>
            </a:schemeClr>
          </a:solidFill>
          <a:ln w="9525">
            <a:solidFill>
              <a:schemeClr val="accent1"/>
            </a:solidFill>
            <a:miter lim="800000"/>
            <a:headEnd/>
            <a:tailEnd/>
          </a:ln>
          <a:effectLst/>
          <a:extLst/>
        </p:spPr>
        <p:txBody>
          <a:bodyPr vert="horz" wrap="none" lIns="72009" tIns="72009" rIns="72009" bIns="72009" numCol="1" rtlCol="0" anchor="t" anchorCtr="0" compatLnSpc="1">
            <a:prstTxWarp prst="textNoShape">
              <a:avLst/>
            </a:prstTxWarp>
            <a:noAutofit/>
          </a:bodyPr>
          <a:lstStyle/>
          <a:p>
            <a:pPr marL="1587" indent="0">
              <a:buNone/>
            </a:pPr>
            <a:endParaRPr lang="es-CL" sz="1400" dirty="0" smtClean="0">
              <a:solidFill>
                <a:schemeClr val="bg1"/>
              </a:solidFill>
            </a:endParaRPr>
          </a:p>
          <a:p>
            <a:pPr marL="1587" indent="0">
              <a:buNone/>
            </a:pPr>
            <a:endParaRPr lang="es-CL" sz="1400" dirty="0">
              <a:solidFill>
                <a:schemeClr val="bg1"/>
              </a:solidFill>
            </a:endParaRPr>
          </a:p>
          <a:p>
            <a:pPr marL="1587" indent="0">
              <a:buNone/>
            </a:pPr>
            <a:r>
              <a:rPr lang="es-CL" sz="1400" b="1" dirty="0" smtClean="0">
                <a:solidFill>
                  <a:schemeClr val="bg1"/>
                </a:solidFill>
              </a:rPr>
              <a:t>Es  un programa de  gobierno, que desde  la mirada del recurso  humano  propone  avanzar  en el cierre de brechas</a:t>
            </a:r>
          </a:p>
          <a:p>
            <a:pPr marL="1587" indent="0">
              <a:buNone/>
            </a:pPr>
            <a:r>
              <a:rPr lang="es-CL" sz="1400" b="1" dirty="0" smtClean="0">
                <a:solidFill>
                  <a:schemeClr val="bg1"/>
                </a:solidFill>
              </a:rPr>
              <a:t>de médicos para la  Atención Primaria y reducir  la brecha de  médicos especialistas, a fin de  mejorar  el acceso de</a:t>
            </a:r>
          </a:p>
          <a:p>
            <a:pPr marL="1587" indent="0">
              <a:buNone/>
            </a:pPr>
            <a:r>
              <a:rPr lang="es-CL" sz="1400" b="1" dirty="0" smtClean="0">
                <a:solidFill>
                  <a:schemeClr val="bg1"/>
                </a:solidFill>
              </a:rPr>
              <a:t>las personas más vulnerables  a las Redes Sanitarias, mejorando  la continuidad de la atención  y el aumento de la </a:t>
            </a:r>
          </a:p>
          <a:p>
            <a:pPr marL="1587" indent="0">
              <a:buNone/>
            </a:pPr>
            <a:r>
              <a:rPr lang="es-CL" sz="1400" b="1" dirty="0">
                <a:solidFill>
                  <a:schemeClr val="bg1"/>
                </a:solidFill>
              </a:rPr>
              <a:t>r</a:t>
            </a:r>
            <a:r>
              <a:rPr lang="es-CL" sz="1400" b="1" dirty="0" smtClean="0">
                <a:solidFill>
                  <a:schemeClr val="bg1"/>
                </a:solidFill>
              </a:rPr>
              <a:t>esolutividad.</a:t>
            </a:r>
          </a:p>
          <a:p>
            <a:pPr marL="1587" indent="0">
              <a:buNone/>
            </a:pPr>
            <a:endParaRPr lang="es-CL" sz="1400" b="1" dirty="0" smtClean="0">
              <a:solidFill>
                <a:schemeClr val="bg1"/>
              </a:solidFill>
            </a:endParaRPr>
          </a:p>
          <a:p>
            <a:pPr marL="1587" indent="0">
              <a:buNone/>
            </a:pPr>
            <a:endParaRPr lang="es-CL" sz="1400" b="1" dirty="0" smtClean="0">
              <a:solidFill>
                <a:schemeClr val="bg1"/>
              </a:solidFill>
            </a:endParaRPr>
          </a:p>
          <a:p>
            <a:pPr marL="1587" indent="0">
              <a:buNone/>
            </a:pPr>
            <a:r>
              <a:rPr lang="es-CL" sz="1400" b="1" dirty="0" smtClean="0">
                <a:solidFill>
                  <a:schemeClr val="bg1"/>
                </a:solidFill>
              </a:rPr>
              <a:t>Para lograr lo anterior, se ha estado  desarrollando a nivel nacional,  la incorporación de 5.000 nuevos  médicos  a la </a:t>
            </a:r>
          </a:p>
          <a:p>
            <a:pPr marL="1587"/>
            <a:r>
              <a:rPr lang="es-CL" sz="1400" b="1" dirty="0" smtClean="0">
                <a:solidFill>
                  <a:schemeClr val="bg1"/>
                </a:solidFill>
              </a:rPr>
              <a:t>Red Pública  de  Salud, 4.000 especialistas, a  través del Plan de Formación  y retención  de  especialidades  y 1.000 </a:t>
            </a:r>
          </a:p>
          <a:p>
            <a:pPr marL="1587" indent="0">
              <a:buNone/>
            </a:pPr>
            <a:r>
              <a:rPr lang="es-CL" sz="1400" b="1" dirty="0" smtClean="0">
                <a:solidFill>
                  <a:schemeClr val="bg1"/>
                </a:solidFill>
              </a:rPr>
              <a:t>profesionales en la atención primaria. </a:t>
            </a:r>
          </a:p>
          <a:p>
            <a:pPr marL="1587" indent="0">
              <a:buNone/>
            </a:pPr>
            <a:r>
              <a:rPr lang="es-CL" sz="1200" dirty="0" smtClean="0">
                <a:solidFill>
                  <a:schemeClr val="bg1"/>
                </a:solidFill>
              </a:rPr>
              <a:t> </a:t>
            </a:r>
          </a:p>
        </p:txBody>
      </p:sp>
    </p:spTree>
    <p:extLst>
      <p:ext uri="{BB962C8B-B14F-4D97-AF65-F5344CB8AC3E}">
        <p14:creationId xmlns:p14="http://schemas.microsoft.com/office/powerpoint/2010/main" val="2136969306"/>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a:extLst>
              <a:ext uri="{FF2B5EF4-FFF2-40B4-BE49-F238E27FC236}">
                <a16:creationId xmlns:a16="http://schemas.microsoft.com/office/drawing/2014/main" xmlns="" id="{2BA8DBC5-D901-4AB5-875C-99440CA6CA6E}"/>
              </a:ext>
            </a:extLst>
          </p:cNvPr>
          <p:cNvSpPr>
            <a:spLocks noGrp="1"/>
          </p:cNvSpPr>
          <p:nvPr>
            <p:ph type="sldNum" sz="quarter" idx="2"/>
          </p:nvPr>
        </p:nvSpPr>
        <p:spPr/>
        <p:txBody>
          <a:bodyPr/>
          <a:lstStyle/>
          <a:p>
            <a:fld id="{86CB4B4D-7CA3-9044-876B-883B54F8677D}" type="slidenum">
              <a:rPr lang="es-CL" smtClean="0"/>
              <a:t>3</a:t>
            </a:fld>
            <a:endParaRPr lang="es-CL"/>
          </a:p>
        </p:txBody>
      </p:sp>
      <p:grpSp>
        <p:nvGrpSpPr>
          <p:cNvPr id="4" name="Grupo 3"/>
          <p:cNvGrpSpPr/>
          <p:nvPr/>
        </p:nvGrpSpPr>
        <p:grpSpPr>
          <a:xfrm>
            <a:off x="609599" y="1623075"/>
            <a:ext cx="8128000" cy="4220422"/>
            <a:chOff x="609599" y="1623075"/>
            <a:chExt cx="8128000" cy="4220422"/>
          </a:xfrm>
        </p:grpSpPr>
        <p:sp>
          <p:nvSpPr>
            <p:cNvPr id="5" name="Forma libre 4"/>
            <p:cNvSpPr/>
            <p:nvPr/>
          </p:nvSpPr>
          <p:spPr>
            <a:xfrm>
              <a:off x="609599" y="1623075"/>
              <a:ext cx="8128000" cy="668588"/>
            </a:xfrm>
            <a:custGeom>
              <a:avLst/>
              <a:gdLst>
                <a:gd name="connsiteX0" fmla="*/ 0 w 8128000"/>
                <a:gd name="connsiteY0" fmla="*/ 111434 h 668588"/>
                <a:gd name="connsiteX1" fmla="*/ 111434 w 8128000"/>
                <a:gd name="connsiteY1" fmla="*/ 0 h 668588"/>
                <a:gd name="connsiteX2" fmla="*/ 8016566 w 8128000"/>
                <a:gd name="connsiteY2" fmla="*/ 0 h 668588"/>
                <a:gd name="connsiteX3" fmla="*/ 8128000 w 8128000"/>
                <a:gd name="connsiteY3" fmla="*/ 111434 h 668588"/>
                <a:gd name="connsiteX4" fmla="*/ 8128000 w 8128000"/>
                <a:gd name="connsiteY4" fmla="*/ 557154 h 668588"/>
                <a:gd name="connsiteX5" fmla="*/ 8016566 w 8128000"/>
                <a:gd name="connsiteY5" fmla="*/ 668588 h 668588"/>
                <a:gd name="connsiteX6" fmla="*/ 111434 w 8128000"/>
                <a:gd name="connsiteY6" fmla="*/ 668588 h 668588"/>
                <a:gd name="connsiteX7" fmla="*/ 0 w 8128000"/>
                <a:gd name="connsiteY7" fmla="*/ 557154 h 668588"/>
                <a:gd name="connsiteX8" fmla="*/ 0 w 8128000"/>
                <a:gd name="connsiteY8" fmla="*/ 111434 h 66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28000" h="668588">
                  <a:moveTo>
                    <a:pt x="0" y="111434"/>
                  </a:moveTo>
                  <a:cubicBezTo>
                    <a:pt x="0" y="49891"/>
                    <a:pt x="49891" y="0"/>
                    <a:pt x="111434" y="0"/>
                  </a:cubicBezTo>
                  <a:lnTo>
                    <a:pt x="8016566" y="0"/>
                  </a:lnTo>
                  <a:cubicBezTo>
                    <a:pt x="8078109" y="0"/>
                    <a:pt x="8128000" y="49891"/>
                    <a:pt x="8128000" y="111434"/>
                  </a:cubicBezTo>
                  <a:lnTo>
                    <a:pt x="8128000" y="557154"/>
                  </a:lnTo>
                  <a:cubicBezTo>
                    <a:pt x="8128000" y="618697"/>
                    <a:pt x="8078109" y="668588"/>
                    <a:pt x="8016566" y="668588"/>
                  </a:cubicBezTo>
                  <a:lnTo>
                    <a:pt x="111434" y="668588"/>
                  </a:lnTo>
                  <a:cubicBezTo>
                    <a:pt x="49891" y="668588"/>
                    <a:pt x="0" y="618697"/>
                    <a:pt x="0" y="557154"/>
                  </a:cubicBezTo>
                  <a:lnTo>
                    <a:pt x="0" y="111434"/>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24078" tIns="124078" rIns="124078" bIns="124078" numCol="1" spcCol="1270" anchor="ctr" anchorCtr="0">
              <a:noAutofit/>
            </a:bodyPr>
            <a:lstStyle/>
            <a:p>
              <a:pPr lvl="0" algn="l" defTabSz="1066800">
                <a:lnSpc>
                  <a:spcPct val="90000"/>
                </a:lnSpc>
                <a:spcBef>
                  <a:spcPct val="0"/>
                </a:spcBef>
                <a:spcAft>
                  <a:spcPct val="35000"/>
                </a:spcAft>
              </a:pPr>
              <a:r>
                <a:rPr lang="es-CL" sz="2400" kern="1200" dirty="0" smtClean="0"/>
                <a:t>Destinación y Formación de Médicos EDF </a:t>
              </a:r>
              <a:r>
                <a:rPr lang="es-CL" sz="2400" kern="1200" dirty="0"/>
                <a:t>Art. 8°, Ley N°19.664</a:t>
              </a:r>
            </a:p>
          </p:txBody>
        </p:sp>
        <p:sp>
          <p:nvSpPr>
            <p:cNvPr id="7" name="Forma libre 6"/>
            <p:cNvSpPr/>
            <p:nvPr/>
          </p:nvSpPr>
          <p:spPr>
            <a:xfrm>
              <a:off x="609599" y="2421514"/>
              <a:ext cx="8128000" cy="668588"/>
            </a:xfrm>
            <a:custGeom>
              <a:avLst/>
              <a:gdLst>
                <a:gd name="connsiteX0" fmla="*/ 0 w 8128000"/>
                <a:gd name="connsiteY0" fmla="*/ 111434 h 668588"/>
                <a:gd name="connsiteX1" fmla="*/ 111434 w 8128000"/>
                <a:gd name="connsiteY1" fmla="*/ 0 h 668588"/>
                <a:gd name="connsiteX2" fmla="*/ 8016566 w 8128000"/>
                <a:gd name="connsiteY2" fmla="*/ 0 h 668588"/>
                <a:gd name="connsiteX3" fmla="*/ 8128000 w 8128000"/>
                <a:gd name="connsiteY3" fmla="*/ 111434 h 668588"/>
                <a:gd name="connsiteX4" fmla="*/ 8128000 w 8128000"/>
                <a:gd name="connsiteY4" fmla="*/ 557154 h 668588"/>
                <a:gd name="connsiteX5" fmla="*/ 8016566 w 8128000"/>
                <a:gd name="connsiteY5" fmla="*/ 668588 h 668588"/>
                <a:gd name="connsiteX6" fmla="*/ 111434 w 8128000"/>
                <a:gd name="connsiteY6" fmla="*/ 668588 h 668588"/>
                <a:gd name="connsiteX7" fmla="*/ 0 w 8128000"/>
                <a:gd name="connsiteY7" fmla="*/ 557154 h 668588"/>
                <a:gd name="connsiteX8" fmla="*/ 0 w 8128000"/>
                <a:gd name="connsiteY8" fmla="*/ 111434 h 66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28000" h="668588">
                  <a:moveTo>
                    <a:pt x="0" y="111434"/>
                  </a:moveTo>
                  <a:cubicBezTo>
                    <a:pt x="0" y="49891"/>
                    <a:pt x="49891" y="0"/>
                    <a:pt x="111434" y="0"/>
                  </a:cubicBezTo>
                  <a:lnTo>
                    <a:pt x="8016566" y="0"/>
                  </a:lnTo>
                  <a:cubicBezTo>
                    <a:pt x="8078109" y="0"/>
                    <a:pt x="8128000" y="49891"/>
                    <a:pt x="8128000" y="111434"/>
                  </a:cubicBezTo>
                  <a:lnTo>
                    <a:pt x="8128000" y="557154"/>
                  </a:lnTo>
                  <a:cubicBezTo>
                    <a:pt x="8128000" y="618697"/>
                    <a:pt x="8078109" y="668588"/>
                    <a:pt x="8016566" y="668588"/>
                  </a:cubicBezTo>
                  <a:lnTo>
                    <a:pt x="111434" y="668588"/>
                  </a:lnTo>
                  <a:cubicBezTo>
                    <a:pt x="49891" y="668588"/>
                    <a:pt x="0" y="618697"/>
                    <a:pt x="0" y="557154"/>
                  </a:cubicBezTo>
                  <a:lnTo>
                    <a:pt x="0" y="111434"/>
                  </a:lnTo>
                  <a:close/>
                </a:path>
              </a:pathLst>
            </a:custGeom>
          </p:spPr>
          <p:style>
            <a:lnRef idx="2">
              <a:schemeClr val="lt1">
                <a:hueOff val="0"/>
                <a:satOff val="0"/>
                <a:lumOff val="0"/>
                <a:alphaOff val="0"/>
              </a:schemeClr>
            </a:lnRef>
            <a:fillRef idx="1">
              <a:schemeClr val="accent3">
                <a:hueOff val="3871956"/>
                <a:satOff val="1278"/>
                <a:lumOff val="-1045"/>
                <a:alphaOff val="0"/>
              </a:schemeClr>
            </a:fillRef>
            <a:effectRef idx="0">
              <a:schemeClr val="accent3">
                <a:hueOff val="3871956"/>
                <a:satOff val="1278"/>
                <a:lumOff val="-1045"/>
                <a:alphaOff val="0"/>
              </a:schemeClr>
            </a:effectRef>
            <a:fontRef idx="minor">
              <a:schemeClr val="lt1"/>
            </a:fontRef>
          </p:style>
          <p:txBody>
            <a:bodyPr spcFirstLastPara="0" vert="horz" wrap="square" lIns="124078" tIns="124078" rIns="124078" bIns="124078" numCol="1" spcCol="1270" anchor="ctr" anchorCtr="0">
              <a:noAutofit/>
            </a:bodyPr>
            <a:lstStyle/>
            <a:p>
              <a:pPr lvl="0" algn="l" defTabSz="1066800">
                <a:lnSpc>
                  <a:spcPct val="90000"/>
                </a:lnSpc>
                <a:spcBef>
                  <a:spcPct val="0"/>
                </a:spcBef>
                <a:spcAft>
                  <a:spcPct val="35000"/>
                </a:spcAft>
              </a:pPr>
              <a:r>
                <a:rPr lang="es-CL" sz="2400" kern="1200" dirty="0" smtClean="0"/>
                <a:t>BECARIOS, Ley N° 15.076</a:t>
              </a:r>
              <a:endParaRPr lang="es-CL" sz="2400" kern="1200" dirty="0"/>
            </a:p>
          </p:txBody>
        </p:sp>
        <p:sp>
          <p:nvSpPr>
            <p:cNvPr id="8" name="Forma libre 7"/>
            <p:cNvSpPr/>
            <p:nvPr/>
          </p:nvSpPr>
          <p:spPr>
            <a:xfrm>
              <a:off x="609599" y="3229146"/>
              <a:ext cx="8128000" cy="668588"/>
            </a:xfrm>
            <a:custGeom>
              <a:avLst/>
              <a:gdLst>
                <a:gd name="connsiteX0" fmla="*/ 0 w 8128000"/>
                <a:gd name="connsiteY0" fmla="*/ 111434 h 668588"/>
                <a:gd name="connsiteX1" fmla="*/ 111434 w 8128000"/>
                <a:gd name="connsiteY1" fmla="*/ 0 h 668588"/>
                <a:gd name="connsiteX2" fmla="*/ 8016566 w 8128000"/>
                <a:gd name="connsiteY2" fmla="*/ 0 h 668588"/>
                <a:gd name="connsiteX3" fmla="*/ 8128000 w 8128000"/>
                <a:gd name="connsiteY3" fmla="*/ 111434 h 668588"/>
                <a:gd name="connsiteX4" fmla="*/ 8128000 w 8128000"/>
                <a:gd name="connsiteY4" fmla="*/ 557154 h 668588"/>
                <a:gd name="connsiteX5" fmla="*/ 8016566 w 8128000"/>
                <a:gd name="connsiteY5" fmla="*/ 668588 h 668588"/>
                <a:gd name="connsiteX6" fmla="*/ 111434 w 8128000"/>
                <a:gd name="connsiteY6" fmla="*/ 668588 h 668588"/>
                <a:gd name="connsiteX7" fmla="*/ 0 w 8128000"/>
                <a:gd name="connsiteY7" fmla="*/ 557154 h 668588"/>
                <a:gd name="connsiteX8" fmla="*/ 0 w 8128000"/>
                <a:gd name="connsiteY8" fmla="*/ 111434 h 66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28000" h="668588">
                  <a:moveTo>
                    <a:pt x="0" y="111434"/>
                  </a:moveTo>
                  <a:cubicBezTo>
                    <a:pt x="0" y="49891"/>
                    <a:pt x="49891" y="0"/>
                    <a:pt x="111434" y="0"/>
                  </a:cubicBezTo>
                  <a:lnTo>
                    <a:pt x="8016566" y="0"/>
                  </a:lnTo>
                  <a:cubicBezTo>
                    <a:pt x="8078109" y="0"/>
                    <a:pt x="8128000" y="49891"/>
                    <a:pt x="8128000" y="111434"/>
                  </a:cubicBezTo>
                  <a:lnTo>
                    <a:pt x="8128000" y="557154"/>
                  </a:lnTo>
                  <a:cubicBezTo>
                    <a:pt x="8128000" y="618697"/>
                    <a:pt x="8078109" y="668588"/>
                    <a:pt x="8016566" y="668588"/>
                  </a:cubicBezTo>
                  <a:lnTo>
                    <a:pt x="111434" y="668588"/>
                  </a:lnTo>
                  <a:cubicBezTo>
                    <a:pt x="49891" y="668588"/>
                    <a:pt x="0" y="618697"/>
                    <a:pt x="0" y="557154"/>
                  </a:cubicBezTo>
                  <a:lnTo>
                    <a:pt x="0" y="111434"/>
                  </a:lnTo>
                  <a:close/>
                </a:path>
              </a:pathLst>
            </a:custGeom>
          </p:spPr>
          <p:style>
            <a:lnRef idx="2">
              <a:schemeClr val="lt1">
                <a:hueOff val="0"/>
                <a:satOff val="0"/>
                <a:lumOff val="0"/>
                <a:alphaOff val="0"/>
              </a:schemeClr>
            </a:lnRef>
            <a:fillRef idx="1">
              <a:schemeClr val="accent3">
                <a:hueOff val="7743913"/>
                <a:satOff val="2555"/>
                <a:lumOff val="-2090"/>
                <a:alphaOff val="0"/>
              </a:schemeClr>
            </a:fillRef>
            <a:effectRef idx="0">
              <a:schemeClr val="accent3">
                <a:hueOff val="7743913"/>
                <a:satOff val="2555"/>
                <a:lumOff val="-2090"/>
                <a:alphaOff val="0"/>
              </a:schemeClr>
            </a:effectRef>
            <a:fontRef idx="minor">
              <a:schemeClr val="lt1"/>
            </a:fontRef>
          </p:style>
          <p:txBody>
            <a:bodyPr spcFirstLastPara="0" vert="horz" wrap="square" lIns="124078" tIns="124078" rIns="124078" bIns="124078" numCol="1" spcCol="1270" anchor="ctr" anchorCtr="0">
              <a:noAutofit/>
            </a:bodyPr>
            <a:lstStyle/>
            <a:p>
              <a:pPr lvl="0" algn="l" defTabSz="1066800">
                <a:lnSpc>
                  <a:spcPct val="90000"/>
                </a:lnSpc>
                <a:spcBef>
                  <a:spcPct val="0"/>
                </a:spcBef>
                <a:spcAft>
                  <a:spcPct val="35000"/>
                </a:spcAft>
              </a:pPr>
              <a:r>
                <a:rPr lang="es-CL" sz="2400" kern="1200" dirty="0" smtClean="0"/>
                <a:t>Periodo Asistencial Obligatorio (PAO)</a:t>
              </a:r>
              <a:endParaRPr lang="es-CL" sz="2400" kern="1200" dirty="0"/>
            </a:p>
          </p:txBody>
        </p:sp>
        <p:sp>
          <p:nvSpPr>
            <p:cNvPr id="9" name="Forma libre 8"/>
            <p:cNvSpPr/>
            <p:nvPr/>
          </p:nvSpPr>
          <p:spPr>
            <a:xfrm>
              <a:off x="609599" y="4099579"/>
              <a:ext cx="8128000" cy="648029"/>
            </a:xfrm>
            <a:custGeom>
              <a:avLst/>
              <a:gdLst>
                <a:gd name="connsiteX0" fmla="*/ 0 w 8128000"/>
                <a:gd name="connsiteY0" fmla="*/ 108007 h 648029"/>
                <a:gd name="connsiteX1" fmla="*/ 108007 w 8128000"/>
                <a:gd name="connsiteY1" fmla="*/ 0 h 648029"/>
                <a:gd name="connsiteX2" fmla="*/ 8019993 w 8128000"/>
                <a:gd name="connsiteY2" fmla="*/ 0 h 648029"/>
                <a:gd name="connsiteX3" fmla="*/ 8128000 w 8128000"/>
                <a:gd name="connsiteY3" fmla="*/ 108007 h 648029"/>
                <a:gd name="connsiteX4" fmla="*/ 8128000 w 8128000"/>
                <a:gd name="connsiteY4" fmla="*/ 540022 h 648029"/>
                <a:gd name="connsiteX5" fmla="*/ 8019993 w 8128000"/>
                <a:gd name="connsiteY5" fmla="*/ 648029 h 648029"/>
                <a:gd name="connsiteX6" fmla="*/ 108007 w 8128000"/>
                <a:gd name="connsiteY6" fmla="*/ 648029 h 648029"/>
                <a:gd name="connsiteX7" fmla="*/ 0 w 8128000"/>
                <a:gd name="connsiteY7" fmla="*/ 540022 h 648029"/>
                <a:gd name="connsiteX8" fmla="*/ 0 w 8128000"/>
                <a:gd name="connsiteY8" fmla="*/ 108007 h 648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28000" h="648029">
                  <a:moveTo>
                    <a:pt x="0" y="108007"/>
                  </a:moveTo>
                  <a:cubicBezTo>
                    <a:pt x="0" y="48356"/>
                    <a:pt x="48356" y="0"/>
                    <a:pt x="108007" y="0"/>
                  </a:cubicBezTo>
                  <a:lnTo>
                    <a:pt x="8019993" y="0"/>
                  </a:lnTo>
                  <a:cubicBezTo>
                    <a:pt x="8079644" y="0"/>
                    <a:pt x="8128000" y="48356"/>
                    <a:pt x="8128000" y="108007"/>
                  </a:cubicBezTo>
                  <a:lnTo>
                    <a:pt x="8128000" y="540022"/>
                  </a:lnTo>
                  <a:cubicBezTo>
                    <a:pt x="8128000" y="599673"/>
                    <a:pt x="8079644" y="648029"/>
                    <a:pt x="8019993" y="648029"/>
                  </a:cubicBezTo>
                  <a:lnTo>
                    <a:pt x="108007" y="648029"/>
                  </a:lnTo>
                  <a:cubicBezTo>
                    <a:pt x="48356" y="648029"/>
                    <a:pt x="0" y="599673"/>
                    <a:pt x="0" y="540022"/>
                  </a:cubicBezTo>
                  <a:lnTo>
                    <a:pt x="0" y="108007"/>
                  </a:lnTo>
                  <a:close/>
                </a:path>
              </a:pathLst>
            </a:custGeom>
          </p:spPr>
          <p:style>
            <a:lnRef idx="2">
              <a:schemeClr val="lt1">
                <a:hueOff val="0"/>
                <a:satOff val="0"/>
                <a:lumOff val="0"/>
                <a:alphaOff val="0"/>
              </a:schemeClr>
            </a:lnRef>
            <a:fillRef idx="1">
              <a:schemeClr val="accent3">
                <a:hueOff val="11615869"/>
                <a:satOff val="3833"/>
                <a:lumOff val="-3135"/>
                <a:alphaOff val="0"/>
              </a:schemeClr>
            </a:fillRef>
            <a:effectRef idx="0">
              <a:schemeClr val="accent3">
                <a:hueOff val="11615869"/>
                <a:satOff val="3833"/>
                <a:lumOff val="-3135"/>
                <a:alphaOff val="0"/>
              </a:schemeClr>
            </a:effectRef>
            <a:fontRef idx="minor">
              <a:schemeClr val="lt1"/>
            </a:fontRef>
          </p:style>
          <p:txBody>
            <a:bodyPr spcFirstLastPara="0" vert="horz" wrap="square" lIns="123074" tIns="123074" rIns="123074" bIns="123074" numCol="1" spcCol="1270" anchor="ctr" anchorCtr="0">
              <a:noAutofit/>
            </a:bodyPr>
            <a:lstStyle/>
            <a:p>
              <a:pPr lvl="0" algn="l" defTabSz="1066800">
                <a:lnSpc>
                  <a:spcPct val="90000"/>
                </a:lnSpc>
                <a:spcBef>
                  <a:spcPct val="0"/>
                </a:spcBef>
                <a:spcAft>
                  <a:spcPct val="35000"/>
                </a:spcAft>
              </a:pPr>
              <a:r>
                <a:rPr lang="es-CL" sz="2400" dirty="0" smtClean="0"/>
                <a:t>Distribución Presupuestaria</a:t>
              </a:r>
              <a:endParaRPr lang="es-CL" sz="2400" kern="1200" dirty="0"/>
            </a:p>
          </p:txBody>
        </p:sp>
        <p:sp>
          <p:nvSpPr>
            <p:cNvPr id="10" name="Forma libre 9"/>
            <p:cNvSpPr/>
            <p:nvPr/>
          </p:nvSpPr>
          <p:spPr>
            <a:xfrm>
              <a:off x="609599" y="4783657"/>
              <a:ext cx="8128000" cy="1059840"/>
            </a:xfrm>
            <a:custGeom>
              <a:avLst/>
              <a:gdLst>
                <a:gd name="connsiteX0" fmla="*/ 0 w 8128000"/>
                <a:gd name="connsiteY0" fmla="*/ 0 h 1059840"/>
                <a:gd name="connsiteX1" fmla="*/ 8128000 w 8128000"/>
                <a:gd name="connsiteY1" fmla="*/ 0 h 1059840"/>
                <a:gd name="connsiteX2" fmla="*/ 8128000 w 8128000"/>
                <a:gd name="connsiteY2" fmla="*/ 1059840 h 1059840"/>
                <a:gd name="connsiteX3" fmla="*/ 0 w 8128000"/>
                <a:gd name="connsiteY3" fmla="*/ 1059840 h 1059840"/>
                <a:gd name="connsiteX4" fmla="*/ 0 w 8128000"/>
                <a:gd name="connsiteY4" fmla="*/ 0 h 10598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000" h="1059840">
                  <a:moveTo>
                    <a:pt x="0" y="0"/>
                  </a:moveTo>
                  <a:lnTo>
                    <a:pt x="8128000" y="0"/>
                  </a:lnTo>
                  <a:lnTo>
                    <a:pt x="8128000" y="1059840"/>
                  </a:lnTo>
                  <a:lnTo>
                    <a:pt x="0" y="105984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58064" tIns="30480" rIns="170688" bIns="30480" numCol="1" spcCol="1270" anchor="t" anchorCtr="0">
              <a:noAutofit/>
            </a:bodyPr>
            <a:lstStyle/>
            <a:p>
              <a:pPr marL="228600" lvl="1" indent="-228600" algn="l" defTabSz="1066800">
                <a:lnSpc>
                  <a:spcPct val="90000"/>
                </a:lnSpc>
                <a:spcBef>
                  <a:spcPct val="0"/>
                </a:spcBef>
                <a:spcAft>
                  <a:spcPct val="20000"/>
                </a:spcAft>
                <a:buChar char="••"/>
              </a:pPr>
              <a:endParaRPr lang="es-CL" sz="2400" kern="1200" dirty="0">
                <a:solidFill>
                  <a:schemeClr val="accent1">
                    <a:lumMod val="75000"/>
                  </a:schemeClr>
                </a:solidFill>
              </a:endParaRPr>
            </a:p>
          </p:txBody>
        </p:sp>
      </p:grpSp>
      <p:sp>
        <p:nvSpPr>
          <p:cNvPr id="11" name="Título 10"/>
          <p:cNvSpPr>
            <a:spLocks noGrp="1"/>
          </p:cNvSpPr>
          <p:nvPr>
            <p:ph type="title"/>
          </p:nvPr>
        </p:nvSpPr>
        <p:spPr/>
        <p:txBody>
          <a:bodyPr/>
          <a:lstStyle/>
          <a:p>
            <a:r>
              <a:rPr lang="es-CL" dirty="0" smtClean="0"/>
              <a:t>PROGRAMA FORMACIÓN DE ESPECIALISTAS</a:t>
            </a:r>
            <a:endParaRPr lang="es-CL" dirty="0"/>
          </a:p>
        </p:txBody>
      </p:sp>
      <p:sp>
        <p:nvSpPr>
          <p:cNvPr id="12" name="Forma libre 8"/>
          <p:cNvSpPr/>
          <p:nvPr/>
        </p:nvSpPr>
        <p:spPr>
          <a:xfrm>
            <a:off x="609599" y="4989562"/>
            <a:ext cx="8128000" cy="648029"/>
          </a:xfrm>
          <a:custGeom>
            <a:avLst/>
            <a:gdLst>
              <a:gd name="connsiteX0" fmla="*/ 0 w 8128000"/>
              <a:gd name="connsiteY0" fmla="*/ 108007 h 648029"/>
              <a:gd name="connsiteX1" fmla="*/ 108007 w 8128000"/>
              <a:gd name="connsiteY1" fmla="*/ 0 h 648029"/>
              <a:gd name="connsiteX2" fmla="*/ 8019993 w 8128000"/>
              <a:gd name="connsiteY2" fmla="*/ 0 h 648029"/>
              <a:gd name="connsiteX3" fmla="*/ 8128000 w 8128000"/>
              <a:gd name="connsiteY3" fmla="*/ 108007 h 648029"/>
              <a:gd name="connsiteX4" fmla="*/ 8128000 w 8128000"/>
              <a:gd name="connsiteY4" fmla="*/ 540022 h 648029"/>
              <a:gd name="connsiteX5" fmla="*/ 8019993 w 8128000"/>
              <a:gd name="connsiteY5" fmla="*/ 648029 h 648029"/>
              <a:gd name="connsiteX6" fmla="*/ 108007 w 8128000"/>
              <a:gd name="connsiteY6" fmla="*/ 648029 h 648029"/>
              <a:gd name="connsiteX7" fmla="*/ 0 w 8128000"/>
              <a:gd name="connsiteY7" fmla="*/ 540022 h 648029"/>
              <a:gd name="connsiteX8" fmla="*/ 0 w 8128000"/>
              <a:gd name="connsiteY8" fmla="*/ 108007 h 648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28000" h="648029">
                <a:moveTo>
                  <a:pt x="0" y="108007"/>
                </a:moveTo>
                <a:cubicBezTo>
                  <a:pt x="0" y="48356"/>
                  <a:pt x="48356" y="0"/>
                  <a:pt x="108007" y="0"/>
                </a:cubicBezTo>
                <a:lnTo>
                  <a:pt x="8019993" y="0"/>
                </a:lnTo>
                <a:cubicBezTo>
                  <a:pt x="8079644" y="0"/>
                  <a:pt x="8128000" y="48356"/>
                  <a:pt x="8128000" y="108007"/>
                </a:cubicBezTo>
                <a:lnTo>
                  <a:pt x="8128000" y="540022"/>
                </a:lnTo>
                <a:cubicBezTo>
                  <a:pt x="8128000" y="599673"/>
                  <a:pt x="8079644" y="648029"/>
                  <a:pt x="8019993" y="648029"/>
                </a:cubicBezTo>
                <a:lnTo>
                  <a:pt x="108007" y="648029"/>
                </a:lnTo>
                <a:cubicBezTo>
                  <a:pt x="48356" y="648029"/>
                  <a:pt x="0" y="599673"/>
                  <a:pt x="0" y="540022"/>
                </a:cubicBezTo>
                <a:lnTo>
                  <a:pt x="0" y="108007"/>
                </a:lnTo>
                <a:close/>
              </a:path>
            </a:pathLst>
          </a:custGeom>
          <a:solidFill>
            <a:srgbClr val="FFC000"/>
          </a:solidFill>
        </p:spPr>
        <p:style>
          <a:lnRef idx="2">
            <a:schemeClr val="lt1">
              <a:hueOff val="0"/>
              <a:satOff val="0"/>
              <a:lumOff val="0"/>
              <a:alphaOff val="0"/>
            </a:schemeClr>
          </a:lnRef>
          <a:fillRef idx="1">
            <a:schemeClr val="accent3">
              <a:hueOff val="11615869"/>
              <a:satOff val="3833"/>
              <a:lumOff val="-3135"/>
              <a:alphaOff val="0"/>
            </a:schemeClr>
          </a:fillRef>
          <a:effectRef idx="0">
            <a:schemeClr val="accent3">
              <a:hueOff val="11615869"/>
              <a:satOff val="3833"/>
              <a:lumOff val="-3135"/>
              <a:alphaOff val="0"/>
            </a:schemeClr>
          </a:effectRef>
          <a:fontRef idx="minor">
            <a:schemeClr val="lt1"/>
          </a:fontRef>
        </p:style>
        <p:txBody>
          <a:bodyPr spcFirstLastPara="0" vert="horz" wrap="square" lIns="123074" tIns="123074" rIns="123074" bIns="123074" numCol="1" spcCol="1270" anchor="ctr" anchorCtr="0">
            <a:noAutofit/>
          </a:bodyPr>
          <a:lstStyle/>
          <a:p>
            <a:pPr lvl="0" algn="l" defTabSz="1066800">
              <a:lnSpc>
                <a:spcPct val="90000"/>
              </a:lnSpc>
              <a:spcBef>
                <a:spcPct val="0"/>
              </a:spcBef>
              <a:spcAft>
                <a:spcPct val="35000"/>
              </a:spcAft>
            </a:pPr>
            <a:r>
              <a:rPr lang="es-CL" sz="2400" dirty="0" smtClean="0"/>
              <a:t>Consideraciones Generales</a:t>
            </a:r>
            <a:r>
              <a:rPr lang="es-CL" sz="2400" kern="1200" dirty="0" smtClean="0"/>
              <a:t>.</a:t>
            </a:r>
            <a:endParaRPr lang="es-CL" sz="2400" kern="1200" dirty="0"/>
          </a:p>
        </p:txBody>
      </p:sp>
    </p:spTree>
    <p:extLst>
      <p:ext uri="{BB962C8B-B14F-4D97-AF65-F5344CB8AC3E}">
        <p14:creationId xmlns:p14="http://schemas.microsoft.com/office/powerpoint/2010/main" val="1270274271"/>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a:extLst>
              <a:ext uri="{FF2B5EF4-FFF2-40B4-BE49-F238E27FC236}">
                <a16:creationId xmlns:a16="http://schemas.microsoft.com/office/drawing/2014/main" xmlns="" id="{001389F4-11BC-4A8B-9441-9782ABB179E2}"/>
              </a:ext>
            </a:extLst>
          </p:cNvPr>
          <p:cNvSpPr>
            <a:spLocks noGrp="1"/>
          </p:cNvSpPr>
          <p:nvPr>
            <p:ph type="sldNum" sz="quarter" idx="2"/>
          </p:nvPr>
        </p:nvSpPr>
        <p:spPr/>
        <p:txBody>
          <a:bodyPr/>
          <a:lstStyle/>
          <a:p>
            <a:fld id="{86CB4B4D-7CA3-9044-876B-883B54F8677D}" type="slidenum">
              <a:rPr lang="es-CL" smtClean="0"/>
              <a:t>4</a:t>
            </a:fld>
            <a:endParaRPr lang="es-CL"/>
          </a:p>
        </p:txBody>
      </p:sp>
      <p:sp>
        <p:nvSpPr>
          <p:cNvPr id="11" name="Título 1">
            <a:extLst>
              <a:ext uri="{FF2B5EF4-FFF2-40B4-BE49-F238E27FC236}">
                <a16:creationId xmlns:a16="http://schemas.microsoft.com/office/drawing/2014/main" xmlns="" id="{7563C6DD-186F-4B5C-9AC3-EC42E38635D6}"/>
              </a:ext>
            </a:extLst>
          </p:cNvPr>
          <p:cNvSpPr>
            <a:spLocks noGrp="1"/>
          </p:cNvSpPr>
          <p:nvPr>
            <p:ph type="title"/>
          </p:nvPr>
        </p:nvSpPr>
        <p:spPr>
          <a:xfrm>
            <a:off x="727075" y="223838"/>
            <a:ext cx="9690100" cy="307777"/>
          </a:xfrm>
        </p:spPr>
        <p:txBody>
          <a:bodyPr/>
          <a:lstStyle/>
          <a:p>
            <a:pPr lvl="0"/>
            <a:r>
              <a:rPr lang="es-CL" sz="2000" dirty="0" smtClean="0"/>
              <a:t>Etapa de Destinación </a:t>
            </a:r>
            <a:r>
              <a:rPr lang="es-CL" sz="2000" dirty="0"/>
              <a:t>y Formación de Médicos EDF Art. 8°, Ley N°19.664</a:t>
            </a:r>
          </a:p>
        </p:txBody>
      </p:sp>
      <p:sp>
        <p:nvSpPr>
          <p:cNvPr id="2" name="CuadroTexto 1">
            <a:extLst>
              <a:ext uri="{FF2B5EF4-FFF2-40B4-BE49-F238E27FC236}">
                <a16:creationId xmlns:a16="http://schemas.microsoft.com/office/drawing/2014/main" xmlns="" id="{C2E0716C-8351-47CB-8BF5-4BCAE67EB319}"/>
              </a:ext>
            </a:extLst>
          </p:cNvPr>
          <p:cNvSpPr txBox="1"/>
          <p:nvPr/>
        </p:nvSpPr>
        <p:spPr>
          <a:xfrm>
            <a:off x="620890" y="1213820"/>
            <a:ext cx="10668000" cy="1473110"/>
          </a:xfrm>
          <a:prstGeom prst="rect">
            <a:avLst/>
          </a:prstGeom>
          <a:solidFill>
            <a:schemeClr val="bg1"/>
          </a:solidFill>
          <a:ln w="9525">
            <a:solidFill>
              <a:schemeClr val="bg1"/>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lgn="just">
              <a:buNone/>
            </a:pPr>
            <a:r>
              <a:rPr lang="es-CL" sz="1400" dirty="0" smtClean="0">
                <a:solidFill>
                  <a:schemeClr val="accent1"/>
                </a:solidFill>
              </a:rPr>
              <a:t>Esta etapa </a:t>
            </a:r>
            <a:r>
              <a:rPr lang="es-CL" sz="1400" dirty="0">
                <a:solidFill>
                  <a:schemeClr val="accent1"/>
                </a:solidFill>
              </a:rPr>
              <a:t>s</a:t>
            </a:r>
            <a:r>
              <a:rPr lang="es-CL" sz="1400" dirty="0" smtClean="0">
                <a:solidFill>
                  <a:schemeClr val="accent1"/>
                </a:solidFill>
              </a:rPr>
              <a:t>e cumple  a través del desempeño de médicos y odontólogos a contrata, y la permanencia en ella no puede exceder a los 9 años, el ingreso a esta etapa  se realiza a través de un concurso o proceso de selección objetivo a nivel Nacional. Principalmente se constituye de dos fases  a) Destinación como desempeño como médico general en la atención primaria ya sea urbana o rural y b) La formación, cuyo acceso es a través de concurso  y tiene una duración máxima de tres años.</a:t>
            </a:r>
          </a:p>
          <a:p>
            <a:pPr marL="1587" indent="0" algn="just">
              <a:buNone/>
            </a:pPr>
            <a:endParaRPr lang="es-ES" sz="1400" dirty="0" smtClean="0">
              <a:solidFill>
                <a:schemeClr val="accent1"/>
              </a:solidFill>
            </a:endParaRPr>
          </a:p>
          <a:p>
            <a:pPr marL="1587" indent="0" algn="just">
              <a:buNone/>
            </a:pPr>
            <a:r>
              <a:rPr lang="es-ES" sz="1400" dirty="0" smtClean="0">
                <a:solidFill>
                  <a:schemeClr val="accent1"/>
                </a:solidFill>
              </a:rPr>
              <a:t>Plaza es el lugar de destinación donde el médico o odontólogo es ubicado para realizar su desempeño.</a:t>
            </a:r>
            <a:endParaRPr lang="es-CL" sz="1400" dirty="0">
              <a:solidFill>
                <a:schemeClr val="accent1"/>
              </a:solidFill>
            </a:endParaRPr>
          </a:p>
        </p:txBody>
      </p:sp>
      <p:sp>
        <p:nvSpPr>
          <p:cNvPr id="12" name="Flecha curvada hacia la izquierda 11"/>
          <p:cNvSpPr/>
          <p:nvPr/>
        </p:nvSpPr>
        <p:spPr>
          <a:xfrm>
            <a:off x="7307297" y="3593555"/>
            <a:ext cx="786389" cy="1884555"/>
          </a:xfrm>
          <a:prstGeom prst="curvedLeftArrow">
            <a:avLst>
              <a:gd name="adj1" fmla="val 25000"/>
              <a:gd name="adj2" fmla="val 47992"/>
              <a:gd name="adj3" fmla="val 25000"/>
            </a:avLst>
          </a:prstGeom>
          <a:solidFill>
            <a:srgbClr val="92D05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err="1" smtClean="0">
              <a:solidFill>
                <a:schemeClr val="tx1"/>
              </a:solidFill>
            </a:endParaRPr>
          </a:p>
        </p:txBody>
      </p:sp>
      <p:sp>
        <p:nvSpPr>
          <p:cNvPr id="16" name="Flecha curvada hacia la izquierda 15"/>
          <p:cNvSpPr/>
          <p:nvPr/>
        </p:nvSpPr>
        <p:spPr>
          <a:xfrm rot="10860000">
            <a:off x="3985585" y="3205524"/>
            <a:ext cx="786389" cy="2125916"/>
          </a:xfrm>
          <a:prstGeom prst="curvedLeftArrow">
            <a:avLst>
              <a:gd name="adj1" fmla="val 25000"/>
              <a:gd name="adj2" fmla="val 47992"/>
              <a:gd name="adj3" fmla="val 25000"/>
            </a:avLst>
          </a:prstGeom>
          <a:solidFill>
            <a:srgbClr val="92D05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err="1" smtClean="0">
              <a:solidFill>
                <a:schemeClr val="tx1"/>
              </a:solidFill>
            </a:endParaRPr>
          </a:p>
        </p:txBody>
      </p:sp>
      <p:sp>
        <p:nvSpPr>
          <p:cNvPr id="20" name="Rectángulo redondeado 19"/>
          <p:cNvSpPr/>
          <p:nvPr/>
        </p:nvSpPr>
        <p:spPr>
          <a:xfrm>
            <a:off x="4893112" y="5042491"/>
            <a:ext cx="2264131" cy="591300"/>
          </a:xfrm>
          <a:prstGeom prst="round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s-CL" b="1" dirty="0">
                <a:solidFill>
                  <a:schemeClr val="bg1"/>
                </a:solidFill>
              </a:rPr>
              <a:t>FORMACIÓN</a:t>
            </a:r>
          </a:p>
        </p:txBody>
      </p:sp>
      <p:sp>
        <p:nvSpPr>
          <p:cNvPr id="23" name="Rectángulo redondeado 22"/>
          <p:cNvSpPr/>
          <p:nvPr/>
        </p:nvSpPr>
        <p:spPr>
          <a:xfrm>
            <a:off x="8243740" y="3709481"/>
            <a:ext cx="3411940" cy="1190191"/>
          </a:xfrm>
          <a:prstGeom prst="roundRect">
            <a:avLst/>
          </a:prstGeom>
          <a:solidFill>
            <a:srgbClr val="00B05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s-CL" sz="1600" b="1" dirty="0">
                <a:solidFill>
                  <a:schemeClr val="bg1">
                    <a:lumMod val="95000"/>
                  </a:schemeClr>
                </a:solidFill>
              </a:rPr>
              <a:t>Desempeño profesional como médico o odontólogo general, de zonas urbanas, rurales o extremas de nuestra R</a:t>
            </a:r>
            <a:r>
              <a:rPr lang="es-CL" sz="1600" b="1" dirty="0" smtClean="0">
                <a:solidFill>
                  <a:schemeClr val="bg1">
                    <a:lumMod val="95000"/>
                  </a:schemeClr>
                </a:solidFill>
              </a:rPr>
              <a:t>egión</a:t>
            </a:r>
            <a:r>
              <a:rPr lang="es-CL" sz="1600" b="1" dirty="0">
                <a:solidFill>
                  <a:schemeClr val="bg1">
                    <a:lumMod val="95000"/>
                  </a:schemeClr>
                </a:solidFill>
              </a:rPr>
              <a:t>.</a:t>
            </a:r>
          </a:p>
        </p:txBody>
      </p:sp>
      <p:sp>
        <p:nvSpPr>
          <p:cNvPr id="24" name="Rectángulo redondeado 23"/>
          <p:cNvSpPr/>
          <p:nvPr/>
        </p:nvSpPr>
        <p:spPr>
          <a:xfrm>
            <a:off x="620890" y="3667140"/>
            <a:ext cx="2919727" cy="1223507"/>
          </a:xfrm>
          <a:prstGeom prst="round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L" sz="1600" dirty="0" smtClean="0">
                <a:solidFill>
                  <a:schemeClr val="tx1"/>
                </a:solidFill>
              </a:rPr>
              <a:t>Proceso donde el medico general accede a formación a través de un concurso público.</a:t>
            </a:r>
          </a:p>
        </p:txBody>
      </p:sp>
      <p:sp>
        <p:nvSpPr>
          <p:cNvPr id="25" name="Rectángulo redondeado 24"/>
          <p:cNvSpPr/>
          <p:nvPr/>
        </p:nvSpPr>
        <p:spPr>
          <a:xfrm>
            <a:off x="4830076" y="2879572"/>
            <a:ext cx="2303288" cy="638504"/>
          </a:xfrm>
          <a:prstGeom prst="roundRect">
            <a:avLst/>
          </a:prstGeom>
          <a:solidFill>
            <a:schemeClr val="accent2"/>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s-CL" b="1" dirty="0">
                <a:solidFill>
                  <a:schemeClr val="bg1"/>
                </a:solidFill>
              </a:rPr>
              <a:t>DESTINACIÓN</a:t>
            </a:r>
          </a:p>
        </p:txBody>
      </p:sp>
    </p:spTree>
    <p:extLst>
      <p:ext uri="{BB962C8B-B14F-4D97-AF65-F5344CB8AC3E}">
        <p14:creationId xmlns:p14="http://schemas.microsoft.com/office/powerpoint/2010/main" val="2533621082"/>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fichas-productivas-afc-tarapac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0640" y="984738"/>
            <a:ext cx="6260123" cy="5219114"/>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726996" y="223341"/>
            <a:ext cx="9690483" cy="276999"/>
          </a:xfrm>
        </p:spPr>
        <p:txBody>
          <a:bodyPr/>
          <a:lstStyle/>
          <a:p>
            <a:r>
              <a:rPr lang="es-CL" sz="1800" dirty="0"/>
              <a:t>Etapa de Destinación y Formación de Médicos EDF Art. 8°, Ley N°19.664</a:t>
            </a:r>
            <a:endParaRPr lang="es-CL" dirty="0"/>
          </a:p>
        </p:txBody>
      </p:sp>
      <p:sp>
        <p:nvSpPr>
          <p:cNvPr id="3" name="2 Marcador de número de diapositiva"/>
          <p:cNvSpPr>
            <a:spLocks noGrp="1"/>
          </p:cNvSpPr>
          <p:nvPr>
            <p:ph type="sldNum" sz="quarter" idx="2"/>
          </p:nvPr>
        </p:nvSpPr>
        <p:spPr/>
        <p:txBody>
          <a:bodyPr/>
          <a:lstStyle/>
          <a:p>
            <a:fld id="{86CB4B4D-7CA3-9044-876B-883B54F8677D}" type="slidenum">
              <a:rPr lang="es-CL" smtClean="0"/>
              <a:t>5</a:t>
            </a:fld>
            <a:endParaRPr lang="es-CL"/>
          </a:p>
        </p:txBody>
      </p:sp>
      <p:sp>
        <p:nvSpPr>
          <p:cNvPr id="4" name="3 CuadroTexto"/>
          <p:cNvSpPr txBox="1"/>
          <p:nvPr/>
        </p:nvSpPr>
        <p:spPr>
          <a:xfrm>
            <a:off x="211015" y="2634166"/>
            <a:ext cx="9587133" cy="2354586"/>
          </a:xfrm>
          <a:prstGeom prst="rect">
            <a:avLst/>
          </a:prstGeom>
          <a:noFill/>
          <a:ln w="9525">
            <a:no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a:r>
              <a:rPr lang="es-ES" sz="1400" dirty="0" smtClean="0">
                <a:solidFill>
                  <a:srgbClr val="000000"/>
                </a:solidFill>
              </a:rPr>
              <a:t>Actualmente  en    la Región    existen  88   plazas  de   médicos y </a:t>
            </a:r>
          </a:p>
          <a:p>
            <a:pPr marL="1587"/>
            <a:r>
              <a:rPr lang="es-ES" sz="1400" dirty="0" smtClean="0">
                <a:solidFill>
                  <a:srgbClr val="000000"/>
                </a:solidFill>
              </a:rPr>
              <a:t>odontólogos  distribuidas  en  la  región, en  el  área   rural y en las</a:t>
            </a:r>
          </a:p>
          <a:p>
            <a:pPr marL="1587"/>
            <a:r>
              <a:rPr lang="es-ES" sz="1400" dirty="0" smtClean="0">
                <a:solidFill>
                  <a:srgbClr val="000000"/>
                </a:solidFill>
              </a:rPr>
              <a:t>como en las comunas de Iquique y Alto hospicio.</a:t>
            </a:r>
          </a:p>
          <a:p>
            <a:pPr marL="1587"/>
            <a:endParaRPr lang="es-ES" sz="1400" dirty="0" smtClean="0">
              <a:solidFill>
                <a:srgbClr val="000000"/>
              </a:solidFill>
            </a:endParaRPr>
          </a:p>
          <a:p>
            <a:pPr marL="1587"/>
            <a:r>
              <a:rPr lang="es-ES" sz="1400" dirty="0" smtClean="0">
                <a:solidFill>
                  <a:srgbClr val="000000"/>
                </a:solidFill>
              </a:rPr>
              <a:t>Las  que    se  distribuyen     en  21  en  la  zona  rural  y  67 en las</a:t>
            </a:r>
          </a:p>
          <a:p>
            <a:pPr marL="1587"/>
            <a:r>
              <a:rPr lang="es-ES" sz="1400" dirty="0" smtClean="0">
                <a:solidFill>
                  <a:srgbClr val="000000"/>
                </a:solidFill>
              </a:rPr>
              <a:t>zonas  urbanas (Iquique y Alto Hospicio)</a:t>
            </a:r>
          </a:p>
          <a:p>
            <a:pPr marL="173037" indent="-171450">
              <a:buFontTx/>
              <a:buChar char="-"/>
            </a:pPr>
            <a:endParaRPr lang="es-CL" sz="1200" dirty="0" smtClean="0">
              <a:solidFill>
                <a:srgbClr val="000000"/>
              </a:solidFill>
            </a:endParaRPr>
          </a:p>
        </p:txBody>
      </p:sp>
      <p:sp>
        <p:nvSpPr>
          <p:cNvPr id="6" name="5 CuadroTexto"/>
          <p:cNvSpPr txBox="1"/>
          <p:nvPr/>
        </p:nvSpPr>
        <p:spPr>
          <a:xfrm>
            <a:off x="8229599" y="2625380"/>
            <a:ext cx="559341" cy="277837"/>
          </a:xfrm>
          <a:prstGeom prst="rect">
            <a:avLst/>
          </a:prstGeom>
          <a:noFill/>
          <a:ln w="9525">
            <a:noFill/>
            <a:miter lim="800000"/>
            <a:headEnd/>
            <a:tailEnd/>
          </a:ln>
          <a:effectLst/>
          <a:extLst/>
        </p:spPr>
        <p:txBody>
          <a:bodyPr vert="horz" wrap="none" lIns="72009" tIns="72009" rIns="72009" bIns="72009" numCol="1" rtlCol="0" anchor="t" anchorCtr="0" compatLnSpc="1">
            <a:prstTxWarp prst="textNoShape">
              <a:avLst/>
            </a:prstTxWarp>
            <a:noAutofit/>
          </a:bodyPr>
          <a:lstStyle/>
          <a:p>
            <a:pPr marL="1587" indent="0">
              <a:buNone/>
            </a:pPr>
            <a:r>
              <a:rPr lang="es-CL" sz="1200" dirty="0" smtClean="0">
                <a:solidFill>
                  <a:srgbClr val="000000"/>
                </a:solidFill>
              </a:rPr>
              <a:t>2</a:t>
            </a:r>
          </a:p>
        </p:txBody>
      </p:sp>
      <p:sp>
        <p:nvSpPr>
          <p:cNvPr id="7" name="6 CuadroTexto"/>
          <p:cNvSpPr txBox="1"/>
          <p:nvPr/>
        </p:nvSpPr>
        <p:spPr>
          <a:xfrm>
            <a:off x="4649373" y="984738"/>
            <a:ext cx="4318781" cy="1041010"/>
          </a:xfrm>
          <a:prstGeom prst="rect">
            <a:avLst/>
          </a:prstGeom>
          <a:solidFill>
            <a:schemeClr val="bg1"/>
          </a:solidFill>
          <a:ln w="9525">
            <a:no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buNone/>
            </a:pPr>
            <a:endParaRPr lang="es-CL" sz="1200" dirty="0" smtClean="0"/>
          </a:p>
        </p:txBody>
      </p:sp>
      <p:sp>
        <p:nvSpPr>
          <p:cNvPr id="8" name="7 CuadroTexto"/>
          <p:cNvSpPr txBox="1"/>
          <p:nvPr/>
        </p:nvSpPr>
        <p:spPr>
          <a:xfrm>
            <a:off x="9820932" y="2797706"/>
            <a:ext cx="559341" cy="277837"/>
          </a:xfrm>
          <a:prstGeom prst="rect">
            <a:avLst/>
          </a:prstGeom>
          <a:noFill/>
          <a:ln w="9525">
            <a:noFill/>
            <a:miter lim="800000"/>
            <a:headEnd/>
            <a:tailEnd/>
          </a:ln>
          <a:effectLst/>
          <a:extLst/>
        </p:spPr>
        <p:txBody>
          <a:bodyPr vert="horz" wrap="none" lIns="72009" tIns="72009" rIns="72009" bIns="72009" numCol="1" rtlCol="0" anchor="t" anchorCtr="0" compatLnSpc="1">
            <a:prstTxWarp prst="textNoShape">
              <a:avLst/>
            </a:prstTxWarp>
            <a:noAutofit/>
          </a:bodyPr>
          <a:lstStyle/>
          <a:p>
            <a:pPr marL="1587" indent="0">
              <a:buNone/>
            </a:pPr>
            <a:r>
              <a:rPr lang="es-CL" sz="1200" dirty="0" smtClean="0">
                <a:solidFill>
                  <a:srgbClr val="000000"/>
                </a:solidFill>
              </a:rPr>
              <a:t>2</a:t>
            </a:r>
          </a:p>
        </p:txBody>
      </p:sp>
      <p:sp>
        <p:nvSpPr>
          <p:cNvPr id="10" name="9 CuadroTexto"/>
          <p:cNvSpPr txBox="1"/>
          <p:nvPr/>
        </p:nvSpPr>
        <p:spPr>
          <a:xfrm>
            <a:off x="8581292" y="3249637"/>
            <a:ext cx="309490" cy="260252"/>
          </a:xfrm>
          <a:prstGeom prst="rect">
            <a:avLst/>
          </a:prstGeom>
          <a:noFill/>
          <a:ln w="9525">
            <a:no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buNone/>
            </a:pPr>
            <a:r>
              <a:rPr lang="es-CL" sz="1200" dirty="0" smtClean="0">
                <a:solidFill>
                  <a:srgbClr val="000000"/>
                </a:solidFill>
              </a:rPr>
              <a:t>7</a:t>
            </a:r>
          </a:p>
        </p:txBody>
      </p:sp>
      <p:sp>
        <p:nvSpPr>
          <p:cNvPr id="11" name="10 CuadroTexto"/>
          <p:cNvSpPr txBox="1"/>
          <p:nvPr/>
        </p:nvSpPr>
        <p:spPr>
          <a:xfrm>
            <a:off x="9720775" y="4332848"/>
            <a:ext cx="836187" cy="239151"/>
          </a:xfrm>
          <a:prstGeom prst="rect">
            <a:avLst/>
          </a:prstGeom>
          <a:noFill/>
          <a:ln w="9525">
            <a:no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buNone/>
            </a:pPr>
            <a:r>
              <a:rPr lang="es-CL" sz="1200" dirty="0" smtClean="0">
                <a:solidFill>
                  <a:srgbClr val="000000"/>
                </a:solidFill>
              </a:rPr>
              <a:t>3</a:t>
            </a:r>
          </a:p>
        </p:txBody>
      </p:sp>
      <p:sp>
        <p:nvSpPr>
          <p:cNvPr id="12" name="11 CuadroTexto"/>
          <p:cNvSpPr txBox="1"/>
          <p:nvPr/>
        </p:nvSpPr>
        <p:spPr>
          <a:xfrm>
            <a:off x="7941212" y="4571999"/>
            <a:ext cx="288387" cy="239152"/>
          </a:xfrm>
          <a:prstGeom prst="rect">
            <a:avLst/>
          </a:prstGeom>
          <a:noFill/>
          <a:ln w="9525">
            <a:no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buNone/>
            </a:pPr>
            <a:r>
              <a:rPr lang="es-CL" sz="1200" dirty="0" smtClean="0">
                <a:solidFill>
                  <a:srgbClr val="000000"/>
                </a:solidFill>
              </a:rPr>
              <a:t>7</a:t>
            </a:r>
          </a:p>
        </p:txBody>
      </p:sp>
      <p:sp>
        <p:nvSpPr>
          <p:cNvPr id="13" name="12 CuadroTexto"/>
          <p:cNvSpPr txBox="1"/>
          <p:nvPr/>
        </p:nvSpPr>
        <p:spPr>
          <a:xfrm>
            <a:off x="6618849" y="4557930"/>
            <a:ext cx="379827" cy="239150"/>
          </a:xfrm>
          <a:prstGeom prst="rect">
            <a:avLst/>
          </a:prstGeom>
          <a:noFill/>
          <a:ln w="9525">
            <a:no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buNone/>
            </a:pPr>
            <a:r>
              <a:rPr lang="es-CL" sz="1200" dirty="0" smtClean="0">
                <a:solidFill>
                  <a:srgbClr val="000000"/>
                </a:solidFill>
              </a:rPr>
              <a:t>34</a:t>
            </a:r>
          </a:p>
        </p:txBody>
      </p:sp>
      <p:sp>
        <p:nvSpPr>
          <p:cNvPr id="14" name="13 CuadroTexto"/>
          <p:cNvSpPr txBox="1"/>
          <p:nvPr/>
        </p:nvSpPr>
        <p:spPr>
          <a:xfrm>
            <a:off x="6618849" y="3698918"/>
            <a:ext cx="921434" cy="464234"/>
          </a:xfrm>
          <a:prstGeom prst="rect">
            <a:avLst/>
          </a:prstGeom>
          <a:noFill/>
          <a:ln w="9525">
            <a:no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buNone/>
            </a:pPr>
            <a:r>
              <a:rPr lang="es-CL" sz="1200" dirty="0" smtClean="0">
                <a:solidFill>
                  <a:srgbClr val="000000"/>
                </a:solidFill>
              </a:rPr>
              <a:t>33</a:t>
            </a:r>
          </a:p>
        </p:txBody>
      </p:sp>
    </p:spTree>
    <p:extLst>
      <p:ext uri="{BB962C8B-B14F-4D97-AF65-F5344CB8AC3E}">
        <p14:creationId xmlns:p14="http://schemas.microsoft.com/office/powerpoint/2010/main" val="672638144"/>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26996" y="223341"/>
            <a:ext cx="9690483" cy="307777"/>
          </a:xfrm>
        </p:spPr>
        <p:txBody>
          <a:bodyPr/>
          <a:lstStyle/>
          <a:p>
            <a:r>
              <a:rPr lang="es-CL" sz="2000" dirty="0"/>
              <a:t>Etapa de Destinación y Formación de Médicos EDF Art. 8°, Ley N°19.664</a:t>
            </a:r>
            <a:endParaRPr lang="es-CL" dirty="0"/>
          </a:p>
        </p:txBody>
      </p:sp>
      <p:sp>
        <p:nvSpPr>
          <p:cNvPr id="3" name="Marcador de número de diapositiva 2"/>
          <p:cNvSpPr>
            <a:spLocks noGrp="1"/>
          </p:cNvSpPr>
          <p:nvPr>
            <p:ph type="sldNum" sz="quarter" idx="2"/>
          </p:nvPr>
        </p:nvSpPr>
        <p:spPr/>
        <p:txBody>
          <a:bodyPr/>
          <a:lstStyle/>
          <a:p>
            <a:fld id="{86CB4B4D-7CA3-9044-876B-883B54F8677D}" type="slidenum">
              <a:rPr lang="es-CL" smtClean="0"/>
              <a:t>6</a:t>
            </a:fld>
            <a:endParaRPr lang="es-CL"/>
          </a:p>
        </p:txBody>
      </p:sp>
      <p:sp>
        <p:nvSpPr>
          <p:cNvPr id="11" name="Rectángulo: esquinas redondeadas 10">
            <a:extLst>
              <a:ext uri="{FF2B5EF4-FFF2-40B4-BE49-F238E27FC236}">
                <a16:creationId xmlns:a16="http://schemas.microsoft.com/office/drawing/2014/main" xmlns="" id="{EC7A41A9-C113-45FA-8922-31A14E94A293}"/>
              </a:ext>
            </a:extLst>
          </p:cNvPr>
          <p:cNvSpPr/>
          <p:nvPr/>
        </p:nvSpPr>
        <p:spPr>
          <a:xfrm>
            <a:off x="7462910" y="1614267"/>
            <a:ext cx="2947182" cy="3787727"/>
          </a:xfrm>
          <a:prstGeom prst="roundRect">
            <a:avLst/>
          </a:prstGeom>
          <a:solidFill>
            <a:srgbClr val="C0000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L" dirty="0" smtClean="0">
                <a:solidFill>
                  <a:schemeClr val="tx1"/>
                </a:solidFill>
              </a:rPr>
              <a:t>Esta es la distribución por establecimientos de los Médicos y odontólogos EDF, en los diferentes Establecimientos de Salud.</a:t>
            </a:r>
            <a:endParaRPr lang="es-CL" dirty="0">
              <a:solidFill>
                <a:schemeClr val="tx1"/>
              </a:solidFill>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266" y="1614267"/>
            <a:ext cx="5481296" cy="4371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7417079"/>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a:extLst>
              <a:ext uri="{FF2B5EF4-FFF2-40B4-BE49-F238E27FC236}">
                <a16:creationId xmlns:a16="http://schemas.microsoft.com/office/drawing/2014/main" xmlns="" id="{87612F71-8716-47A8-8029-5EAED97DD774}"/>
              </a:ext>
            </a:extLst>
          </p:cNvPr>
          <p:cNvSpPr>
            <a:spLocks noGrp="1"/>
          </p:cNvSpPr>
          <p:nvPr>
            <p:ph type="sldNum" sz="quarter" idx="2"/>
          </p:nvPr>
        </p:nvSpPr>
        <p:spPr/>
        <p:txBody>
          <a:bodyPr/>
          <a:lstStyle/>
          <a:p>
            <a:fld id="{86CB4B4D-7CA3-9044-876B-883B54F8677D}" type="slidenum">
              <a:rPr lang="es-CL" smtClean="0"/>
              <a:t>7</a:t>
            </a:fld>
            <a:endParaRPr lang="es-CL"/>
          </a:p>
        </p:txBody>
      </p:sp>
      <p:sp>
        <p:nvSpPr>
          <p:cNvPr id="7" name="CuadroTexto 6"/>
          <p:cNvSpPr txBox="1"/>
          <p:nvPr/>
        </p:nvSpPr>
        <p:spPr>
          <a:xfrm>
            <a:off x="3903261" y="1969476"/>
            <a:ext cx="3098040" cy="3162082"/>
          </a:xfrm>
          <a:prstGeom prst="rect">
            <a:avLst/>
          </a:prstGeom>
          <a:solidFill>
            <a:srgbClr val="92D050"/>
          </a:solidFill>
          <a:ln w="9525">
            <a:solidFill>
              <a:srgbClr val="B2FF8B"/>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algn="just"/>
            <a:r>
              <a:rPr lang="es-CL" sz="1600" dirty="0" smtClean="0">
                <a:solidFill>
                  <a:srgbClr val="000000"/>
                </a:solidFill>
              </a:rPr>
              <a:t>Este Programa se realiza a través de concurso nacionales y locales, y posteriormente terminada la formación procederá al cumplimiento de  su devolución  igual o doble   del tiempo de acuerdo al tiempo de duración de la formación.</a:t>
            </a:r>
            <a:endParaRPr lang="es-CL" sz="1600" dirty="0">
              <a:solidFill>
                <a:srgbClr val="000000"/>
              </a:solidFill>
            </a:endParaRPr>
          </a:p>
        </p:txBody>
      </p:sp>
      <p:sp>
        <p:nvSpPr>
          <p:cNvPr id="8" name="CuadroTexto 7"/>
          <p:cNvSpPr txBox="1"/>
          <p:nvPr/>
        </p:nvSpPr>
        <p:spPr>
          <a:xfrm>
            <a:off x="559972" y="1969476"/>
            <a:ext cx="2971019" cy="3162082"/>
          </a:xfrm>
          <a:prstGeom prst="rect">
            <a:avLst/>
          </a:prstGeom>
          <a:solidFill>
            <a:srgbClr val="FF3B3B"/>
          </a:solidFill>
          <a:ln w="9525">
            <a:solidFill>
              <a:schemeClr val="accent2">
                <a:lumMod val="20000"/>
                <a:lumOff val="80000"/>
              </a:schemeClr>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algn="just"/>
            <a:r>
              <a:rPr lang="es-CL" sz="1600" dirty="0" smtClean="0">
                <a:solidFill>
                  <a:srgbClr val="000000"/>
                </a:solidFill>
              </a:rPr>
              <a:t>Profesional que goza de una beca de especialización o perfeccionamiento, en cumplimiento  del programa de formación respectivo, en algún Establecimiento del sistema Nacional de Servicio de Salud o en las Universidades , según las condiciones  y las modalidades  que cada Programa establece. </a:t>
            </a:r>
          </a:p>
          <a:p>
            <a:pPr marL="1587" algn="just"/>
            <a:endParaRPr lang="es-CL" sz="1200" b="1" dirty="0">
              <a:solidFill>
                <a:srgbClr val="000000"/>
              </a:solidFill>
            </a:endParaRPr>
          </a:p>
        </p:txBody>
      </p:sp>
      <p:sp>
        <p:nvSpPr>
          <p:cNvPr id="9" name="CuadroTexto 8"/>
          <p:cNvSpPr txBox="1"/>
          <p:nvPr/>
        </p:nvSpPr>
        <p:spPr>
          <a:xfrm>
            <a:off x="7455877" y="1969475"/>
            <a:ext cx="2961602" cy="3162083"/>
          </a:xfrm>
          <a:prstGeom prst="rect">
            <a:avLst/>
          </a:prstGeom>
          <a:solidFill>
            <a:schemeClr val="accent5">
              <a:lumMod val="50000"/>
              <a:lumOff val="50000"/>
            </a:schemeClr>
          </a:solidFill>
          <a:ln w="9525">
            <a:solidFill>
              <a:schemeClr val="accent1">
                <a:lumMod val="20000"/>
                <a:lumOff val="80000"/>
              </a:schemeClr>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algn="just"/>
            <a:r>
              <a:rPr lang="es-CL" sz="1600" dirty="0" smtClean="0">
                <a:solidFill>
                  <a:srgbClr val="000000"/>
                </a:solidFill>
              </a:rPr>
              <a:t>Actualmente se encuentran 41 médicos realizando su formación y que deberán devolver en los  diferentes establecimientos  de la Red Asistencial.</a:t>
            </a:r>
            <a:endParaRPr lang="es-CL" sz="1600" dirty="0">
              <a:solidFill>
                <a:srgbClr val="000000"/>
              </a:solidFill>
            </a:endParaRPr>
          </a:p>
        </p:txBody>
      </p:sp>
      <p:sp>
        <p:nvSpPr>
          <p:cNvPr id="5" name="4 Título"/>
          <p:cNvSpPr>
            <a:spLocks noGrp="1"/>
          </p:cNvSpPr>
          <p:nvPr>
            <p:ph type="title"/>
          </p:nvPr>
        </p:nvSpPr>
        <p:spPr>
          <a:xfrm>
            <a:off x="726996" y="223341"/>
            <a:ext cx="9690483" cy="600164"/>
          </a:xfrm>
        </p:spPr>
        <p:txBody>
          <a:bodyPr/>
          <a:lstStyle/>
          <a:p>
            <a:pPr lvl="0"/>
            <a:r>
              <a:rPr lang="es-CL" sz="2000" kern="1200" dirty="0"/>
              <a:t>BECARIOS, Ley N° 15.076</a:t>
            </a:r>
            <a:br>
              <a:rPr lang="es-CL" sz="2000" kern="1200" dirty="0"/>
            </a:br>
            <a:endParaRPr lang="es-CL" dirty="0"/>
          </a:p>
        </p:txBody>
      </p:sp>
    </p:spTree>
    <p:extLst>
      <p:ext uri="{BB962C8B-B14F-4D97-AF65-F5344CB8AC3E}">
        <p14:creationId xmlns:p14="http://schemas.microsoft.com/office/powerpoint/2010/main" val="3399941351"/>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49D30A7-15AD-40FD-81BD-2F5647EE96EB}"/>
              </a:ext>
            </a:extLst>
          </p:cNvPr>
          <p:cNvSpPr>
            <a:spLocks noGrp="1"/>
          </p:cNvSpPr>
          <p:nvPr>
            <p:ph type="title"/>
          </p:nvPr>
        </p:nvSpPr>
        <p:spPr>
          <a:xfrm>
            <a:off x="726996" y="223341"/>
            <a:ext cx="9690483" cy="292388"/>
          </a:xfrm>
        </p:spPr>
        <p:txBody>
          <a:bodyPr/>
          <a:lstStyle/>
          <a:p>
            <a:r>
              <a:rPr lang="es-CL" dirty="0" smtClean="0"/>
              <a:t>Periodo Asistencial Obligatorio</a:t>
            </a:r>
            <a:endParaRPr lang="es-CL" dirty="0"/>
          </a:p>
        </p:txBody>
      </p:sp>
      <p:sp>
        <p:nvSpPr>
          <p:cNvPr id="3" name="Marcador de número de diapositiva 2">
            <a:extLst>
              <a:ext uri="{FF2B5EF4-FFF2-40B4-BE49-F238E27FC236}">
                <a16:creationId xmlns:a16="http://schemas.microsoft.com/office/drawing/2014/main" xmlns="" id="{50333F53-2FE6-4F7F-BBBE-ED9A32EC3666}"/>
              </a:ext>
            </a:extLst>
          </p:cNvPr>
          <p:cNvSpPr>
            <a:spLocks noGrp="1"/>
          </p:cNvSpPr>
          <p:nvPr>
            <p:ph type="sldNum" sz="quarter" idx="2"/>
          </p:nvPr>
        </p:nvSpPr>
        <p:spPr/>
        <p:txBody>
          <a:bodyPr/>
          <a:lstStyle/>
          <a:p>
            <a:fld id="{86CB4B4D-7CA3-9044-876B-883B54F8677D}" type="slidenum">
              <a:rPr lang="es-CL" smtClean="0"/>
              <a:t>8</a:t>
            </a:fld>
            <a:endParaRPr lang="es-CL"/>
          </a:p>
        </p:txBody>
      </p:sp>
      <p:sp>
        <p:nvSpPr>
          <p:cNvPr id="10" name="CuadroTexto 9">
            <a:extLst>
              <a:ext uri="{FF2B5EF4-FFF2-40B4-BE49-F238E27FC236}">
                <a16:creationId xmlns:a16="http://schemas.microsoft.com/office/drawing/2014/main" xmlns="" id="{2F5B0605-BB99-4490-9BD8-3C9F7DD7F9BE}"/>
              </a:ext>
            </a:extLst>
          </p:cNvPr>
          <p:cNvSpPr txBox="1"/>
          <p:nvPr/>
        </p:nvSpPr>
        <p:spPr>
          <a:xfrm>
            <a:off x="295839" y="1064525"/>
            <a:ext cx="3596468" cy="3070745"/>
          </a:xfrm>
          <a:prstGeom prst="rect">
            <a:avLst/>
          </a:prstGeom>
          <a:solidFill>
            <a:schemeClr val="accent3">
              <a:lumMod val="60000"/>
              <a:lumOff val="40000"/>
            </a:schemeClr>
          </a:solidFill>
          <a:ln w="9525">
            <a:solidFill>
              <a:schemeClr val="bg1"/>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lgn="just">
              <a:buNone/>
            </a:pPr>
            <a:r>
              <a:rPr lang="es-CL" sz="1600" dirty="0" smtClean="0">
                <a:solidFill>
                  <a:srgbClr val="000000"/>
                </a:solidFill>
              </a:rPr>
              <a:t>Periodo Asistencial obligatorio, fase asistencial inmediatamente continua  al periodo formativo, que se desarrolla en calidad de especialista en algún Establecimiento del Sistema Nacional de Servicios de Salud , por un lapso igual o el doble de la duración dela formación para que se obtuvo financiamiento.</a:t>
            </a:r>
            <a:endParaRPr lang="es-CL" sz="1600" dirty="0">
              <a:solidFill>
                <a:srgbClr val="000000"/>
              </a:solidFill>
            </a:endParaRPr>
          </a:p>
        </p:txBody>
      </p:sp>
      <p:sp>
        <p:nvSpPr>
          <p:cNvPr id="5" name="CuadroTexto 4">
            <a:extLst>
              <a:ext uri="{FF2B5EF4-FFF2-40B4-BE49-F238E27FC236}">
                <a16:creationId xmlns:a16="http://schemas.microsoft.com/office/drawing/2014/main" xmlns="" id="{2F5B0605-BB99-4490-9BD8-3C9F7DD7F9BE}"/>
              </a:ext>
            </a:extLst>
          </p:cNvPr>
          <p:cNvSpPr txBox="1"/>
          <p:nvPr/>
        </p:nvSpPr>
        <p:spPr>
          <a:xfrm>
            <a:off x="4198680" y="1064525"/>
            <a:ext cx="3596468" cy="3070745"/>
          </a:xfrm>
          <a:prstGeom prst="rect">
            <a:avLst/>
          </a:prstGeom>
          <a:solidFill>
            <a:srgbClr val="5C8E26"/>
          </a:solidFill>
          <a:ln w="9525">
            <a:solidFill>
              <a:schemeClr val="bg1"/>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lgn="just">
              <a:buNone/>
            </a:pPr>
            <a:r>
              <a:rPr lang="es-CL" dirty="0" smtClean="0">
                <a:solidFill>
                  <a:srgbClr val="000000"/>
                </a:solidFill>
              </a:rPr>
              <a:t>Este Periodo Asistencial, permite entregar a los Establecimientos asistenciales mayor Resolutividad, ya que en la mayoría de los casos, una vez terminado este periodo obligatorio, lo médicos especialistas se mantienen en la Región, contribuyendo en Red Asistencial.  </a:t>
            </a:r>
          </a:p>
        </p:txBody>
      </p:sp>
      <p:sp>
        <p:nvSpPr>
          <p:cNvPr id="6" name="CuadroTexto 5">
            <a:extLst>
              <a:ext uri="{FF2B5EF4-FFF2-40B4-BE49-F238E27FC236}">
                <a16:creationId xmlns:a16="http://schemas.microsoft.com/office/drawing/2014/main" xmlns="" id="{2F5B0605-BB99-4490-9BD8-3C9F7DD7F9BE}"/>
              </a:ext>
            </a:extLst>
          </p:cNvPr>
          <p:cNvSpPr txBox="1"/>
          <p:nvPr/>
        </p:nvSpPr>
        <p:spPr>
          <a:xfrm>
            <a:off x="8101521" y="1064525"/>
            <a:ext cx="3596468" cy="3070745"/>
          </a:xfrm>
          <a:prstGeom prst="rect">
            <a:avLst/>
          </a:prstGeom>
          <a:solidFill>
            <a:schemeClr val="accent1">
              <a:lumMod val="75000"/>
            </a:schemeClr>
          </a:solidFill>
          <a:ln w="9525">
            <a:solidFill>
              <a:schemeClr val="bg1"/>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indent="0" algn="just">
              <a:buNone/>
            </a:pPr>
            <a:r>
              <a:rPr lang="es-CL" dirty="0" smtClean="0">
                <a:solidFill>
                  <a:srgbClr val="000000"/>
                </a:solidFill>
              </a:rPr>
              <a:t>Actualmente existen 43 médicos y 4 odontólogos en Periodo Asistencial Obligatorio, en los Centros Asistenciales de la Región tales como Hospital Ernesto Torres Galdames, Dirección Servicio Salud Iquique (en la Red de Salud Mental) y 2 médicos en la Municipalidad de Iquique de la especialidad de Medicina familiar</a:t>
            </a:r>
          </a:p>
        </p:txBody>
      </p:sp>
      <p:sp>
        <p:nvSpPr>
          <p:cNvPr id="4" name="Rectángulo redondeado 3"/>
          <p:cNvSpPr/>
          <p:nvPr/>
        </p:nvSpPr>
        <p:spPr>
          <a:xfrm>
            <a:off x="1517596" y="4724504"/>
            <a:ext cx="2374711" cy="914400"/>
          </a:xfrm>
          <a:prstGeom prst="round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400" dirty="0" smtClean="0">
                <a:solidFill>
                  <a:schemeClr val="tx1"/>
                </a:solidFill>
              </a:rPr>
              <a:t>Becarios (Ley N° 15.076)</a:t>
            </a:r>
          </a:p>
          <a:p>
            <a:pPr algn="ctr"/>
            <a:r>
              <a:rPr lang="es-CL" sz="1400" dirty="0" smtClean="0">
                <a:solidFill>
                  <a:schemeClr val="tx1"/>
                </a:solidFill>
              </a:rPr>
              <a:t>Duración 3 años</a:t>
            </a:r>
          </a:p>
        </p:txBody>
      </p:sp>
      <p:sp>
        <p:nvSpPr>
          <p:cNvPr id="7" name="Flecha derecha 6"/>
          <p:cNvSpPr/>
          <p:nvPr/>
        </p:nvSpPr>
        <p:spPr>
          <a:xfrm>
            <a:off x="4325065" y="4942868"/>
            <a:ext cx="2874428" cy="477672"/>
          </a:xfrm>
          <a:prstGeom prst="rightArrow">
            <a:avLst/>
          </a:prstGeom>
          <a:solidFill>
            <a:srgbClr val="FFC00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err="1" smtClean="0">
              <a:solidFill>
                <a:schemeClr val="tx1"/>
              </a:solidFill>
            </a:endParaRPr>
          </a:p>
        </p:txBody>
      </p:sp>
      <p:sp>
        <p:nvSpPr>
          <p:cNvPr id="8" name="Rectángulo redondeado 7"/>
          <p:cNvSpPr/>
          <p:nvPr/>
        </p:nvSpPr>
        <p:spPr>
          <a:xfrm>
            <a:off x="7632251" y="4724504"/>
            <a:ext cx="2955021" cy="909955"/>
          </a:xfrm>
          <a:prstGeom prst="roundRect">
            <a:avLst/>
          </a:prstGeom>
          <a:solidFill>
            <a:schemeClr val="accent3">
              <a:lumMod val="7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400" dirty="0" smtClean="0">
                <a:solidFill>
                  <a:schemeClr val="tx1"/>
                </a:solidFill>
              </a:rPr>
              <a:t>PAO (Periodo Asistencial Obligatorio)</a:t>
            </a:r>
          </a:p>
          <a:p>
            <a:pPr algn="ctr"/>
            <a:r>
              <a:rPr lang="es-CL" sz="1400" dirty="0" smtClean="0">
                <a:solidFill>
                  <a:schemeClr val="tx1"/>
                </a:solidFill>
              </a:rPr>
              <a:t>Duración de 3 a 6 años</a:t>
            </a:r>
          </a:p>
        </p:txBody>
      </p:sp>
    </p:spTree>
    <p:extLst>
      <p:ext uri="{BB962C8B-B14F-4D97-AF65-F5344CB8AC3E}">
        <p14:creationId xmlns:p14="http://schemas.microsoft.com/office/powerpoint/2010/main" val="3945676362"/>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A8BA380-5D05-45D9-8CCF-60264A5AB6F5}"/>
              </a:ext>
            </a:extLst>
          </p:cNvPr>
          <p:cNvSpPr>
            <a:spLocks noGrp="1"/>
          </p:cNvSpPr>
          <p:nvPr>
            <p:ph type="title"/>
          </p:nvPr>
        </p:nvSpPr>
        <p:spPr>
          <a:xfrm>
            <a:off x="230285" y="403963"/>
            <a:ext cx="9690483" cy="569387"/>
          </a:xfrm>
        </p:spPr>
        <p:txBody>
          <a:bodyPr/>
          <a:lstStyle/>
          <a:p>
            <a:r>
              <a:rPr lang="es-CL" sz="1800" kern="1200" dirty="0"/>
              <a:t>BECARIOS, Ley N° 15.076</a:t>
            </a:r>
            <a:br>
              <a:rPr lang="es-CL" sz="1800" kern="1200" dirty="0"/>
            </a:br>
            <a:endParaRPr lang="es-CL" dirty="0"/>
          </a:p>
        </p:txBody>
      </p:sp>
      <p:sp>
        <p:nvSpPr>
          <p:cNvPr id="3" name="Marcador de número de diapositiva 2">
            <a:extLst>
              <a:ext uri="{FF2B5EF4-FFF2-40B4-BE49-F238E27FC236}">
                <a16:creationId xmlns:a16="http://schemas.microsoft.com/office/drawing/2014/main" xmlns="" id="{C9721959-5532-421F-BAA4-BB0A458C8942}"/>
              </a:ext>
            </a:extLst>
          </p:cNvPr>
          <p:cNvSpPr>
            <a:spLocks noGrp="1"/>
          </p:cNvSpPr>
          <p:nvPr>
            <p:ph type="sldNum" sz="quarter" idx="2"/>
          </p:nvPr>
        </p:nvSpPr>
        <p:spPr/>
        <p:txBody>
          <a:bodyPr/>
          <a:lstStyle/>
          <a:p>
            <a:fld id="{86CB4B4D-7CA3-9044-876B-883B54F8677D}" type="slidenum">
              <a:rPr lang="es-CL" smtClean="0"/>
              <a:t>9</a:t>
            </a:fld>
            <a:endParaRPr lang="es-CL"/>
          </a:p>
        </p:txBody>
      </p:sp>
      <p:sp>
        <p:nvSpPr>
          <p:cNvPr id="5" name="Rectángulo: esquinas redondeadas 4">
            <a:extLst>
              <a:ext uri="{FF2B5EF4-FFF2-40B4-BE49-F238E27FC236}">
                <a16:creationId xmlns:a16="http://schemas.microsoft.com/office/drawing/2014/main" xmlns="" id="{CF924549-ABC0-4255-97F5-6E044C21E5E2}"/>
              </a:ext>
            </a:extLst>
          </p:cNvPr>
          <p:cNvSpPr/>
          <p:nvPr/>
        </p:nvSpPr>
        <p:spPr>
          <a:xfrm>
            <a:off x="534572" y="1598723"/>
            <a:ext cx="9720775" cy="4928686"/>
          </a:xfrm>
          <a:prstGeom prst="roundRect">
            <a:avLst/>
          </a:prstGeom>
          <a:solidFill>
            <a:srgbClr val="B2FF8B"/>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p:txBody>
      </p:sp>
      <p:graphicFrame>
        <p:nvGraphicFramePr>
          <p:cNvPr id="10" name="Gráfico 9"/>
          <p:cNvGraphicFramePr>
            <a:graphicFrameLocks/>
          </p:cNvGraphicFramePr>
          <p:nvPr>
            <p:extLst>
              <p:ext uri="{D42A27DB-BD31-4B8C-83A1-F6EECF244321}">
                <p14:modId xmlns:p14="http://schemas.microsoft.com/office/powerpoint/2010/main" val="269960006"/>
              </p:ext>
            </p:extLst>
          </p:nvPr>
        </p:nvGraphicFramePr>
        <p:xfrm>
          <a:off x="5466237" y="2521984"/>
          <a:ext cx="3964366" cy="31418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a 5"/>
          <p:cNvGraphicFramePr>
            <a:graphicFrameLocks noGrp="1"/>
          </p:cNvGraphicFramePr>
          <p:nvPr>
            <p:extLst>
              <p:ext uri="{D42A27DB-BD31-4B8C-83A1-F6EECF244321}">
                <p14:modId xmlns:p14="http://schemas.microsoft.com/office/powerpoint/2010/main" val="2510835668"/>
              </p:ext>
            </p:extLst>
          </p:nvPr>
        </p:nvGraphicFramePr>
        <p:xfrm>
          <a:off x="1381967" y="2863180"/>
          <a:ext cx="3236875" cy="1831650"/>
        </p:xfrm>
        <a:graphic>
          <a:graphicData uri="http://schemas.openxmlformats.org/drawingml/2006/table">
            <a:tbl>
              <a:tblPr>
                <a:tableStyleId>{5C22544A-7EE6-4342-B048-85BDC9FD1C3A}</a:tableStyleId>
              </a:tblPr>
              <a:tblGrid>
                <a:gridCol w="1250133"/>
                <a:gridCol w="1986742"/>
              </a:tblGrid>
              <a:tr h="366330">
                <a:tc>
                  <a:txBody>
                    <a:bodyPr/>
                    <a:lstStyle/>
                    <a:p>
                      <a:pPr algn="ctr" fontAlgn="b"/>
                      <a:r>
                        <a:rPr lang="es-CL" sz="1100" b="1" u="none" strike="noStrike" dirty="0" smtClean="0">
                          <a:solidFill>
                            <a:srgbClr val="000000"/>
                          </a:solidFill>
                          <a:effectLst/>
                        </a:rPr>
                        <a:t>Año</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c>
                  <a:txBody>
                    <a:bodyPr/>
                    <a:lstStyle/>
                    <a:p>
                      <a:pPr algn="ctr" fontAlgn="b"/>
                      <a:r>
                        <a:rPr lang="es-CL" sz="1100" b="1" u="none" strike="noStrike" dirty="0">
                          <a:solidFill>
                            <a:srgbClr val="000000"/>
                          </a:solidFill>
                          <a:effectLst/>
                        </a:rPr>
                        <a:t>N° de Especialistas</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r>
              <a:tr h="366330">
                <a:tc>
                  <a:txBody>
                    <a:bodyPr/>
                    <a:lstStyle/>
                    <a:p>
                      <a:pPr algn="ctr" fontAlgn="b"/>
                      <a:r>
                        <a:rPr lang="es-CL" sz="1100" b="1" u="none" strike="noStrike" dirty="0">
                          <a:solidFill>
                            <a:srgbClr val="000000"/>
                          </a:solidFill>
                          <a:effectLst/>
                        </a:rPr>
                        <a:t>2018-2021</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c>
                  <a:txBody>
                    <a:bodyPr/>
                    <a:lstStyle/>
                    <a:p>
                      <a:pPr algn="ctr" fontAlgn="b"/>
                      <a:r>
                        <a:rPr lang="es-CL" sz="1100" b="1" u="none" strike="noStrike" dirty="0">
                          <a:solidFill>
                            <a:srgbClr val="000000"/>
                          </a:solidFill>
                          <a:effectLst/>
                        </a:rPr>
                        <a:t>6</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r>
              <a:tr h="366330">
                <a:tc>
                  <a:txBody>
                    <a:bodyPr/>
                    <a:lstStyle/>
                    <a:p>
                      <a:pPr algn="ctr" fontAlgn="b"/>
                      <a:r>
                        <a:rPr lang="es-CL" sz="1100" b="1" u="none" strike="noStrike" dirty="0">
                          <a:solidFill>
                            <a:srgbClr val="000000"/>
                          </a:solidFill>
                          <a:effectLst/>
                        </a:rPr>
                        <a:t>2019-2022</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c>
                  <a:txBody>
                    <a:bodyPr/>
                    <a:lstStyle/>
                    <a:p>
                      <a:pPr algn="ctr" fontAlgn="b"/>
                      <a:r>
                        <a:rPr lang="es-CL" sz="1100" b="1" u="none" strike="noStrike" dirty="0">
                          <a:solidFill>
                            <a:srgbClr val="000000"/>
                          </a:solidFill>
                          <a:effectLst/>
                        </a:rPr>
                        <a:t>14</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r>
              <a:tr h="366330">
                <a:tc>
                  <a:txBody>
                    <a:bodyPr/>
                    <a:lstStyle/>
                    <a:p>
                      <a:pPr algn="ctr" fontAlgn="b"/>
                      <a:r>
                        <a:rPr lang="es-CL" sz="1100" b="1" u="none" strike="noStrike" dirty="0">
                          <a:solidFill>
                            <a:srgbClr val="000000"/>
                          </a:solidFill>
                          <a:effectLst/>
                        </a:rPr>
                        <a:t>2020-2023</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c>
                  <a:txBody>
                    <a:bodyPr/>
                    <a:lstStyle/>
                    <a:p>
                      <a:pPr algn="ctr" fontAlgn="b"/>
                      <a:r>
                        <a:rPr lang="es-CL" sz="1100" b="1" u="none" strike="noStrike" dirty="0">
                          <a:solidFill>
                            <a:srgbClr val="000000"/>
                          </a:solidFill>
                          <a:effectLst/>
                        </a:rPr>
                        <a:t>27</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r>
              <a:tr h="366330">
                <a:tc>
                  <a:txBody>
                    <a:bodyPr/>
                    <a:lstStyle/>
                    <a:p>
                      <a:pPr algn="ctr" fontAlgn="b"/>
                      <a:r>
                        <a:rPr lang="es-CL" sz="1100" b="1" u="none" strike="noStrike" dirty="0">
                          <a:solidFill>
                            <a:srgbClr val="000000"/>
                          </a:solidFill>
                          <a:effectLst/>
                        </a:rPr>
                        <a:t>Total</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c>
                  <a:txBody>
                    <a:bodyPr/>
                    <a:lstStyle/>
                    <a:p>
                      <a:pPr algn="ctr" fontAlgn="b"/>
                      <a:r>
                        <a:rPr lang="es-CL" sz="1100" b="1" u="none" strike="noStrike" dirty="0">
                          <a:solidFill>
                            <a:srgbClr val="000000"/>
                          </a:solidFill>
                          <a:effectLst/>
                        </a:rPr>
                        <a:t>47</a:t>
                      </a:r>
                      <a:endParaRPr lang="es-CL" sz="1100" b="1" i="0" u="none" strike="noStrike" dirty="0">
                        <a:solidFill>
                          <a:srgbClr val="000000"/>
                        </a:solidFill>
                        <a:effectLst/>
                        <a:latin typeface="Calibri" panose="020F0502020204030204" pitchFamily="34" charset="0"/>
                      </a:endParaRPr>
                    </a:p>
                  </a:txBody>
                  <a:tcPr marL="9525" marR="9525" marT="9525" marB="0" anchor="b">
                    <a:solidFill>
                      <a:srgbClr val="FFFF00"/>
                    </a:solidFill>
                  </a:tcPr>
                </a:tc>
              </a:tr>
            </a:tbl>
          </a:graphicData>
        </a:graphic>
      </p:graphicFrame>
      <p:sp>
        <p:nvSpPr>
          <p:cNvPr id="7" name="CuadroTexto 6"/>
          <p:cNvSpPr txBox="1"/>
          <p:nvPr/>
        </p:nvSpPr>
        <p:spPr>
          <a:xfrm>
            <a:off x="1000380" y="1828799"/>
            <a:ext cx="8789158" cy="532264"/>
          </a:xfrm>
          <a:prstGeom prst="rect">
            <a:avLst/>
          </a:prstGeom>
          <a:solidFill>
            <a:schemeClr val="accent3">
              <a:lumMod val="60000"/>
              <a:lumOff val="40000"/>
            </a:schemeClr>
          </a:solidFill>
          <a:ln w="9525">
            <a:solidFill>
              <a:schemeClr val="accent2">
                <a:lumMod val="20000"/>
                <a:lumOff val="80000"/>
              </a:schemeClr>
            </a:solidFill>
            <a:miter lim="800000"/>
            <a:headEnd/>
            <a:tailEnd/>
          </a:ln>
          <a:effectLst/>
          <a:extLst/>
        </p:spPr>
        <p:txBody>
          <a:bodyPr vert="horz" wrap="square" lIns="72009" tIns="72009" rIns="72009" bIns="72009" numCol="1" rtlCol="0" anchor="t" anchorCtr="0" compatLnSpc="1">
            <a:prstTxWarp prst="textNoShape">
              <a:avLst/>
            </a:prstTxWarp>
            <a:noAutofit/>
          </a:bodyPr>
          <a:lstStyle/>
          <a:p>
            <a:pPr marL="1587" algn="ctr"/>
            <a:r>
              <a:rPr lang="es-CL" sz="1400" b="1" dirty="0" smtClean="0">
                <a:solidFill>
                  <a:srgbClr val="000000"/>
                </a:solidFill>
              </a:rPr>
              <a:t>Distribución por año de N° de Becarios que llegaran a cumplir su Periodo Asistencial Obligatorio PAO 2021-2023</a:t>
            </a:r>
          </a:p>
        </p:txBody>
      </p:sp>
    </p:spTree>
    <p:extLst>
      <p:ext uri="{BB962C8B-B14F-4D97-AF65-F5344CB8AC3E}">
        <p14:creationId xmlns:p14="http://schemas.microsoft.com/office/powerpoint/2010/main" val="1965568337"/>
      </p:ext>
    </p:extLst>
  </p:cSld>
  <p:clrMapOvr>
    <a:masterClrMapping/>
  </p:clrMapOvr>
  <p:transition spd="med"/>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7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1&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Contenido">
  <a:themeElements>
    <a:clrScheme name="Personalizado 1">
      <a:dk1>
        <a:srgbClr val="FFFFFF"/>
      </a:dk1>
      <a:lt1>
        <a:srgbClr val="FFFFFF"/>
      </a:lt1>
      <a:dk2>
        <a:srgbClr val="33448D"/>
      </a:dk2>
      <a:lt2>
        <a:srgbClr val="FFFFFF"/>
      </a:lt2>
      <a:accent1>
        <a:srgbClr val="0070C0"/>
      </a:accent1>
      <a:accent2>
        <a:srgbClr val="E63C00"/>
      </a:accent2>
      <a:accent3>
        <a:srgbClr val="CC2A04"/>
      </a:accent3>
      <a:accent4>
        <a:srgbClr val="0070C0"/>
      </a:accent4>
      <a:accent5>
        <a:srgbClr val="003258"/>
      </a:accent5>
      <a:accent6>
        <a:srgbClr val="808080"/>
      </a:accent6>
      <a:hlink>
        <a:srgbClr val="D8D8D8"/>
      </a:hlink>
      <a:folHlink>
        <a:srgbClr val="87171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solidFill>
          <a:schemeClr val="accent2">
            <a:lumMod val="20000"/>
            <a:lumOff val="80000"/>
          </a:schemeClr>
        </a:solidFill>
        <a:ln w="9525">
          <a:solidFill>
            <a:schemeClr val="accent2">
              <a:lumMod val="20000"/>
              <a:lumOff val="80000"/>
            </a:schemeClr>
          </a:solidFill>
          <a:miter lim="800000"/>
          <a:headEnd/>
          <a:tailEnd/>
        </a:ln>
        <a:effectLst/>
        <a:extLst/>
      </a:spPr>
      <a:bodyPr vert="horz" wrap="square" lIns="72009" tIns="72009" rIns="72009" bIns="72009" numCol="1" rtlCol="0" anchor="t" anchorCtr="0" compatLnSpc="1">
        <a:prstTxWarp prst="textNoShape">
          <a:avLst/>
        </a:prstTxWarp>
        <a:noAutofit/>
      </a:bodyPr>
      <a:lstStyle>
        <a:defPPr marL="1587">
          <a:defRPr sz="1200" b="1" dirty="0" smtClean="0">
            <a:solidFill>
              <a:srgbClr val="000000"/>
            </a:solidFill>
          </a:defRPr>
        </a:defPPr>
      </a:lstStyle>
    </a:txDef>
  </a:objectDefaults>
  <a:extraClrSchemeLst>
    <a:extraClrScheme>
      <a:clrScheme name="Blank">
        <a:dk1>
          <a:srgbClr val="00296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CLC2">
        <a:dk1>
          <a:srgbClr val="33448D"/>
        </a:dk1>
        <a:lt1>
          <a:srgbClr val="FFFFFF"/>
        </a:lt1>
        <a:dk2>
          <a:srgbClr val="33448D"/>
        </a:dk2>
        <a:lt2>
          <a:srgbClr val="FFFFFF"/>
        </a:lt2>
        <a:accent1>
          <a:srgbClr val="B6BFDF"/>
        </a:accent1>
        <a:accent2>
          <a:srgbClr val="33448D"/>
        </a:accent2>
        <a:accent3>
          <a:srgbClr val="7686BA"/>
        </a:accent3>
        <a:accent4>
          <a:srgbClr val="BDCB38"/>
        </a:accent4>
        <a:accent5>
          <a:srgbClr val="4BACC6"/>
        </a:accent5>
        <a:accent6>
          <a:srgbClr val="808080"/>
        </a:accent6>
        <a:hlink>
          <a:srgbClr val="7686BA"/>
        </a:hlink>
        <a:folHlink>
          <a:srgbClr val="BDCB3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ido">
  <a:themeElements>
    <a:clrScheme name="Personalizado 1">
      <a:dk1>
        <a:srgbClr val="FFFFFF"/>
      </a:dk1>
      <a:lt1>
        <a:srgbClr val="FFFFFF"/>
      </a:lt1>
      <a:dk2>
        <a:srgbClr val="33448D"/>
      </a:dk2>
      <a:lt2>
        <a:srgbClr val="FFFFFF"/>
      </a:lt2>
      <a:accent1>
        <a:srgbClr val="0070C0"/>
      </a:accent1>
      <a:accent2>
        <a:srgbClr val="E63C00"/>
      </a:accent2>
      <a:accent3>
        <a:srgbClr val="CC2A04"/>
      </a:accent3>
      <a:accent4>
        <a:srgbClr val="0070C0"/>
      </a:accent4>
      <a:accent5>
        <a:srgbClr val="003258"/>
      </a:accent5>
      <a:accent6>
        <a:srgbClr val="808080"/>
      </a:accent6>
      <a:hlink>
        <a:srgbClr val="D8D8D8"/>
      </a:hlink>
      <a:folHlink>
        <a:srgbClr val="87171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solidFill>
          <a:schemeClr val="bg1"/>
        </a:solidFill>
        <a:ln w="9525">
          <a:solidFill>
            <a:schemeClr val="accent1"/>
          </a:solidFill>
          <a:miter lim="800000"/>
          <a:headEnd/>
          <a:tailEnd/>
        </a:ln>
        <a:effectLst/>
        <a:extLst/>
      </a:spPr>
      <a:bodyPr vert="horz" wrap="square" lIns="72009" tIns="72009" rIns="72009" bIns="72009" numCol="1" anchor="t" anchorCtr="0" compatLnSpc="1">
        <a:prstTxWarp prst="textNoShape">
          <a:avLst/>
        </a:prstTxWarp>
        <a:noAutofit/>
      </a:bodyPr>
      <a:lstStyle>
        <a:defPPr marL="1587" indent="0">
          <a:buNone/>
          <a:defRPr sz="1200" dirty="0" smtClean="0"/>
        </a:defPPr>
      </a:lstStyle>
    </a:txDef>
  </a:objectDefaults>
  <a:extraClrSchemeLst>
    <a:extraClrScheme>
      <a:clrScheme name="Blank">
        <a:dk1>
          <a:srgbClr val="00296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CLC2">
        <a:dk1>
          <a:srgbClr val="33448D"/>
        </a:dk1>
        <a:lt1>
          <a:srgbClr val="FFFFFF"/>
        </a:lt1>
        <a:dk2>
          <a:srgbClr val="33448D"/>
        </a:dk2>
        <a:lt2>
          <a:srgbClr val="FFFFFF"/>
        </a:lt2>
        <a:accent1>
          <a:srgbClr val="B6BFDF"/>
        </a:accent1>
        <a:accent2>
          <a:srgbClr val="33448D"/>
        </a:accent2>
        <a:accent3>
          <a:srgbClr val="7686BA"/>
        </a:accent3>
        <a:accent4>
          <a:srgbClr val="BDCB38"/>
        </a:accent4>
        <a:accent5>
          <a:srgbClr val="4BACC6"/>
        </a:accent5>
        <a:accent6>
          <a:srgbClr val="808080"/>
        </a:accent6>
        <a:hlink>
          <a:srgbClr val="7686BA"/>
        </a:hlink>
        <a:folHlink>
          <a:srgbClr val="BDCB3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12478</TotalTime>
  <Words>1213</Words>
  <Application>Microsoft Office PowerPoint</Application>
  <PresentationFormat>Panorámica</PresentationFormat>
  <Paragraphs>127</Paragraphs>
  <Slides>15</Slides>
  <Notes>1</Notes>
  <HiddenSlides>0</HiddenSlides>
  <MMClips>0</MMClips>
  <ScaleCrop>false</ScaleCrop>
  <HeadingPairs>
    <vt:vector size="8" baseType="variant">
      <vt:variant>
        <vt:lpstr>Fuentes usadas</vt:lpstr>
      </vt:variant>
      <vt:variant>
        <vt:i4>4</vt:i4>
      </vt:variant>
      <vt:variant>
        <vt:lpstr>Tema</vt:lpstr>
      </vt:variant>
      <vt:variant>
        <vt:i4>3</vt:i4>
      </vt:variant>
      <vt:variant>
        <vt:lpstr>Servidores OLE incrustados</vt:lpstr>
      </vt:variant>
      <vt:variant>
        <vt:i4>2</vt:i4>
      </vt:variant>
      <vt:variant>
        <vt:lpstr>Títulos de diapositiva</vt:lpstr>
      </vt:variant>
      <vt:variant>
        <vt:i4>15</vt:i4>
      </vt:variant>
    </vt:vector>
  </HeadingPairs>
  <TitlesOfParts>
    <vt:vector size="24" baseType="lpstr">
      <vt:lpstr>Arial</vt:lpstr>
      <vt:lpstr>Calibri</vt:lpstr>
      <vt:lpstr>Century Gothic</vt:lpstr>
      <vt:lpstr>ヒラギノ角ゴ Pro W3</vt:lpstr>
      <vt:lpstr>Contenido</vt:lpstr>
      <vt:lpstr>Office Theme</vt:lpstr>
      <vt:lpstr>1_Contenido</vt:lpstr>
      <vt:lpstr>Diapositiva de think-cell</vt:lpstr>
      <vt:lpstr>Hoja de cálculo</vt:lpstr>
      <vt:lpstr>Presentación de PowerPoint</vt:lpstr>
      <vt:lpstr>Programa de Formación de Especialistas</vt:lpstr>
      <vt:lpstr>PROGRAMA FORMACIÓN DE ESPECIALISTAS</vt:lpstr>
      <vt:lpstr>Etapa de Destinación y Formación de Médicos EDF Art. 8°, Ley N°19.664</vt:lpstr>
      <vt:lpstr>Etapa de Destinación y Formación de Médicos EDF Art. 8°, Ley N°19.664</vt:lpstr>
      <vt:lpstr>Etapa de Destinación y Formación de Médicos EDF Art. 8°, Ley N°19.664</vt:lpstr>
      <vt:lpstr>BECARIOS, Ley N° 15.076 </vt:lpstr>
      <vt:lpstr>Periodo Asistencial Obligatorio</vt:lpstr>
      <vt:lpstr>BECARIOS, Ley N° 15.076 </vt:lpstr>
      <vt:lpstr>BECARIOS, Ley N° 15.076 </vt:lpstr>
      <vt:lpstr>Periodo Asistencial Obligatorio PAO</vt:lpstr>
      <vt:lpstr>Periodo Asistencial Obligatorio PAO</vt:lpstr>
      <vt:lpstr>Distribución Presupuestaria programa de Formación de Especialista, 2021</vt:lpstr>
      <vt:lpstr>Distribución Presupuestaria programa de formación de Especialista, 2021</vt:lpstr>
      <vt:lpstr>Consideraciones Generales del Programa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mjcanelo@outlook.com</dc:creator>
  <cp:lastModifiedBy>Minsal</cp:lastModifiedBy>
  <cp:revision>697</cp:revision>
  <cp:lastPrinted>2019-03-19T16:38:45Z</cp:lastPrinted>
  <dcterms:created xsi:type="dcterms:W3CDTF">2018-02-12T19:45:10Z</dcterms:created>
  <dcterms:modified xsi:type="dcterms:W3CDTF">2021-07-27T19:12:53Z</dcterms:modified>
</cp:coreProperties>
</file>