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616" r:id="rId3"/>
    <p:sldId id="617" r:id="rId4"/>
    <p:sldId id="259" r:id="rId5"/>
    <p:sldId id="264" r:id="rId6"/>
    <p:sldId id="265" r:id="rId7"/>
    <p:sldId id="266" r:id="rId8"/>
    <p:sldId id="268" r:id="rId9"/>
    <p:sldId id="618" r:id="rId10"/>
    <p:sldId id="614" r:id="rId11"/>
    <p:sldId id="619" r:id="rId12"/>
    <p:sldId id="620" r:id="rId13"/>
    <p:sldId id="279" r:id="rId14"/>
    <p:sldId id="274" r:id="rId15"/>
    <p:sldId id="276" r:id="rId16"/>
    <p:sldId id="277" r:id="rId17"/>
    <p:sldId id="278" r:id="rId18"/>
    <p:sldId id="280" r:id="rId19"/>
    <p:sldId id="282" r:id="rId20"/>
    <p:sldId id="554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473"/>
    <a:srgbClr val="9FB96C"/>
    <a:srgbClr val="669900"/>
    <a:srgbClr val="F4B183"/>
    <a:srgbClr val="ED7D31"/>
    <a:srgbClr val="70AD47"/>
    <a:srgbClr val="767171"/>
    <a:srgbClr val="3333CC"/>
    <a:srgbClr val="00FF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0" autoAdjust="0"/>
  </p:normalViewPr>
  <p:slideViewPr>
    <p:cSldViewPr snapToGrid="0" showGuides="1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C677-F15A-4B78-9FFC-5993AC706B3A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705CD-2DEF-48AA-AE9E-65D83D097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984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0AAA2-0D20-4A5F-846C-D15EDB2AE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71876-473E-4BB7-BF3A-B1A03DECA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80C9B1-479D-489F-8B2A-66A061B1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07126-5FB6-46FD-8891-B123FFBE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C6C0B5-63E1-4309-BA72-9501D3DA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01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7646C-3E94-4AE3-AB5B-21DE0BAE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735A87-384D-4A93-A7E8-20A156D25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5053A2-36C6-4253-AF48-C92FF83D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D1B7AD-78AB-4383-B14A-2D405DD2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05621-80D9-4F9F-ABFF-6F424F92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30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9060C9-E37A-4886-926D-C1E08D3F1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05C43-C64A-448C-AF7A-90C8013C7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0898D7-EC7F-4EB5-9642-C2CD1A00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B2DBDC-80F4-4451-95A2-C52D80B8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5A8C51-C03A-4656-AEFF-87E73D01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60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746A-7BFD-4F40-8EA6-AAE811CD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FAE7D-FA59-4AD0-9582-FE38CAE0F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5ABA8A-E5A5-41B3-B25E-88129875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0B9D03-C94A-4748-8C60-494B5C10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85106-4BDC-46F3-A0EA-EE974DEA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60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98C1C-9ED6-454C-A658-0409ABB6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CE6F2-97A7-4860-9DF2-8F2C71034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A381F-F882-437F-9B4D-722402DD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27825-5288-451C-B20E-7713F41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DFE52-1B42-4B4E-99E5-090304CB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121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3C358-7D53-4BFE-9A31-F18A3F72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75AFC-B535-440C-BE4E-7C0E4C766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BA0C05-AAF7-49FA-97A8-E51DBC41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13B7B8-E207-4580-8214-C62613D6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85C5D2-71A9-41C7-8FD1-94EB4D7C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2CFD8A-6F8B-4CB1-B766-AB9FDAAD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478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330F8-0F39-4368-B154-D21B1B7F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02BF0-C94F-430F-BE17-2F5398538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4DB4BB-DEC2-4622-B676-910793F66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D91512-EDE2-401F-9272-0C1E96CB4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104A7C-D276-488A-B948-09F7736EC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A7A8A-4A51-45A5-B2F9-AB58F5F5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0161F7-A39C-4BD8-ADC2-423D2C48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540951-FF8A-4444-8F51-1051C524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68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C0FFD-2DBE-4053-AC23-E45E9CF3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F2658A-F00D-4E13-B8D2-0AC42A80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93A044-2542-4B31-A52E-CA0B1EE5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A7C953-0547-4A78-BB00-5C68F8B4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840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78BD0C-F69D-4B10-9F65-5440D941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4983D9-83F7-4BED-9A2A-1041F062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3DC7DD-BFBC-4274-B37C-790692DD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82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6909D-D2BD-4038-95BB-4AB83422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EF77C-C80C-42FD-B3DC-A97F44F53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DABEF2-A760-4225-A7D6-9E58993F4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889D2D-20D8-4FA9-9603-9DE3EEEE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B2D37C-B303-4A41-AC8A-7F77A1A9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669C4-F194-408F-9D1D-C0F39AA5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653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5A7DF-E49C-458A-ADDB-33EC48F2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D17CB5-09B4-4094-97E5-57A01FC98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3163A-29D9-44CA-928D-EC077ECC4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B710DA-04CE-4681-A4AA-56CF46E0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2D9694-1CF7-4F0D-B414-B63428EB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F6C59-3DD0-42E0-B7E8-648217BA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3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6F2F14-34FB-4C0C-BF82-3832C3C9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AA109A-B06D-49C1-AF4B-3482B932C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4481A0-9252-49A4-B4BB-E511161C6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9F00-3630-4C37-83E2-011FDEDE897D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99705-7B99-4B5D-A01C-8DA381B64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E2497-5237-41A0-AC02-F35CE4BDB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5094-9880-4831-B261-CB6D9BB5EF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89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97BF960-A460-44BD-83D7-9C136C548911}"/>
              </a:ext>
            </a:extLst>
          </p:cNvPr>
          <p:cNvSpPr/>
          <p:nvPr/>
        </p:nvSpPr>
        <p:spPr>
          <a:xfrm>
            <a:off x="10029825" y="1"/>
            <a:ext cx="216217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CB05BC-402D-4E1D-A4A6-4F36034494CC}"/>
              </a:ext>
            </a:extLst>
          </p:cNvPr>
          <p:cNvPicPr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989" y="99846"/>
            <a:ext cx="1847312" cy="17997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52C687E-05BC-40DC-8ED9-EEFC0CAE2330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4533FA4-1CDB-499E-9EC9-B4A530B09356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2B995A4-D49C-497E-90C7-223776B76880}"/>
              </a:ext>
            </a:extLst>
          </p:cNvPr>
          <p:cNvSpPr/>
          <p:nvPr/>
        </p:nvSpPr>
        <p:spPr>
          <a:xfrm>
            <a:off x="9629775" y="0"/>
            <a:ext cx="361998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F9446D8-D435-4545-816A-3F05D776DE82}"/>
              </a:ext>
            </a:extLst>
          </p:cNvPr>
          <p:cNvSpPr txBox="1"/>
          <p:nvPr/>
        </p:nvSpPr>
        <p:spPr>
          <a:xfrm>
            <a:off x="1943148" y="2370214"/>
            <a:ext cx="642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EJECUCIÓN DE LA RED ONCOLÓGICA  DE   TARAPACÁ</a:t>
            </a:r>
          </a:p>
          <a:p>
            <a:pPr algn="ctr"/>
            <a:r>
              <a:rPr lang="es-MX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s-CL" kern="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MX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3ED7781-23A9-492B-B3AB-302226EC3C68}"/>
              </a:ext>
            </a:extLst>
          </p:cNvPr>
          <p:cNvCxnSpPr>
            <a:cxnSpLocks/>
          </p:cNvCxnSpPr>
          <p:nvPr/>
        </p:nvCxnSpPr>
        <p:spPr>
          <a:xfrm>
            <a:off x="1981200" y="3246476"/>
            <a:ext cx="7105650" cy="0"/>
          </a:xfrm>
          <a:prstGeom prst="line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87AC2D-2F53-4798-8E77-A3DEE8E0DC2D}"/>
              </a:ext>
            </a:extLst>
          </p:cNvPr>
          <p:cNvSpPr txBox="1"/>
          <p:nvPr/>
        </p:nvSpPr>
        <p:spPr>
          <a:xfrm>
            <a:off x="6977275" y="3365763"/>
            <a:ext cx="2381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BIP 30418022</a:t>
            </a:r>
            <a:endParaRPr lang="es-CL" kern="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MX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793629" y="4979455"/>
            <a:ext cx="11418162" cy="59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793629" y="3451645"/>
            <a:ext cx="11441997" cy="59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793630" y="981885"/>
            <a:ext cx="11418161" cy="59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2496949" y="2794638"/>
            <a:ext cx="60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>
                <a:solidFill>
                  <a:schemeClr val="bg1">
                    <a:lumMod val="95000"/>
                  </a:schemeClr>
                </a:solidFill>
              </a:rPr>
              <a:t>EQUIPO – EQUIPAMIENTO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8E4A8F-2824-48FB-A156-146171B4D4F6}"/>
              </a:ext>
            </a:extLst>
          </p:cNvPr>
          <p:cNvSpPr/>
          <p:nvPr/>
        </p:nvSpPr>
        <p:spPr>
          <a:xfrm>
            <a:off x="1020724" y="1095065"/>
            <a:ext cx="1018651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b="1" dirty="0">
                <a:ea typeface="Verdana" panose="020B0604030504040204" pitchFamily="34" charset="0"/>
                <a:cs typeface="Verdana" panose="020B0604030504040204" pitchFamily="34" charset="0"/>
              </a:rPr>
              <a:t>Unidad de Radioterapia: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sz="1400" b="1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CL" sz="14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CL" sz="1400" b="1" dirty="0">
                <a:ea typeface="Verdana" panose="020B0604030504040204" pitchFamily="34" charset="0"/>
                <a:cs typeface="Verdana" panose="020B0604030504040204" pitchFamily="34" charset="0"/>
              </a:rPr>
              <a:t>Considera 2 equipos aceleradores lineales de complejidad estándar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sz="1400" dirty="0">
                <a:ea typeface="Verdana" panose="020B0604030504040204" pitchFamily="34" charset="0"/>
                <a:cs typeface="Verdana" panose="020B0604030504040204" pitchFamily="34" charset="0"/>
              </a:rPr>
              <a:t>Valor equipo 1: M$3.160.394</a:t>
            </a:r>
          </a:p>
          <a:p>
            <a:pPr>
              <a:defRPr/>
            </a:pPr>
            <a:r>
              <a:rPr lang="es-CL" sz="1400" dirty="0">
                <a:ea typeface="Verdana" panose="020B0604030504040204" pitchFamily="34" charset="0"/>
                <a:cs typeface="Verdana" panose="020B0604030504040204" pitchFamily="34" charset="0"/>
              </a:rPr>
              <a:t>Valor equipo 2: M$3.256.798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sz="1400" b="1" dirty="0">
                <a:ea typeface="Verdana" panose="020B0604030504040204" pitchFamily="34" charset="0"/>
                <a:cs typeface="Verdana" panose="020B0604030504040204" pitchFamily="34" charset="0"/>
              </a:rPr>
              <a:t>2. Considera 1 equipo Tomógrafo Computarizado de 16 cortes para simulación de radioterapia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sz="1400" dirty="0">
                <a:ea typeface="Verdana" panose="020B0604030504040204" pitchFamily="34" charset="0"/>
                <a:cs typeface="Verdana" panose="020B0604030504040204" pitchFamily="34" charset="0"/>
              </a:rPr>
              <a:t>Valor equipo: M$483.140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b="1" dirty="0">
                <a:ea typeface="Verdana" panose="020B0604030504040204" pitchFamily="34" charset="0"/>
                <a:cs typeface="Verdana" panose="020B0604030504040204" pitchFamily="34" charset="0"/>
              </a:rPr>
              <a:t>Unidad de Quimioterapia: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CL" sz="1400" b="1" dirty="0">
                <a:ea typeface="Verdana" panose="020B0604030504040204" pitchFamily="34" charset="0"/>
                <a:cs typeface="Verdana" panose="020B0604030504040204" pitchFamily="34" charset="0"/>
              </a:rPr>
              <a:t>Considera 20 sillones de Quimioterapia 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sz="1400" dirty="0">
                <a:ea typeface="Verdana" panose="020B0604030504040204" pitchFamily="34" charset="0"/>
                <a:cs typeface="Verdana" panose="020B0604030504040204" pitchFamily="34" charset="0"/>
              </a:rPr>
              <a:t>Valor del equipamiento M$51.700</a:t>
            </a:r>
          </a:p>
          <a:p>
            <a:pPr marL="342900" indent="-342900">
              <a:buFontTx/>
              <a:buAutoNum type="arabicPeriod"/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b="1" dirty="0">
                <a:ea typeface="Verdana" panose="020B0604030504040204" pitchFamily="34" charset="0"/>
                <a:cs typeface="Verdana" panose="020B0604030504040204" pitchFamily="34" charset="0"/>
              </a:rPr>
              <a:t>Medicina Nuclear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CL" sz="1400" b="1" dirty="0">
                <a:ea typeface="Verdana" panose="020B0604030504040204" pitchFamily="34" charset="0"/>
                <a:cs typeface="Verdana" panose="020B0604030504040204" pitchFamily="34" charset="0"/>
              </a:rPr>
              <a:t>Considera 1 Equipo SPECT-CT 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sz="1400" dirty="0">
                <a:ea typeface="Verdana" panose="020B0604030504040204" pitchFamily="34" charset="0"/>
                <a:cs typeface="Verdana" panose="020B0604030504040204" pitchFamily="34" charset="0"/>
              </a:rPr>
              <a:t>Valor del Equipo M$724.710</a:t>
            </a:r>
          </a:p>
          <a:p>
            <a:pPr>
              <a:defRPr/>
            </a:pPr>
            <a:endParaRPr lang="es-CL" sz="1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D89114-C93D-469A-AC05-7B362FE0F441}"/>
              </a:ext>
            </a:extLst>
          </p:cNvPr>
          <p:cNvPicPr/>
          <p:nvPr/>
        </p:nvPicPr>
        <p:blipFill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510" y="5921406"/>
            <a:ext cx="903043" cy="8367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F9446D8-D435-4545-816A-3F05D776DE82}"/>
              </a:ext>
            </a:extLst>
          </p:cNvPr>
          <p:cNvSpPr txBox="1"/>
          <p:nvPr/>
        </p:nvSpPr>
        <p:spPr>
          <a:xfrm>
            <a:off x="396816" y="260111"/>
            <a:ext cx="118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kern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EQUIPOS MEDICOS RELEVANTES- COSTOS ASOCIADOS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1F567E0-B071-4D0E-8141-06E8864792F0}"/>
              </a:ext>
            </a:extLst>
          </p:cNvPr>
          <p:cNvSpPr txBox="1"/>
          <p:nvPr/>
        </p:nvSpPr>
        <p:spPr>
          <a:xfrm rot="16200000">
            <a:off x="-1699110" y="1996800"/>
            <a:ext cx="445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>
                    <a:lumMod val="95000"/>
                  </a:schemeClr>
                </a:solidFill>
              </a:rPr>
              <a:t>Cronograma.</a:t>
            </a:r>
            <a:endParaRPr lang="es-C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21" y="218631"/>
            <a:ext cx="9616436" cy="66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1F567E0-B071-4D0E-8141-06E8864792F0}"/>
              </a:ext>
            </a:extLst>
          </p:cNvPr>
          <p:cNvSpPr txBox="1"/>
          <p:nvPr/>
        </p:nvSpPr>
        <p:spPr>
          <a:xfrm rot="16200000">
            <a:off x="-1699110" y="1996800"/>
            <a:ext cx="445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>
                    <a:lumMod val="95000"/>
                  </a:schemeClr>
                </a:solidFill>
              </a:rPr>
              <a:t>Cronograma.</a:t>
            </a:r>
            <a:endParaRPr lang="es-C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20" y="234294"/>
            <a:ext cx="10053757" cy="65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842904-6F65-435A-84BF-013AE3E6D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47">
                        <a14:foregroundMark x1="14588" y1="31845" x2="22000" y2="35605"/>
                        <a14:foregroundMark x1="12353" y1="41481" x2="21765" y2="37838"/>
                        <a14:foregroundMark x1="20000" y1="38190" x2="12118" y2="34548"/>
                        <a14:foregroundMark x1="11765" y1="45006" x2="20000" y2="45006"/>
                        <a14:foregroundMark x1="12588" y1="55347" x2="20235" y2="60752"/>
                        <a14:foregroundMark x1="13882" y1="65335" x2="20000" y2="65217"/>
                        <a14:foregroundMark x1="12118" y1="75676" x2="21412" y2="75676"/>
                        <a14:foregroundMark x1="13412" y1="78966" x2="13647" y2="87074"/>
                        <a14:foregroundMark x1="21176" y1="80729" x2="21529" y2="87074"/>
                        <a14:foregroundMark x1="21412" y1="87897" x2="24824" y2="87897"/>
                        <a14:foregroundMark x1="28588" y1="79201" x2="29059" y2="87662"/>
                        <a14:foregroundMark x1="38000" y1="80259" x2="38471" y2="87544"/>
                        <a14:foregroundMark x1="46824" y1="78966" x2="47412" y2="87544"/>
                        <a14:foregroundMark x1="48706" y1="87662" x2="50235" y2="87662"/>
                        <a14:foregroundMark x1="40706" y1="84254" x2="43294" y2="86839"/>
                        <a14:foregroundMark x1="54706" y1="80494" x2="54471" y2="87074"/>
                        <a14:foregroundMark x1="59765" y1="78496" x2="59765" y2="86604"/>
                        <a14:foregroundMark x1="70941" y1="80964" x2="74000" y2="87544"/>
                        <a14:foregroundMark x1="69765" y1="82844" x2="68000" y2="87544"/>
                        <a14:foregroundMark x1="73882" y1="79201" x2="74118" y2="82961"/>
                        <a14:foregroundMark x1="77529" y1="79318" x2="77765" y2="82844"/>
                        <a14:foregroundMark x1="76118" y1="79318" x2="79647" y2="79318"/>
                        <a14:foregroundMark x1="81412" y1="79553" x2="82235" y2="82726"/>
                        <a14:foregroundMark x1="87176" y1="79553" x2="88588" y2="83079"/>
                        <a14:foregroundMark x1="87176" y1="80024" x2="85765" y2="83549"/>
                        <a14:foregroundMark x1="71765" y1="28085" x2="90000" y2="10576"/>
                        <a14:foregroundMark x1="90235" y1="11633" x2="90471" y2="83901"/>
                        <a14:foregroundMark x1="38706" y1="80376" x2="40706" y2="80141"/>
                        <a14:foregroundMark x1="40588" y1="80376" x2="41294" y2="82609"/>
                        <a14:foregroundMark x1="60588" y1="78848" x2="62706" y2="78848"/>
                        <a14:foregroundMark x1="62824" y1="79201" x2="63412" y2="82726"/>
                        <a14:foregroundMark x1="37529" y1="6110" x2="28588" y2="7286"/>
                        <a14:foregroundMark x1="28824" y1="6933" x2="35882" y2="5288"/>
                        <a14:backgroundMark x1="88824" y1="84136" x2="86000" y2="8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851" y="5812447"/>
            <a:ext cx="1157360" cy="1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2496949" y="2794638"/>
            <a:ext cx="60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>
                    <a:lumMod val="95000"/>
                  </a:schemeClr>
                </a:solidFill>
              </a:rPr>
              <a:t>IMAGEN OBJETIVO.</a:t>
            </a:r>
            <a:endParaRPr lang="es-C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2B64EF-3FCB-4778-B50D-029703877D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47">
                        <a14:foregroundMark x1="14588" y1="31845" x2="22000" y2="35605"/>
                        <a14:foregroundMark x1="12353" y1="41481" x2="21765" y2="37838"/>
                        <a14:foregroundMark x1="20000" y1="38190" x2="12118" y2="34548"/>
                        <a14:foregroundMark x1="11765" y1="45006" x2="20000" y2="45006"/>
                        <a14:foregroundMark x1="12588" y1="55347" x2="20235" y2="60752"/>
                        <a14:foregroundMark x1="13882" y1="65335" x2="20000" y2="65217"/>
                        <a14:foregroundMark x1="12118" y1="75676" x2="21412" y2="75676"/>
                        <a14:foregroundMark x1="13412" y1="78966" x2="13647" y2="87074"/>
                        <a14:foregroundMark x1="21176" y1="80729" x2="21529" y2="87074"/>
                        <a14:foregroundMark x1="21412" y1="87897" x2="24824" y2="87897"/>
                        <a14:foregroundMark x1="28588" y1="79201" x2="29059" y2="87662"/>
                        <a14:foregroundMark x1="38000" y1="80259" x2="38471" y2="87544"/>
                        <a14:foregroundMark x1="46824" y1="78966" x2="47412" y2="87544"/>
                        <a14:foregroundMark x1="48706" y1="87662" x2="50235" y2="87662"/>
                        <a14:foregroundMark x1="40706" y1="84254" x2="43294" y2="86839"/>
                        <a14:foregroundMark x1="54706" y1="80494" x2="54471" y2="87074"/>
                        <a14:foregroundMark x1="59765" y1="78496" x2="59765" y2="86604"/>
                        <a14:foregroundMark x1="70941" y1="80964" x2="74000" y2="87544"/>
                        <a14:foregroundMark x1="69765" y1="82844" x2="68000" y2="87544"/>
                        <a14:foregroundMark x1="73882" y1="79201" x2="74118" y2="82961"/>
                        <a14:foregroundMark x1="77529" y1="79318" x2="77765" y2="82844"/>
                        <a14:foregroundMark x1="76118" y1="79318" x2="79647" y2="79318"/>
                        <a14:foregroundMark x1="81412" y1="79553" x2="82235" y2="82726"/>
                        <a14:foregroundMark x1="87176" y1="79553" x2="88588" y2="83079"/>
                        <a14:foregroundMark x1="87176" y1="80024" x2="85765" y2="83549"/>
                        <a14:foregroundMark x1="71765" y1="28085" x2="90000" y2="10576"/>
                        <a14:foregroundMark x1="90235" y1="11633" x2="90471" y2="83901"/>
                        <a14:foregroundMark x1="38706" y1="80376" x2="40706" y2="80141"/>
                        <a14:foregroundMark x1="40588" y1="80376" x2="41294" y2="82609"/>
                        <a14:foregroundMark x1="60588" y1="78848" x2="62706" y2="78848"/>
                        <a14:foregroundMark x1="62824" y1="79201" x2="63412" y2="82726"/>
                        <a14:foregroundMark x1="37529" y1="6110" x2="28588" y2="7286"/>
                        <a14:foregroundMark x1="28824" y1="6933" x2="35882" y2="5288"/>
                        <a14:backgroundMark x1="88824" y1="84136" x2="86000" y2="8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851" y="5812447"/>
            <a:ext cx="1157360" cy="1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04" y="327892"/>
            <a:ext cx="10780295" cy="6063916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B4E456-091A-4AF8-9889-BD7124F732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47">
                        <a14:foregroundMark x1="14588" y1="31845" x2="22000" y2="35605"/>
                        <a14:foregroundMark x1="12353" y1="41481" x2="21765" y2="37838"/>
                        <a14:foregroundMark x1="20000" y1="38190" x2="12118" y2="34548"/>
                        <a14:foregroundMark x1="11765" y1="45006" x2="20000" y2="45006"/>
                        <a14:foregroundMark x1="12588" y1="55347" x2="20235" y2="60752"/>
                        <a14:foregroundMark x1="13882" y1="65335" x2="20000" y2="65217"/>
                        <a14:foregroundMark x1="12118" y1="75676" x2="21412" y2="75676"/>
                        <a14:foregroundMark x1="13412" y1="78966" x2="13647" y2="87074"/>
                        <a14:foregroundMark x1="21176" y1="80729" x2="21529" y2="87074"/>
                        <a14:foregroundMark x1="21412" y1="87897" x2="24824" y2="87897"/>
                        <a14:foregroundMark x1="28588" y1="79201" x2="29059" y2="87662"/>
                        <a14:foregroundMark x1="38000" y1="80259" x2="38471" y2="87544"/>
                        <a14:foregroundMark x1="46824" y1="78966" x2="47412" y2="87544"/>
                        <a14:foregroundMark x1="48706" y1="87662" x2="50235" y2="87662"/>
                        <a14:foregroundMark x1="40706" y1="84254" x2="43294" y2="86839"/>
                        <a14:foregroundMark x1="54706" y1="80494" x2="54471" y2="87074"/>
                        <a14:foregroundMark x1="59765" y1="78496" x2="59765" y2="86604"/>
                        <a14:foregroundMark x1="70941" y1="80964" x2="74000" y2="87544"/>
                        <a14:foregroundMark x1="69765" y1="82844" x2="68000" y2="87544"/>
                        <a14:foregroundMark x1="73882" y1="79201" x2="74118" y2="82961"/>
                        <a14:foregroundMark x1="77529" y1="79318" x2="77765" y2="82844"/>
                        <a14:foregroundMark x1="76118" y1="79318" x2="79647" y2="79318"/>
                        <a14:foregroundMark x1="81412" y1="79553" x2="82235" y2="82726"/>
                        <a14:foregroundMark x1="87176" y1="79553" x2="88588" y2="83079"/>
                        <a14:foregroundMark x1="87176" y1="80024" x2="85765" y2="83549"/>
                        <a14:foregroundMark x1="71765" y1="28085" x2="90000" y2="10576"/>
                        <a14:foregroundMark x1="90235" y1="11633" x2="90471" y2="83901"/>
                        <a14:foregroundMark x1="38706" y1="80376" x2="40706" y2="80141"/>
                        <a14:foregroundMark x1="40588" y1="80376" x2="41294" y2="82609"/>
                        <a14:foregroundMark x1="60588" y1="78848" x2="62706" y2="78848"/>
                        <a14:foregroundMark x1="62824" y1="79201" x2="63412" y2="82726"/>
                        <a14:foregroundMark x1="37529" y1="6110" x2="28588" y2="7286"/>
                        <a14:foregroundMark x1="28824" y1="6933" x2="35882" y2="5288"/>
                        <a14:backgroundMark x1="88824" y1="84136" x2="86000" y2="8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851" y="5812447"/>
            <a:ext cx="1157360" cy="1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9B0455-BA54-4810-9EC7-7E7C87875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260471-1911-4A8F-B157-C96B29BD9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47">
                        <a14:foregroundMark x1="14588" y1="31845" x2="22000" y2="35605"/>
                        <a14:foregroundMark x1="12353" y1="41481" x2="21765" y2="37838"/>
                        <a14:foregroundMark x1="20000" y1="38190" x2="12118" y2="34548"/>
                        <a14:foregroundMark x1="11765" y1="45006" x2="20000" y2="45006"/>
                        <a14:foregroundMark x1="12588" y1="55347" x2="20235" y2="60752"/>
                        <a14:foregroundMark x1="13882" y1="65335" x2="20000" y2="65217"/>
                        <a14:foregroundMark x1="12118" y1="75676" x2="21412" y2="75676"/>
                        <a14:foregroundMark x1="13412" y1="78966" x2="13647" y2="87074"/>
                        <a14:foregroundMark x1="21176" y1="80729" x2="21529" y2="87074"/>
                        <a14:foregroundMark x1="21412" y1="87897" x2="24824" y2="87897"/>
                        <a14:foregroundMark x1="28588" y1="79201" x2="29059" y2="87662"/>
                        <a14:foregroundMark x1="38000" y1="80259" x2="38471" y2="87544"/>
                        <a14:foregroundMark x1="46824" y1="78966" x2="47412" y2="87544"/>
                        <a14:foregroundMark x1="48706" y1="87662" x2="50235" y2="87662"/>
                        <a14:foregroundMark x1="40706" y1="84254" x2="43294" y2="86839"/>
                        <a14:foregroundMark x1="54706" y1="80494" x2="54471" y2="87074"/>
                        <a14:foregroundMark x1="59765" y1="78496" x2="59765" y2="86604"/>
                        <a14:foregroundMark x1="70941" y1="80964" x2="74000" y2="87544"/>
                        <a14:foregroundMark x1="69765" y1="82844" x2="68000" y2="87544"/>
                        <a14:foregroundMark x1="73882" y1="79201" x2="74118" y2="82961"/>
                        <a14:foregroundMark x1="77529" y1="79318" x2="77765" y2="82844"/>
                        <a14:foregroundMark x1="76118" y1="79318" x2="79647" y2="79318"/>
                        <a14:foregroundMark x1="81412" y1="79553" x2="82235" y2="82726"/>
                        <a14:foregroundMark x1="87176" y1="79553" x2="88588" y2="83079"/>
                        <a14:foregroundMark x1="87176" y1="80024" x2="85765" y2="83549"/>
                        <a14:foregroundMark x1="71765" y1="28085" x2="90000" y2="10576"/>
                        <a14:foregroundMark x1="90235" y1="11633" x2="90471" y2="83901"/>
                        <a14:foregroundMark x1="38706" y1="80376" x2="40706" y2="80141"/>
                        <a14:foregroundMark x1="40588" y1="80376" x2="41294" y2="82609"/>
                        <a14:foregroundMark x1="60588" y1="78848" x2="62706" y2="78848"/>
                        <a14:foregroundMark x1="62824" y1="79201" x2="63412" y2="82726"/>
                        <a14:foregroundMark x1="37529" y1="6110" x2="28588" y2="7286"/>
                        <a14:foregroundMark x1="28824" y1="6933" x2="35882" y2="5288"/>
                        <a14:backgroundMark x1="88824" y1="84136" x2="86000" y2="8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851" y="5812447"/>
            <a:ext cx="1157360" cy="1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7C2743-9A56-4D3B-B7E3-3739CE77A2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47">
                        <a14:foregroundMark x1="14588" y1="31845" x2="22000" y2="35605"/>
                        <a14:foregroundMark x1="12353" y1="41481" x2="21765" y2="37838"/>
                        <a14:foregroundMark x1="20000" y1="38190" x2="12118" y2="34548"/>
                        <a14:foregroundMark x1="11765" y1="45006" x2="20000" y2="45006"/>
                        <a14:foregroundMark x1="12588" y1="55347" x2="20235" y2="60752"/>
                        <a14:foregroundMark x1="13882" y1="65335" x2="20000" y2="65217"/>
                        <a14:foregroundMark x1="12118" y1="75676" x2="21412" y2="75676"/>
                        <a14:foregroundMark x1="13412" y1="78966" x2="13647" y2="87074"/>
                        <a14:foregroundMark x1="21176" y1="80729" x2="21529" y2="87074"/>
                        <a14:foregroundMark x1="21412" y1="87897" x2="24824" y2="87897"/>
                        <a14:foregroundMark x1="28588" y1="79201" x2="29059" y2="87662"/>
                        <a14:foregroundMark x1="38000" y1="80259" x2="38471" y2="87544"/>
                        <a14:foregroundMark x1="46824" y1="78966" x2="47412" y2="87544"/>
                        <a14:foregroundMark x1="48706" y1="87662" x2="50235" y2="87662"/>
                        <a14:foregroundMark x1="40706" y1="84254" x2="43294" y2="86839"/>
                        <a14:foregroundMark x1="54706" y1="80494" x2="54471" y2="87074"/>
                        <a14:foregroundMark x1="59765" y1="78496" x2="59765" y2="86604"/>
                        <a14:foregroundMark x1="70941" y1="80964" x2="74000" y2="87544"/>
                        <a14:foregroundMark x1="69765" y1="82844" x2="68000" y2="87544"/>
                        <a14:foregroundMark x1="73882" y1="79201" x2="74118" y2="82961"/>
                        <a14:foregroundMark x1="77529" y1="79318" x2="77765" y2="82844"/>
                        <a14:foregroundMark x1="76118" y1="79318" x2="79647" y2="79318"/>
                        <a14:foregroundMark x1="81412" y1="79553" x2="82235" y2="82726"/>
                        <a14:foregroundMark x1="87176" y1="79553" x2="88588" y2="83079"/>
                        <a14:foregroundMark x1="87176" y1="80024" x2="85765" y2="83549"/>
                        <a14:foregroundMark x1="71765" y1="28085" x2="90000" y2="10576"/>
                        <a14:foregroundMark x1="90235" y1="11633" x2="90471" y2="83901"/>
                        <a14:foregroundMark x1="38706" y1="80376" x2="40706" y2="80141"/>
                        <a14:foregroundMark x1="40588" y1="80376" x2="41294" y2="82609"/>
                        <a14:foregroundMark x1="60588" y1="78848" x2="62706" y2="78848"/>
                        <a14:foregroundMark x1="62824" y1="79201" x2="63412" y2="82726"/>
                        <a14:foregroundMark x1="37529" y1="6110" x2="28588" y2="7286"/>
                        <a14:foregroundMark x1="28824" y1="6933" x2="35882" y2="5288"/>
                        <a14:backgroundMark x1="88824" y1="84136" x2="86000" y2="8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851" y="5812447"/>
            <a:ext cx="1157360" cy="1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31" y="205784"/>
            <a:ext cx="11398369" cy="6411583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F1C86D-2438-4A3E-AC8B-0E86E62B0D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47">
                        <a14:foregroundMark x1="14588" y1="31845" x2="22000" y2="35605"/>
                        <a14:foregroundMark x1="12353" y1="41481" x2="21765" y2="37838"/>
                        <a14:foregroundMark x1="20000" y1="38190" x2="12118" y2="34548"/>
                        <a14:foregroundMark x1="11765" y1="45006" x2="20000" y2="45006"/>
                        <a14:foregroundMark x1="12588" y1="55347" x2="20235" y2="60752"/>
                        <a14:foregroundMark x1="13882" y1="65335" x2="20000" y2="65217"/>
                        <a14:foregroundMark x1="12118" y1="75676" x2="21412" y2="75676"/>
                        <a14:foregroundMark x1="13412" y1="78966" x2="13647" y2="87074"/>
                        <a14:foregroundMark x1="21176" y1="80729" x2="21529" y2="87074"/>
                        <a14:foregroundMark x1="21412" y1="87897" x2="24824" y2="87897"/>
                        <a14:foregroundMark x1="28588" y1="79201" x2="29059" y2="87662"/>
                        <a14:foregroundMark x1="38000" y1="80259" x2="38471" y2="87544"/>
                        <a14:foregroundMark x1="46824" y1="78966" x2="47412" y2="87544"/>
                        <a14:foregroundMark x1="48706" y1="87662" x2="50235" y2="87662"/>
                        <a14:foregroundMark x1="40706" y1="84254" x2="43294" y2="86839"/>
                        <a14:foregroundMark x1="54706" y1="80494" x2="54471" y2="87074"/>
                        <a14:foregroundMark x1="59765" y1="78496" x2="59765" y2="86604"/>
                        <a14:foregroundMark x1="70941" y1="80964" x2="74000" y2="87544"/>
                        <a14:foregroundMark x1="69765" y1="82844" x2="68000" y2="87544"/>
                        <a14:foregroundMark x1="73882" y1="79201" x2="74118" y2="82961"/>
                        <a14:foregroundMark x1="77529" y1="79318" x2="77765" y2="82844"/>
                        <a14:foregroundMark x1="76118" y1="79318" x2="79647" y2="79318"/>
                        <a14:foregroundMark x1="81412" y1="79553" x2="82235" y2="82726"/>
                        <a14:foregroundMark x1="87176" y1="79553" x2="88588" y2="83079"/>
                        <a14:foregroundMark x1="87176" y1="80024" x2="85765" y2="83549"/>
                        <a14:foregroundMark x1="71765" y1="28085" x2="90000" y2="10576"/>
                        <a14:foregroundMark x1="90235" y1="11633" x2="90471" y2="83901"/>
                        <a14:foregroundMark x1="38706" y1="80376" x2="40706" y2="80141"/>
                        <a14:foregroundMark x1="40588" y1="80376" x2="41294" y2="82609"/>
                        <a14:foregroundMark x1="60588" y1="78848" x2="62706" y2="78848"/>
                        <a14:foregroundMark x1="62824" y1="79201" x2="63412" y2="82726"/>
                        <a14:foregroundMark x1="37529" y1="6110" x2="28588" y2="7286"/>
                        <a14:foregroundMark x1="28824" y1="6933" x2="35882" y2="5288"/>
                        <a14:backgroundMark x1="88824" y1="84136" x2="86000" y2="8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851" y="5812447"/>
            <a:ext cx="1157360" cy="1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4" y="66205"/>
            <a:ext cx="11245516" cy="6325603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E241C4-4ACE-4017-8ACA-1A933BA5FC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47">
                        <a14:foregroundMark x1="14588" y1="31845" x2="22000" y2="35605"/>
                        <a14:foregroundMark x1="12353" y1="41481" x2="21765" y2="37838"/>
                        <a14:foregroundMark x1="20000" y1="38190" x2="12118" y2="34548"/>
                        <a14:foregroundMark x1="11765" y1="45006" x2="20000" y2="45006"/>
                        <a14:foregroundMark x1="12588" y1="55347" x2="20235" y2="60752"/>
                        <a14:foregroundMark x1="13882" y1="65335" x2="20000" y2="65217"/>
                        <a14:foregroundMark x1="12118" y1="75676" x2="21412" y2="75676"/>
                        <a14:foregroundMark x1="13412" y1="78966" x2="13647" y2="87074"/>
                        <a14:foregroundMark x1="21176" y1="80729" x2="21529" y2="87074"/>
                        <a14:foregroundMark x1="21412" y1="87897" x2="24824" y2="87897"/>
                        <a14:foregroundMark x1="28588" y1="79201" x2="29059" y2="87662"/>
                        <a14:foregroundMark x1="38000" y1="80259" x2="38471" y2="87544"/>
                        <a14:foregroundMark x1="46824" y1="78966" x2="47412" y2="87544"/>
                        <a14:foregroundMark x1="48706" y1="87662" x2="50235" y2="87662"/>
                        <a14:foregroundMark x1="40706" y1="84254" x2="43294" y2="86839"/>
                        <a14:foregroundMark x1="54706" y1="80494" x2="54471" y2="87074"/>
                        <a14:foregroundMark x1="59765" y1="78496" x2="59765" y2="86604"/>
                        <a14:foregroundMark x1="70941" y1="80964" x2="74000" y2="87544"/>
                        <a14:foregroundMark x1="69765" y1="82844" x2="68000" y2="87544"/>
                        <a14:foregroundMark x1="73882" y1="79201" x2="74118" y2="82961"/>
                        <a14:foregroundMark x1="77529" y1="79318" x2="77765" y2="82844"/>
                        <a14:foregroundMark x1="76118" y1="79318" x2="79647" y2="79318"/>
                        <a14:foregroundMark x1="81412" y1="79553" x2="82235" y2="82726"/>
                        <a14:foregroundMark x1="87176" y1="79553" x2="88588" y2="83079"/>
                        <a14:foregroundMark x1="87176" y1="80024" x2="85765" y2="83549"/>
                        <a14:foregroundMark x1="71765" y1="28085" x2="90000" y2="10576"/>
                        <a14:foregroundMark x1="90235" y1="11633" x2="90471" y2="83901"/>
                        <a14:foregroundMark x1="38706" y1="80376" x2="40706" y2="80141"/>
                        <a14:foregroundMark x1="40588" y1="80376" x2="41294" y2="82609"/>
                        <a14:foregroundMark x1="60588" y1="78848" x2="62706" y2="78848"/>
                        <a14:foregroundMark x1="62824" y1="79201" x2="63412" y2="82726"/>
                        <a14:foregroundMark x1="37529" y1="6110" x2="28588" y2="7286"/>
                        <a14:foregroundMark x1="28824" y1="6933" x2="35882" y2="5288"/>
                        <a14:backgroundMark x1="88824" y1="84136" x2="86000" y2="8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851" y="5812447"/>
            <a:ext cx="1157360" cy="1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793630" y="1"/>
            <a:ext cx="11398369" cy="981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52C687E-05BC-40DC-8ED9-EEFC0CAE2330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4533FA4-1CDB-499E-9EC9-B4A530B09356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9446D8-D435-4545-816A-3F05D776DE82}"/>
              </a:ext>
            </a:extLst>
          </p:cNvPr>
          <p:cNvSpPr txBox="1"/>
          <p:nvPr/>
        </p:nvSpPr>
        <p:spPr>
          <a:xfrm>
            <a:off x="343627" y="46734"/>
            <a:ext cx="1181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SERVICIO ONCOLOGICO IQUIQUE.</a:t>
            </a:r>
          </a:p>
          <a:p>
            <a:pPr algn="ctr"/>
            <a:r>
              <a:rPr lang="es-CL" sz="2400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HOSPITAL ERNETO TORRES GALDAMES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E25C34-3DB5-46EA-83E5-4D5FFAC8B3B7}"/>
              </a:ext>
            </a:extLst>
          </p:cNvPr>
          <p:cNvPicPr/>
          <p:nvPr/>
        </p:nvPicPr>
        <p:blipFill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510" y="5921406"/>
            <a:ext cx="903043" cy="8367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ángulo 5"/>
          <p:cNvSpPr/>
          <p:nvPr/>
        </p:nvSpPr>
        <p:spPr>
          <a:xfrm>
            <a:off x="1004552" y="1036587"/>
            <a:ext cx="1065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El Servicio de Salud Iquique, implementará en el Hospital Ernesto Torres G., un Servicio de Oncología, que desarrollará complejidad intermedia en las líneas de Radioterapia y Hematología, las que serán complementarias con Antofagasta y los centros de derivación nacional</a:t>
            </a:r>
            <a:r>
              <a:rPr lang="es-ES_tradn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9446D8-D435-4545-816A-3F05D776DE82}"/>
              </a:ext>
            </a:extLst>
          </p:cNvPr>
          <p:cNvSpPr txBox="1"/>
          <p:nvPr/>
        </p:nvSpPr>
        <p:spPr>
          <a:xfrm>
            <a:off x="1906073" y="1869693"/>
            <a:ext cx="874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proyecto está enfocado principalmente en </a:t>
            </a:r>
            <a:r>
              <a:rPr lang="es-CL" i="1" u="sng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Prestaciones ambulatorias considerando CMA</a:t>
            </a:r>
            <a:endParaRPr lang="es-CL" sz="1400" i="1" u="sng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7FF8035-2257-458A-8E67-2C54F898C37F}"/>
              </a:ext>
            </a:extLst>
          </p:cNvPr>
          <p:cNvSpPr/>
          <p:nvPr/>
        </p:nvSpPr>
        <p:spPr bwMode="auto">
          <a:xfrm>
            <a:off x="793630" y="2286888"/>
            <a:ext cx="11364973" cy="642938"/>
          </a:xfrm>
          <a:prstGeom prst="roundRect">
            <a:avLst/>
          </a:prstGeom>
          <a:solidFill>
            <a:srgbClr val="9FB96C">
              <a:alpha val="52000"/>
            </a:srgbClr>
          </a:solidFill>
          <a:ln w="127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es-C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Proyecto se incorporan 131 Prestaciones Nuevas, en las líneas de</a:t>
            </a:r>
            <a:r>
              <a:rPr lang="es-C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8B99F0A4-E228-4F38-8C6F-A61024D1F645}"/>
              </a:ext>
            </a:extLst>
          </p:cNvPr>
          <p:cNvSpPr/>
          <p:nvPr/>
        </p:nvSpPr>
        <p:spPr bwMode="auto">
          <a:xfrm>
            <a:off x="1310342" y="3232580"/>
            <a:ext cx="9594761" cy="2688826"/>
          </a:xfrm>
          <a:prstGeom prst="roundRect">
            <a:avLst/>
          </a:prstGeom>
          <a:ln w="127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7287" tIns="53643" rIns="107287" bIns="53643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Prestaciones de Ginecología</a:t>
            </a:r>
            <a:b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Prestaciones de Radioterapia.</a:t>
            </a:r>
            <a:b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Prestaciones de Quimioterapia neoplasias hematológicas no agresivas ambulatorias.</a:t>
            </a:r>
            <a:b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Prestaciones de Medicina Física y Rehabilitación en Oncologia.</a:t>
            </a:r>
            <a:br>
              <a:rPr lang="es-CL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0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97BF960-A460-44BD-83D7-9C136C548911}"/>
              </a:ext>
            </a:extLst>
          </p:cNvPr>
          <p:cNvSpPr/>
          <p:nvPr/>
        </p:nvSpPr>
        <p:spPr>
          <a:xfrm>
            <a:off x="10029825" y="1"/>
            <a:ext cx="216217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ACB05BC-402D-4E1D-A4A6-4F36034494CC}"/>
              </a:ext>
            </a:extLst>
          </p:cNvPr>
          <p:cNvPicPr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989" y="99846"/>
            <a:ext cx="1847312" cy="17997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A2B995A4-D49C-497E-90C7-223776B76880}"/>
              </a:ext>
            </a:extLst>
          </p:cNvPr>
          <p:cNvSpPr/>
          <p:nvPr/>
        </p:nvSpPr>
        <p:spPr>
          <a:xfrm>
            <a:off x="9629775" y="0"/>
            <a:ext cx="361998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F9446D8-D435-4545-816A-3F05D776DE82}"/>
              </a:ext>
            </a:extLst>
          </p:cNvPr>
          <p:cNvSpPr txBox="1"/>
          <p:nvPr/>
        </p:nvSpPr>
        <p:spPr>
          <a:xfrm>
            <a:off x="1943148" y="2370214"/>
            <a:ext cx="642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EJECUCIÓN DE LA RED ONCOLÓGICA  DE   TARAPACÁ</a:t>
            </a:r>
          </a:p>
          <a:p>
            <a:pPr algn="ctr"/>
            <a:r>
              <a:rPr lang="es-MX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s-CL" kern="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MX" kern="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3ED7781-23A9-492B-B3AB-302226EC3C68}"/>
              </a:ext>
            </a:extLst>
          </p:cNvPr>
          <p:cNvCxnSpPr>
            <a:cxnSpLocks/>
          </p:cNvCxnSpPr>
          <p:nvPr/>
        </p:nvCxnSpPr>
        <p:spPr>
          <a:xfrm>
            <a:off x="1981200" y="3246476"/>
            <a:ext cx="7105650" cy="0"/>
          </a:xfrm>
          <a:prstGeom prst="line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2294501" y="2587826"/>
            <a:ext cx="56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Desarrollo del </a:t>
            </a:r>
            <a:r>
              <a:rPr lang="es-CL" sz="2400" kern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</a:t>
            </a:r>
            <a:endParaRPr lang="es-C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01F9874-4418-4F8F-BBAB-BE404BF9E192}"/>
              </a:ext>
            </a:extLst>
          </p:cNvPr>
          <p:cNvPicPr/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510" y="5921406"/>
            <a:ext cx="903043" cy="83674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0D463ED-A7D2-4A7C-B836-F704776F1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18097"/>
              </p:ext>
            </p:extLst>
          </p:nvPr>
        </p:nvGraphicFramePr>
        <p:xfrm>
          <a:off x="1035732" y="749546"/>
          <a:ext cx="9963677" cy="56042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86972">
                  <a:extLst>
                    <a:ext uri="{9D8B030D-6E8A-4147-A177-3AD203B41FA5}">
                      <a16:colId xmlns:a16="http://schemas.microsoft.com/office/drawing/2014/main" val="151566987"/>
                    </a:ext>
                  </a:extLst>
                </a:gridCol>
                <a:gridCol w="6776705">
                  <a:extLst>
                    <a:ext uri="{9D8B030D-6E8A-4147-A177-3AD203B41FA5}">
                      <a16:colId xmlns:a16="http://schemas.microsoft.com/office/drawing/2014/main" val="3760304860"/>
                    </a:ext>
                  </a:extLst>
                </a:gridCol>
              </a:tblGrid>
              <a:tr h="374886">
                <a:tc>
                  <a:txBody>
                    <a:bodyPr/>
                    <a:lstStyle/>
                    <a:p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Nombre de la empresa</a:t>
                      </a:r>
                    </a:p>
                  </a:txBody>
                  <a:tcPr marL="91430" marR="91430" marT="45742" marB="45742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Habilitación y Mejoramiento de la Red Oncológica De Tarapacá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marL="91430" marR="91430" marT="45742" marB="45742"/>
                </a:tc>
                <a:extLst>
                  <a:ext uri="{0D108BD9-81ED-4DB2-BD59-A6C34878D82A}">
                    <a16:rowId xmlns:a16="http://schemas.microsoft.com/office/drawing/2014/main" val="4031582839"/>
                  </a:ext>
                </a:extLst>
              </a:tr>
              <a:tr h="334832">
                <a:tc>
                  <a:txBody>
                    <a:bodyPr/>
                    <a:lstStyle/>
                    <a:p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Fuente de financiamiento</a:t>
                      </a:r>
                    </a:p>
                  </a:txBody>
                  <a:tcPr marL="91430" marR="91430" marT="45742" marB="45742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+mn-lt"/>
                        </a:rPr>
                        <a:t>Sectorial</a:t>
                      </a:r>
                    </a:p>
                  </a:txBody>
                  <a:tcPr marL="91430" marR="91430" marT="45742" marB="45742"/>
                </a:tc>
                <a:extLst>
                  <a:ext uri="{0D108BD9-81ED-4DB2-BD59-A6C34878D82A}">
                    <a16:rowId xmlns:a16="http://schemas.microsoft.com/office/drawing/2014/main" val="204477318"/>
                  </a:ext>
                </a:extLst>
              </a:tr>
              <a:tr h="334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M2  edificadas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4.737,6 </a:t>
                      </a:r>
                      <a:endParaRPr lang="es-CL" sz="18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205573"/>
                  </a:ext>
                </a:extLst>
              </a:tr>
              <a:tr h="334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Inversión en  Obras Civiles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M$ 14.444.859</a:t>
                      </a:r>
                      <a:endParaRPr lang="es-CL" sz="18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0826031"/>
                  </a:ext>
                </a:extLst>
              </a:tr>
              <a:tr h="34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Inversión en Equipos y Equipamiento.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M$ 8.335.541</a:t>
                      </a:r>
                      <a:endParaRPr lang="es-CL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60541"/>
                  </a:ext>
                </a:extLst>
              </a:tr>
              <a:tr h="334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Monto 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dirty="0">
                          <a:effectLst/>
                          <a:latin typeface="+mn-lt"/>
                        </a:rPr>
                        <a:t>M$22.780.400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5350665"/>
                  </a:ext>
                </a:extLst>
              </a:tr>
              <a:tr h="334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Plazo de ejecución obras civiles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36 meses.</a:t>
                      </a:r>
                      <a:endParaRPr lang="es-CL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080737"/>
                  </a:ext>
                </a:extLst>
              </a:tr>
              <a:tr h="334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M2  edificadas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4.737,6 </a:t>
                      </a:r>
                      <a:endParaRPr lang="es-CL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334571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Descripción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Edificio el cual se proyecta construir colindante al Hospital Ernesto Torres Galdames, deslindando al edificio pensionado, desarrollándose en 4 niveles de atención clínica más un 5 como piso técnico adicionando un volumen menor como áreas técnicas y servicios para el funcionamiento del proyecto, estructurados por muros de hormigón armado, losas de hormigón y techumbre en estructura soportante de acero.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280971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Estado Actual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Solicitud de permisos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En preparación de antecedentes para licitación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462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6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D40FEBB9-D6BC-4BC5-BC61-BFC121CCB0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99" y="859586"/>
            <a:ext cx="5068800" cy="5103374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2268387" y="2566077"/>
            <a:ext cx="559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/>
                </a:solidFill>
              </a:rPr>
              <a:t>Contexto - Emplazamiento.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F1E088-8075-4912-8F71-18BC2D61F2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055" y="1285876"/>
            <a:ext cx="5672221" cy="430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68A6B25C-20C7-4C20-91B0-0D2628C73629}"/>
              </a:ext>
            </a:extLst>
          </p:cNvPr>
          <p:cNvSpPr/>
          <p:nvPr/>
        </p:nvSpPr>
        <p:spPr>
          <a:xfrm>
            <a:off x="1051040" y="906199"/>
            <a:ext cx="4737167" cy="4875475"/>
          </a:xfrm>
          <a:custGeom>
            <a:avLst/>
            <a:gdLst>
              <a:gd name="connsiteX0" fmla="*/ 0 w 4133850"/>
              <a:gd name="connsiteY0" fmla="*/ 9525 h 4295775"/>
              <a:gd name="connsiteX1" fmla="*/ 3171825 w 4133850"/>
              <a:gd name="connsiteY1" fmla="*/ 0 h 4295775"/>
              <a:gd name="connsiteX2" fmla="*/ 3190875 w 4133850"/>
              <a:gd name="connsiteY2" fmla="*/ 1533525 h 4295775"/>
              <a:gd name="connsiteX3" fmla="*/ 3267075 w 4133850"/>
              <a:gd name="connsiteY3" fmla="*/ 1609725 h 4295775"/>
              <a:gd name="connsiteX4" fmla="*/ 4133850 w 4133850"/>
              <a:gd name="connsiteY4" fmla="*/ 1619250 h 4295775"/>
              <a:gd name="connsiteX5" fmla="*/ 4133850 w 4133850"/>
              <a:gd name="connsiteY5" fmla="*/ 3581400 h 4295775"/>
              <a:gd name="connsiteX6" fmla="*/ 3143250 w 4133850"/>
              <a:gd name="connsiteY6" fmla="*/ 3581400 h 4295775"/>
              <a:gd name="connsiteX7" fmla="*/ 3143250 w 4133850"/>
              <a:gd name="connsiteY7" fmla="*/ 4295775 h 4295775"/>
              <a:gd name="connsiteX8" fmla="*/ 390525 w 4133850"/>
              <a:gd name="connsiteY8" fmla="*/ 4295775 h 4295775"/>
              <a:gd name="connsiteX9" fmla="*/ 390525 w 4133850"/>
              <a:gd name="connsiteY9" fmla="*/ 3381375 h 4295775"/>
              <a:gd name="connsiteX10" fmla="*/ 66675 w 4133850"/>
              <a:gd name="connsiteY10" fmla="*/ 3038475 h 4295775"/>
              <a:gd name="connsiteX11" fmla="*/ 66675 w 4133850"/>
              <a:gd name="connsiteY11" fmla="*/ 28575 h 4295775"/>
              <a:gd name="connsiteX12" fmla="*/ 0 w 4133850"/>
              <a:gd name="connsiteY12" fmla="*/ 9525 h 429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3850" h="4295775">
                <a:moveTo>
                  <a:pt x="0" y="9525"/>
                </a:moveTo>
                <a:lnTo>
                  <a:pt x="3171825" y="0"/>
                </a:lnTo>
                <a:lnTo>
                  <a:pt x="3190875" y="1533525"/>
                </a:lnTo>
                <a:lnTo>
                  <a:pt x="3267075" y="1609725"/>
                </a:lnTo>
                <a:lnTo>
                  <a:pt x="4133850" y="1619250"/>
                </a:lnTo>
                <a:lnTo>
                  <a:pt x="4133850" y="3581400"/>
                </a:lnTo>
                <a:lnTo>
                  <a:pt x="3143250" y="3581400"/>
                </a:lnTo>
                <a:lnTo>
                  <a:pt x="3143250" y="4295775"/>
                </a:lnTo>
                <a:lnTo>
                  <a:pt x="390525" y="4295775"/>
                </a:lnTo>
                <a:lnTo>
                  <a:pt x="390525" y="3381375"/>
                </a:lnTo>
                <a:lnTo>
                  <a:pt x="66675" y="3038475"/>
                </a:lnTo>
                <a:lnTo>
                  <a:pt x="66675" y="28575"/>
                </a:lnTo>
                <a:lnTo>
                  <a:pt x="0" y="9525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A7B7F929-ABC5-4A33-BC8F-31271ABF777B}"/>
              </a:ext>
            </a:extLst>
          </p:cNvPr>
          <p:cNvSpPr/>
          <p:nvPr/>
        </p:nvSpPr>
        <p:spPr>
          <a:xfrm>
            <a:off x="3623200" y="2066602"/>
            <a:ext cx="476149" cy="121122"/>
          </a:xfrm>
          <a:custGeom>
            <a:avLst/>
            <a:gdLst>
              <a:gd name="connsiteX0" fmla="*/ 0 w 731044"/>
              <a:gd name="connsiteY0" fmla="*/ 152400 h 152400"/>
              <a:gd name="connsiteX1" fmla="*/ 0 w 731044"/>
              <a:gd name="connsiteY1" fmla="*/ 0 h 152400"/>
              <a:gd name="connsiteX2" fmla="*/ 731044 w 731044"/>
              <a:gd name="connsiteY2" fmla="*/ 0 h 152400"/>
              <a:gd name="connsiteX3" fmla="*/ 731044 w 731044"/>
              <a:gd name="connsiteY3" fmla="*/ 114300 h 152400"/>
              <a:gd name="connsiteX4" fmla="*/ 292894 w 731044"/>
              <a:gd name="connsiteY4" fmla="*/ 114300 h 152400"/>
              <a:gd name="connsiteX5" fmla="*/ 292894 w 731044"/>
              <a:gd name="connsiteY5" fmla="*/ 152400 h 152400"/>
              <a:gd name="connsiteX6" fmla="*/ 0 w 731044"/>
              <a:gd name="connsiteY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44" h="152400">
                <a:moveTo>
                  <a:pt x="0" y="152400"/>
                </a:moveTo>
                <a:lnTo>
                  <a:pt x="0" y="0"/>
                </a:lnTo>
                <a:lnTo>
                  <a:pt x="731044" y="0"/>
                </a:lnTo>
                <a:lnTo>
                  <a:pt x="731044" y="114300"/>
                </a:lnTo>
                <a:lnTo>
                  <a:pt x="292894" y="114300"/>
                </a:lnTo>
                <a:lnTo>
                  <a:pt x="292894" y="1524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61FC807-AF56-4A7A-8394-3687359946BE}"/>
              </a:ext>
            </a:extLst>
          </p:cNvPr>
          <p:cNvSpPr/>
          <p:nvPr/>
        </p:nvSpPr>
        <p:spPr>
          <a:xfrm>
            <a:off x="3482699" y="2247888"/>
            <a:ext cx="992927" cy="488156"/>
          </a:xfrm>
          <a:custGeom>
            <a:avLst/>
            <a:gdLst>
              <a:gd name="connsiteX0" fmla="*/ 95250 w 1331119"/>
              <a:gd name="connsiteY0" fmla="*/ 4762 h 633412"/>
              <a:gd name="connsiteX1" fmla="*/ 95250 w 1331119"/>
              <a:gd name="connsiteY1" fmla="*/ 133350 h 633412"/>
              <a:gd name="connsiteX2" fmla="*/ 0 w 1331119"/>
              <a:gd name="connsiteY2" fmla="*/ 133350 h 633412"/>
              <a:gd name="connsiteX3" fmla="*/ 0 w 1331119"/>
              <a:gd name="connsiteY3" fmla="*/ 440531 h 633412"/>
              <a:gd name="connsiteX4" fmla="*/ 635794 w 1331119"/>
              <a:gd name="connsiteY4" fmla="*/ 440531 h 633412"/>
              <a:gd name="connsiteX5" fmla="*/ 635794 w 1331119"/>
              <a:gd name="connsiteY5" fmla="*/ 545306 h 633412"/>
              <a:gd name="connsiteX6" fmla="*/ 697706 w 1331119"/>
              <a:gd name="connsiteY6" fmla="*/ 545306 h 633412"/>
              <a:gd name="connsiteX7" fmla="*/ 697706 w 1331119"/>
              <a:gd name="connsiteY7" fmla="*/ 633412 h 633412"/>
              <a:gd name="connsiteX8" fmla="*/ 792956 w 1331119"/>
              <a:gd name="connsiteY8" fmla="*/ 633412 h 633412"/>
              <a:gd name="connsiteX9" fmla="*/ 792956 w 1331119"/>
              <a:gd name="connsiteY9" fmla="*/ 538162 h 633412"/>
              <a:gd name="connsiteX10" fmla="*/ 962025 w 1331119"/>
              <a:gd name="connsiteY10" fmla="*/ 538162 h 633412"/>
              <a:gd name="connsiteX11" fmla="*/ 962025 w 1331119"/>
              <a:gd name="connsiteY11" fmla="*/ 442912 h 633412"/>
              <a:gd name="connsiteX12" fmla="*/ 1331119 w 1331119"/>
              <a:gd name="connsiteY12" fmla="*/ 442912 h 633412"/>
              <a:gd name="connsiteX13" fmla="*/ 1331119 w 1331119"/>
              <a:gd name="connsiteY13" fmla="*/ 0 h 633412"/>
              <a:gd name="connsiteX14" fmla="*/ 95250 w 1331119"/>
              <a:gd name="connsiteY14" fmla="*/ 4762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1119" h="633412">
                <a:moveTo>
                  <a:pt x="95250" y="4762"/>
                </a:moveTo>
                <a:lnTo>
                  <a:pt x="95250" y="133350"/>
                </a:lnTo>
                <a:lnTo>
                  <a:pt x="0" y="133350"/>
                </a:lnTo>
                <a:lnTo>
                  <a:pt x="0" y="440531"/>
                </a:lnTo>
                <a:lnTo>
                  <a:pt x="635794" y="440531"/>
                </a:lnTo>
                <a:lnTo>
                  <a:pt x="635794" y="545306"/>
                </a:lnTo>
                <a:lnTo>
                  <a:pt x="697706" y="545306"/>
                </a:lnTo>
                <a:lnTo>
                  <a:pt x="697706" y="633412"/>
                </a:lnTo>
                <a:lnTo>
                  <a:pt x="792956" y="633412"/>
                </a:lnTo>
                <a:lnTo>
                  <a:pt x="792956" y="538162"/>
                </a:lnTo>
                <a:lnTo>
                  <a:pt x="962025" y="538162"/>
                </a:lnTo>
                <a:lnTo>
                  <a:pt x="962025" y="442912"/>
                </a:lnTo>
                <a:lnTo>
                  <a:pt x="1331119" y="442912"/>
                </a:lnTo>
                <a:lnTo>
                  <a:pt x="1331119" y="0"/>
                </a:lnTo>
                <a:lnTo>
                  <a:pt x="95250" y="4762"/>
                </a:lnTo>
                <a:close/>
              </a:path>
            </a:pathLst>
          </a:cu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B39802C-D32A-4DB2-92E3-FF1E8CF2FFA1}"/>
              </a:ext>
            </a:extLst>
          </p:cNvPr>
          <p:cNvSpPr/>
          <p:nvPr/>
        </p:nvSpPr>
        <p:spPr>
          <a:xfrm rot="1490199">
            <a:off x="9021532" y="3644663"/>
            <a:ext cx="1642824" cy="957800"/>
          </a:xfrm>
          <a:prstGeom prst="ellipse">
            <a:avLst/>
          </a:prstGeom>
          <a:solidFill>
            <a:srgbClr val="F4B183">
              <a:alpha val="40000"/>
            </a:srgbClr>
          </a:solidFill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A3D73A3-05EA-43F1-B6F6-F8913A83C047}"/>
              </a:ext>
            </a:extLst>
          </p:cNvPr>
          <p:cNvPicPr/>
          <p:nvPr/>
        </p:nvPicPr>
        <p:blipFill>
          <a:blip r:embed="rId4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510" y="5921406"/>
            <a:ext cx="903043" cy="8367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82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1238364" y="1536054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Zonificación NIVEL -1.</a:t>
            </a:r>
            <a:endParaRPr lang="es-CL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7348" y="11069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37348" y="4431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28" y="618185"/>
            <a:ext cx="9746374" cy="7535652"/>
          </a:xfrm>
          <a:prstGeom prst="rect">
            <a:avLst/>
          </a:prstGeom>
        </p:spPr>
      </p:pic>
      <p:sp>
        <p:nvSpPr>
          <p:cNvPr id="50" name="7 Título">
            <a:extLst>
              <a:ext uri="{FF2B5EF4-FFF2-40B4-BE49-F238E27FC236}">
                <a16:creationId xmlns:a16="http://schemas.microsoft.com/office/drawing/2014/main" id="{731E9E0A-CBB6-4414-A4DD-9EC701FA7A5F}"/>
              </a:ext>
            </a:extLst>
          </p:cNvPr>
          <p:cNvSpPr txBox="1">
            <a:spLocks/>
          </p:cNvSpPr>
          <p:nvPr/>
        </p:nvSpPr>
        <p:spPr bwMode="auto">
          <a:xfrm>
            <a:off x="979977" y="168572"/>
            <a:ext cx="1222572" cy="538162"/>
          </a:xfrm>
          <a:prstGeom prst="rect">
            <a:avLst/>
          </a:prstGeom>
          <a:noFill/>
          <a:ln>
            <a:noFill/>
          </a:ln>
        </p:spPr>
        <p:txBody>
          <a:bodyPr lIns="87265" tIns="43633" rIns="87265" bIns="43633"/>
          <a:lstStyle>
            <a:lvl1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36320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872641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0895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74527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s-CL" altLang="es-CL" sz="1400" b="1" dirty="0">
                <a:solidFill>
                  <a:schemeClr val="tx2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Nivel -1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Radioterapia 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1080,31 m2</a:t>
            </a:r>
          </a:p>
          <a:p>
            <a:pPr>
              <a:defRPr/>
            </a:pPr>
            <a:endParaRPr lang="es-CL" altLang="es-CL" sz="1200" b="1" dirty="0">
              <a:solidFill>
                <a:schemeClr val="tx1"/>
              </a:solidFill>
              <a:latin typeface="+mn-lt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06C3EEED-C190-4CEF-A0BF-70062B69E778}"/>
              </a:ext>
            </a:extLst>
          </p:cNvPr>
          <p:cNvSpPr/>
          <p:nvPr/>
        </p:nvSpPr>
        <p:spPr>
          <a:xfrm>
            <a:off x="6948502" y="168572"/>
            <a:ext cx="4466599" cy="1197036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FC2C3B2-8A68-486A-BCB9-8DAED25E0E49}"/>
              </a:ext>
            </a:extLst>
          </p:cNvPr>
          <p:cNvSpPr txBox="1"/>
          <p:nvPr/>
        </p:nvSpPr>
        <p:spPr>
          <a:xfrm>
            <a:off x="7246440" y="217264"/>
            <a:ext cx="2069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de acceso y recepción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administrativa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clínica 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Box medico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Box enfermera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Sala de procedimientos</a:t>
            </a:r>
          </a:p>
          <a:p>
            <a:endParaRPr lang="es-CL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3B21E8C-F68E-413E-961C-ED131DD0BEE9}"/>
              </a:ext>
            </a:extLst>
          </p:cNvPr>
          <p:cNvSpPr txBox="1"/>
          <p:nvPr/>
        </p:nvSpPr>
        <p:spPr>
          <a:xfrm>
            <a:off x="9493155" y="271443"/>
            <a:ext cx="20699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radioterapia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Bunker acelerador lineal (2)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clínica técnica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Sala simulación TAC RT (1)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de apoyo clínico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3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1238364" y="1536054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>
                    <a:lumMod val="95000"/>
                  </a:schemeClr>
                </a:solidFill>
              </a:rPr>
              <a:t>Zonificación NIVEL 2.</a:t>
            </a:r>
            <a:endParaRPr lang="es-C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AA7BC16A-4BEC-4C92-930F-8E68A0E88D69}"/>
              </a:ext>
            </a:extLst>
          </p:cNvPr>
          <p:cNvPicPr/>
          <p:nvPr/>
        </p:nvPicPr>
        <p:blipFill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510" y="5921406"/>
            <a:ext cx="903043" cy="8367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831" y="1115888"/>
            <a:ext cx="10632936" cy="5644420"/>
          </a:xfrm>
          <a:prstGeom prst="rect">
            <a:avLst/>
          </a:prstGeom>
        </p:spPr>
      </p:pic>
      <p:sp>
        <p:nvSpPr>
          <p:cNvPr id="51" name="7 Título">
            <a:extLst>
              <a:ext uri="{FF2B5EF4-FFF2-40B4-BE49-F238E27FC236}">
                <a16:creationId xmlns:a16="http://schemas.microsoft.com/office/drawing/2014/main" id="{C3CE7F54-02DF-4393-A9F0-06BA534AC585}"/>
              </a:ext>
            </a:extLst>
          </p:cNvPr>
          <p:cNvSpPr txBox="1">
            <a:spLocks/>
          </p:cNvSpPr>
          <p:nvPr/>
        </p:nvSpPr>
        <p:spPr bwMode="auto">
          <a:xfrm>
            <a:off x="785696" y="51535"/>
            <a:ext cx="3255293" cy="957263"/>
          </a:xfrm>
          <a:prstGeom prst="rect">
            <a:avLst/>
          </a:prstGeom>
          <a:noFill/>
          <a:ln>
            <a:noFill/>
          </a:ln>
        </p:spPr>
        <p:txBody>
          <a:bodyPr lIns="87265" tIns="43633" rIns="87265" bIns="43633"/>
          <a:lstStyle>
            <a:lvl1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36320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872641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0895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74527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s-CL" altLang="es-CL" sz="1400" b="1" dirty="0">
                <a:solidFill>
                  <a:schemeClr val="tx2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Nivel 1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Alivio al dolor y cuidados paliativos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956,86  m2 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Recintos técnicos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147,29 m2</a:t>
            </a:r>
          </a:p>
          <a:p>
            <a:pPr>
              <a:defRPr/>
            </a:pPr>
            <a:endParaRPr lang="es-CL" altLang="es-CL" sz="1400" b="1" dirty="0">
              <a:solidFill>
                <a:schemeClr val="tx1"/>
              </a:solidFill>
              <a:latin typeface="+mn-lt"/>
              <a:ea typeface="ヒラギノ角ゴ Pro W3"/>
              <a:cs typeface="Verdana" panose="020B0604030504040204" pitchFamily="34" charset="0"/>
            </a:endParaRPr>
          </a:p>
          <a:p>
            <a:pPr>
              <a:defRPr/>
            </a:pPr>
            <a:endParaRPr lang="es-CL" altLang="es-CL" sz="1200" b="1" dirty="0">
              <a:solidFill>
                <a:schemeClr val="tx1"/>
              </a:solidFill>
              <a:latin typeface="+mn-lt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4442416-4937-42DA-A2C5-2334908FEB4A}"/>
              </a:ext>
            </a:extLst>
          </p:cNvPr>
          <p:cNvSpPr/>
          <p:nvPr/>
        </p:nvSpPr>
        <p:spPr>
          <a:xfrm>
            <a:off x="7582958" y="0"/>
            <a:ext cx="4466599" cy="1616096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DAF319D-093E-42B4-9C2E-ABFBA137DA39}"/>
              </a:ext>
            </a:extLst>
          </p:cNvPr>
          <p:cNvSpPr txBox="1"/>
          <p:nvPr/>
        </p:nvSpPr>
        <p:spPr>
          <a:xfrm>
            <a:off x="7880896" y="48692"/>
            <a:ext cx="206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de acceso y recepción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administrativa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clínica transversal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Sala comité oncológico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Sala de reuniones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940BC73-F8C0-416F-99F6-C28500CD1EAB}"/>
              </a:ext>
            </a:extLst>
          </p:cNvPr>
          <p:cNvSpPr txBox="1"/>
          <p:nvPr/>
        </p:nvSpPr>
        <p:spPr>
          <a:xfrm>
            <a:off x="10122053" y="99320"/>
            <a:ext cx="20699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Unidad alivio del dolor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clínica ( 5 recintos médicos)</a:t>
            </a:r>
          </a:p>
          <a:p>
            <a:pPr>
              <a:defRPr/>
            </a:pPr>
            <a:r>
              <a:rPr lang="es-CL" altLang="es-CL" sz="1200" dirty="0">
                <a:ea typeface="ヒラギノ角ゴ Pro W3"/>
              </a:rPr>
              <a:t>Áreas de visitas domiciliarias  ( 4 recintos)</a:t>
            </a:r>
          </a:p>
          <a:p>
            <a:pPr>
              <a:defRPr/>
            </a:pPr>
            <a:r>
              <a:rPr lang="es-CL" altLang="es-CL" sz="1200" b="1" dirty="0">
                <a:ea typeface="ヒラギノ角ゴ Pro W3"/>
              </a:rPr>
              <a:t>Área de apoyo clínico </a:t>
            </a:r>
          </a:p>
          <a:p>
            <a:pPr>
              <a:defRPr/>
            </a:pPr>
            <a:r>
              <a:rPr lang="es-CL" altLang="es-CL" sz="1200" b="1" dirty="0">
                <a:ea typeface="ヒラギノ角ゴ Pro W3"/>
              </a:rPr>
              <a:t>Área  apoyo confort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76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1238364" y="1536054"/>
            <a:ext cx="353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>
                    <a:lumMod val="95000"/>
                  </a:schemeClr>
                </a:solidFill>
              </a:rPr>
              <a:t>Zonificación NIVEL 3.</a:t>
            </a:r>
            <a:endParaRPr lang="es-C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6EF0AF08-406A-46DA-9402-47A125416D6D}"/>
              </a:ext>
            </a:extLst>
          </p:cNvPr>
          <p:cNvPicPr/>
          <p:nvPr/>
        </p:nvPicPr>
        <p:blipFill>
          <a:blip r:embed="rId3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510" y="5921406"/>
            <a:ext cx="903043" cy="8367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20" y="1017468"/>
            <a:ext cx="10333223" cy="6367905"/>
          </a:xfrm>
          <a:prstGeom prst="rect">
            <a:avLst/>
          </a:prstGeom>
        </p:spPr>
      </p:pic>
      <p:sp>
        <p:nvSpPr>
          <p:cNvPr id="57" name="7 Título">
            <a:extLst>
              <a:ext uri="{FF2B5EF4-FFF2-40B4-BE49-F238E27FC236}">
                <a16:creationId xmlns:a16="http://schemas.microsoft.com/office/drawing/2014/main" id="{DF9F9B2C-57D7-4236-9CDB-97420E4591A0}"/>
              </a:ext>
            </a:extLst>
          </p:cNvPr>
          <p:cNvSpPr txBox="1">
            <a:spLocks/>
          </p:cNvSpPr>
          <p:nvPr/>
        </p:nvSpPr>
        <p:spPr bwMode="auto">
          <a:xfrm>
            <a:off x="1075650" y="60205"/>
            <a:ext cx="2901231" cy="957263"/>
          </a:xfrm>
          <a:prstGeom prst="rect">
            <a:avLst/>
          </a:prstGeom>
          <a:noFill/>
          <a:ln>
            <a:noFill/>
          </a:ln>
        </p:spPr>
        <p:txBody>
          <a:bodyPr lIns="87265" tIns="43633" rIns="87265" bIns="43633"/>
          <a:lstStyle>
            <a:lvl1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36320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872641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0895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74527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s-CL" altLang="es-CL" sz="1400" b="1" dirty="0">
                <a:solidFill>
                  <a:schemeClr val="tx2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Nivel 2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Medicina nuclear y Central de mezcla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992,99 m2</a:t>
            </a:r>
          </a:p>
          <a:p>
            <a:pPr>
              <a:defRPr/>
            </a:pPr>
            <a:endParaRPr lang="es-CL" altLang="es-CL" sz="1400" b="1" dirty="0">
              <a:solidFill>
                <a:schemeClr val="tx1"/>
              </a:solidFill>
              <a:latin typeface="+mn-lt"/>
              <a:ea typeface="ヒラギノ角ゴ Pro W3"/>
              <a:cs typeface="Verdana" panose="020B0604030504040204" pitchFamily="34" charset="0"/>
            </a:endParaRPr>
          </a:p>
          <a:p>
            <a:pPr>
              <a:defRPr/>
            </a:pPr>
            <a:endParaRPr lang="es-CL" altLang="es-CL" sz="1200" b="1" dirty="0">
              <a:solidFill>
                <a:schemeClr val="tx1"/>
              </a:solidFill>
              <a:latin typeface="+mn-lt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163E7EE-8F61-4411-8566-0E4DB69C4C8E}"/>
              </a:ext>
            </a:extLst>
          </p:cNvPr>
          <p:cNvSpPr/>
          <p:nvPr/>
        </p:nvSpPr>
        <p:spPr>
          <a:xfrm>
            <a:off x="6774911" y="60205"/>
            <a:ext cx="4466599" cy="1197036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4AA257C-BA88-4837-B5F5-2B2EB401B9B1}"/>
              </a:ext>
            </a:extLst>
          </p:cNvPr>
          <p:cNvSpPr txBox="1"/>
          <p:nvPr/>
        </p:nvSpPr>
        <p:spPr>
          <a:xfrm>
            <a:off x="7072849" y="108897"/>
            <a:ext cx="2069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Medicina Nuclear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de acceso y recepción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administrativa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de ingreso y educación pacientes  (2 box)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SPECT –CT</a:t>
            </a:r>
          </a:p>
          <a:p>
            <a:endParaRPr lang="es-CL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80738C7-E2A5-4BF4-8527-C584D0ED0B81}"/>
              </a:ext>
            </a:extLst>
          </p:cNvPr>
          <p:cNvSpPr txBox="1"/>
          <p:nvPr/>
        </p:nvSpPr>
        <p:spPr>
          <a:xfrm>
            <a:off x="9274795" y="135965"/>
            <a:ext cx="2069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Central de Mezcla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administrativa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Central de mezcla</a:t>
            </a:r>
          </a:p>
          <a:p>
            <a:pPr>
              <a:defRPr/>
            </a:pP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apoyo confort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565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643735C-418A-4691-BC9D-15273E4E64AD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C58610-13E4-4683-8904-1F529213D27C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2496949" y="2794638"/>
            <a:ext cx="60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kern="50" dirty="0">
                <a:solidFill>
                  <a:schemeClr val="bg1">
                    <a:lumMod val="95000"/>
                  </a:schemeClr>
                </a:solidFill>
              </a:rPr>
              <a:t>Zonificación PM – SERVICIOS EXTERNOS.</a:t>
            </a:r>
            <a:endParaRPr lang="es-C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D7CD7FE-B791-4D19-ACDB-95A7ED64230B}"/>
              </a:ext>
            </a:extLst>
          </p:cNvPr>
          <p:cNvPicPr/>
          <p:nvPr/>
        </p:nvPicPr>
        <p:blipFill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510" y="5921406"/>
            <a:ext cx="903043" cy="8367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47" y="1259036"/>
            <a:ext cx="11202062" cy="4976433"/>
          </a:xfrm>
          <a:prstGeom prst="rect">
            <a:avLst/>
          </a:prstGeom>
        </p:spPr>
      </p:pic>
      <p:sp>
        <p:nvSpPr>
          <p:cNvPr id="27" name="7 Título">
            <a:extLst>
              <a:ext uri="{FF2B5EF4-FFF2-40B4-BE49-F238E27FC236}">
                <a16:creationId xmlns:a16="http://schemas.microsoft.com/office/drawing/2014/main" id="{76CBA31F-114A-4D52-BE5B-6A4C64E58070}"/>
              </a:ext>
            </a:extLst>
          </p:cNvPr>
          <p:cNvSpPr txBox="1">
            <a:spLocks/>
          </p:cNvSpPr>
          <p:nvPr/>
        </p:nvSpPr>
        <p:spPr bwMode="auto">
          <a:xfrm>
            <a:off x="827905" y="242766"/>
            <a:ext cx="3603625" cy="957262"/>
          </a:xfrm>
          <a:prstGeom prst="rect">
            <a:avLst/>
          </a:prstGeom>
          <a:noFill/>
          <a:ln>
            <a:noFill/>
          </a:ln>
        </p:spPr>
        <p:txBody>
          <a:bodyPr lIns="87265" tIns="43633" rIns="87265" bIns="43633"/>
          <a:lstStyle>
            <a:lvl1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36320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872641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0895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74527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s-CL" altLang="es-CL" sz="1400" b="1" dirty="0">
                <a:solidFill>
                  <a:schemeClr val="tx2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Nivel 3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Unidad Oncología medica Quimioterapia </a:t>
            </a:r>
          </a:p>
          <a:p>
            <a:pPr>
              <a:defRPr/>
            </a:pPr>
            <a:r>
              <a:rPr lang="es-CL" altLang="es-CL" sz="1400" dirty="0">
                <a:solidFill>
                  <a:schemeClr val="tx1"/>
                </a:solidFill>
                <a:latin typeface="+mn-lt"/>
                <a:ea typeface="ヒラギノ角ゴ Pro W3"/>
                <a:cs typeface="Verdana" panose="020B0604030504040204" pitchFamily="34" charset="0"/>
              </a:rPr>
              <a:t>975,26 m2</a:t>
            </a:r>
          </a:p>
          <a:p>
            <a:pPr>
              <a:defRPr/>
            </a:pPr>
            <a:endParaRPr lang="es-CL" altLang="es-CL" sz="1400" b="1" dirty="0">
              <a:solidFill>
                <a:schemeClr val="tx1"/>
              </a:solidFill>
              <a:latin typeface="+mn-lt"/>
              <a:ea typeface="ヒラギノ角ゴ Pro W3"/>
              <a:cs typeface="Verdana" panose="020B0604030504040204" pitchFamily="34" charset="0"/>
            </a:endParaRPr>
          </a:p>
          <a:p>
            <a:pPr>
              <a:defRPr/>
            </a:pPr>
            <a:endParaRPr lang="es-CL" altLang="es-CL" sz="1200" b="1" dirty="0">
              <a:solidFill>
                <a:schemeClr val="tx1"/>
              </a:solidFill>
              <a:latin typeface="+mn-lt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C592A46-F547-4F36-88C5-8FB50F70F962}"/>
              </a:ext>
            </a:extLst>
          </p:cNvPr>
          <p:cNvSpPr/>
          <p:nvPr/>
        </p:nvSpPr>
        <p:spPr>
          <a:xfrm>
            <a:off x="6713319" y="101379"/>
            <a:ext cx="4466599" cy="1197036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A011F18-0C16-4724-BF20-A351E4F97FFE}"/>
              </a:ext>
            </a:extLst>
          </p:cNvPr>
          <p:cNvSpPr txBox="1"/>
          <p:nvPr/>
        </p:nvSpPr>
        <p:spPr>
          <a:xfrm>
            <a:off x="7011257" y="150071"/>
            <a:ext cx="206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de acceso y recepción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administrativa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clínica </a:t>
            </a: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(7 recintos)</a:t>
            </a:r>
            <a:endParaRPr lang="es-CL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CCF76FC-F04B-426D-A372-1C62EF843299}"/>
              </a:ext>
            </a:extLst>
          </p:cNvPr>
          <p:cNvSpPr txBox="1"/>
          <p:nvPr/>
        </p:nvSpPr>
        <p:spPr>
          <a:xfrm>
            <a:off x="9171563" y="172376"/>
            <a:ext cx="206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Sala tratamiento quimioterapia adulto  </a:t>
            </a:r>
            <a:r>
              <a:rPr lang="es-CL" altLang="es-CL" sz="1200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( 20 sillones)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de apoyo clínico</a:t>
            </a:r>
          </a:p>
          <a:p>
            <a:pPr>
              <a:defRPr/>
            </a:pPr>
            <a:r>
              <a:rPr lang="es-CL" altLang="es-CL" sz="1200" b="1" dirty="0">
                <a:solidFill>
                  <a:schemeClr val="tx1"/>
                </a:solidFill>
                <a:ea typeface="ヒラギノ角ゴ Pro W3"/>
                <a:cs typeface="Verdana" panose="020B0604030504040204" pitchFamily="34" charset="0"/>
              </a:rPr>
              <a:t>Área apoyo confort</a:t>
            </a:r>
          </a:p>
        </p:txBody>
      </p:sp>
    </p:spTree>
    <p:extLst>
      <p:ext uri="{BB962C8B-B14F-4D97-AF65-F5344CB8AC3E}">
        <p14:creationId xmlns:p14="http://schemas.microsoft.com/office/powerpoint/2010/main" val="42800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861211" y="5475783"/>
            <a:ext cx="6983378" cy="1117521"/>
          </a:xfrm>
          <a:prstGeom prst="rect">
            <a:avLst/>
          </a:prstGeom>
          <a:solidFill>
            <a:srgbClr val="EDA4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793630" y="1"/>
            <a:ext cx="11398369" cy="981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52C687E-05BC-40DC-8ED9-EEFC0CAE2330}"/>
              </a:ext>
            </a:extLst>
          </p:cNvPr>
          <p:cNvSpPr/>
          <p:nvPr/>
        </p:nvSpPr>
        <p:spPr>
          <a:xfrm>
            <a:off x="1" y="2"/>
            <a:ext cx="793630" cy="6858000"/>
          </a:xfrm>
          <a:prstGeom prst="rect">
            <a:avLst/>
          </a:prstGeom>
          <a:solidFill>
            <a:srgbClr val="66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533FA4-1CDB-499E-9EC9-B4A530B09356}"/>
              </a:ext>
            </a:extLst>
          </p:cNvPr>
          <p:cNvSpPr/>
          <p:nvPr/>
        </p:nvSpPr>
        <p:spPr>
          <a:xfrm>
            <a:off x="0" y="0"/>
            <a:ext cx="2634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9446D8-D435-4545-816A-3F05D776DE82}"/>
              </a:ext>
            </a:extLst>
          </p:cNvPr>
          <p:cNvSpPr txBox="1"/>
          <p:nvPr/>
        </p:nvSpPr>
        <p:spPr>
          <a:xfrm>
            <a:off x="396816" y="260111"/>
            <a:ext cx="118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kern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EQUIPOS MEDICOS RELEVANTES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77421" y="1336009"/>
            <a:ext cx="5667758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2 aceleradores lineales.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TAC de simulación; en la Unidad de Medicina Nuclear. SPEC-CT.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Gabinetes de Bioseguridad y Castillo Plomado, en la 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sz="1600" dirty="0">
                <a:ea typeface="Calibri" panose="020F0502020204030204" pitchFamily="34" charset="0"/>
                <a:cs typeface="Calibri Light" panose="020F0302020204030204" pitchFamily="34" charset="0"/>
              </a:rPr>
              <a:t>       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unidades de central de mezcla y Laboratorio caliente.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-     20 cupos de pacientes en la Unidad de Quimioterapia.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sz="16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7421" y="5572878"/>
            <a:ext cx="6967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i="1" dirty="0">
                <a:ea typeface="Calibri" panose="020F0502020204030204" pitchFamily="34" charset="0"/>
                <a:cs typeface="Calibri Light" panose="020F0302020204030204" pitchFamily="34" charset="0"/>
              </a:rPr>
              <a:t>Señalar el gran impacto que tendrá para el área de salud, la instalación de los aceleradores lineales como del SPECT-CT, por no existir a la fecha en la región de Tarapacá, equipos médicos de tecnología similar</a:t>
            </a:r>
            <a:r>
              <a:rPr lang="es-CL" altLang="es-CL" i="1" dirty="0"/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721516" y="5989487"/>
            <a:ext cx="271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50000"/>
                  </a:schemeClr>
                </a:solidFill>
              </a:rPr>
              <a:t>Imágenes referenciales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C61137-FE2D-4759-8E33-FE397666D944}"/>
              </a:ext>
            </a:extLst>
          </p:cNvPr>
          <p:cNvSpPr txBox="1"/>
          <p:nvPr/>
        </p:nvSpPr>
        <p:spPr>
          <a:xfrm rot="16200000">
            <a:off x="-2496949" y="2794638"/>
            <a:ext cx="60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>
                <a:solidFill>
                  <a:schemeClr val="bg1">
                    <a:lumMod val="95000"/>
                  </a:schemeClr>
                </a:solidFill>
              </a:rPr>
              <a:t>EQUIPO – EQUIPAMIENTO</a:t>
            </a:r>
          </a:p>
        </p:txBody>
      </p:sp>
      <p:pic>
        <p:nvPicPr>
          <p:cNvPr id="1028" name="Picture 4" descr="https://valdiviasalud.cl/wp-content/uploads/2021/04/aceleradorlineal-scal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1253" y="3971128"/>
            <a:ext cx="2323598" cy="19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ías estándar del product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935" y="507473"/>
            <a:ext cx="5304924" cy="45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05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652</Words>
  <Application>Microsoft Office PowerPoint</Application>
  <PresentationFormat>Panorámica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</dc:creator>
  <cp:lastModifiedBy>Cristian Carpio Diaz</cp:lastModifiedBy>
  <cp:revision>110</cp:revision>
  <dcterms:created xsi:type="dcterms:W3CDTF">2021-07-23T14:06:08Z</dcterms:created>
  <dcterms:modified xsi:type="dcterms:W3CDTF">2022-03-23T12:36:32Z</dcterms:modified>
</cp:coreProperties>
</file>