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85" r:id="rId4"/>
    <p:sldMasterId id="2147483697" r:id="rId5"/>
    <p:sldMasterId id="2147483709" r:id="rId6"/>
  </p:sldMasterIdLst>
  <p:notesMasterIdLst>
    <p:notesMasterId r:id="rId17"/>
  </p:notesMasterIdLst>
  <p:sldIdLst>
    <p:sldId id="257" r:id="rId7"/>
    <p:sldId id="322" r:id="rId8"/>
    <p:sldId id="323" r:id="rId9"/>
    <p:sldId id="324" r:id="rId10"/>
    <p:sldId id="310" r:id="rId11"/>
    <p:sldId id="309" r:id="rId12"/>
    <p:sldId id="327" r:id="rId13"/>
    <p:sldId id="325" r:id="rId14"/>
    <p:sldId id="326" r:id="rId15"/>
    <p:sldId id="289" r:id="rId16"/>
  </p:sldIdLst>
  <p:sldSz cx="9144000" cy="6858000" type="screen4x3"/>
  <p:notesSz cx="7010400" cy="120396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5167" autoAdjust="0"/>
  </p:normalViewPr>
  <p:slideViewPr>
    <p:cSldViewPr>
      <p:cViewPr varScale="1">
        <p:scale>
          <a:sx n="94" d="100"/>
          <a:sy n="94" d="100"/>
        </p:scale>
        <p:origin x="102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a.mujica\Documents\documentos\Anis\Salud%20Respiratoria\Levantamiento%20situacion%20APS%20+%20SU\2021\DEMANDA%20ASISTENCIAL%20202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a.mujica\Documents\documentos\Anis\Salud%20Respiratoria\Levantamiento%20situacion%20APS%20+%20SU\2021\DEMANDA%20ASISTENCIAL%20202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a.mujica\Documents\documentos\Anis\Salud%20Respiratoria\Levantamiento%20situacion%20APS%20+%20SU\2021\DEMANDA%20ASISTENCIAL%202021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na.mujica\Documents\documentos\Anis\Salud%20Respiratoria\Levantamiento%20situacion%20APS%20+%20SU\2021\SEGUIMIENTO%20VIRUS%20RESPIRATORIOS%20202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 sz="2000"/>
              <a:t>Distribución de las Consultas en la Unidad de Emergencia  según causa. Servicio Salud Iquique. Año 2021
</a:t>
            </a:r>
          </a:p>
        </c:rich>
      </c:tx>
      <c:layout>
        <c:manualLayout>
          <c:xMode val="edge"/>
          <c:yMode val="edge"/>
          <c:x val="0.12189880396109117"/>
          <c:y val="4.259300876025068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595051997023673"/>
          <c:y val="0.2787814092724667"/>
          <c:w val="0.71128636264216971"/>
          <c:h val="0.596440701981660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'Gráfico-Causa'!$B$85</c:f>
              <c:strCache>
                <c:ptCount val="1"/>
                <c:pt idx="0">
                  <c:v>TOTAL ATENCIONES </c:v>
                </c:pt>
              </c:strCache>
            </c:strRef>
          </c:tx>
          <c:invertIfNegative val="0"/>
          <c:val>
            <c:numRef>
              <c:f>'Gráfico-Causa'!$C$85:$V$85</c:f>
              <c:numCache>
                <c:formatCode>#,##0</c:formatCode>
                <c:ptCount val="20"/>
                <c:pt idx="0">
                  <c:v>1455</c:v>
                </c:pt>
                <c:pt idx="1">
                  <c:v>1210</c:v>
                </c:pt>
                <c:pt idx="2">
                  <c:v>1114</c:v>
                </c:pt>
                <c:pt idx="3">
                  <c:v>1278</c:v>
                </c:pt>
                <c:pt idx="4">
                  <c:v>1182</c:v>
                </c:pt>
                <c:pt idx="5">
                  <c:v>1086</c:v>
                </c:pt>
                <c:pt idx="6">
                  <c:v>977</c:v>
                </c:pt>
                <c:pt idx="7">
                  <c:v>1142</c:v>
                </c:pt>
                <c:pt idx="8">
                  <c:v>1370</c:v>
                </c:pt>
                <c:pt idx="9">
                  <c:v>1333</c:v>
                </c:pt>
                <c:pt idx="10">
                  <c:v>1226</c:v>
                </c:pt>
                <c:pt idx="11">
                  <c:v>1222</c:v>
                </c:pt>
                <c:pt idx="12">
                  <c:v>1048</c:v>
                </c:pt>
                <c:pt idx="13">
                  <c:v>1080</c:v>
                </c:pt>
                <c:pt idx="14">
                  <c:v>1101</c:v>
                </c:pt>
                <c:pt idx="15">
                  <c:v>1065</c:v>
                </c:pt>
                <c:pt idx="16">
                  <c:v>896</c:v>
                </c:pt>
                <c:pt idx="17">
                  <c:v>1132</c:v>
                </c:pt>
                <c:pt idx="18">
                  <c:v>1138</c:v>
                </c:pt>
                <c:pt idx="19">
                  <c:v>1064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C3-4EB4-B141-5B6A9AE9CE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732760"/>
        <c:axId val="1"/>
      </c:barChart>
      <c:lineChart>
        <c:grouping val="standard"/>
        <c:varyColors val="0"/>
        <c:ser>
          <c:idx val="1"/>
          <c:order val="1"/>
          <c:tx>
            <c:strRef>
              <c:f>'Gráfico-Causa'!$B$86</c:f>
              <c:strCache>
                <c:ptCount val="1"/>
                <c:pt idx="0">
                  <c:v>CAUSA RESPIRATORIA</c:v>
                </c:pt>
              </c:strCache>
            </c:strRef>
          </c:tx>
          <c:marker>
            <c:symbol val="square"/>
            <c:size val="9"/>
          </c:marker>
          <c:val>
            <c:numRef>
              <c:f>'Gráfico-Causa'!$C$86:$V$86</c:f>
              <c:numCache>
                <c:formatCode>#,##0</c:formatCode>
                <c:ptCount val="20"/>
                <c:pt idx="0">
                  <c:v>29</c:v>
                </c:pt>
                <c:pt idx="1">
                  <c:v>47</c:v>
                </c:pt>
                <c:pt idx="2">
                  <c:v>35</c:v>
                </c:pt>
                <c:pt idx="3">
                  <c:v>40</c:v>
                </c:pt>
                <c:pt idx="4">
                  <c:v>50</c:v>
                </c:pt>
                <c:pt idx="5">
                  <c:v>42</c:v>
                </c:pt>
                <c:pt idx="6">
                  <c:v>31</c:v>
                </c:pt>
                <c:pt idx="7">
                  <c:v>34</c:v>
                </c:pt>
                <c:pt idx="8">
                  <c:v>40</c:v>
                </c:pt>
                <c:pt idx="9">
                  <c:v>49</c:v>
                </c:pt>
                <c:pt idx="10">
                  <c:v>50</c:v>
                </c:pt>
                <c:pt idx="11">
                  <c:v>65</c:v>
                </c:pt>
                <c:pt idx="12">
                  <c:v>95</c:v>
                </c:pt>
                <c:pt idx="13">
                  <c:v>63</c:v>
                </c:pt>
                <c:pt idx="14">
                  <c:v>72</c:v>
                </c:pt>
                <c:pt idx="15">
                  <c:v>68</c:v>
                </c:pt>
                <c:pt idx="16">
                  <c:v>56</c:v>
                </c:pt>
                <c:pt idx="17">
                  <c:v>62</c:v>
                </c:pt>
                <c:pt idx="18">
                  <c:v>52</c:v>
                </c:pt>
                <c:pt idx="19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2C3-4EB4-B141-5B6A9AE9CE8A}"/>
            </c:ext>
          </c:extLst>
        </c:ser>
        <c:ser>
          <c:idx val="2"/>
          <c:order val="2"/>
          <c:tx>
            <c:strRef>
              <c:f>'Gráfico-Causa'!$B$87</c:f>
              <c:strCache>
                <c:ptCount val="1"/>
                <c:pt idx="0">
                  <c:v>CAUSA CIRCULATORIA</c:v>
                </c:pt>
              </c:strCache>
            </c:strRef>
          </c:tx>
          <c:marker>
            <c:symbol val="triangle"/>
            <c:size val="9"/>
          </c:marker>
          <c:val>
            <c:numRef>
              <c:f>'Gráfico-Causa'!$C$87:$V$87</c:f>
              <c:numCache>
                <c:formatCode>#,##0</c:formatCode>
                <c:ptCount val="20"/>
                <c:pt idx="0">
                  <c:v>40</c:v>
                </c:pt>
                <c:pt idx="1">
                  <c:v>38</c:v>
                </c:pt>
                <c:pt idx="2">
                  <c:v>33</c:v>
                </c:pt>
                <c:pt idx="3">
                  <c:v>33</c:v>
                </c:pt>
                <c:pt idx="4">
                  <c:v>20</c:v>
                </c:pt>
                <c:pt idx="5">
                  <c:v>41</c:v>
                </c:pt>
                <c:pt idx="6">
                  <c:v>35</c:v>
                </c:pt>
                <c:pt idx="7">
                  <c:v>37</c:v>
                </c:pt>
                <c:pt idx="8">
                  <c:v>36</c:v>
                </c:pt>
                <c:pt idx="9">
                  <c:v>33</c:v>
                </c:pt>
                <c:pt idx="10">
                  <c:v>35</c:v>
                </c:pt>
                <c:pt idx="11">
                  <c:v>33</c:v>
                </c:pt>
                <c:pt idx="12">
                  <c:v>30</c:v>
                </c:pt>
                <c:pt idx="13">
                  <c:v>34</c:v>
                </c:pt>
                <c:pt idx="14">
                  <c:v>42</c:v>
                </c:pt>
                <c:pt idx="15">
                  <c:v>30</c:v>
                </c:pt>
                <c:pt idx="16">
                  <c:v>36</c:v>
                </c:pt>
                <c:pt idx="17">
                  <c:v>32</c:v>
                </c:pt>
                <c:pt idx="18">
                  <c:v>38</c:v>
                </c:pt>
                <c:pt idx="19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2C3-4EB4-B141-5B6A9AE9CE8A}"/>
            </c:ext>
          </c:extLst>
        </c:ser>
        <c:ser>
          <c:idx val="3"/>
          <c:order val="3"/>
          <c:tx>
            <c:strRef>
              <c:f>'Gráfico-Causa'!$B$88</c:f>
              <c:strCache>
                <c:ptCount val="1"/>
                <c:pt idx="0">
                  <c:v>CAUSA TRAUMATICA Y ENVENENAMIENTO</c:v>
                </c:pt>
              </c:strCache>
            </c:strRef>
          </c:tx>
          <c:marker>
            <c:symbol val="x"/>
            <c:size val="9"/>
          </c:marker>
          <c:val>
            <c:numRef>
              <c:f>'Gráfico-Causa'!$C$88:$V$88</c:f>
              <c:numCache>
                <c:formatCode>#,##0</c:formatCode>
                <c:ptCount val="20"/>
                <c:pt idx="0">
                  <c:v>176</c:v>
                </c:pt>
                <c:pt idx="1">
                  <c:v>144</c:v>
                </c:pt>
                <c:pt idx="2">
                  <c:v>139</c:v>
                </c:pt>
                <c:pt idx="3">
                  <c:v>161</c:v>
                </c:pt>
                <c:pt idx="4">
                  <c:v>151</c:v>
                </c:pt>
                <c:pt idx="5">
                  <c:v>133</c:v>
                </c:pt>
                <c:pt idx="6">
                  <c:v>138</c:v>
                </c:pt>
                <c:pt idx="7">
                  <c:v>154</c:v>
                </c:pt>
                <c:pt idx="8">
                  <c:v>183</c:v>
                </c:pt>
                <c:pt idx="9">
                  <c:v>173</c:v>
                </c:pt>
                <c:pt idx="10">
                  <c:v>134</c:v>
                </c:pt>
                <c:pt idx="11">
                  <c:v>156</c:v>
                </c:pt>
                <c:pt idx="12">
                  <c:v>152</c:v>
                </c:pt>
                <c:pt idx="13">
                  <c:v>144</c:v>
                </c:pt>
                <c:pt idx="14">
                  <c:v>160</c:v>
                </c:pt>
                <c:pt idx="15">
                  <c:v>161</c:v>
                </c:pt>
                <c:pt idx="16">
                  <c:v>132</c:v>
                </c:pt>
                <c:pt idx="17">
                  <c:v>175</c:v>
                </c:pt>
                <c:pt idx="18">
                  <c:v>174</c:v>
                </c:pt>
                <c:pt idx="19">
                  <c:v>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2C3-4EB4-B141-5B6A9AE9CE8A}"/>
            </c:ext>
          </c:extLst>
        </c:ser>
        <c:ser>
          <c:idx val="4"/>
          <c:order val="4"/>
          <c:tx>
            <c:strRef>
              <c:f>'Gráfico-Causa'!$B$89</c:f>
              <c:strCache>
                <c:ptCount val="1"/>
                <c:pt idx="0">
                  <c:v>CAUSA DIGESTIVA</c:v>
                </c:pt>
              </c:strCache>
            </c:strRef>
          </c:tx>
          <c:marker>
            <c:symbol val="star"/>
            <c:size val="9"/>
          </c:marker>
          <c:val>
            <c:numRef>
              <c:f>'Gráfico-Causa'!$C$89:$V$89</c:f>
              <c:numCache>
                <c:formatCode>#,##0</c:formatCode>
                <c:ptCount val="20"/>
                <c:pt idx="0">
                  <c:v>51</c:v>
                </c:pt>
                <c:pt idx="1">
                  <c:v>29</c:v>
                </c:pt>
                <c:pt idx="2">
                  <c:v>33</c:v>
                </c:pt>
                <c:pt idx="3">
                  <c:v>37</c:v>
                </c:pt>
                <c:pt idx="4">
                  <c:v>34</c:v>
                </c:pt>
                <c:pt idx="5">
                  <c:v>34</c:v>
                </c:pt>
                <c:pt idx="6">
                  <c:v>45</c:v>
                </c:pt>
                <c:pt idx="7">
                  <c:v>46</c:v>
                </c:pt>
                <c:pt idx="8">
                  <c:v>45</c:v>
                </c:pt>
                <c:pt idx="9">
                  <c:v>41</c:v>
                </c:pt>
                <c:pt idx="10">
                  <c:v>44</c:v>
                </c:pt>
                <c:pt idx="11">
                  <c:v>37</c:v>
                </c:pt>
                <c:pt idx="12">
                  <c:v>27</c:v>
                </c:pt>
                <c:pt idx="13">
                  <c:v>32</c:v>
                </c:pt>
                <c:pt idx="14">
                  <c:v>33</c:v>
                </c:pt>
                <c:pt idx="15">
                  <c:v>21</c:v>
                </c:pt>
                <c:pt idx="16">
                  <c:v>27</c:v>
                </c:pt>
                <c:pt idx="17">
                  <c:v>20</c:v>
                </c:pt>
                <c:pt idx="18">
                  <c:v>29</c:v>
                </c:pt>
                <c:pt idx="19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2C3-4EB4-B141-5B6A9AE9CE8A}"/>
            </c:ext>
          </c:extLst>
        </c:ser>
        <c:ser>
          <c:idx val="5"/>
          <c:order val="5"/>
          <c:tx>
            <c:strRef>
              <c:f>'Gráfico-Causa'!$B$90</c:f>
              <c:strCache>
                <c:ptCount val="1"/>
                <c:pt idx="0">
                  <c:v>OTRAS CAUSAS</c:v>
                </c:pt>
              </c:strCache>
            </c:strRef>
          </c:tx>
          <c:marker>
            <c:symbol val="circle"/>
            <c:size val="9"/>
          </c:marker>
          <c:val>
            <c:numRef>
              <c:f>'Gráfico-Causa'!$C$90:$V$90</c:f>
              <c:numCache>
                <c:formatCode>#,##0</c:formatCode>
                <c:ptCount val="20"/>
                <c:pt idx="0">
                  <c:v>997</c:v>
                </c:pt>
                <c:pt idx="1">
                  <c:v>740</c:v>
                </c:pt>
                <c:pt idx="2">
                  <c:v>645</c:v>
                </c:pt>
                <c:pt idx="3">
                  <c:v>773</c:v>
                </c:pt>
                <c:pt idx="4">
                  <c:v>747</c:v>
                </c:pt>
                <c:pt idx="5">
                  <c:v>681</c:v>
                </c:pt>
                <c:pt idx="6">
                  <c:v>596</c:v>
                </c:pt>
                <c:pt idx="7">
                  <c:v>713</c:v>
                </c:pt>
                <c:pt idx="8">
                  <c:v>887</c:v>
                </c:pt>
                <c:pt idx="9">
                  <c:v>878</c:v>
                </c:pt>
                <c:pt idx="10">
                  <c:v>784</c:v>
                </c:pt>
                <c:pt idx="11">
                  <c:v>771</c:v>
                </c:pt>
                <c:pt idx="12">
                  <c:v>617</c:v>
                </c:pt>
                <c:pt idx="13">
                  <c:v>664</c:v>
                </c:pt>
                <c:pt idx="14">
                  <c:v>676</c:v>
                </c:pt>
                <c:pt idx="15">
                  <c:v>674</c:v>
                </c:pt>
                <c:pt idx="16">
                  <c:v>555</c:v>
                </c:pt>
                <c:pt idx="17">
                  <c:v>747</c:v>
                </c:pt>
                <c:pt idx="18">
                  <c:v>740</c:v>
                </c:pt>
                <c:pt idx="19">
                  <c:v>688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2C3-4EB4-B141-5B6A9AE9CE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732760"/>
        <c:axId val="1"/>
      </c:lineChart>
      <c:catAx>
        <c:axId val="4167327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Semana Epidemiológica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Nº  Consultas 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67327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6525686242344713"/>
          <c:y val="0.21713121335411481"/>
          <c:w val="0.13474313757655287"/>
          <c:h val="0.446673988076561"/>
        </c:manualLayout>
      </c:layout>
      <c:overlay val="0"/>
      <c:txPr>
        <a:bodyPr/>
        <a:lstStyle/>
        <a:p>
          <a:pPr>
            <a:defRPr sz="6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FFFFFF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 sz="12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Distribución de las atenciones en SAPU según causa.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 sz="12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 Servicio Salud Iquique. Año 2021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9.1624156457790581E-2"/>
          <c:y val="0.16387431194925087"/>
          <c:w val="0.74748177605298538"/>
          <c:h val="0.765420245470303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'Gráfico-Causa'!$B$3</c:f>
              <c:strCache>
                <c:ptCount val="1"/>
                <c:pt idx="0">
                  <c:v>TOTAL ATENCIONES </c:v>
                </c:pt>
              </c:strCache>
            </c:strRef>
          </c:tx>
          <c:invertIfNegative val="0"/>
          <c:val>
            <c:numRef>
              <c:f>'Gráfico-Causa'!$C$3:$V$3</c:f>
              <c:numCache>
                <c:formatCode>#,##0</c:formatCode>
                <c:ptCount val="20"/>
                <c:pt idx="0">
                  <c:v>4680</c:v>
                </c:pt>
                <c:pt idx="1">
                  <c:v>4417</c:v>
                </c:pt>
                <c:pt idx="2">
                  <c:v>4595</c:v>
                </c:pt>
                <c:pt idx="3">
                  <c:v>4033</c:v>
                </c:pt>
                <c:pt idx="4">
                  <c:v>3669</c:v>
                </c:pt>
                <c:pt idx="5">
                  <c:v>4058</c:v>
                </c:pt>
                <c:pt idx="6">
                  <c:v>4217</c:v>
                </c:pt>
                <c:pt idx="7">
                  <c:v>4299</c:v>
                </c:pt>
                <c:pt idx="8">
                  <c:v>4655</c:v>
                </c:pt>
                <c:pt idx="9">
                  <c:v>4701</c:v>
                </c:pt>
                <c:pt idx="10">
                  <c:v>4811</c:v>
                </c:pt>
                <c:pt idx="11">
                  <c:v>4871</c:v>
                </c:pt>
                <c:pt idx="12">
                  <c:v>4558</c:v>
                </c:pt>
                <c:pt idx="13">
                  <c:v>4632</c:v>
                </c:pt>
                <c:pt idx="14">
                  <c:v>4427</c:v>
                </c:pt>
                <c:pt idx="15">
                  <c:v>4537</c:v>
                </c:pt>
                <c:pt idx="16">
                  <c:v>4245</c:v>
                </c:pt>
                <c:pt idx="17">
                  <c:v>4362</c:v>
                </c:pt>
                <c:pt idx="18">
                  <c:v>4193</c:v>
                </c:pt>
                <c:pt idx="19">
                  <c:v>4324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B-4C23-9F59-48EF0CE220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740632"/>
        <c:axId val="1"/>
      </c:barChart>
      <c:lineChart>
        <c:grouping val="standard"/>
        <c:varyColors val="0"/>
        <c:ser>
          <c:idx val="1"/>
          <c:order val="1"/>
          <c:tx>
            <c:strRef>
              <c:f>'Gráfico-Causa'!$B$4</c:f>
              <c:strCache>
                <c:ptCount val="1"/>
                <c:pt idx="0">
                  <c:v>CAUSA RESPIRATORIA</c:v>
                </c:pt>
              </c:strCache>
            </c:strRef>
          </c:tx>
          <c:val>
            <c:numRef>
              <c:f>'Gráfico-Causa'!$C$4:$V$4</c:f>
              <c:numCache>
                <c:formatCode>#,##0</c:formatCode>
                <c:ptCount val="20"/>
                <c:pt idx="0">
                  <c:v>241</c:v>
                </c:pt>
                <c:pt idx="1">
                  <c:v>205</c:v>
                </c:pt>
                <c:pt idx="2">
                  <c:v>191</c:v>
                </c:pt>
                <c:pt idx="3">
                  <c:v>169</c:v>
                </c:pt>
                <c:pt idx="4">
                  <c:v>132</c:v>
                </c:pt>
                <c:pt idx="5">
                  <c:v>140</c:v>
                </c:pt>
                <c:pt idx="6">
                  <c:v>161</c:v>
                </c:pt>
                <c:pt idx="7">
                  <c:v>186</c:v>
                </c:pt>
                <c:pt idx="8">
                  <c:v>150</c:v>
                </c:pt>
                <c:pt idx="9">
                  <c:v>223</c:v>
                </c:pt>
                <c:pt idx="10">
                  <c:v>244</c:v>
                </c:pt>
                <c:pt idx="11">
                  <c:v>225</c:v>
                </c:pt>
                <c:pt idx="12">
                  <c:v>219</c:v>
                </c:pt>
                <c:pt idx="13">
                  <c:v>207</c:v>
                </c:pt>
                <c:pt idx="14">
                  <c:v>222</c:v>
                </c:pt>
                <c:pt idx="15">
                  <c:v>244</c:v>
                </c:pt>
                <c:pt idx="16">
                  <c:v>179</c:v>
                </c:pt>
                <c:pt idx="17">
                  <c:v>168</c:v>
                </c:pt>
                <c:pt idx="18">
                  <c:v>222</c:v>
                </c:pt>
                <c:pt idx="19">
                  <c:v>242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AB-4C23-9F59-48EF0CE220E2}"/>
            </c:ext>
          </c:extLst>
        </c:ser>
        <c:ser>
          <c:idx val="2"/>
          <c:order val="2"/>
          <c:tx>
            <c:strRef>
              <c:f>'Gráfico-Causa'!$B$5</c:f>
              <c:strCache>
                <c:ptCount val="1"/>
                <c:pt idx="0">
                  <c:v>CAUSA CIRCULATORIA</c:v>
                </c:pt>
              </c:strCache>
            </c:strRef>
          </c:tx>
          <c:val>
            <c:numRef>
              <c:f>'Gráfico-Causa'!$C$5:$V$5</c:f>
              <c:numCache>
                <c:formatCode>#,##0</c:formatCode>
                <c:ptCount val="20"/>
                <c:pt idx="0">
                  <c:v>63</c:v>
                </c:pt>
                <c:pt idx="1">
                  <c:v>64</c:v>
                </c:pt>
                <c:pt idx="2">
                  <c:v>65</c:v>
                </c:pt>
                <c:pt idx="3">
                  <c:v>60</c:v>
                </c:pt>
                <c:pt idx="4">
                  <c:v>57</c:v>
                </c:pt>
                <c:pt idx="5">
                  <c:v>66</c:v>
                </c:pt>
                <c:pt idx="6">
                  <c:v>66</c:v>
                </c:pt>
                <c:pt idx="7">
                  <c:v>78</c:v>
                </c:pt>
                <c:pt idx="8">
                  <c:v>80</c:v>
                </c:pt>
                <c:pt idx="9">
                  <c:v>73</c:v>
                </c:pt>
                <c:pt idx="10">
                  <c:v>92</c:v>
                </c:pt>
                <c:pt idx="11">
                  <c:v>75</c:v>
                </c:pt>
                <c:pt idx="12">
                  <c:v>91</c:v>
                </c:pt>
                <c:pt idx="13">
                  <c:v>75</c:v>
                </c:pt>
                <c:pt idx="14">
                  <c:v>100</c:v>
                </c:pt>
                <c:pt idx="15">
                  <c:v>94</c:v>
                </c:pt>
                <c:pt idx="16">
                  <c:v>100</c:v>
                </c:pt>
                <c:pt idx="17">
                  <c:v>87</c:v>
                </c:pt>
                <c:pt idx="18">
                  <c:v>92</c:v>
                </c:pt>
                <c:pt idx="19">
                  <c:v>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AB-4C23-9F59-48EF0CE220E2}"/>
            </c:ext>
          </c:extLst>
        </c:ser>
        <c:ser>
          <c:idx val="3"/>
          <c:order val="3"/>
          <c:tx>
            <c:strRef>
              <c:f>'Gráfico-Causa'!$B$6</c:f>
              <c:strCache>
                <c:ptCount val="1"/>
                <c:pt idx="0">
                  <c:v>CAUSA TRAUMATICA Y ENVENENAMIENTO</c:v>
                </c:pt>
              </c:strCache>
            </c:strRef>
          </c:tx>
          <c:val>
            <c:numRef>
              <c:f>'Gráfico-Causa'!$C$6:$V$6</c:f>
              <c:numCache>
                <c:formatCode>#,##0</c:formatCode>
                <c:ptCount val="20"/>
                <c:pt idx="0">
                  <c:v>470</c:v>
                </c:pt>
                <c:pt idx="1">
                  <c:v>364</c:v>
                </c:pt>
                <c:pt idx="2">
                  <c:v>954</c:v>
                </c:pt>
                <c:pt idx="3">
                  <c:v>496</c:v>
                </c:pt>
                <c:pt idx="4">
                  <c:v>448</c:v>
                </c:pt>
                <c:pt idx="5">
                  <c:v>526</c:v>
                </c:pt>
                <c:pt idx="6">
                  <c:v>584</c:v>
                </c:pt>
                <c:pt idx="7">
                  <c:v>617</c:v>
                </c:pt>
                <c:pt idx="8">
                  <c:v>576</c:v>
                </c:pt>
                <c:pt idx="9">
                  <c:v>628</c:v>
                </c:pt>
                <c:pt idx="10">
                  <c:v>625</c:v>
                </c:pt>
                <c:pt idx="11">
                  <c:v>632</c:v>
                </c:pt>
                <c:pt idx="12">
                  <c:v>537</c:v>
                </c:pt>
                <c:pt idx="13">
                  <c:v>533</c:v>
                </c:pt>
                <c:pt idx="14">
                  <c:v>559</c:v>
                </c:pt>
                <c:pt idx="15">
                  <c:v>583</c:v>
                </c:pt>
                <c:pt idx="16">
                  <c:v>585</c:v>
                </c:pt>
                <c:pt idx="17">
                  <c:v>579</c:v>
                </c:pt>
                <c:pt idx="18">
                  <c:v>594</c:v>
                </c:pt>
                <c:pt idx="19">
                  <c:v>572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BAB-4C23-9F59-48EF0CE220E2}"/>
            </c:ext>
          </c:extLst>
        </c:ser>
        <c:ser>
          <c:idx val="4"/>
          <c:order val="4"/>
          <c:tx>
            <c:strRef>
              <c:f>'Gráfico-Causa'!$B$7</c:f>
              <c:strCache>
                <c:ptCount val="1"/>
                <c:pt idx="0">
                  <c:v>CAUSA DIGESTIVA</c:v>
                </c:pt>
              </c:strCache>
            </c:strRef>
          </c:tx>
          <c:val>
            <c:numRef>
              <c:f>'Gráfico-Causa'!$C$7:$V$7</c:f>
              <c:numCache>
                <c:formatCode>#,##0</c:formatCode>
                <c:ptCount val="20"/>
                <c:pt idx="0">
                  <c:v>136</c:v>
                </c:pt>
                <c:pt idx="1">
                  <c:v>167</c:v>
                </c:pt>
                <c:pt idx="2">
                  <c:v>121</c:v>
                </c:pt>
                <c:pt idx="3">
                  <c:v>104</c:v>
                </c:pt>
                <c:pt idx="4">
                  <c:v>89</c:v>
                </c:pt>
                <c:pt idx="5">
                  <c:v>108</c:v>
                </c:pt>
                <c:pt idx="6">
                  <c:v>183</c:v>
                </c:pt>
                <c:pt idx="7">
                  <c:v>99</c:v>
                </c:pt>
                <c:pt idx="8">
                  <c:v>117</c:v>
                </c:pt>
                <c:pt idx="9">
                  <c:v>80</c:v>
                </c:pt>
                <c:pt idx="10">
                  <c:v>109</c:v>
                </c:pt>
                <c:pt idx="11">
                  <c:v>127</c:v>
                </c:pt>
                <c:pt idx="12">
                  <c:v>78</c:v>
                </c:pt>
                <c:pt idx="13">
                  <c:v>96</c:v>
                </c:pt>
                <c:pt idx="14">
                  <c:v>78</c:v>
                </c:pt>
                <c:pt idx="15">
                  <c:v>78</c:v>
                </c:pt>
                <c:pt idx="16">
                  <c:v>60</c:v>
                </c:pt>
                <c:pt idx="17">
                  <c:v>76</c:v>
                </c:pt>
                <c:pt idx="18">
                  <c:v>72</c:v>
                </c:pt>
                <c:pt idx="19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BAB-4C23-9F59-48EF0CE220E2}"/>
            </c:ext>
          </c:extLst>
        </c:ser>
        <c:ser>
          <c:idx val="5"/>
          <c:order val="5"/>
          <c:tx>
            <c:strRef>
              <c:f>'Gráfico-Causa'!$B$8</c:f>
              <c:strCache>
                <c:ptCount val="1"/>
                <c:pt idx="0">
                  <c:v>OTRAS CAUSAS</c:v>
                </c:pt>
              </c:strCache>
            </c:strRef>
          </c:tx>
          <c:val>
            <c:numRef>
              <c:f>'Gráfico-Causa'!$C$8:$V$8</c:f>
              <c:numCache>
                <c:formatCode>#,##0</c:formatCode>
                <c:ptCount val="20"/>
                <c:pt idx="0">
                  <c:v>2426</c:v>
                </c:pt>
                <c:pt idx="1">
                  <c:v>2331</c:v>
                </c:pt>
                <c:pt idx="2">
                  <c:v>2199</c:v>
                </c:pt>
                <c:pt idx="3">
                  <c:v>2243</c:v>
                </c:pt>
                <c:pt idx="4">
                  <c:v>2089</c:v>
                </c:pt>
                <c:pt idx="5">
                  <c:v>2356</c:v>
                </c:pt>
                <c:pt idx="6">
                  <c:v>2181</c:v>
                </c:pt>
                <c:pt idx="7">
                  <c:v>2404</c:v>
                </c:pt>
                <c:pt idx="8">
                  <c:v>2541</c:v>
                </c:pt>
                <c:pt idx="9">
                  <c:v>2558</c:v>
                </c:pt>
                <c:pt idx="10">
                  <c:v>2348</c:v>
                </c:pt>
                <c:pt idx="11">
                  <c:v>2230</c:v>
                </c:pt>
                <c:pt idx="12">
                  <c:v>2295</c:v>
                </c:pt>
                <c:pt idx="13">
                  <c:v>2307</c:v>
                </c:pt>
                <c:pt idx="14">
                  <c:v>2106</c:v>
                </c:pt>
                <c:pt idx="15">
                  <c:v>2278</c:v>
                </c:pt>
                <c:pt idx="16">
                  <c:v>2191</c:v>
                </c:pt>
                <c:pt idx="17">
                  <c:v>2342</c:v>
                </c:pt>
                <c:pt idx="18">
                  <c:v>2175</c:v>
                </c:pt>
                <c:pt idx="19">
                  <c:v>2371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BAB-4C23-9F59-48EF0CE220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740632"/>
        <c:axId val="1"/>
      </c:lineChart>
      <c:catAx>
        <c:axId val="4167406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 sz="600"/>
                  <a:t>Semana Epidemiológica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 sz="600"/>
                  <a:t>Nº de Consultas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5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674063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5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1"/>
        <c:txPr>
          <a:bodyPr/>
          <a:lstStyle/>
          <a:p>
            <a:pPr>
              <a:defRPr sz="5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2"/>
        <c:txPr>
          <a:bodyPr/>
          <a:lstStyle/>
          <a:p>
            <a:pPr>
              <a:defRPr sz="5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3"/>
        <c:txPr>
          <a:bodyPr/>
          <a:lstStyle/>
          <a:p>
            <a:pPr>
              <a:defRPr sz="5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4"/>
        <c:txPr>
          <a:bodyPr/>
          <a:lstStyle/>
          <a:p>
            <a:pPr>
              <a:defRPr sz="5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ayout>
        <c:manualLayout>
          <c:xMode val="edge"/>
          <c:yMode val="edge"/>
          <c:x val="0.86751229372190541"/>
          <c:y val="0.14235200223796476"/>
          <c:w val="0.12178226284932769"/>
          <c:h val="0.74806227701300398"/>
        </c:manualLayout>
      </c:layout>
      <c:overlay val="0"/>
      <c:txPr>
        <a:bodyPr/>
        <a:lstStyle/>
        <a:p>
          <a:pPr>
            <a:defRPr sz="5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/>
              <a:t>Distribución de las  consultas respiratorias  y hospitalización por la misma causa. Unidad de Emergencia Hospital Regional.  Servicio Salud Iquique. Año 2021  </a:t>
            </a:r>
          </a:p>
        </c:rich>
      </c:tx>
      <c:layout>
        <c:manualLayout>
          <c:xMode val="edge"/>
          <c:yMode val="edge"/>
          <c:x val="9.753824596626616E-2"/>
          <c:y val="8.978675645342312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150023678232882"/>
          <c:y val="0.22021333191936868"/>
          <c:w val="0.71069548577344166"/>
          <c:h val="0.538772501922108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'Gráfico-Causa'!$B$32</c:f>
              <c:strCache>
                <c:ptCount val="1"/>
                <c:pt idx="0">
                  <c:v>ATENCIONES CAUSAS RESPIRATORIAS</c:v>
                </c:pt>
              </c:strCache>
            </c:strRef>
          </c:tx>
          <c:invertIfNegative val="0"/>
          <c:val>
            <c:numRef>
              <c:f>'Gráfico-Causa'!$C$32:$V$32</c:f>
              <c:numCache>
                <c:formatCode>#,##0</c:formatCode>
                <c:ptCount val="20"/>
                <c:pt idx="0">
                  <c:v>29</c:v>
                </c:pt>
                <c:pt idx="1">
                  <c:v>47</c:v>
                </c:pt>
                <c:pt idx="2">
                  <c:v>35</c:v>
                </c:pt>
                <c:pt idx="3">
                  <c:v>40</c:v>
                </c:pt>
                <c:pt idx="4">
                  <c:v>50</c:v>
                </c:pt>
                <c:pt idx="5">
                  <c:v>42</c:v>
                </c:pt>
                <c:pt idx="6">
                  <c:v>31</c:v>
                </c:pt>
                <c:pt idx="7">
                  <c:v>34</c:v>
                </c:pt>
                <c:pt idx="8">
                  <c:v>40</c:v>
                </c:pt>
                <c:pt idx="9">
                  <c:v>49</c:v>
                </c:pt>
                <c:pt idx="10">
                  <c:v>50</c:v>
                </c:pt>
                <c:pt idx="11">
                  <c:v>65</c:v>
                </c:pt>
                <c:pt idx="12">
                  <c:v>95</c:v>
                </c:pt>
                <c:pt idx="13">
                  <c:v>63</c:v>
                </c:pt>
                <c:pt idx="14">
                  <c:v>72</c:v>
                </c:pt>
                <c:pt idx="15">
                  <c:v>68</c:v>
                </c:pt>
                <c:pt idx="16">
                  <c:v>56</c:v>
                </c:pt>
                <c:pt idx="17">
                  <c:v>62</c:v>
                </c:pt>
                <c:pt idx="18">
                  <c:v>52</c:v>
                </c:pt>
                <c:pt idx="19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AB-4A37-8F0F-307FD46E72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726200"/>
        <c:axId val="1"/>
      </c:barChart>
      <c:lineChart>
        <c:grouping val="standard"/>
        <c:varyColors val="0"/>
        <c:ser>
          <c:idx val="1"/>
          <c:order val="1"/>
          <c:tx>
            <c:strRef>
              <c:f>'Gráfico-Causa'!$B$33</c:f>
              <c:strCache>
                <c:ptCount val="1"/>
                <c:pt idx="0">
                  <c:v>HOSPITALIZACIONES CAUSA RESPIRATORIA</c:v>
                </c:pt>
              </c:strCache>
            </c:strRef>
          </c:tx>
          <c:marker>
            <c:symbol val="square"/>
            <c:size val="9"/>
          </c:marker>
          <c:val>
            <c:numRef>
              <c:f>'Gráfico-Causa'!$C$33:$V$33</c:f>
              <c:numCache>
                <c:formatCode>#,##0</c:formatCode>
                <c:ptCount val="20"/>
                <c:pt idx="0">
                  <c:v>69</c:v>
                </c:pt>
                <c:pt idx="1">
                  <c:v>93</c:v>
                </c:pt>
                <c:pt idx="2">
                  <c:v>89</c:v>
                </c:pt>
                <c:pt idx="3">
                  <c:v>78</c:v>
                </c:pt>
                <c:pt idx="4">
                  <c:v>76</c:v>
                </c:pt>
                <c:pt idx="5">
                  <c:v>39</c:v>
                </c:pt>
                <c:pt idx="6">
                  <c:v>40</c:v>
                </c:pt>
                <c:pt idx="7">
                  <c:v>35</c:v>
                </c:pt>
                <c:pt idx="8">
                  <c:v>59</c:v>
                </c:pt>
                <c:pt idx="9">
                  <c:v>81</c:v>
                </c:pt>
                <c:pt idx="10">
                  <c:v>61</c:v>
                </c:pt>
                <c:pt idx="11">
                  <c:v>91</c:v>
                </c:pt>
                <c:pt idx="12">
                  <c:v>83</c:v>
                </c:pt>
                <c:pt idx="13">
                  <c:v>52</c:v>
                </c:pt>
                <c:pt idx="14">
                  <c:v>80</c:v>
                </c:pt>
                <c:pt idx="15">
                  <c:v>63</c:v>
                </c:pt>
                <c:pt idx="16">
                  <c:v>48</c:v>
                </c:pt>
                <c:pt idx="17">
                  <c:v>51</c:v>
                </c:pt>
                <c:pt idx="18">
                  <c:v>58</c:v>
                </c:pt>
                <c:pt idx="19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AB-4A37-8F0F-307FD46E72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726200"/>
        <c:axId val="1"/>
      </c:lineChart>
      <c:catAx>
        <c:axId val="4167262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 sz="600"/>
                  <a:t>Semana Epidemiológica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7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 sz="800"/>
                  <a:t>Nº Consultas y Hospitalizaciones  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7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672620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5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1"/>
        <c:txPr>
          <a:bodyPr/>
          <a:lstStyle/>
          <a:p>
            <a:pPr>
              <a:defRPr sz="5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ayout>
        <c:manualLayout>
          <c:xMode val="edge"/>
          <c:yMode val="edge"/>
          <c:x val="0.84718860341660485"/>
          <c:y val="0.24024850429049904"/>
          <c:w val="0.10388179565203748"/>
          <c:h val="0.60906528098129142"/>
        </c:manualLayout>
      </c:layout>
      <c:overlay val="0"/>
      <c:txPr>
        <a:bodyPr/>
        <a:lstStyle/>
        <a:p>
          <a:pPr>
            <a:defRPr sz="5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 sz="2000"/>
              <a:t>Circulación Viral por Semana epidemiológica. Laboratorio Clínico Hospital E. Torres G. año 2021</a:t>
            </a:r>
          </a:p>
        </c:rich>
      </c:tx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6580927384076991E-2"/>
          <c:y val="0.17592592592592593"/>
          <c:w val="0.662997375328084"/>
          <c:h val="0.7120450568678915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GRAFICO!$B$33</c:f>
              <c:strCache>
                <c:ptCount val="1"/>
                <c:pt idx="0">
                  <c:v>VRS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GRAFICO!$C$33:$V$33</c:f>
              <c:numCache>
                <c:formatCode>General</c:formatCode>
                <c:ptCount val="20"/>
                <c:pt idx="13">
                  <c:v>1</c:v>
                </c:pt>
                <c:pt idx="16">
                  <c:v>2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8F-464C-95DA-FC88298FA77C}"/>
            </c:ext>
          </c:extLst>
        </c:ser>
        <c:ser>
          <c:idx val="1"/>
          <c:order val="1"/>
          <c:tx>
            <c:strRef>
              <c:f>GRAFICO!$B$34</c:f>
              <c:strCache>
                <c:ptCount val="1"/>
                <c:pt idx="0">
                  <c:v>Adenovirus 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GRAFICO!$C$34:$V$34</c:f>
              <c:numCache>
                <c:formatCode>General</c:formatCode>
                <c:ptCount val="20"/>
              </c:numCache>
            </c:numRef>
          </c:val>
          <c:extLst>
            <c:ext xmlns:c16="http://schemas.microsoft.com/office/drawing/2014/chart" uri="{C3380CC4-5D6E-409C-BE32-E72D297353CC}">
              <c16:uniqueId val="{00000001-C78F-464C-95DA-FC88298FA77C}"/>
            </c:ext>
          </c:extLst>
        </c:ser>
        <c:ser>
          <c:idx val="2"/>
          <c:order val="2"/>
          <c:tx>
            <c:strRef>
              <c:f>GRAFICO!$B$35</c:f>
              <c:strCache>
                <c:ptCount val="1"/>
                <c:pt idx="0">
                  <c:v>Influenza A 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GRAFICO!$C$35:$V$35</c:f>
              <c:numCache>
                <c:formatCode>General</c:formatCode>
                <c:ptCount val="20"/>
              </c:numCache>
            </c:numRef>
          </c:val>
          <c:extLst>
            <c:ext xmlns:c16="http://schemas.microsoft.com/office/drawing/2014/chart" uri="{C3380CC4-5D6E-409C-BE32-E72D297353CC}">
              <c16:uniqueId val="{00000002-C78F-464C-95DA-FC88298FA77C}"/>
            </c:ext>
          </c:extLst>
        </c:ser>
        <c:ser>
          <c:idx val="3"/>
          <c:order val="3"/>
          <c:tx>
            <c:strRef>
              <c:f>GRAFICO!$B$36</c:f>
              <c:strCache>
                <c:ptCount val="1"/>
                <c:pt idx="0">
                  <c:v>Influenza A H1N1 </c:v>
                </c:pt>
              </c:strCache>
            </c:strRef>
          </c:tx>
          <c:spPr>
            <a:solidFill>
              <a:srgbClr val="8064A2"/>
            </a:solidFill>
            <a:ln w="25400">
              <a:noFill/>
            </a:ln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GRAFICO!$C$36:$V$36</c:f>
              <c:numCache>
                <c:formatCode>General</c:formatCode>
                <c:ptCount val="20"/>
              </c:numCache>
            </c:numRef>
          </c:val>
          <c:extLst>
            <c:ext xmlns:c16="http://schemas.microsoft.com/office/drawing/2014/chart" uri="{C3380CC4-5D6E-409C-BE32-E72D297353CC}">
              <c16:uniqueId val="{00000003-C78F-464C-95DA-FC88298FA77C}"/>
            </c:ext>
          </c:extLst>
        </c:ser>
        <c:ser>
          <c:idx val="4"/>
          <c:order val="4"/>
          <c:tx>
            <c:strRef>
              <c:f>GRAFICO!$B$37</c:f>
              <c:strCache>
                <c:ptCount val="1"/>
                <c:pt idx="0">
                  <c:v>Influenza A H3N2</c:v>
                </c:pt>
              </c:strCache>
            </c:strRef>
          </c:tx>
          <c:spPr>
            <a:solidFill>
              <a:srgbClr val="4BACC6"/>
            </a:solidFill>
            <a:ln w="25400">
              <a:noFill/>
            </a:ln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GRAFICO!$C$37:$V$37</c:f>
              <c:numCache>
                <c:formatCode>General</c:formatCode>
                <c:ptCount val="20"/>
              </c:numCache>
            </c:numRef>
          </c:val>
          <c:extLst>
            <c:ext xmlns:c16="http://schemas.microsoft.com/office/drawing/2014/chart" uri="{C3380CC4-5D6E-409C-BE32-E72D297353CC}">
              <c16:uniqueId val="{00000004-C78F-464C-95DA-FC88298FA77C}"/>
            </c:ext>
          </c:extLst>
        </c:ser>
        <c:ser>
          <c:idx val="5"/>
          <c:order val="5"/>
          <c:tx>
            <c:strRef>
              <c:f>GRAFICO!$B$38</c:f>
              <c:strCache>
                <c:ptCount val="1"/>
                <c:pt idx="0">
                  <c:v>Parainfluenza</c:v>
                </c:pt>
              </c:strCache>
            </c:strRef>
          </c:tx>
          <c:spPr>
            <a:solidFill>
              <a:srgbClr val="F79646"/>
            </a:solidFill>
            <a:ln w="25400">
              <a:noFill/>
            </a:ln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GRAFICO!$C$38:$V$38</c:f>
              <c:numCache>
                <c:formatCode>General</c:formatCode>
                <c:ptCount val="20"/>
              </c:numCache>
            </c:numRef>
          </c:val>
          <c:extLst>
            <c:ext xmlns:c16="http://schemas.microsoft.com/office/drawing/2014/chart" uri="{C3380CC4-5D6E-409C-BE32-E72D297353CC}">
              <c16:uniqueId val="{00000005-C78F-464C-95DA-FC88298FA77C}"/>
            </c:ext>
          </c:extLst>
        </c:ser>
        <c:ser>
          <c:idx val="6"/>
          <c:order val="6"/>
          <c:tx>
            <c:strRef>
              <c:f>GRAFICO!$B$39</c:f>
              <c:strCache>
                <c:ptCount val="1"/>
                <c:pt idx="0">
                  <c:v>Influenza B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GRAFICO!$C$39:$V$39</c:f>
              <c:numCache>
                <c:formatCode>General</c:formatCode>
                <c:ptCount val="20"/>
              </c:numCache>
            </c:numRef>
          </c:val>
          <c:extLst>
            <c:ext xmlns:c16="http://schemas.microsoft.com/office/drawing/2014/chart" uri="{C3380CC4-5D6E-409C-BE32-E72D297353CC}">
              <c16:uniqueId val="{00000006-C78F-464C-95DA-FC88298FA77C}"/>
            </c:ext>
          </c:extLst>
        </c:ser>
        <c:ser>
          <c:idx val="7"/>
          <c:order val="7"/>
          <c:tx>
            <c:strRef>
              <c:f>GRAFICO!$B$40</c:f>
              <c:strCache>
                <c:ptCount val="1"/>
                <c:pt idx="0">
                  <c:v>Bordetella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GRAFICO!$C$40:$V$40</c:f>
              <c:numCache>
                <c:formatCode>General</c:formatCode>
                <c:ptCount val="20"/>
              </c:numCache>
            </c:numRef>
          </c:val>
          <c:extLst>
            <c:ext xmlns:c16="http://schemas.microsoft.com/office/drawing/2014/chart" uri="{C3380CC4-5D6E-409C-BE32-E72D297353CC}">
              <c16:uniqueId val="{00000007-C78F-464C-95DA-FC88298FA77C}"/>
            </c:ext>
          </c:extLst>
        </c:ser>
        <c:ser>
          <c:idx val="8"/>
          <c:order val="8"/>
          <c:tx>
            <c:strRef>
              <c:f>GRAFICO!$B$41</c:f>
              <c:strCache>
                <c:ptCount val="1"/>
                <c:pt idx="0">
                  <c:v>Metaneumovirus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GRAFICO!$C$41:$V$41</c:f>
              <c:numCache>
                <c:formatCode>General</c:formatCode>
                <c:ptCount val="20"/>
              </c:numCache>
            </c:numRef>
          </c:val>
          <c:extLst>
            <c:ext xmlns:c16="http://schemas.microsoft.com/office/drawing/2014/chart" uri="{C3380CC4-5D6E-409C-BE32-E72D297353CC}">
              <c16:uniqueId val="{00000008-C78F-464C-95DA-FC88298FA77C}"/>
            </c:ext>
          </c:extLst>
        </c:ser>
        <c:ser>
          <c:idx val="9"/>
          <c:order val="9"/>
          <c:tx>
            <c:strRef>
              <c:f>GRAFICO!$B$42</c:f>
              <c:strCache>
                <c:ptCount val="1"/>
                <c:pt idx="0">
                  <c:v>Coronavirus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GRAFICO!$C$31:$V$31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GRAFICO!$C$42:$V$42</c:f>
              <c:numCache>
                <c:formatCode>General</c:formatCode>
                <c:ptCount val="20"/>
                <c:pt idx="0">
                  <c:v>16</c:v>
                </c:pt>
                <c:pt idx="1">
                  <c:v>26</c:v>
                </c:pt>
                <c:pt idx="2">
                  <c:v>15</c:v>
                </c:pt>
                <c:pt idx="3">
                  <c:v>20</c:v>
                </c:pt>
                <c:pt idx="4">
                  <c:v>23</c:v>
                </c:pt>
                <c:pt idx="5">
                  <c:v>14</c:v>
                </c:pt>
                <c:pt idx="6">
                  <c:v>15</c:v>
                </c:pt>
                <c:pt idx="7">
                  <c:v>5</c:v>
                </c:pt>
                <c:pt idx="8">
                  <c:v>13</c:v>
                </c:pt>
                <c:pt idx="9">
                  <c:v>9</c:v>
                </c:pt>
                <c:pt idx="10">
                  <c:v>13</c:v>
                </c:pt>
                <c:pt idx="12">
                  <c:v>2</c:v>
                </c:pt>
                <c:pt idx="13">
                  <c:v>4</c:v>
                </c:pt>
                <c:pt idx="14">
                  <c:v>26</c:v>
                </c:pt>
                <c:pt idx="15">
                  <c:v>25</c:v>
                </c:pt>
                <c:pt idx="16">
                  <c:v>25</c:v>
                </c:pt>
                <c:pt idx="17">
                  <c:v>12</c:v>
                </c:pt>
                <c:pt idx="18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78F-464C-95DA-FC88298FA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19210400"/>
        <c:axId val="1"/>
        <c:axId val="0"/>
      </c:bar3DChart>
      <c:catAx>
        <c:axId val="61921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6192104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243391897443084"/>
          <c:y val="0.15769429862933801"/>
          <c:w val="0.16345955441805343"/>
          <c:h val="0.73932268883056285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  <c:userShapes r:id="rId2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3CA0BE-3356-47BF-9187-C17D56EE133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2BD4DAA4-2638-4449-B1B7-2B6DB2FECD35}">
      <dgm:prSet phldrT="[Texto]"/>
      <dgm:spPr/>
      <dgm:t>
        <a:bodyPr/>
        <a:lstStyle/>
        <a:p>
          <a:r>
            <a:rPr lang="es-CL" dirty="0" err="1"/>
            <a:t>Complejización</a:t>
          </a:r>
          <a:r>
            <a:rPr lang="es-CL" dirty="0"/>
            <a:t> de camas (Hospitalización-UTI-UCI)</a:t>
          </a:r>
        </a:p>
      </dgm:t>
    </dgm:pt>
    <dgm:pt modelId="{D23BE767-11D3-43BF-9D2F-EE4F3936893D}" type="parTrans" cxnId="{25B9CE67-EB00-415D-82EF-12525362C717}">
      <dgm:prSet/>
      <dgm:spPr/>
      <dgm:t>
        <a:bodyPr/>
        <a:lstStyle/>
        <a:p>
          <a:endParaRPr lang="es-CL"/>
        </a:p>
      </dgm:t>
    </dgm:pt>
    <dgm:pt modelId="{F92E4836-96E4-4962-AB98-C72704966834}" type="sibTrans" cxnId="{25B9CE67-EB00-415D-82EF-12525362C717}">
      <dgm:prSet/>
      <dgm:spPr/>
      <dgm:t>
        <a:bodyPr/>
        <a:lstStyle/>
        <a:p>
          <a:endParaRPr lang="es-CL"/>
        </a:p>
      </dgm:t>
    </dgm:pt>
    <dgm:pt modelId="{717B7174-789F-4CF0-8D1D-6C83330DA323}">
      <dgm:prSet phldrT="[Texto]"/>
      <dgm:spPr/>
      <dgm:t>
        <a:bodyPr/>
        <a:lstStyle/>
        <a:p>
          <a:r>
            <a:rPr lang="es-ES_tradnl" dirty="0"/>
            <a:t>Hospitalización Domiciliaria</a:t>
          </a:r>
          <a:endParaRPr lang="es-CL" dirty="0"/>
        </a:p>
      </dgm:t>
    </dgm:pt>
    <dgm:pt modelId="{FE18E651-4A44-4C92-AC13-8EDD175CBF71}" type="parTrans" cxnId="{07DCF8E8-445C-424E-B391-6DA0A0D3AFC7}">
      <dgm:prSet/>
      <dgm:spPr/>
      <dgm:t>
        <a:bodyPr/>
        <a:lstStyle/>
        <a:p>
          <a:endParaRPr lang="es-CL"/>
        </a:p>
      </dgm:t>
    </dgm:pt>
    <dgm:pt modelId="{3A661124-8B55-4F6B-A2BD-94DFC9B54A21}" type="sibTrans" cxnId="{07DCF8E8-445C-424E-B391-6DA0A0D3AFC7}">
      <dgm:prSet/>
      <dgm:spPr/>
      <dgm:t>
        <a:bodyPr/>
        <a:lstStyle/>
        <a:p>
          <a:endParaRPr lang="es-CL"/>
        </a:p>
      </dgm:t>
    </dgm:pt>
    <dgm:pt modelId="{BC317D6C-013D-4DB8-A269-58BF94DCFEFF}">
      <dgm:prSet phldrT="[Texto]"/>
      <dgm:spPr/>
      <dgm:t>
        <a:bodyPr/>
        <a:lstStyle/>
        <a:p>
          <a:r>
            <a:rPr lang="es-ES_tradnl" dirty="0"/>
            <a:t>Insumos</a:t>
          </a:r>
          <a:endParaRPr lang="es-CL" dirty="0"/>
        </a:p>
      </dgm:t>
    </dgm:pt>
    <dgm:pt modelId="{8B41CAF5-3D7D-4966-A1BE-6A8CFB5F7F1C}" type="parTrans" cxnId="{83342693-8CBD-4E2C-983A-CC78CD41781D}">
      <dgm:prSet/>
      <dgm:spPr/>
      <dgm:t>
        <a:bodyPr/>
        <a:lstStyle/>
        <a:p>
          <a:endParaRPr lang="es-CL"/>
        </a:p>
      </dgm:t>
    </dgm:pt>
    <dgm:pt modelId="{73345BB4-A35C-4480-8F99-2C60D53B7D5A}" type="sibTrans" cxnId="{83342693-8CBD-4E2C-983A-CC78CD41781D}">
      <dgm:prSet/>
      <dgm:spPr/>
      <dgm:t>
        <a:bodyPr/>
        <a:lstStyle/>
        <a:p>
          <a:endParaRPr lang="es-CL"/>
        </a:p>
      </dgm:t>
    </dgm:pt>
    <dgm:pt modelId="{A1AD59B0-5F90-4ABF-BB6B-CF5F9862A51B}">
      <dgm:prSet phldrT="[Texto]"/>
      <dgm:spPr/>
      <dgm:t>
        <a:bodyPr/>
        <a:lstStyle/>
        <a:p>
          <a:r>
            <a:rPr lang="es-ES_tradnl" dirty="0"/>
            <a:t>Refuerzo RRHH laboratorio</a:t>
          </a:r>
          <a:endParaRPr lang="es-CL" dirty="0"/>
        </a:p>
      </dgm:t>
    </dgm:pt>
    <dgm:pt modelId="{1C540EDA-12CD-4145-BB70-BEEC88BA7422}" type="parTrans" cxnId="{D858AA09-2C59-4D9A-9FA3-7E324FD2673D}">
      <dgm:prSet/>
      <dgm:spPr/>
      <dgm:t>
        <a:bodyPr/>
        <a:lstStyle/>
        <a:p>
          <a:endParaRPr lang="es-CL"/>
        </a:p>
      </dgm:t>
    </dgm:pt>
    <dgm:pt modelId="{CA9C76F1-E37D-48C2-9A15-BFEA0B0072AB}" type="sibTrans" cxnId="{D858AA09-2C59-4D9A-9FA3-7E324FD2673D}">
      <dgm:prSet/>
      <dgm:spPr/>
      <dgm:t>
        <a:bodyPr/>
        <a:lstStyle/>
        <a:p>
          <a:endParaRPr lang="es-CL"/>
        </a:p>
      </dgm:t>
    </dgm:pt>
    <dgm:pt modelId="{49F15E73-4187-486D-AAAA-753DA435A84D}">
      <dgm:prSet/>
      <dgm:spPr/>
      <dgm:t>
        <a:bodyPr/>
        <a:lstStyle/>
        <a:p>
          <a:r>
            <a:rPr lang="es-ES_tradnl" dirty="0"/>
            <a:t>Refuerzo UEH</a:t>
          </a:r>
          <a:endParaRPr lang="es-CL" dirty="0"/>
        </a:p>
      </dgm:t>
    </dgm:pt>
    <dgm:pt modelId="{92A4745E-326C-4383-AA03-824F30E2B7D9}" type="parTrans" cxnId="{10D9DBE3-39B1-4E28-96DE-B032853D4A74}">
      <dgm:prSet/>
      <dgm:spPr/>
      <dgm:t>
        <a:bodyPr/>
        <a:lstStyle/>
        <a:p>
          <a:endParaRPr lang="es-CL"/>
        </a:p>
      </dgm:t>
    </dgm:pt>
    <dgm:pt modelId="{093872F3-21D0-4F8E-8E7F-359082841586}" type="sibTrans" cxnId="{10D9DBE3-39B1-4E28-96DE-B032853D4A74}">
      <dgm:prSet/>
      <dgm:spPr/>
      <dgm:t>
        <a:bodyPr/>
        <a:lstStyle/>
        <a:p>
          <a:endParaRPr lang="es-CL"/>
        </a:p>
      </dgm:t>
    </dgm:pt>
    <dgm:pt modelId="{19E11ECA-053F-4CCD-BC42-CE28F3992DB7}" type="pres">
      <dgm:prSet presAssocID="{533CA0BE-3356-47BF-9187-C17D56EE133F}" presName="linearFlow" presStyleCnt="0">
        <dgm:presLayoutVars>
          <dgm:dir/>
          <dgm:resizeHandles val="exact"/>
        </dgm:presLayoutVars>
      </dgm:prSet>
      <dgm:spPr/>
    </dgm:pt>
    <dgm:pt modelId="{B2BF3CAE-BFA6-4559-930E-818D46C8B86D}" type="pres">
      <dgm:prSet presAssocID="{2BD4DAA4-2638-4449-B1B7-2B6DB2FECD35}" presName="composite" presStyleCnt="0"/>
      <dgm:spPr/>
    </dgm:pt>
    <dgm:pt modelId="{ACD701BF-058C-49D2-82CE-5BA94D517ADB}" type="pres">
      <dgm:prSet presAssocID="{2BD4DAA4-2638-4449-B1B7-2B6DB2FECD35}" presName="imgShp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B5443D0-89BD-4D16-98F2-FAB81179F82A}" type="pres">
      <dgm:prSet presAssocID="{2BD4DAA4-2638-4449-B1B7-2B6DB2FECD35}" presName="txShp" presStyleLbl="node1" presStyleIdx="0" presStyleCnt="5" custLinFactNeighborX="-2616" custLinFactNeighborY="-9154">
        <dgm:presLayoutVars>
          <dgm:bulletEnabled val="1"/>
        </dgm:presLayoutVars>
      </dgm:prSet>
      <dgm:spPr/>
    </dgm:pt>
    <dgm:pt modelId="{3CDC44E6-546B-4C62-BA21-C80E18A2DB0F}" type="pres">
      <dgm:prSet presAssocID="{F92E4836-96E4-4962-AB98-C72704966834}" presName="spacing" presStyleCnt="0"/>
      <dgm:spPr/>
    </dgm:pt>
    <dgm:pt modelId="{AABED91B-85F9-4D30-B3B7-3A4973D966D6}" type="pres">
      <dgm:prSet presAssocID="{717B7174-789F-4CF0-8D1D-6C83330DA323}" presName="composite" presStyleCnt="0"/>
      <dgm:spPr/>
    </dgm:pt>
    <dgm:pt modelId="{40030AAE-A142-4559-BF86-19399A8C4E81}" type="pres">
      <dgm:prSet presAssocID="{717B7174-789F-4CF0-8D1D-6C83330DA323}" presName="imgShp" presStyleLbl="fgImgPlace1" presStyleIdx="1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81D5A5B-E986-48DC-8D2A-FA11DA41FC98}" type="pres">
      <dgm:prSet presAssocID="{717B7174-789F-4CF0-8D1D-6C83330DA323}" presName="txShp" presStyleLbl="node1" presStyleIdx="1" presStyleCnt="5">
        <dgm:presLayoutVars>
          <dgm:bulletEnabled val="1"/>
        </dgm:presLayoutVars>
      </dgm:prSet>
      <dgm:spPr/>
    </dgm:pt>
    <dgm:pt modelId="{5379C481-FE03-4A57-8EDA-8DEBC057BDAA}" type="pres">
      <dgm:prSet presAssocID="{3A661124-8B55-4F6B-A2BD-94DFC9B54A21}" presName="spacing" presStyleCnt="0"/>
      <dgm:spPr/>
    </dgm:pt>
    <dgm:pt modelId="{B742B5F6-E182-4D18-9FB7-B95016CA93FE}" type="pres">
      <dgm:prSet presAssocID="{49F15E73-4187-486D-AAAA-753DA435A84D}" presName="composite" presStyleCnt="0"/>
      <dgm:spPr/>
    </dgm:pt>
    <dgm:pt modelId="{03D68581-FF9D-4DD0-B3A0-7F02BA6AD0D3}" type="pres">
      <dgm:prSet presAssocID="{49F15E73-4187-486D-AAAA-753DA435A84D}" presName="imgShp" presStyleLbl="fgImgPlace1" presStyleIdx="2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49F8273-00DC-4C0C-B09B-A5116141C027}" type="pres">
      <dgm:prSet presAssocID="{49F15E73-4187-486D-AAAA-753DA435A84D}" presName="txShp" presStyleLbl="node1" presStyleIdx="2" presStyleCnt="5">
        <dgm:presLayoutVars>
          <dgm:bulletEnabled val="1"/>
        </dgm:presLayoutVars>
      </dgm:prSet>
      <dgm:spPr/>
    </dgm:pt>
    <dgm:pt modelId="{29CFE2E9-EE0B-4AC6-B800-D156C552CD89}" type="pres">
      <dgm:prSet presAssocID="{093872F3-21D0-4F8E-8E7F-359082841586}" presName="spacing" presStyleCnt="0"/>
      <dgm:spPr/>
    </dgm:pt>
    <dgm:pt modelId="{8E20A817-0E6D-4F1E-BE1F-0493DACA2BEF}" type="pres">
      <dgm:prSet presAssocID="{A1AD59B0-5F90-4ABF-BB6B-CF5F9862A51B}" presName="composite" presStyleCnt="0"/>
      <dgm:spPr/>
    </dgm:pt>
    <dgm:pt modelId="{46AEAE7D-5943-4B78-9BD2-66F5C91C8A3B}" type="pres">
      <dgm:prSet presAssocID="{A1AD59B0-5F90-4ABF-BB6B-CF5F9862A51B}" presName="imgShp" presStyleLbl="fgImgPlace1" presStyleIdx="3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EF98DCAB-F8BB-490A-9311-5F48278039B7}" type="pres">
      <dgm:prSet presAssocID="{A1AD59B0-5F90-4ABF-BB6B-CF5F9862A51B}" presName="txShp" presStyleLbl="node1" presStyleIdx="3" presStyleCnt="5">
        <dgm:presLayoutVars>
          <dgm:bulletEnabled val="1"/>
        </dgm:presLayoutVars>
      </dgm:prSet>
      <dgm:spPr/>
    </dgm:pt>
    <dgm:pt modelId="{AE131867-9D58-427A-9423-63723E0EACD3}" type="pres">
      <dgm:prSet presAssocID="{CA9C76F1-E37D-48C2-9A15-BFEA0B0072AB}" presName="spacing" presStyleCnt="0"/>
      <dgm:spPr/>
    </dgm:pt>
    <dgm:pt modelId="{1802109D-5BD7-48F9-857D-E8CED4C914C6}" type="pres">
      <dgm:prSet presAssocID="{BC317D6C-013D-4DB8-A269-58BF94DCFEFF}" presName="composite" presStyleCnt="0"/>
      <dgm:spPr/>
    </dgm:pt>
    <dgm:pt modelId="{9016A883-A8B3-44D2-9A84-6803A6E6AA73}" type="pres">
      <dgm:prSet presAssocID="{BC317D6C-013D-4DB8-A269-58BF94DCFEFF}" presName="imgShp" presStyleLbl="fgImgPlace1" presStyleIdx="4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7849D8FB-3787-4E98-8ED1-F767D4AB8F9C}" type="pres">
      <dgm:prSet presAssocID="{BC317D6C-013D-4DB8-A269-58BF94DCFEFF}" presName="txShp" presStyleLbl="node1" presStyleIdx="4" presStyleCnt="5">
        <dgm:presLayoutVars>
          <dgm:bulletEnabled val="1"/>
        </dgm:presLayoutVars>
      </dgm:prSet>
      <dgm:spPr/>
    </dgm:pt>
  </dgm:ptLst>
  <dgm:cxnLst>
    <dgm:cxn modelId="{71FF0301-DB61-48A8-BB29-D03501C83E0F}" type="presOf" srcId="{49F15E73-4187-486D-AAAA-753DA435A84D}" destId="{C49F8273-00DC-4C0C-B09B-A5116141C027}" srcOrd="0" destOrd="0" presId="urn:microsoft.com/office/officeart/2005/8/layout/vList3"/>
    <dgm:cxn modelId="{D858AA09-2C59-4D9A-9FA3-7E324FD2673D}" srcId="{533CA0BE-3356-47BF-9187-C17D56EE133F}" destId="{A1AD59B0-5F90-4ABF-BB6B-CF5F9862A51B}" srcOrd="3" destOrd="0" parTransId="{1C540EDA-12CD-4145-BB70-BEEC88BA7422}" sibTransId="{CA9C76F1-E37D-48C2-9A15-BFEA0B0072AB}"/>
    <dgm:cxn modelId="{8600392E-95B6-478C-AC6A-918330C9823E}" type="presOf" srcId="{BC317D6C-013D-4DB8-A269-58BF94DCFEFF}" destId="{7849D8FB-3787-4E98-8ED1-F767D4AB8F9C}" srcOrd="0" destOrd="0" presId="urn:microsoft.com/office/officeart/2005/8/layout/vList3"/>
    <dgm:cxn modelId="{E89FDB66-4C6E-4A11-B978-4008408B92BA}" type="presOf" srcId="{717B7174-789F-4CF0-8D1D-6C83330DA323}" destId="{281D5A5B-E986-48DC-8D2A-FA11DA41FC98}" srcOrd="0" destOrd="0" presId="urn:microsoft.com/office/officeart/2005/8/layout/vList3"/>
    <dgm:cxn modelId="{25B9CE67-EB00-415D-82EF-12525362C717}" srcId="{533CA0BE-3356-47BF-9187-C17D56EE133F}" destId="{2BD4DAA4-2638-4449-B1B7-2B6DB2FECD35}" srcOrd="0" destOrd="0" parTransId="{D23BE767-11D3-43BF-9D2F-EE4F3936893D}" sibTransId="{F92E4836-96E4-4962-AB98-C72704966834}"/>
    <dgm:cxn modelId="{83342693-8CBD-4E2C-983A-CC78CD41781D}" srcId="{533CA0BE-3356-47BF-9187-C17D56EE133F}" destId="{BC317D6C-013D-4DB8-A269-58BF94DCFEFF}" srcOrd="4" destOrd="0" parTransId="{8B41CAF5-3D7D-4966-A1BE-6A8CFB5F7F1C}" sibTransId="{73345BB4-A35C-4480-8F99-2C60D53B7D5A}"/>
    <dgm:cxn modelId="{251F50B0-254A-479A-84FE-F74DDC6552C4}" type="presOf" srcId="{A1AD59B0-5F90-4ABF-BB6B-CF5F9862A51B}" destId="{EF98DCAB-F8BB-490A-9311-5F48278039B7}" srcOrd="0" destOrd="0" presId="urn:microsoft.com/office/officeart/2005/8/layout/vList3"/>
    <dgm:cxn modelId="{C47532BA-0F9F-45DC-8B61-BF7A91C35694}" type="presOf" srcId="{2BD4DAA4-2638-4449-B1B7-2B6DB2FECD35}" destId="{FB5443D0-89BD-4D16-98F2-FAB81179F82A}" srcOrd="0" destOrd="0" presId="urn:microsoft.com/office/officeart/2005/8/layout/vList3"/>
    <dgm:cxn modelId="{18AD99C2-1684-4579-8D3C-1EB5987C0B1D}" type="presOf" srcId="{533CA0BE-3356-47BF-9187-C17D56EE133F}" destId="{19E11ECA-053F-4CCD-BC42-CE28F3992DB7}" srcOrd="0" destOrd="0" presId="urn:microsoft.com/office/officeart/2005/8/layout/vList3"/>
    <dgm:cxn modelId="{10D9DBE3-39B1-4E28-96DE-B032853D4A74}" srcId="{533CA0BE-3356-47BF-9187-C17D56EE133F}" destId="{49F15E73-4187-486D-AAAA-753DA435A84D}" srcOrd="2" destOrd="0" parTransId="{92A4745E-326C-4383-AA03-824F30E2B7D9}" sibTransId="{093872F3-21D0-4F8E-8E7F-359082841586}"/>
    <dgm:cxn modelId="{07DCF8E8-445C-424E-B391-6DA0A0D3AFC7}" srcId="{533CA0BE-3356-47BF-9187-C17D56EE133F}" destId="{717B7174-789F-4CF0-8D1D-6C83330DA323}" srcOrd="1" destOrd="0" parTransId="{FE18E651-4A44-4C92-AC13-8EDD175CBF71}" sibTransId="{3A661124-8B55-4F6B-A2BD-94DFC9B54A21}"/>
    <dgm:cxn modelId="{B1657FBD-E70D-442F-8C2D-7AD46FA57842}" type="presParOf" srcId="{19E11ECA-053F-4CCD-BC42-CE28F3992DB7}" destId="{B2BF3CAE-BFA6-4559-930E-818D46C8B86D}" srcOrd="0" destOrd="0" presId="urn:microsoft.com/office/officeart/2005/8/layout/vList3"/>
    <dgm:cxn modelId="{7D6F1BB6-8AA7-4296-B1F4-0DA43B9BBE41}" type="presParOf" srcId="{B2BF3CAE-BFA6-4559-930E-818D46C8B86D}" destId="{ACD701BF-058C-49D2-82CE-5BA94D517ADB}" srcOrd="0" destOrd="0" presId="urn:microsoft.com/office/officeart/2005/8/layout/vList3"/>
    <dgm:cxn modelId="{E35DD661-D324-46E4-A67A-E527B9A53B40}" type="presParOf" srcId="{B2BF3CAE-BFA6-4559-930E-818D46C8B86D}" destId="{FB5443D0-89BD-4D16-98F2-FAB81179F82A}" srcOrd="1" destOrd="0" presId="urn:microsoft.com/office/officeart/2005/8/layout/vList3"/>
    <dgm:cxn modelId="{2FEAA4E7-0C7F-47E8-B540-743B77A74DAB}" type="presParOf" srcId="{19E11ECA-053F-4CCD-BC42-CE28F3992DB7}" destId="{3CDC44E6-546B-4C62-BA21-C80E18A2DB0F}" srcOrd="1" destOrd="0" presId="urn:microsoft.com/office/officeart/2005/8/layout/vList3"/>
    <dgm:cxn modelId="{BAD4EFA7-F4D3-447E-BF47-CC6BA38C05C0}" type="presParOf" srcId="{19E11ECA-053F-4CCD-BC42-CE28F3992DB7}" destId="{AABED91B-85F9-4D30-B3B7-3A4973D966D6}" srcOrd="2" destOrd="0" presId="urn:microsoft.com/office/officeart/2005/8/layout/vList3"/>
    <dgm:cxn modelId="{6C1C05DE-17D7-494D-B710-9D451AB05E52}" type="presParOf" srcId="{AABED91B-85F9-4D30-B3B7-3A4973D966D6}" destId="{40030AAE-A142-4559-BF86-19399A8C4E81}" srcOrd="0" destOrd="0" presId="urn:microsoft.com/office/officeart/2005/8/layout/vList3"/>
    <dgm:cxn modelId="{CD143079-CB9A-4D5C-B4A0-B4DDC829E92A}" type="presParOf" srcId="{AABED91B-85F9-4D30-B3B7-3A4973D966D6}" destId="{281D5A5B-E986-48DC-8D2A-FA11DA41FC98}" srcOrd="1" destOrd="0" presId="urn:microsoft.com/office/officeart/2005/8/layout/vList3"/>
    <dgm:cxn modelId="{92D52A16-8472-40C2-93CF-12C530509158}" type="presParOf" srcId="{19E11ECA-053F-4CCD-BC42-CE28F3992DB7}" destId="{5379C481-FE03-4A57-8EDA-8DEBC057BDAA}" srcOrd="3" destOrd="0" presId="urn:microsoft.com/office/officeart/2005/8/layout/vList3"/>
    <dgm:cxn modelId="{CA60FB65-70C9-40DD-850F-00698E874376}" type="presParOf" srcId="{19E11ECA-053F-4CCD-BC42-CE28F3992DB7}" destId="{B742B5F6-E182-4D18-9FB7-B95016CA93FE}" srcOrd="4" destOrd="0" presId="urn:microsoft.com/office/officeart/2005/8/layout/vList3"/>
    <dgm:cxn modelId="{BC7C427B-3227-4C7A-9668-DD7E3046197F}" type="presParOf" srcId="{B742B5F6-E182-4D18-9FB7-B95016CA93FE}" destId="{03D68581-FF9D-4DD0-B3A0-7F02BA6AD0D3}" srcOrd="0" destOrd="0" presId="urn:microsoft.com/office/officeart/2005/8/layout/vList3"/>
    <dgm:cxn modelId="{4A49704D-DA43-48BF-B3AE-CF73C6009CA8}" type="presParOf" srcId="{B742B5F6-E182-4D18-9FB7-B95016CA93FE}" destId="{C49F8273-00DC-4C0C-B09B-A5116141C027}" srcOrd="1" destOrd="0" presId="urn:microsoft.com/office/officeart/2005/8/layout/vList3"/>
    <dgm:cxn modelId="{0EEC5902-1A5B-4D95-9CE6-8AAA33C542C9}" type="presParOf" srcId="{19E11ECA-053F-4CCD-BC42-CE28F3992DB7}" destId="{29CFE2E9-EE0B-4AC6-B800-D156C552CD89}" srcOrd="5" destOrd="0" presId="urn:microsoft.com/office/officeart/2005/8/layout/vList3"/>
    <dgm:cxn modelId="{638D7B00-BFFC-443C-8372-EAD622567270}" type="presParOf" srcId="{19E11ECA-053F-4CCD-BC42-CE28F3992DB7}" destId="{8E20A817-0E6D-4F1E-BE1F-0493DACA2BEF}" srcOrd="6" destOrd="0" presId="urn:microsoft.com/office/officeart/2005/8/layout/vList3"/>
    <dgm:cxn modelId="{E1A858E6-FF8F-4454-B3B1-97CB0D999145}" type="presParOf" srcId="{8E20A817-0E6D-4F1E-BE1F-0493DACA2BEF}" destId="{46AEAE7D-5943-4B78-9BD2-66F5C91C8A3B}" srcOrd="0" destOrd="0" presId="urn:microsoft.com/office/officeart/2005/8/layout/vList3"/>
    <dgm:cxn modelId="{4A4D12D6-6225-4122-96FD-C0F0E3C19412}" type="presParOf" srcId="{8E20A817-0E6D-4F1E-BE1F-0493DACA2BEF}" destId="{EF98DCAB-F8BB-490A-9311-5F48278039B7}" srcOrd="1" destOrd="0" presId="urn:microsoft.com/office/officeart/2005/8/layout/vList3"/>
    <dgm:cxn modelId="{C72720E0-1B50-4053-B017-74318FE93FD8}" type="presParOf" srcId="{19E11ECA-053F-4CCD-BC42-CE28F3992DB7}" destId="{AE131867-9D58-427A-9423-63723E0EACD3}" srcOrd="7" destOrd="0" presId="urn:microsoft.com/office/officeart/2005/8/layout/vList3"/>
    <dgm:cxn modelId="{7A20FFDF-70E2-4903-8139-B019B27F0B8D}" type="presParOf" srcId="{19E11ECA-053F-4CCD-BC42-CE28F3992DB7}" destId="{1802109D-5BD7-48F9-857D-E8CED4C914C6}" srcOrd="8" destOrd="0" presId="urn:microsoft.com/office/officeart/2005/8/layout/vList3"/>
    <dgm:cxn modelId="{58833BDF-A852-4C09-9D57-49710B4D29FD}" type="presParOf" srcId="{1802109D-5BD7-48F9-857D-E8CED4C914C6}" destId="{9016A883-A8B3-44D2-9A84-6803A6E6AA73}" srcOrd="0" destOrd="0" presId="urn:microsoft.com/office/officeart/2005/8/layout/vList3"/>
    <dgm:cxn modelId="{CD3E6E9C-DB28-4EC4-81AA-AFE98B48A92D}" type="presParOf" srcId="{1802109D-5BD7-48F9-857D-E8CED4C914C6}" destId="{7849D8FB-3787-4E98-8ED1-F767D4AB8F9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EDE374-E911-4A7C-9D15-178E82E603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AE0B74A4-7199-431C-94C5-E3640736E082}">
      <dgm:prSet phldrT="[Texto]" custT="1"/>
      <dgm:spPr/>
      <dgm:t>
        <a:bodyPr/>
        <a:lstStyle/>
        <a:p>
          <a:r>
            <a:rPr lang="es-ES_tradnl" sz="2800" dirty="0"/>
            <a:t>Hospitalización Domiciliaria</a:t>
          </a:r>
          <a:endParaRPr lang="es-CL" sz="2800" dirty="0"/>
        </a:p>
      </dgm:t>
    </dgm:pt>
    <dgm:pt modelId="{8814759C-B67D-4991-AC03-8C06F33593A3}" type="parTrans" cxnId="{78FEA6D4-3E50-4E6A-9AB6-98B832803312}">
      <dgm:prSet/>
      <dgm:spPr/>
      <dgm:t>
        <a:bodyPr/>
        <a:lstStyle/>
        <a:p>
          <a:endParaRPr lang="es-CL"/>
        </a:p>
      </dgm:t>
    </dgm:pt>
    <dgm:pt modelId="{4D9BCD12-D806-4BD2-A563-57F5A74065ED}" type="sibTrans" cxnId="{78FEA6D4-3E50-4E6A-9AB6-98B832803312}">
      <dgm:prSet/>
      <dgm:spPr/>
      <dgm:t>
        <a:bodyPr/>
        <a:lstStyle/>
        <a:p>
          <a:endParaRPr lang="es-CL"/>
        </a:p>
      </dgm:t>
    </dgm:pt>
    <dgm:pt modelId="{4080E887-3FD2-4036-9B61-BF2B58EADB08}">
      <dgm:prSet phldrT="[Texto]" custT="1"/>
      <dgm:spPr/>
      <dgm:t>
        <a:bodyPr/>
        <a:lstStyle/>
        <a:p>
          <a:r>
            <a:rPr lang="es-ES_tradnl" sz="2800" dirty="0"/>
            <a:t>Laboratorio</a:t>
          </a:r>
          <a:endParaRPr lang="es-CL" sz="2800" dirty="0"/>
        </a:p>
      </dgm:t>
    </dgm:pt>
    <dgm:pt modelId="{0DAA7DE1-060F-4EA5-8335-0EA496A81F07}" type="parTrans" cxnId="{B173429F-5927-4093-9BD6-5FF5A7D2426D}">
      <dgm:prSet/>
      <dgm:spPr/>
      <dgm:t>
        <a:bodyPr/>
        <a:lstStyle/>
        <a:p>
          <a:endParaRPr lang="es-CL"/>
        </a:p>
      </dgm:t>
    </dgm:pt>
    <dgm:pt modelId="{4340BA47-FFA5-4878-AB4C-393F5A5A95C6}" type="sibTrans" cxnId="{B173429F-5927-4093-9BD6-5FF5A7D2426D}">
      <dgm:prSet/>
      <dgm:spPr/>
      <dgm:t>
        <a:bodyPr/>
        <a:lstStyle/>
        <a:p>
          <a:endParaRPr lang="es-CL"/>
        </a:p>
      </dgm:t>
    </dgm:pt>
    <dgm:pt modelId="{852318BA-3284-452C-9562-2DA8DA0E6339}" type="pres">
      <dgm:prSet presAssocID="{FAEDE374-E911-4A7C-9D15-178E82E60337}" presName="linear" presStyleCnt="0">
        <dgm:presLayoutVars>
          <dgm:animLvl val="lvl"/>
          <dgm:resizeHandles val="exact"/>
        </dgm:presLayoutVars>
      </dgm:prSet>
      <dgm:spPr/>
    </dgm:pt>
    <dgm:pt modelId="{C0D35294-CCA7-439F-927D-AED0D0AEF645}" type="pres">
      <dgm:prSet presAssocID="{AE0B74A4-7199-431C-94C5-E3640736E082}" presName="parentText" presStyleLbl="node1" presStyleIdx="0" presStyleCnt="2" custLinFactNeighborX="-9129" custLinFactNeighborY="-43624">
        <dgm:presLayoutVars>
          <dgm:chMax val="0"/>
          <dgm:bulletEnabled val="1"/>
        </dgm:presLayoutVars>
      </dgm:prSet>
      <dgm:spPr/>
    </dgm:pt>
    <dgm:pt modelId="{3F21F0B1-7B7F-4320-AD5F-D7948293287B}" type="pres">
      <dgm:prSet presAssocID="{4D9BCD12-D806-4BD2-A563-57F5A74065ED}" presName="spacer" presStyleCnt="0"/>
      <dgm:spPr/>
    </dgm:pt>
    <dgm:pt modelId="{55855B3D-183E-417D-AB4D-D2E545422161}" type="pres">
      <dgm:prSet presAssocID="{4080E887-3FD2-4036-9B61-BF2B58EADB0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12D5A30-DC04-4B9A-8FB9-0D729CB1DA78}" type="presOf" srcId="{FAEDE374-E911-4A7C-9D15-178E82E60337}" destId="{852318BA-3284-452C-9562-2DA8DA0E6339}" srcOrd="0" destOrd="0" presId="urn:microsoft.com/office/officeart/2005/8/layout/vList2"/>
    <dgm:cxn modelId="{A4E05552-2828-43BC-879B-3CB76A5EC9AD}" type="presOf" srcId="{AE0B74A4-7199-431C-94C5-E3640736E082}" destId="{C0D35294-CCA7-439F-927D-AED0D0AEF645}" srcOrd="0" destOrd="0" presId="urn:microsoft.com/office/officeart/2005/8/layout/vList2"/>
    <dgm:cxn modelId="{787A4A7C-7628-4B10-8F3C-1CB00609E307}" type="presOf" srcId="{4080E887-3FD2-4036-9B61-BF2B58EADB08}" destId="{55855B3D-183E-417D-AB4D-D2E545422161}" srcOrd="0" destOrd="0" presId="urn:microsoft.com/office/officeart/2005/8/layout/vList2"/>
    <dgm:cxn modelId="{B173429F-5927-4093-9BD6-5FF5A7D2426D}" srcId="{FAEDE374-E911-4A7C-9D15-178E82E60337}" destId="{4080E887-3FD2-4036-9B61-BF2B58EADB08}" srcOrd="1" destOrd="0" parTransId="{0DAA7DE1-060F-4EA5-8335-0EA496A81F07}" sibTransId="{4340BA47-FFA5-4878-AB4C-393F5A5A95C6}"/>
    <dgm:cxn modelId="{78FEA6D4-3E50-4E6A-9AB6-98B832803312}" srcId="{FAEDE374-E911-4A7C-9D15-178E82E60337}" destId="{AE0B74A4-7199-431C-94C5-E3640736E082}" srcOrd="0" destOrd="0" parTransId="{8814759C-B67D-4991-AC03-8C06F33593A3}" sibTransId="{4D9BCD12-D806-4BD2-A563-57F5A74065ED}"/>
    <dgm:cxn modelId="{20086067-3E25-420C-9E0A-C4DBB8F4815E}" type="presParOf" srcId="{852318BA-3284-452C-9562-2DA8DA0E6339}" destId="{C0D35294-CCA7-439F-927D-AED0D0AEF645}" srcOrd="0" destOrd="0" presId="urn:microsoft.com/office/officeart/2005/8/layout/vList2"/>
    <dgm:cxn modelId="{2999784D-CB9D-406E-A62E-850AFDB25753}" type="presParOf" srcId="{852318BA-3284-452C-9562-2DA8DA0E6339}" destId="{3F21F0B1-7B7F-4320-AD5F-D7948293287B}" srcOrd="1" destOrd="0" presId="urn:microsoft.com/office/officeart/2005/8/layout/vList2"/>
    <dgm:cxn modelId="{C74EB145-8A71-4E4F-AD0F-7B22F50F09D0}" type="presParOf" srcId="{852318BA-3284-452C-9562-2DA8DA0E6339}" destId="{55855B3D-183E-417D-AB4D-D2E54542216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216BB6-67CB-4997-8E29-21BCFEEF70D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4467FB1A-F1E9-45E4-9289-A9576D69909E}">
      <dgm:prSet phldrT="[Texto]"/>
      <dgm:spPr/>
      <dgm:t>
        <a:bodyPr/>
        <a:lstStyle/>
        <a:p>
          <a:r>
            <a:rPr lang="es-CL" dirty="0"/>
            <a:t>REFUERZO SAPU/SAR</a:t>
          </a:r>
        </a:p>
      </dgm:t>
    </dgm:pt>
    <dgm:pt modelId="{B662D702-5343-4392-BA58-72F5C5F7B945}" type="parTrans" cxnId="{3C6FE9D0-D6F0-4B9B-9C98-5B1BF0B5E122}">
      <dgm:prSet/>
      <dgm:spPr/>
      <dgm:t>
        <a:bodyPr/>
        <a:lstStyle/>
        <a:p>
          <a:endParaRPr lang="es-CL"/>
        </a:p>
      </dgm:t>
    </dgm:pt>
    <dgm:pt modelId="{6CF14C76-26B6-45CE-A96B-49F4CA971AF3}" type="sibTrans" cxnId="{3C6FE9D0-D6F0-4B9B-9C98-5B1BF0B5E122}">
      <dgm:prSet/>
      <dgm:spPr/>
      <dgm:t>
        <a:bodyPr/>
        <a:lstStyle/>
        <a:p>
          <a:endParaRPr lang="es-CL"/>
        </a:p>
      </dgm:t>
    </dgm:pt>
    <dgm:pt modelId="{10DB10F7-33FF-429B-A6C9-34BC87F40805}">
      <dgm:prSet phldrT="[Texto]"/>
      <dgm:spPr/>
      <dgm:t>
        <a:bodyPr/>
        <a:lstStyle/>
        <a:p>
          <a:r>
            <a:rPr lang="es-CL" dirty="0"/>
            <a:t>REFUERZO SALAS RESPIRATORIAS</a:t>
          </a:r>
        </a:p>
      </dgm:t>
    </dgm:pt>
    <dgm:pt modelId="{619FCCB3-0E4D-4F1F-817B-5748B28F1D44}" type="parTrans" cxnId="{8280633A-2D3E-4F5B-8C41-37B6FFBFA937}">
      <dgm:prSet/>
      <dgm:spPr/>
      <dgm:t>
        <a:bodyPr/>
        <a:lstStyle/>
        <a:p>
          <a:endParaRPr lang="es-CL"/>
        </a:p>
      </dgm:t>
    </dgm:pt>
    <dgm:pt modelId="{7385FABE-4E3B-448A-80EC-D0AB81B3DEE9}" type="sibTrans" cxnId="{8280633A-2D3E-4F5B-8C41-37B6FFBFA937}">
      <dgm:prSet/>
      <dgm:spPr/>
      <dgm:t>
        <a:bodyPr/>
        <a:lstStyle/>
        <a:p>
          <a:endParaRPr lang="es-CL"/>
        </a:p>
      </dgm:t>
    </dgm:pt>
    <dgm:pt modelId="{18566E8F-1BB7-4067-8466-D61F4369F92F}">
      <dgm:prSet phldrT="[Texto]"/>
      <dgm:spPr/>
      <dgm:t>
        <a:bodyPr/>
        <a:lstStyle/>
        <a:p>
          <a:r>
            <a:rPr lang="es-ES" dirty="0"/>
            <a:t>APOYO EN INSUMOS PARA APS</a:t>
          </a:r>
        </a:p>
      </dgm:t>
    </dgm:pt>
    <dgm:pt modelId="{A97804FF-B40A-476D-8315-B86EC051854A}" type="parTrans" cxnId="{945A9E3D-75C7-4DB4-99D2-DD23B21B9958}">
      <dgm:prSet/>
      <dgm:spPr/>
      <dgm:t>
        <a:bodyPr/>
        <a:lstStyle/>
        <a:p>
          <a:endParaRPr lang="es-CL"/>
        </a:p>
      </dgm:t>
    </dgm:pt>
    <dgm:pt modelId="{5704717A-54BB-45B2-914E-448AC2DC0BD4}" type="sibTrans" cxnId="{945A9E3D-75C7-4DB4-99D2-DD23B21B9958}">
      <dgm:prSet/>
      <dgm:spPr/>
      <dgm:t>
        <a:bodyPr/>
        <a:lstStyle/>
        <a:p>
          <a:endParaRPr lang="es-CL"/>
        </a:p>
      </dgm:t>
    </dgm:pt>
    <dgm:pt modelId="{4F7FEED7-FDEB-4981-9B01-78CCCBC24730}">
      <dgm:prSet/>
      <dgm:spPr/>
      <dgm:t>
        <a:bodyPr/>
        <a:lstStyle/>
        <a:p>
          <a:r>
            <a:rPr lang="es-ES" dirty="0"/>
            <a:t>APOYO REHABILITACIÓN PULMONAR</a:t>
          </a:r>
        </a:p>
      </dgm:t>
    </dgm:pt>
    <dgm:pt modelId="{34959F1B-2E36-4E2A-9FF9-C9B1768CE7BC}" type="parTrans" cxnId="{8E543DE3-7E48-4100-8776-FBBB36AA71E6}">
      <dgm:prSet/>
      <dgm:spPr/>
      <dgm:t>
        <a:bodyPr/>
        <a:lstStyle/>
        <a:p>
          <a:endParaRPr lang="es-CL"/>
        </a:p>
      </dgm:t>
    </dgm:pt>
    <dgm:pt modelId="{04E080C2-0D65-4911-9310-7A92410933AB}" type="sibTrans" cxnId="{8E543DE3-7E48-4100-8776-FBBB36AA71E6}">
      <dgm:prSet/>
      <dgm:spPr/>
      <dgm:t>
        <a:bodyPr/>
        <a:lstStyle/>
        <a:p>
          <a:endParaRPr lang="es-CL"/>
        </a:p>
      </dgm:t>
    </dgm:pt>
    <dgm:pt modelId="{D3BBB21F-A2F0-4B7F-AD95-0395C04F7FB1}" type="pres">
      <dgm:prSet presAssocID="{32216BB6-67CB-4997-8E29-21BCFEEF70D7}" presName="Name0" presStyleCnt="0">
        <dgm:presLayoutVars>
          <dgm:chMax val="7"/>
          <dgm:chPref val="7"/>
          <dgm:dir/>
        </dgm:presLayoutVars>
      </dgm:prSet>
      <dgm:spPr/>
    </dgm:pt>
    <dgm:pt modelId="{FC85F618-7DF7-4A86-A5E8-A5E1C9B8E742}" type="pres">
      <dgm:prSet presAssocID="{32216BB6-67CB-4997-8E29-21BCFEEF70D7}" presName="Name1" presStyleCnt="0"/>
      <dgm:spPr/>
    </dgm:pt>
    <dgm:pt modelId="{222B675E-24CC-4A90-AC31-452225E94726}" type="pres">
      <dgm:prSet presAssocID="{32216BB6-67CB-4997-8E29-21BCFEEF70D7}" presName="cycle" presStyleCnt="0"/>
      <dgm:spPr/>
    </dgm:pt>
    <dgm:pt modelId="{9EA2A18E-D136-406B-92B8-EC665BCFD857}" type="pres">
      <dgm:prSet presAssocID="{32216BB6-67CB-4997-8E29-21BCFEEF70D7}" presName="srcNode" presStyleLbl="node1" presStyleIdx="0" presStyleCnt="4"/>
      <dgm:spPr/>
    </dgm:pt>
    <dgm:pt modelId="{381D4805-6EDB-458C-A54E-AE30510E6C82}" type="pres">
      <dgm:prSet presAssocID="{32216BB6-67CB-4997-8E29-21BCFEEF70D7}" presName="conn" presStyleLbl="parChTrans1D2" presStyleIdx="0" presStyleCnt="1" custScaleY="124491"/>
      <dgm:spPr/>
    </dgm:pt>
    <dgm:pt modelId="{534697CC-7E6B-464C-9D80-30B205A894E5}" type="pres">
      <dgm:prSet presAssocID="{32216BB6-67CB-4997-8E29-21BCFEEF70D7}" presName="extraNode" presStyleLbl="node1" presStyleIdx="0" presStyleCnt="4"/>
      <dgm:spPr/>
    </dgm:pt>
    <dgm:pt modelId="{627449B9-F416-45E5-93F6-A06ED74378F8}" type="pres">
      <dgm:prSet presAssocID="{32216BB6-67CB-4997-8E29-21BCFEEF70D7}" presName="dstNode" presStyleLbl="node1" presStyleIdx="0" presStyleCnt="4"/>
      <dgm:spPr/>
    </dgm:pt>
    <dgm:pt modelId="{94FCF17C-682A-4953-9D1A-5F5E1726D22E}" type="pres">
      <dgm:prSet presAssocID="{4467FB1A-F1E9-45E4-9289-A9576D69909E}" presName="text_1" presStyleLbl="node1" presStyleIdx="0" presStyleCnt="4">
        <dgm:presLayoutVars>
          <dgm:bulletEnabled val="1"/>
        </dgm:presLayoutVars>
      </dgm:prSet>
      <dgm:spPr/>
    </dgm:pt>
    <dgm:pt modelId="{914AC4D8-E6E6-49C1-B2F9-3722BEAAFFF9}" type="pres">
      <dgm:prSet presAssocID="{4467FB1A-F1E9-45E4-9289-A9576D69909E}" presName="accent_1" presStyleCnt="0"/>
      <dgm:spPr/>
    </dgm:pt>
    <dgm:pt modelId="{668D1A5F-8FDC-43C9-80B6-C50820B1238F}" type="pres">
      <dgm:prSet presAssocID="{4467FB1A-F1E9-45E4-9289-A9576D69909E}" presName="accentRepeatNode" presStyleLbl="solidFgAcc1" presStyleIdx="0" presStyleCnt="4"/>
      <dgm:spPr/>
    </dgm:pt>
    <dgm:pt modelId="{D69ED0D2-55D5-457A-97BE-7080D668C80D}" type="pres">
      <dgm:prSet presAssocID="{10DB10F7-33FF-429B-A6C9-34BC87F40805}" presName="text_2" presStyleLbl="node1" presStyleIdx="1" presStyleCnt="4">
        <dgm:presLayoutVars>
          <dgm:bulletEnabled val="1"/>
        </dgm:presLayoutVars>
      </dgm:prSet>
      <dgm:spPr/>
    </dgm:pt>
    <dgm:pt modelId="{4D50861E-84F0-487B-B5DA-27FB16E64D82}" type="pres">
      <dgm:prSet presAssocID="{10DB10F7-33FF-429B-A6C9-34BC87F40805}" presName="accent_2" presStyleCnt="0"/>
      <dgm:spPr/>
    </dgm:pt>
    <dgm:pt modelId="{F8B79A32-6B7C-47DF-B57A-717699E7853A}" type="pres">
      <dgm:prSet presAssocID="{10DB10F7-33FF-429B-A6C9-34BC87F40805}" presName="accentRepeatNode" presStyleLbl="solidFgAcc1" presStyleIdx="1" presStyleCnt="4"/>
      <dgm:spPr/>
    </dgm:pt>
    <dgm:pt modelId="{95A23DE2-FA3D-4418-8C47-900082AAE703}" type="pres">
      <dgm:prSet presAssocID="{18566E8F-1BB7-4067-8466-D61F4369F92F}" presName="text_3" presStyleLbl="node1" presStyleIdx="2" presStyleCnt="4">
        <dgm:presLayoutVars>
          <dgm:bulletEnabled val="1"/>
        </dgm:presLayoutVars>
      </dgm:prSet>
      <dgm:spPr/>
    </dgm:pt>
    <dgm:pt modelId="{03F6269A-6BE7-4BCC-A090-E1A0A9A7E4C2}" type="pres">
      <dgm:prSet presAssocID="{18566E8F-1BB7-4067-8466-D61F4369F92F}" presName="accent_3" presStyleCnt="0"/>
      <dgm:spPr/>
    </dgm:pt>
    <dgm:pt modelId="{C3DEDE8E-5DE6-44C7-9A55-36713D406180}" type="pres">
      <dgm:prSet presAssocID="{18566E8F-1BB7-4067-8466-D61F4369F92F}" presName="accentRepeatNode" presStyleLbl="solidFgAcc1" presStyleIdx="2" presStyleCnt="4"/>
      <dgm:spPr/>
    </dgm:pt>
    <dgm:pt modelId="{814D769B-AD1B-4540-8B6F-858ACA61EF5A}" type="pres">
      <dgm:prSet presAssocID="{4F7FEED7-FDEB-4981-9B01-78CCCBC24730}" presName="text_4" presStyleLbl="node1" presStyleIdx="3" presStyleCnt="4">
        <dgm:presLayoutVars>
          <dgm:bulletEnabled val="1"/>
        </dgm:presLayoutVars>
      </dgm:prSet>
      <dgm:spPr/>
    </dgm:pt>
    <dgm:pt modelId="{36129DCB-04A7-438C-A3B6-D4E25BB53A5C}" type="pres">
      <dgm:prSet presAssocID="{4F7FEED7-FDEB-4981-9B01-78CCCBC24730}" presName="accent_4" presStyleCnt="0"/>
      <dgm:spPr/>
    </dgm:pt>
    <dgm:pt modelId="{77610A79-98F3-4BE4-99F0-667DFC50B7A3}" type="pres">
      <dgm:prSet presAssocID="{4F7FEED7-FDEB-4981-9B01-78CCCBC24730}" presName="accentRepeatNode" presStyleLbl="solidFgAcc1" presStyleIdx="3" presStyleCnt="4"/>
      <dgm:spPr/>
    </dgm:pt>
  </dgm:ptLst>
  <dgm:cxnLst>
    <dgm:cxn modelId="{6589CA12-0D8F-461E-B34A-A16BF6C8D2F2}" type="presOf" srcId="{10DB10F7-33FF-429B-A6C9-34BC87F40805}" destId="{D69ED0D2-55D5-457A-97BE-7080D668C80D}" srcOrd="0" destOrd="0" presId="urn:microsoft.com/office/officeart/2008/layout/VerticalCurvedList"/>
    <dgm:cxn modelId="{C5613E16-7E3D-4EE0-928F-E1428ADD4C44}" type="presOf" srcId="{18566E8F-1BB7-4067-8466-D61F4369F92F}" destId="{95A23DE2-FA3D-4418-8C47-900082AAE703}" srcOrd="0" destOrd="0" presId="urn:microsoft.com/office/officeart/2008/layout/VerticalCurvedList"/>
    <dgm:cxn modelId="{A0816C30-D4E7-42A2-93B6-2677227F29C0}" type="presOf" srcId="{6CF14C76-26B6-45CE-A96B-49F4CA971AF3}" destId="{381D4805-6EDB-458C-A54E-AE30510E6C82}" srcOrd="0" destOrd="0" presId="urn:microsoft.com/office/officeart/2008/layout/VerticalCurvedList"/>
    <dgm:cxn modelId="{8280633A-2D3E-4F5B-8C41-37B6FFBFA937}" srcId="{32216BB6-67CB-4997-8E29-21BCFEEF70D7}" destId="{10DB10F7-33FF-429B-A6C9-34BC87F40805}" srcOrd="1" destOrd="0" parTransId="{619FCCB3-0E4D-4F1F-817B-5748B28F1D44}" sibTransId="{7385FABE-4E3B-448A-80EC-D0AB81B3DEE9}"/>
    <dgm:cxn modelId="{945A9E3D-75C7-4DB4-99D2-DD23B21B9958}" srcId="{32216BB6-67CB-4997-8E29-21BCFEEF70D7}" destId="{18566E8F-1BB7-4067-8466-D61F4369F92F}" srcOrd="2" destOrd="0" parTransId="{A97804FF-B40A-476D-8315-B86EC051854A}" sibTransId="{5704717A-54BB-45B2-914E-448AC2DC0BD4}"/>
    <dgm:cxn modelId="{C9203C9E-38C4-45E5-A97F-C8003EC07453}" type="presOf" srcId="{32216BB6-67CB-4997-8E29-21BCFEEF70D7}" destId="{D3BBB21F-A2F0-4B7F-AD95-0395C04F7FB1}" srcOrd="0" destOrd="0" presId="urn:microsoft.com/office/officeart/2008/layout/VerticalCurvedList"/>
    <dgm:cxn modelId="{0C615EBD-2C20-4961-90A5-F29E8BB91022}" type="presOf" srcId="{4F7FEED7-FDEB-4981-9B01-78CCCBC24730}" destId="{814D769B-AD1B-4540-8B6F-858ACA61EF5A}" srcOrd="0" destOrd="0" presId="urn:microsoft.com/office/officeart/2008/layout/VerticalCurvedList"/>
    <dgm:cxn modelId="{3C6FE9D0-D6F0-4B9B-9C98-5B1BF0B5E122}" srcId="{32216BB6-67CB-4997-8E29-21BCFEEF70D7}" destId="{4467FB1A-F1E9-45E4-9289-A9576D69909E}" srcOrd="0" destOrd="0" parTransId="{B662D702-5343-4392-BA58-72F5C5F7B945}" sibTransId="{6CF14C76-26B6-45CE-A96B-49F4CA971AF3}"/>
    <dgm:cxn modelId="{6D0DBDE0-3810-4335-AC7B-75BA74029D73}" type="presOf" srcId="{4467FB1A-F1E9-45E4-9289-A9576D69909E}" destId="{94FCF17C-682A-4953-9D1A-5F5E1726D22E}" srcOrd="0" destOrd="0" presId="urn:microsoft.com/office/officeart/2008/layout/VerticalCurvedList"/>
    <dgm:cxn modelId="{8E543DE3-7E48-4100-8776-FBBB36AA71E6}" srcId="{32216BB6-67CB-4997-8E29-21BCFEEF70D7}" destId="{4F7FEED7-FDEB-4981-9B01-78CCCBC24730}" srcOrd="3" destOrd="0" parTransId="{34959F1B-2E36-4E2A-9FF9-C9B1768CE7BC}" sibTransId="{04E080C2-0D65-4911-9310-7A92410933AB}"/>
    <dgm:cxn modelId="{2A14744F-7486-416B-AAF5-FD8378A76F49}" type="presParOf" srcId="{D3BBB21F-A2F0-4B7F-AD95-0395C04F7FB1}" destId="{FC85F618-7DF7-4A86-A5E8-A5E1C9B8E742}" srcOrd="0" destOrd="0" presId="urn:microsoft.com/office/officeart/2008/layout/VerticalCurvedList"/>
    <dgm:cxn modelId="{6E8AA0D9-5156-46AF-9880-60C7708E8A09}" type="presParOf" srcId="{FC85F618-7DF7-4A86-A5E8-A5E1C9B8E742}" destId="{222B675E-24CC-4A90-AC31-452225E94726}" srcOrd="0" destOrd="0" presId="urn:microsoft.com/office/officeart/2008/layout/VerticalCurvedList"/>
    <dgm:cxn modelId="{CA47E8E4-C6D8-41F9-93E9-9E54E751CE83}" type="presParOf" srcId="{222B675E-24CC-4A90-AC31-452225E94726}" destId="{9EA2A18E-D136-406B-92B8-EC665BCFD857}" srcOrd="0" destOrd="0" presId="urn:microsoft.com/office/officeart/2008/layout/VerticalCurvedList"/>
    <dgm:cxn modelId="{8BDD5342-0366-4937-B4DE-C5362F9588FA}" type="presParOf" srcId="{222B675E-24CC-4A90-AC31-452225E94726}" destId="{381D4805-6EDB-458C-A54E-AE30510E6C82}" srcOrd="1" destOrd="0" presId="urn:microsoft.com/office/officeart/2008/layout/VerticalCurvedList"/>
    <dgm:cxn modelId="{9AFC872E-8DD6-42D4-BC86-5CADF7BC04D1}" type="presParOf" srcId="{222B675E-24CC-4A90-AC31-452225E94726}" destId="{534697CC-7E6B-464C-9D80-30B205A894E5}" srcOrd="2" destOrd="0" presId="urn:microsoft.com/office/officeart/2008/layout/VerticalCurvedList"/>
    <dgm:cxn modelId="{B8987F83-68EF-4E88-B2E9-FA38561581FB}" type="presParOf" srcId="{222B675E-24CC-4A90-AC31-452225E94726}" destId="{627449B9-F416-45E5-93F6-A06ED74378F8}" srcOrd="3" destOrd="0" presId="urn:microsoft.com/office/officeart/2008/layout/VerticalCurvedList"/>
    <dgm:cxn modelId="{99F3143A-507E-4ABA-8A0E-242EC1EC15ED}" type="presParOf" srcId="{FC85F618-7DF7-4A86-A5E8-A5E1C9B8E742}" destId="{94FCF17C-682A-4953-9D1A-5F5E1726D22E}" srcOrd="1" destOrd="0" presId="urn:microsoft.com/office/officeart/2008/layout/VerticalCurvedList"/>
    <dgm:cxn modelId="{9E3463F5-F6FB-489A-BF62-C9485E7051CC}" type="presParOf" srcId="{FC85F618-7DF7-4A86-A5E8-A5E1C9B8E742}" destId="{914AC4D8-E6E6-49C1-B2F9-3722BEAAFFF9}" srcOrd="2" destOrd="0" presId="urn:microsoft.com/office/officeart/2008/layout/VerticalCurvedList"/>
    <dgm:cxn modelId="{754C9517-067D-4BB4-842D-8DCEB644C4EE}" type="presParOf" srcId="{914AC4D8-E6E6-49C1-B2F9-3722BEAAFFF9}" destId="{668D1A5F-8FDC-43C9-80B6-C50820B1238F}" srcOrd="0" destOrd="0" presId="urn:microsoft.com/office/officeart/2008/layout/VerticalCurvedList"/>
    <dgm:cxn modelId="{954261E6-43EE-44A5-AC71-6FE3EBEA09B7}" type="presParOf" srcId="{FC85F618-7DF7-4A86-A5E8-A5E1C9B8E742}" destId="{D69ED0D2-55D5-457A-97BE-7080D668C80D}" srcOrd="3" destOrd="0" presId="urn:microsoft.com/office/officeart/2008/layout/VerticalCurvedList"/>
    <dgm:cxn modelId="{BE943761-5B1A-40DD-9C16-99192874348E}" type="presParOf" srcId="{FC85F618-7DF7-4A86-A5E8-A5E1C9B8E742}" destId="{4D50861E-84F0-487B-B5DA-27FB16E64D82}" srcOrd="4" destOrd="0" presId="urn:microsoft.com/office/officeart/2008/layout/VerticalCurvedList"/>
    <dgm:cxn modelId="{3B4A3F73-D7EE-4A29-8B4A-B7B739DA0A49}" type="presParOf" srcId="{4D50861E-84F0-487B-B5DA-27FB16E64D82}" destId="{F8B79A32-6B7C-47DF-B57A-717699E7853A}" srcOrd="0" destOrd="0" presId="urn:microsoft.com/office/officeart/2008/layout/VerticalCurvedList"/>
    <dgm:cxn modelId="{F85409F2-5A83-41BB-872F-513F7DF06599}" type="presParOf" srcId="{FC85F618-7DF7-4A86-A5E8-A5E1C9B8E742}" destId="{95A23DE2-FA3D-4418-8C47-900082AAE703}" srcOrd="5" destOrd="0" presId="urn:microsoft.com/office/officeart/2008/layout/VerticalCurvedList"/>
    <dgm:cxn modelId="{C34E46D7-1109-4233-A079-44DBD4E65471}" type="presParOf" srcId="{FC85F618-7DF7-4A86-A5E8-A5E1C9B8E742}" destId="{03F6269A-6BE7-4BCC-A090-E1A0A9A7E4C2}" srcOrd="6" destOrd="0" presId="urn:microsoft.com/office/officeart/2008/layout/VerticalCurvedList"/>
    <dgm:cxn modelId="{A9A16FFC-8E48-49A1-AF41-A6E413D74D58}" type="presParOf" srcId="{03F6269A-6BE7-4BCC-A090-E1A0A9A7E4C2}" destId="{C3DEDE8E-5DE6-44C7-9A55-36713D406180}" srcOrd="0" destOrd="0" presId="urn:microsoft.com/office/officeart/2008/layout/VerticalCurvedList"/>
    <dgm:cxn modelId="{24AB59AC-A464-4DE1-A5DA-F38AE337A663}" type="presParOf" srcId="{FC85F618-7DF7-4A86-A5E8-A5E1C9B8E742}" destId="{814D769B-AD1B-4540-8B6F-858ACA61EF5A}" srcOrd="7" destOrd="0" presId="urn:microsoft.com/office/officeart/2008/layout/VerticalCurvedList"/>
    <dgm:cxn modelId="{C4E3609E-2AAA-4BEF-A34A-7780EE7D967E}" type="presParOf" srcId="{FC85F618-7DF7-4A86-A5E8-A5E1C9B8E742}" destId="{36129DCB-04A7-438C-A3B6-D4E25BB53A5C}" srcOrd="8" destOrd="0" presId="urn:microsoft.com/office/officeart/2008/layout/VerticalCurvedList"/>
    <dgm:cxn modelId="{E30E988F-518B-4DFD-A9A5-E6D9DF88D5E8}" type="presParOf" srcId="{36129DCB-04A7-438C-A3B6-D4E25BB53A5C}" destId="{77610A79-98F3-4BE4-99F0-667DFC50B7A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7CCCF2-DC44-4A92-BB89-76BDA37BA754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6E9A8DB4-B5D7-432C-8C37-D9D39C8CA779}">
      <dgm:prSet phldrT="[Texto]"/>
      <dgm:spPr/>
      <dgm:t>
        <a:bodyPr/>
        <a:lstStyle/>
        <a:p>
          <a:r>
            <a:rPr lang="es-CL" dirty="0"/>
            <a:t>REFUERZO SAPU/SAR</a:t>
          </a:r>
        </a:p>
      </dgm:t>
    </dgm:pt>
    <dgm:pt modelId="{E3036790-00DD-4AE6-A1ED-869DF5DCF411}" type="parTrans" cxnId="{75279689-42E2-4F40-8676-297F12943031}">
      <dgm:prSet/>
      <dgm:spPr/>
      <dgm:t>
        <a:bodyPr/>
        <a:lstStyle/>
        <a:p>
          <a:endParaRPr lang="es-CL"/>
        </a:p>
      </dgm:t>
    </dgm:pt>
    <dgm:pt modelId="{0A9B49DB-B768-4A8A-9095-872D0547C7ED}" type="sibTrans" cxnId="{75279689-42E2-4F40-8676-297F12943031}">
      <dgm:prSet/>
      <dgm:spPr/>
      <dgm:t>
        <a:bodyPr/>
        <a:lstStyle/>
        <a:p>
          <a:endParaRPr lang="es-CL"/>
        </a:p>
      </dgm:t>
    </dgm:pt>
    <dgm:pt modelId="{5B5F4AC0-C339-4D0A-8142-3FD5A6425C1C}">
      <dgm:prSet phldrT="[Texto]"/>
      <dgm:spPr/>
      <dgm:t>
        <a:bodyPr/>
        <a:lstStyle/>
        <a:p>
          <a:r>
            <a:rPr lang="es-ES" dirty="0"/>
            <a:t>Convenios confeccionados y con resolución aprobada en el marco del Programa de Refuerzo de RRHH</a:t>
          </a:r>
          <a:endParaRPr lang="es-CL" dirty="0"/>
        </a:p>
      </dgm:t>
    </dgm:pt>
    <dgm:pt modelId="{08AE64BD-AD64-440B-BDF9-3D4F7A706D7E}" type="parTrans" cxnId="{5593DB3D-CA44-4997-8C6E-91FE8601AFCF}">
      <dgm:prSet/>
      <dgm:spPr/>
      <dgm:t>
        <a:bodyPr/>
        <a:lstStyle/>
        <a:p>
          <a:endParaRPr lang="es-CL"/>
        </a:p>
      </dgm:t>
    </dgm:pt>
    <dgm:pt modelId="{2450B0DF-D2B7-448E-9632-B3EDBCCD46D2}" type="sibTrans" cxnId="{5593DB3D-CA44-4997-8C6E-91FE8601AFCF}">
      <dgm:prSet/>
      <dgm:spPr/>
      <dgm:t>
        <a:bodyPr/>
        <a:lstStyle/>
        <a:p>
          <a:endParaRPr lang="es-CL"/>
        </a:p>
      </dgm:t>
    </dgm:pt>
    <dgm:pt modelId="{1CE1504C-BF8B-42AA-837E-424FF9C8A51D}">
      <dgm:prSet phldrT="[Texto]"/>
      <dgm:spPr/>
      <dgm:t>
        <a:bodyPr/>
        <a:lstStyle/>
        <a:p>
          <a:r>
            <a:rPr lang="es-ES" dirty="0"/>
            <a:t>Comunas:</a:t>
          </a:r>
        </a:p>
        <a:p>
          <a:r>
            <a:rPr lang="es-ES" dirty="0"/>
            <a:t> Iquique </a:t>
          </a:r>
        </a:p>
        <a:p>
          <a:r>
            <a:rPr lang="es-ES" dirty="0"/>
            <a:t>Alto Hospicio</a:t>
          </a:r>
        </a:p>
        <a:p>
          <a:r>
            <a:rPr lang="es-ES" dirty="0"/>
            <a:t>Pozo Almonte</a:t>
          </a:r>
        </a:p>
        <a:p>
          <a:r>
            <a:rPr lang="es-ES" dirty="0"/>
            <a:t>Huara</a:t>
          </a:r>
          <a:endParaRPr lang="es-CL" dirty="0"/>
        </a:p>
      </dgm:t>
    </dgm:pt>
    <dgm:pt modelId="{3CA37FDD-496A-46C7-8B73-55EAEF1516E0}" type="parTrans" cxnId="{3227F9DF-1075-4479-B987-7897A4EFA974}">
      <dgm:prSet/>
      <dgm:spPr/>
      <dgm:t>
        <a:bodyPr/>
        <a:lstStyle/>
        <a:p>
          <a:endParaRPr lang="es-CL"/>
        </a:p>
      </dgm:t>
    </dgm:pt>
    <dgm:pt modelId="{438644B2-BEAD-404A-869B-76BB871DA23E}" type="sibTrans" cxnId="{3227F9DF-1075-4479-B987-7897A4EFA974}">
      <dgm:prSet/>
      <dgm:spPr/>
      <dgm:t>
        <a:bodyPr/>
        <a:lstStyle/>
        <a:p>
          <a:endParaRPr lang="es-CL"/>
        </a:p>
      </dgm:t>
    </dgm:pt>
    <dgm:pt modelId="{48F52D8D-5D00-4BA8-BEB2-BC0988D5A137}">
      <dgm:prSet phldrT="[Texto]"/>
      <dgm:spPr/>
      <dgm:t>
        <a:bodyPr/>
        <a:lstStyle/>
        <a:p>
          <a:r>
            <a:rPr lang="es-CL" dirty="0"/>
            <a:t>REFUERZO SALAS RESPIRATORIAS</a:t>
          </a:r>
        </a:p>
      </dgm:t>
    </dgm:pt>
    <dgm:pt modelId="{2D1E96E8-3A21-4301-B6D3-8431F56E3CD7}" type="parTrans" cxnId="{A547900A-8B3D-4845-9CFF-6B1A09C18A32}">
      <dgm:prSet/>
      <dgm:spPr/>
      <dgm:t>
        <a:bodyPr/>
        <a:lstStyle/>
        <a:p>
          <a:endParaRPr lang="es-CL"/>
        </a:p>
      </dgm:t>
    </dgm:pt>
    <dgm:pt modelId="{154FF6C8-6BE4-42B8-AD2A-4FB269CC07C1}" type="sibTrans" cxnId="{A547900A-8B3D-4845-9CFF-6B1A09C18A32}">
      <dgm:prSet/>
      <dgm:spPr/>
      <dgm:t>
        <a:bodyPr/>
        <a:lstStyle/>
        <a:p>
          <a:endParaRPr lang="es-CL"/>
        </a:p>
      </dgm:t>
    </dgm:pt>
    <dgm:pt modelId="{DD5E53EC-DAF4-4576-94CE-57CF474AB31A}">
      <dgm:prSet phldrT="[Texto]"/>
      <dgm:spPr/>
      <dgm:t>
        <a:bodyPr/>
        <a:lstStyle/>
        <a:p>
          <a:r>
            <a:rPr lang="es-ES" dirty="0"/>
            <a:t>Convenios en proyección en coordinación con referentes comunales</a:t>
          </a:r>
          <a:endParaRPr lang="es-CL" dirty="0"/>
        </a:p>
      </dgm:t>
    </dgm:pt>
    <dgm:pt modelId="{C0B55093-55F3-4FF2-834C-631B8507A644}" type="parTrans" cxnId="{BBB713CB-8DB4-4F30-8F57-310EF74689C7}">
      <dgm:prSet/>
      <dgm:spPr/>
      <dgm:t>
        <a:bodyPr/>
        <a:lstStyle/>
        <a:p>
          <a:endParaRPr lang="es-CL"/>
        </a:p>
      </dgm:t>
    </dgm:pt>
    <dgm:pt modelId="{5C1EA97C-376A-47DC-8766-06606161237D}" type="sibTrans" cxnId="{BBB713CB-8DB4-4F30-8F57-310EF74689C7}">
      <dgm:prSet/>
      <dgm:spPr/>
      <dgm:t>
        <a:bodyPr/>
        <a:lstStyle/>
        <a:p>
          <a:endParaRPr lang="es-CL"/>
        </a:p>
      </dgm:t>
    </dgm:pt>
    <dgm:pt modelId="{E2757467-37D8-4C13-B61C-E6779D49132D}">
      <dgm:prSet phldrT="[Texto]"/>
      <dgm:spPr/>
      <dgm:t>
        <a:bodyPr/>
        <a:lstStyle/>
        <a:p>
          <a:r>
            <a:rPr lang="es-ES" dirty="0"/>
            <a:t>Comunas: </a:t>
          </a:r>
        </a:p>
        <a:p>
          <a:r>
            <a:rPr lang="es-ES" dirty="0"/>
            <a:t>Iquique </a:t>
          </a:r>
        </a:p>
        <a:p>
          <a:r>
            <a:rPr lang="es-ES" dirty="0"/>
            <a:t>Alto Hospicio</a:t>
          </a:r>
        </a:p>
        <a:p>
          <a:r>
            <a:rPr lang="es-ES" dirty="0"/>
            <a:t>Pica</a:t>
          </a:r>
        </a:p>
        <a:p>
          <a:r>
            <a:rPr lang="es-ES" dirty="0"/>
            <a:t>Pozo Almonte</a:t>
          </a:r>
        </a:p>
      </dgm:t>
    </dgm:pt>
    <dgm:pt modelId="{B183AFE2-EA4F-432A-95F6-904F40168C09}" type="parTrans" cxnId="{43052842-59D3-40D9-9B93-32C778A49880}">
      <dgm:prSet/>
      <dgm:spPr/>
      <dgm:t>
        <a:bodyPr/>
        <a:lstStyle/>
        <a:p>
          <a:endParaRPr lang="es-CL"/>
        </a:p>
      </dgm:t>
    </dgm:pt>
    <dgm:pt modelId="{7751F7E4-DEA5-4262-9E75-63034880FBC9}" type="sibTrans" cxnId="{43052842-59D3-40D9-9B93-32C778A49880}">
      <dgm:prSet/>
      <dgm:spPr/>
      <dgm:t>
        <a:bodyPr/>
        <a:lstStyle/>
        <a:p>
          <a:endParaRPr lang="es-CL"/>
        </a:p>
      </dgm:t>
    </dgm:pt>
    <dgm:pt modelId="{90E4D0B7-8FB1-47FF-A860-AF2A686DC67C}">
      <dgm:prSet phldrT="[Texto]"/>
      <dgm:spPr/>
      <dgm:t>
        <a:bodyPr/>
        <a:lstStyle/>
        <a:p>
          <a:r>
            <a:rPr lang="es-ES" dirty="0"/>
            <a:t>Formularios de Requerimiento en confección según catastro de insumos de la red.</a:t>
          </a:r>
          <a:endParaRPr lang="es-CL" dirty="0"/>
        </a:p>
      </dgm:t>
    </dgm:pt>
    <dgm:pt modelId="{F54313A5-B181-4B26-B066-ED27C0A753A1}" type="parTrans" cxnId="{084D105F-AC27-4270-BAAA-6370850AD991}">
      <dgm:prSet/>
      <dgm:spPr/>
      <dgm:t>
        <a:bodyPr/>
        <a:lstStyle/>
        <a:p>
          <a:endParaRPr lang="es-CL"/>
        </a:p>
      </dgm:t>
    </dgm:pt>
    <dgm:pt modelId="{D2764297-F431-40DB-B4CA-CEE8EF9E590B}" type="sibTrans" cxnId="{084D105F-AC27-4270-BAAA-6370850AD991}">
      <dgm:prSet/>
      <dgm:spPr/>
      <dgm:t>
        <a:bodyPr/>
        <a:lstStyle/>
        <a:p>
          <a:endParaRPr lang="es-CL"/>
        </a:p>
      </dgm:t>
    </dgm:pt>
    <dgm:pt modelId="{89B788BF-53D1-4AF3-A429-CFB2FB4C2B7D}">
      <dgm:prSet phldrT="[Texto]"/>
      <dgm:spPr/>
      <dgm:t>
        <a:bodyPr/>
        <a:lstStyle/>
        <a:p>
          <a:r>
            <a:rPr lang="es-CL" dirty="0"/>
            <a:t>A la espera de deposito de glosa desde el MINSAL</a:t>
          </a:r>
        </a:p>
      </dgm:t>
    </dgm:pt>
    <dgm:pt modelId="{298BDB1B-D9AB-496D-BDB8-C7A7C40B8DB6}" type="parTrans" cxnId="{38CFFDF9-DB75-4487-A541-2C32BCCF221D}">
      <dgm:prSet/>
      <dgm:spPr/>
      <dgm:t>
        <a:bodyPr/>
        <a:lstStyle/>
        <a:p>
          <a:endParaRPr lang="es-CL"/>
        </a:p>
      </dgm:t>
    </dgm:pt>
    <dgm:pt modelId="{E04F7ACE-F2DA-4887-8C16-B6717497A85B}" type="sibTrans" cxnId="{38CFFDF9-DB75-4487-A541-2C32BCCF221D}">
      <dgm:prSet/>
      <dgm:spPr/>
      <dgm:t>
        <a:bodyPr/>
        <a:lstStyle/>
        <a:p>
          <a:endParaRPr lang="es-CL"/>
        </a:p>
      </dgm:t>
    </dgm:pt>
    <dgm:pt modelId="{34CE4423-9275-479C-A284-2B4B362301D1}">
      <dgm:prSet phldrT="[Texto]"/>
      <dgm:spPr/>
      <dgm:t>
        <a:bodyPr/>
        <a:lstStyle/>
        <a:p>
          <a:r>
            <a:rPr lang="es-ES" dirty="0"/>
            <a:t>APOYO EN INSUMOS PARA APS</a:t>
          </a:r>
          <a:endParaRPr lang="es-CL" dirty="0"/>
        </a:p>
      </dgm:t>
    </dgm:pt>
    <dgm:pt modelId="{45D9C00C-4055-40C4-B209-0369AC0535C8}" type="sibTrans" cxnId="{05E139A8-DB93-47B5-95ED-728713AECAC2}">
      <dgm:prSet/>
      <dgm:spPr/>
      <dgm:t>
        <a:bodyPr/>
        <a:lstStyle/>
        <a:p>
          <a:endParaRPr lang="es-CL"/>
        </a:p>
      </dgm:t>
    </dgm:pt>
    <dgm:pt modelId="{94784D92-0A1F-41AF-B8CB-904759474C27}" type="parTrans" cxnId="{05E139A8-DB93-47B5-95ED-728713AECAC2}">
      <dgm:prSet/>
      <dgm:spPr/>
      <dgm:t>
        <a:bodyPr/>
        <a:lstStyle/>
        <a:p>
          <a:endParaRPr lang="es-CL"/>
        </a:p>
      </dgm:t>
    </dgm:pt>
    <dgm:pt modelId="{6659C15F-4C94-4918-8FAB-4B1295BF8B0F}">
      <dgm:prSet phldrT="[Texto]"/>
      <dgm:spPr/>
      <dgm:t>
        <a:bodyPr/>
        <a:lstStyle/>
        <a:p>
          <a:r>
            <a:rPr lang="es-ES" dirty="0"/>
            <a:t>APOYO REHABILITACIÓN PULMONAR</a:t>
          </a:r>
          <a:endParaRPr lang="es-CL" dirty="0"/>
        </a:p>
      </dgm:t>
    </dgm:pt>
    <dgm:pt modelId="{2D5549B4-1952-44D7-BDE7-597D60DCD386}" type="parTrans" cxnId="{FF4C90E0-1B9F-4918-A194-B68F1B22583B}">
      <dgm:prSet/>
      <dgm:spPr/>
      <dgm:t>
        <a:bodyPr/>
        <a:lstStyle/>
        <a:p>
          <a:endParaRPr lang="es-CL"/>
        </a:p>
      </dgm:t>
    </dgm:pt>
    <dgm:pt modelId="{31A7588A-3B58-4FA9-BB91-60BFBD093766}" type="sibTrans" cxnId="{FF4C90E0-1B9F-4918-A194-B68F1B22583B}">
      <dgm:prSet/>
      <dgm:spPr/>
      <dgm:t>
        <a:bodyPr/>
        <a:lstStyle/>
        <a:p>
          <a:endParaRPr lang="es-CL"/>
        </a:p>
      </dgm:t>
    </dgm:pt>
    <dgm:pt modelId="{D0A2ABF4-55E9-4E18-8F24-8CA1A8E57CF0}">
      <dgm:prSet phldrT="[Texto]"/>
      <dgm:spPr/>
      <dgm:t>
        <a:bodyPr/>
        <a:lstStyle/>
        <a:p>
          <a:r>
            <a:rPr lang="es-ES" dirty="0"/>
            <a:t>Confección de protocolo de Rehabilitación Pulmonar (COVID-EPOC)</a:t>
          </a:r>
        </a:p>
        <a:p>
          <a:r>
            <a:rPr lang="es-ES" dirty="0"/>
            <a:t>Compra de insumos y Apoyo de RRHH para realización de prestación.</a:t>
          </a:r>
        </a:p>
      </dgm:t>
    </dgm:pt>
    <dgm:pt modelId="{2F711429-B7F5-4A9D-AC1A-408FF0D114B9}" type="parTrans" cxnId="{4B36E65A-A350-4663-A52C-4DC31C5C329F}">
      <dgm:prSet/>
      <dgm:spPr/>
      <dgm:t>
        <a:bodyPr/>
        <a:lstStyle/>
        <a:p>
          <a:endParaRPr lang="es-CL"/>
        </a:p>
      </dgm:t>
    </dgm:pt>
    <dgm:pt modelId="{1D03151B-9C21-4997-A50D-D3F52CE17F3E}" type="sibTrans" cxnId="{4B36E65A-A350-4663-A52C-4DC31C5C329F}">
      <dgm:prSet/>
      <dgm:spPr/>
      <dgm:t>
        <a:bodyPr/>
        <a:lstStyle/>
        <a:p>
          <a:endParaRPr lang="es-CL"/>
        </a:p>
      </dgm:t>
    </dgm:pt>
    <dgm:pt modelId="{DDE0A42D-AE83-4394-99F9-7D3258345FF3}" type="pres">
      <dgm:prSet presAssocID="{927CCCF2-DC44-4A92-BB89-76BDA37BA754}" presName="theList" presStyleCnt="0">
        <dgm:presLayoutVars>
          <dgm:dir/>
          <dgm:animLvl val="lvl"/>
          <dgm:resizeHandles val="exact"/>
        </dgm:presLayoutVars>
      </dgm:prSet>
      <dgm:spPr/>
    </dgm:pt>
    <dgm:pt modelId="{E9BC3316-715E-40C1-8046-5B07EC5E1631}" type="pres">
      <dgm:prSet presAssocID="{6E9A8DB4-B5D7-432C-8C37-D9D39C8CA779}" presName="compNode" presStyleCnt="0"/>
      <dgm:spPr/>
    </dgm:pt>
    <dgm:pt modelId="{FC94233F-869B-4778-8250-89CE8D646DE1}" type="pres">
      <dgm:prSet presAssocID="{6E9A8DB4-B5D7-432C-8C37-D9D39C8CA779}" presName="aNode" presStyleLbl="bgShp" presStyleIdx="0" presStyleCnt="4"/>
      <dgm:spPr/>
    </dgm:pt>
    <dgm:pt modelId="{3234DB05-9D8E-44F3-A182-282B1E111EE6}" type="pres">
      <dgm:prSet presAssocID="{6E9A8DB4-B5D7-432C-8C37-D9D39C8CA779}" presName="textNode" presStyleLbl="bgShp" presStyleIdx="0" presStyleCnt="4"/>
      <dgm:spPr/>
    </dgm:pt>
    <dgm:pt modelId="{6F86696C-BE79-45DD-8A4E-45391D4C8210}" type="pres">
      <dgm:prSet presAssocID="{6E9A8DB4-B5D7-432C-8C37-D9D39C8CA779}" presName="compChildNode" presStyleCnt="0"/>
      <dgm:spPr/>
    </dgm:pt>
    <dgm:pt modelId="{36FF1522-C70C-4CFA-85D3-1E2D19345EDB}" type="pres">
      <dgm:prSet presAssocID="{6E9A8DB4-B5D7-432C-8C37-D9D39C8CA779}" presName="theInnerList" presStyleCnt="0"/>
      <dgm:spPr/>
    </dgm:pt>
    <dgm:pt modelId="{449C068F-63D6-452A-9487-4FA4309BF108}" type="pres">
      <dgm:prSet presAssocID="{5B5F4AC0-C339-4D0A-8142-3FD5A6425C1C}" presName="childNode" presStyleLbl="node1" presStyleIdx="0" presStyleCnt="7">
        <dgm:presLayoutVars>
          <dgm:bulletEnabled val="1"/>
        </dgm:presLayoutVars>
      </dgm:prSet>
      <dgm:spPr/>
    </dgm:pt>
    <dgm:pt modelId="{A4E6BB3E-57ED-4C61-B947-005E277D898F}" type="pres">
      <dgm:prSet presAssocID="{5B5F4AC0-C339-4D0A-8142-3FD5A6425C1C}" presName="aSpace2" presStyleCnt="0"/>
      <dgm:spPr/>
    </dgm:pt>
    <dgm:pt modelId="{8F7F816A-E319-4798-97F3-79713C5D564C}" type="pres">
      <dgm:prSet presAssocID="{1CE1504C-BF8B-42AA-837E-424FF9C8A51D}" presName="childNode" presStyleLbl="node1" presStyleIdx="1" presStyleCnt="7">
        <dgm:presLayoutVars>
          <dgm:bulletEnabled val="1"/>
        </dgm:presLayoutVars>
      </dgm:prSet>
      <dgm:spPr/>
    </dgm:pt>
    <dgm:pt modelId="{38DFA1C6-CBA5-46E4-BDA7-88EF507A56A8}" type="pres">
      <dgm:prSet presAssocID="{6E9A8DB4-B5D7-432C-8C37-D9D39C8CA779}" presName="aSpace" presStyleCnt="0"/>
      <dgm:spPr/>
    </dgm:pt>
    <dgm:pt modelId="{5F76AD07-BA95-49CC-9D40-6A96E50929F6}" type="pres">
      <dgm:prSet presAssocID="{48F52D8D-5D00-4BA8-BEB2-BC0988D5A137}" presName="compNode" presStyleCnt="0"/>
      <dgm:spPr/>
    </dgm:pt>
    <dgm:pt modelId="{C142BB38-9EBC-4689-8356-79D733DBC3FE}" type="pres">
      <dgm:prSet presAssocID="{48F52D8D-5D00-4BA8-BEB2-BC0988D5A137}" presName="aNode" presStyleLbl="bgShp" presStyleIdx="1" presStyleCnt="4"/>
      <dgm:spPr/>
    </dgm:pt>
    <dgm:pt modelId="{045D9AF2-4430-42A5-8F7A-FF4EE00AB649}" type="pres">
      <dgm:prSet presAssocID="{48F52D8D-5D00-4BA8-BEB2-BC0988D5A137}" presName="textNode" presStyleLbl="bgShp" presStyleIdx="1" presStyleCnt="4"/>
      <dgm:spPr/>
    </dgm:pt>
    <dgm:pt modelId="{76472906-2FF5-4F18-8CC5-21EF29A35A5A}" type="pres">
      <dgm:prSet presAssocID="{48F52D8D-5D00-4BA8-BEB2-BC0988D5A137}" presName="compChildNode" presStyleCnt="0"/>
      <dgm:spPr/>
    </dgm:pt>
    <dgm:pt modelId="{DBF9D6F3-4E8D-4034-9506-6ED5CB2F2B05}" type="pres">
      <dgm:prSet presAssocID="{48F52D8D-5D00-4BA8-BEB2-BC0988D5A137}" presName="theInnerList" presStyleCnt="0"/>
      <dgm:spPr/>
    </dgm:pt>
    <dgm:pt modelId="{119FBF99-B5F1-41C4-808B-666489D6EBE5}" type="pres">
      <dgm:prSet presAssocID="{DD5E53EC-DAF4-4576-94CE-57CF474AB31A}" presName="childNode" presStyleLbl="node1" presStyleIdx="2" presStyleCnt="7">
        <dgm:presLayoutVars>
          <dgm:bulletEnabled val="1"/>
        </dgm:presLayoutVars>
      </dgm:prSet>
      <dgm:spPr/>
    </dgm:pt>
    <dgm:pt modelId="{A4A98198-99E3-4A30-85E5-72868F870A3C}" type="pres">
      <dgm:prSet presAssocID="{DD5E53EC-DAF4-4576-94CE-57CF474AB31A}" presName="aSpace2" presStyleCnt="0"/>
      <dgm:spPr/>
    </dgm:pt>
    <dgm:pt modelId="{A507DC0A-0347-43D4-A79E-A707C3AC5208}" type="pres">
      <dgm:prSet presAssocID="{E2757467-37D8-4C13-B61C-E6779D49132D}" presName="childNode" presStyleLbl="node1" presStyleIdx="3" presStyleCnt="7">
        <dgm:presLayoutVars>
          <dgm:bulletEnabled val="1"/>
        </dgm:presLayoutVars>
      </dgm:prSet>
      <dgm:spPr/>
    </dgm:pt>
    <dgm:pt modelId="{5353474D-15A8-48A9-9213-7E07B2EE15BC}" type="pres">
      <dgm:prSet presAssocID="{48F52D8D-5D00-4BA8-BEB2-BC0988D5A137}" presName="aSpace" presStyleCnt="0"/>
      <dgm:spPr/>
    </dgm:pt>
    <dgm:pt modelId="{E1FE3C51-B687-4C51-AB6D-8F10A8DE26D9}" type="pres">
      <dgm:prSet presAssocID="{34CE4423-9275-479C-A284-2B4B362301D1}" presName="compNode" presStyleCnt="0"/>
      <dgm:spPr/>
    </dgm:pt>
    <dgm:pt modelId="{C70B367B-6C03-4AEF-BBAF-C138D1994587}" type="pres">
      <dgm:prSet presAssocID="{34CE4423-9275-479C-A284-2B4B362301D1}" presName="aNode" presStyleLbl="bgShp" presStyleIdx="2" presStyleCnt="4"/>
      <dgm:spPr/>
    </dgm:pt>
    <dgm:pt modelId="{DDDBE956-FED5-43F2-86BA-C945EF4ED49A}" type="pres">
      <dgm:prSet presAssocID="{34CE4423-9275-479C-A284-2B4B362301D1}" presName="textNode" presStyleLbl="bgShp" presStyleIdx="2" presStyleCnt="4"/>
      <dgm:spPr/>
    </dgm:pt>
    <dgm:pt modelId="{C003B4F4-6B4E-46E4-BB66-9E8D6555EE66}" type="pres">
      <dgm:prSet presAssocID="{34CE4423-9275-479C-A284-2B4B362301D1}" presName="compChildNode" presStyleCnt="0"/>
      <dgm:spPr/>
    </dgm:pt>
    <dgm:pt modelId="{FB008A37-8CC1-4279-8115-0DB7AF621EB3}" type="pres">
      <dgm:prSet presAssocID="{34CE4423-9275-479C-A284-2B4B362301D1}" presName="theInnerList" presStyleCnt="0"/>
      <dgm:spPr/>
    </dgm:pt>
    <dgm:pt modelId="{C6D790C6-4258-460B-BA87-65CF1A61C502}" type="pres">
      <dgm:prSet presAssocID="{90E4D0B7-8FB1-47FF-A860-AF2A686DC67C}" presName="childNode" presStyleLbl="node1" presStyleIdx="4" presStyleCnt="7">
        <dgm:presLayoutVars>
          <dgm:bulletEnabled val="1"/>
        </dgm:presLayoutVars>
      </dgm:prSet>
      <dgm:spPr/>
    </dgm:pt>
    <dgm:pt modelId="{4CC8EB2B-D1E0-43DC-9165-22AAEF12EE93}" type="pres">
      <dgm:prSet presAssocID="{90E4D0B7-8FB1-47FF-A860-AF2A686DC67C}" presName="aSpace2" presStyleCnt="0"/>
      <dgm:spPr/>
    </dgm:pt>
    <dgm:pt modelId="{400D30C9-463C-4886-8D82-3C1B89F36D64}" type="pres">
      <dgm:prSet presAssocID="{89B788BF-53D1-4AF3-A429-CFB2FB4C2B7D}" presName="childNode" presStyleLbl="node1" presStyleIdx="5" presStyleCnt="7">
        <dgm:presLayoutVars>
          <dgm:bulletEnabled val="1"/>
        </dgm:presLayoutVars>
      </dgm:prSet>
      <dgm:spPr/>
    </dgm:pt>
    <dgm:pt modelId="{D2AE5179-B59F-4AF0-980C-A695A08785D0}" type="pres">
      <dgm:prSet presAssocID="{34CE4423-9275-479C-A284-2B4B362301D1}" presName="aSpace" presStyleCnt="0"/>
      <dgm:spPr/>
    </dgm:pt>
    <dgm:pt modelId="{E7A56378-0593-4B5F-8634-DBD6781573F4}" type="pres">
      <dgm:prSet presAssocID="{6659C15F-4C94-4918-8FAB-4B1295BF8B0F}" presName="compNode" presStyleCnt="0"/>
      <dgm:spPr/>
    </dgm:pt>
    <dgm:pt modelId="{0C5E67DC-6404-44AC-B22F-65DCE4D78C07}" type="pres">
      <dgm:prSet presAssocID="{6659C15F-4C94-4918-8FAB-4B1295BF8B0F}" presName="aNode" presStyleLbl="bgShp" presStyleIdx="3" presStyleCnt="4"/>
      <dgm:spPr/>
    </dgm:pt>
    <dgm:pt modelId="{27911658-E8A4-4741-92A8-BE63AA06AB87}" type="pres">
      <dgm:prSet presAssocID="{6659C15F-4C94-4918-8FAB-4B1295BF8B0F}" presName="textNode" presStyleLbl="bgShp" presStyleIdx="3" presStyleCnt="4"/>
      <dgm:spPr/>
    </dgm:pt>
    <dgm:pt modelId="{BDE3B76E-B87E-4B73-B9AA-F595983A643B}" type="pres">
      <dgm:prSet presAssocID="{6659C15F-4C94-4918-8FAB-4B1295BF8B0F}" presName="compChildNode" presStyleCnt="0"/>
      <dgm:spPr/>
    </dgm:pt>
    <dgm:pt modelId="{4F973A19-7258-4CB8-8992-FF061B300844}" type="pres">
      <dgm:prSet presAssocID="{6659C15F-4C94-4918-8FAB-4B1295BF8B0F}" presName="theInnerList" presStyleCnt="0"/>
      <dgm:spPr/>
    </dgm:pt>
    <dgm:pt modelId="{B7B3E427-AA31-41E6-8309-7D6589A37B6F}" type="pres">
      <dgm:prSet presAssocID="{D0A2ABF4-55E9-4E18-8F24-8CA1A8E57CF0}" presName="childNode" presStyleLbl="node1" presStyleIdx="6" presStyleCnt="7" custLinFactNeighborX="106" custLinFactNeighborY="160">
        <dgm:presLayoutVars>
          <dgm:bulletEnabled val="1"/>
        </dgm:presLayoutVars>
      </dgm:prSet>
      <dgm:spPr/>
    </dgm:pt>
  </dgm:ptLst>
  <dgm:cxnLst>
    <dgm:cxn modelId="{A547900A-8B3D-4845-9CFF-6B1A09C18A32}" srcId="{927CCCF2-DC44-4A92-BB89-76BDA37BA754}" destId="{48F52D8D-5D00-4BA8-BEB2-BC0988D5A137}" srcOrd="1" destOrd="0" parTransId="{2D1E96E8-3A21-4301-B6D3-8431F56E3CD7}" sibTransId="{154FF6C8-6BE4-42B8-AD2A-4FB269CC07C1}"/>
    <dgm:cxn modelId="{8FA2FB24-7282-4288-AAB0-2132A176188E}" type="presOf" srcId="{D0A2ABF4-55E9-4E18-8F24-8CA1A8E57CF0}" destId="{B7B3E427-AA31-41E6-8309-7D6589A37B6F}" srcOrd="0" destOrd="0" presId="urn:microsoft.com/office/officeart/2005/8/layout/lProcess2"/>
    <dgm:cxn modelId="{5593DB3D-CA44-4997-8C6E-91FE8601AFCF}" srcId="{6E9A8DB4-B5D7-432C-8C37-D9D39C8CA779}" destId="{5B5F4AC0-C339-4D0A-8142-3FD5A6425C1C}" srcOrd="0" destOrd="0" parTransId="{08AE64BD-AD64-440B-BDF9-3D4F7A706D7E}" sibTransId="{2450B0DF-D2B7-448E-9632-B3EDBCCD46D2}"/>
    <dgm:cxn modelId="{A7B7D63E-3AB2-4BBA-83CC-D29498AE266A}" type="presOf" srcId="{90E4D0B7-8FB1-47FF-A860-AF2A686DC67C}" destId="{C6D790C6-4258-460B-BA87-65CF1A61C502}" srcOrd="0" destOrd="0" presId="urn:microsoft.com/office/officeart/2005/8/layout/lProcess2"/>
    <dgm:cxn modelId="{E893683F-4694-4581-B678-D04DD69998C3}" type="presOf" srcId="{89B788BF-53D1-4AF3-A429-CFB2FB4C2B7D}" destId="{400D30C9-463C-4886-8D82-3C1B89F36D64}" srcOrd="0" destOrd="0" presId="urn:microsoft.com/office/officeart/2005/8/layout/lProcess2"/>
    <dgm:cxn modelId="{084D105F-AC27-4270-BAAA-6370850AD991}" srcId="{34CE4423-9275-479C-A284-2B4B362301D1}" destId="{90E4D0B7-8FB1-47FF-A860-AF2A686DC67C}" srcOrd="0" destOrd="0" parTransId="{F54313A5-B181-4B26-B066-ED27C0A753A1}" sibTransId="{D2764297-F431-40DB-B4CA-CEE8EF9E590B}"/>
    <dgm:cxn modelId="{43052842-59D3-40D9-9B93-32C778A49880}" srcId="{48F52D8D-5D00-4BA8-BEB2-BC0988D5A137}" destId="{E2757467-37D8-4C13-B61C-E6779D49132D}" srcOrd="1" destOrd="0" parTransId="{B183AFE2-EA4F-432A-95F6-904F40168C09}" sibTransId="{7751F7E4-DEA5-4262-9E75-63034880FBC9}"/>
    <dgm:cxn modelId="{4B36E65A-A350-4663-A52C-4DC31C5C329F}" srcId="{6659C15F-4C94-4918-8FAB-4B1295BF8B0F}" destId="{D0A2ABF4-55E9-4E18-8F24-8CA1A8E57CF0}" srcOrd="0" destOrd="0" parTransId="{2F711429-B7F5-4A9D-AC1A-408FF0D114B9}" sibTransId="{1D03151B-9C21-4997-A50D-D3F52CE17F3E}"/>
    <dgm:cxn modelId="{B12CB983-27B5-4039-AB84-3ACBAB8964A4}" type="presOf" srcId="{E2757467-37D8-4C13-B61C-E6779D49132D}" destId="{A507DC0A-0347-43D4-A79E-A707C3AC5208}" srcOrd="0" destOrd="0" presId="urn:microsoft.com/office/officeart/2005/8/layout/lProcess2"/>
    <dgm:cxn modelId="{44C77287-E787-4CF4-B2EB-17FFD366CADF}" type="presOf" srcId="{5B5F4AC0-C339-4D0A-8142-3FD5A6425C1C}" destId="{449C068F-63D6-452A-9487-4FA4309BF108}" srcOrd="0" destOrd="0" presId="urn:microsoft.com/office/officeart/2005/8/layout/lProcess2"/>
    <dgm:cxn modelId="{75279689-42E2-4F40-8676-297F12943031}" srcId="{927CCCF2-DC44-4A92-BB89-76BDA37BA754}" destId="{6E9A8DB4-B5D7-432C-8C37-D9D39C8CA779}" srcOrd="0" destOrd="0" parTransId="{E3036790-00DD-4AE6-A1ED-869DF5DCF411}" sibTransId="{0A9B49DB-B768-4A8A-9095-872D0547C7ED}"/>
    <dgm:cxn modelId="{9F158391-9482-4909-BB14-E6B940EBE3C8}" type="presOf" srcId="{6659C15F-4C94-4918-8FAB-4B1295BF8B0F}" destId="{27911658-E8A4-4741-92A8-BE63AA06AB87}" srcOrd="1" destOrd="0" presId="urn:microsoft.com/office/officeart/2005/8/layout/lProcess2"/>
    <dgm:cxn modelId="{A748FD95-8D30-4DD1-B193-81AF7774D074}" type="presOf" srcId="{1CE1504C-BF8B-42AA-837E-424FF9C8A51D}" destId="{8F7F816A-E319-4798-97F3-79713C5D564C}" srcOrd="0" destOrd="0" presId="urn:microsoft.com/office/officeart/2005/8/layout/lProcess2"/>
    <dgm:cxn modelId="{05E139A8-DB93-47B5-95ED-728713AECAC2}" srcId="{927CCCF2-DC44-4A92-BB89-76BDA37BA754}" destId="{34CE4423-9275-479C-A284-2B4B362301D1}" srcOrd="2" destOrd="0" parTransId="{94784D92-0A1F-41AF-B8CB-904759474C27}" sibTransId="{45D9C00C-4055-40C4-B209-0369AC0535C8}"/>
    <dgm:cxn modelId="{3FDED2BF-23C3-41C2-BEBC-0753056CF7E2}" type="presOf" srcId="{34CE4423-9275-479C-A284-2B4B362301D1}" destId="{C70B367B-6C03-4AEF-BBAF-C138D1994587}" srcOrd="0" destOrd="0" presId="urn:microsoft.com/office/officeart/2005/8/layout/lProcess2"/>
    <dgm:cxn modelId="{CE1F02C5-1EE9-49E6-B24D-3D6C0D993052}" type="presOf" srcId="{927CCCF2-DC44-4A92-BB89-76BDA37BA754}" destId="{DDE0A42D-AE83-4394-99F9-7D3258345FF3}" srcOrd="0" destOrd="0" presId="urn:microsoft.com/office/officeart/2005/8/layout/lProcess2"/>
    <dgm:cxn modelId="{BBB713CB-8DB4-4F30-8F57-310EF74689C7}" srcId="{48F52D8D-5D00-4BA8-BEB2-BC0988D5A137}" destId="{DD5E53EC-DAF4-4576-94CE-57CF474AB31A}" srcOrd="0" destOrd="0" parTransId="{C0B55093-55F3-4FF2-834C-631B8507A644}" sibTransId="{5C1EA97C-376A-47DC-8766-06606161237D}"/>
    <dgm:cxn modelId="{5A5325CF-2997-41EC-8826-AD450990F913}" type="presOf" srcId="{DD5E53EC-DAF4-4576-94CE-57CF474AB31A}" destId="{119FBF99-B5F1-41C4-808B-666489D6EBE5}" srcOrd="0" destOrd="0" presId="urn:microsoft.com/office/officeart/2005/8/layout/lProcess2"/>
    <dgm:cxn modelId="{CAC358D2-BAC0-4ACC-8B41-5C47CDEF499B}" type="presOf" srcId="{48F52D8D-5D00-4BA8-BEB2-BC0988D5A137}" destId="{045D9AF2-4430-42A5-8F7A-FF4EE00AB649}" srcOrd="1" destOrd="0" presId="urn:microsoft.com/office/officeart/2005/8/layout/lProcess2"/>
    <dgm:cxn modelId="{5D2438D4-4054-4B09-B912-857DC5B99965}" type="presOf" srcId="{34CE4423-9275-479C-A284-2B4B362301D1}" destId="{DDDBE956-FED5-43F2-86BA-C945EF4ED49A}" srcOrd="1" destOrd="0" presId="urn:microsoft.com/office/officeart/2005/8/layout/lProcess2"/>
    <dgm:cxn modelId="{62598ED9-2397-4EF6-81D2-415AFECF23D7}" type="presOf" srcId="{6E9A8DB4-B5D7-432C-8C37-D9D39C8CA779}" destId="{FC94233F-869B-4778-8250-89CE8D646DE1}" srcOrd="0" destOrd="0" presId="urn:microsoft.com/office/officeart/2005/8/layout/lProcess2"/>
    <dgm:cxn modelId="{3227F9DF-1075-4479-B987-7897A4EFA974}" srcId="{6E9A8DB4-B5D7-432C-8C37-D9D39C8CA779}" destId="{1CE1504C-BF8B-42AA-837E-424FF9C8A51D}" srcOrd="1" destOrd="0" parTransId="{3CA37FDD-496A-46C7-8B73-55EAEF1516E0}" sibTransId="{438644B2-BEAD-404A-869B-76BB871DA23E}"/>
    <dgm:cxn modelId="{FF4C90E0-1B9F-4918-A194-B68F1B22583B}" srcId="{927CCCF2-DC44-4A92-BB89-76BDA37BA754}" destId="{6659C15F-4C94-4918-8FAB-4B1295BF8B0F}" srcOrd="3" destOrd="0" parTransId="{2D5549B4-1952-44D7-BDE7-597D60DCD386}" sibTransId="{31A7588A-3B58-4FA9-BB91-60BFBD093766}"/>
    <dgm:cxn modelId="{D58518E2-BFF1-44A5-BA9B-329386513343}" type="presOf" srcId="{48F52D8D-5D00-4BA8-BEB2-BC0988D5A137}" destId="{C142BB38-9EBC-4689-8356-79D733DBC3FE}" srcOrd="0" destOrd="0" presId="urn:microsoft.com/office/officeart/2005/8/layout/lProcess2"/>
    <dgm:cxn modelId="{B43A6CE2-C9A5-4363-8FC4-96BCCAD975E0}" type="presOf" srcId="{6659C15F-4C94-4918-8FAB-4B1295BF8B0F}" destId="{0C5E67DC-6404-44AC-B22F-65DCE4D78C07}" srcOrd="0" destOrd="0" presId="urn:microsoft.com/office/officeart/2005/8/layout/lProcess2"/>
    <dgm:cxn modelId="{A970D2F9-D005-4F71-A4C7-DC51FD2FDA0A}" type="presOf" srcId="{6E9A8DB4-B5D7-432C-8C37-D9D39C8CA779}" destId="{3234DB05-9D8E-44F3-A182-282B1E111EE6}" srcOrd="1" destOrd="0" presId="urn:microsoft.com/office/officeart/2005/8/layout/lProcess2"/>
    <dgm:cxn modelId="{38CFFDF9-DB75-4487-A541-2C32BCCF221D}" srcId="{34CE4423-9275-479C-A284-2B4B362301D1}" destId="{89B788BF-53D1-4AF3-A429-CFB2FB4C2B7D}" srcOrd="1" destOrd="0" parTransId="{298BDB1B-D9AB-496D-BDB8-C7A7C40B8DB6}" sibTransId="{E04F7ACE-F2DA-4887-8C16-B6717497A85B}"/>
    <dgm:cxn modelId="{0FA9F7CB-43B5-4A12-A05A-650C03882112}" type="presParOf" srcId="{DDE0A42D-AE83-4394-99F9-7D3258345FF3}" destId="{E9BC3316-715E-40C1-8046-5B07EC5E1631}" srcOrd="0" destOrd="0" presId="urn:microsoft.com/office/officeart/2005/8/layout/lProcess2"/>
    <dgm:cxn modelId="{DD60B7F3-ED35-4ED0-9776-2D0B1C130AAB}" type="presParOf" srcId="{E9BC3316-715E-40C1-8046-5B07EC5E1631}" destId="{FC94233F-869B-4778-8250-89CE8D646DE1}" srcOrd="0" destOrd="0" presId="urn:microsoft.com/office/officeart/2005/8/layout/lProcess2"/>
    <dgm:cxn modelId="{E7B24336-4FCA-4CDE-B261-7B6424F9A5E3}" type="presParOf" srcId="{E9BC3316-715E-40C1-8046-5B07EC5E1631}" destId="{3234DB05-9D8E-44F3-A182-282B1E111EE6}" srcOrd="1" destOrd="0" presId="urn:microsoft.com/office/officeart/2005/8/layout/lProcess2"/>
    <dgm:cxn modelId="{D55E701A-EE36-496B-90B8-6A4466717242}" type="presParOf" srcId="{E9BC3316-715E-40C1-8046-5B07EC5E1631}" destId="{6F86696C-BE79-45DD-8A4E-45391D4C8210}" srcOrd="2" destOrd="0" presId="urn:microsoft.com/office/officeart/2005/8/layout/lProcess2"/>
    <dgm:cxn modelId="{41846629-9595-48A4-88A4-CD59360F212B}" type="presParOf" srcId="{6F86696C-BE79-45DD-8A4E-45391D4C8210}" destId="{36FF1522-C70C-4CFA-85D3-1E2D19345EDB}" srcOrd="0" destOrd="0" presId="urn:microsoft.com/office/officeart/2005/8/layout/lProcess2"/>
    <dgm:cxn modelId="{DE537954-9C8D-4FBA-9320-9A523D31AC19}" type="presParOf" srcId="{36FF1522-C70C-4CFA-85D3-1E2D19345EDB}" destId="{449C068F-63D6-452A-9487-4FA4309BF108}" srcOrd="0" destOrd="0" presId="urn:microsoft.com/office/officeart/2005/8/layout/lProcess2"/>
    <dgm:cxn modelId="{552972ED-BCD8-4BE1-9DDC-6294CB515D47}" type="presParOf" srcId="{36FF1522-C70C-4CFA-85D3-1E2D19345EDB}" destId="{A4E6BB3E-57ED-4C61-B947-005E277D898F}" srcOrd="1" destOrd="0" presId="urn:microsoft.com/office/officeart/2005/8/layout/lProcess2"/>
    <dgm:cxn modelId="{955A318E-10B2-4920-9E65-B9472EC0D923}" type="presParOf" srcId="{36FF1522-C70C-4CFA-85D3-1E2D19345EDB}" destId="{8F7F816A-E319-4798-97F3-79713C5D564C}" srcOrd="2" destOrd="0" presId="urn:microsoft.com/office/officeart/2005/8/layout/lProcess2"/>
    <dgm:cxn modelId="{1C776226-AD5C-4363-B97A-3E6CB4F6B04E}" type="presParOf" srcId="{DDE0A42D-AE83-4394-99F9-7D3258345FF3}" destId="{38DFA1C6-CBA5-46E4-BDA7-88EF507A56A8}" srcOrd="1" destOrd="0" presId="urn:microsoft.com/office/officeart/2005/8/layout/lProcess2"/>
    <dgm:cxn modelId="{7A367D73-BC5D-4BD2-88AA-0CFDE952E9E2}" type="presParOf" srcId="{DDE0A42D-AE83-4394-99F9-7D3258345FF3}" destId="{5F76AD07-BA95-49CC-9D40-6A96E50929F6}" srcOrd="2" destOrd="0" presId="urn:microsoft.com/office/officeart/2005/8/layout/lProcess2"/>
    <dgm:cxn modelId="{5EE72D33-7F90-419A-A1DD-0449B030CAF3}" type="presParOf" srcId="{5F76AD07-BA95-49CC-9D40-6A96E50929F6}" destId="{C142BB38-9EBC-4689-8356-79D733DBC3FE}" srcOrd="0" destOrd="0" presId="urn:microsoft.com/office/officeart/2005/8/layout/lProcess2"/>
    <dgm:cxn modelId="{3C93B39C-48D1-4584-8282-203BEC92C7CF}" type="presParOf" srcId="{5F76AD07-BA95-49CC-9D40-6A96E50929F6}" destId="{045D9AF2-4430-42A5-8F7A-FF4EE00AB649}" srcOrd="1" destOrd="0" presId="urn:microsoft.com/office/officeart/2005/8/layout/lProcess2"/>
    <dgm:cxn modelId="{6F04AC72-5674-403F-843C-F66E3E0BD1E2}" type="presParOf" srcId="{5F76AD07-BA95-49CC-9D40-6A96E50929F6}" destId="{76472906-2FF5-4F18-8CC5-21EF29A35A5A}" srcOrd="2" destOrd="0" presId="urn:microsoft.com/office/officeart/2005/8/layout/lProcess2"/>
    <dgm:cxn modelId="{5E6EFBE3-4B43-4A4C-8A81-CED960B11621}" type="presParOf" srcId="{76472906-2FF5-4F18-8CC5-21EF29A35A5A}" destId="{DBF9D6F3-4E8D-4034-9506-6ED5CB2F2B05}" srcOrd="0" destOrd="0" presId="urn:microsoft.com/office/officeart/2005/8/layout/lProcess2"/>
    <dgm:cxn modelId="{C39E1B5F-6DEC-4350-B912-D6FAEA8AEE2A}" type="presParOf" srcId="{DBF9D6F3-4E8D-4034-9506-6ED5CB2F2B05}" destId="{119FBF99-B5F1-41C4-808B-666489D6EBE5}" srcOrd="0" destOrd="0" presId="urn:microsoft.com/office/officeart/2005/8/layout/lProcess2"/>
    <dgm:cxn modelId="{4E55804A-4EA0-4E8E-977B-11BAEBFE65FC}" type="presParOf" srcId="{DBF9D6F3-4E8D-4034-9506-6ED5CB2F2B05}" destId="{A4A98198-99E3-4A30-85E5-72868F870A3C}" srcOrd="1" destOrd="0" presId="urn:microsoft.com/office/officeart/2005/8/layout/lProcess2"/>
    <dgm:cxn modelId="{AD122AF0-3E75-447A-9909-30AC70387F9A}" type="presParOf" srcId="{DBF9D6F3-4E8D-4034-9506-6ED5CB2F2B05}" destId="{A507DC0A-0347-43D4-A79E-A707C3AC5208}" srcOrd="2" destOrd="0" presId="urn:microsoft.com/office/officeart/2005/8/layout/lProcess2"/>
    <dgm:cxn modelId="{96DAEE1A-AC81-4817-8BC7-AB8CBD360755}" type="presParOf" srcId="{DDE0A42D-AE83-4394-99F9-7D3258345FF3}" destId="{5353474D-15A8-48A9-9213-7E07B2EE15BC}" srcOrd="3" destOrd="0" presId="urn:microsoft.com/office/officeart/2005/8/layout/lProcess2"/>
    <dgm:cxn modelId="{2A820AA2-1128-4113-AC58-9B4C89270DF7}" type="presParOf" srcId="{DDE0A42D-AE83-4394-99F9-7D3258345FF3}" destId="{E1FE3C51-B687-4C51-AB6D-8F10A8DE26D9}" srcOrd="4" destOrd="0" presId="urn:microsoft.com/office/officeart/2005/8/layout/lProcess2"/>
    <dgm:cxn modelId="{941CB4C0-241F-4454-BBBB-B8E4D9F4989C}" type="presParOf" srcId="{E1FE3C51-B687-4C51-AB6D-8F10A8DE26D9}" destId="{C70B367B-6C03-4AEF-BBAF-C138D1994587}" srcOrd="0" destOrd="0" presId="urn:microsoft.com/office/officeart/2005/8/layout/lProcess2"/>
    <dgm:cxn modelId="{057A2874-9381-4048-9F11-FB402824F443}" type="presParOf" srcId="{E1FE3C51-B687-4C51-AB6D-8F10A8DE26D9}" destId="{DDDBE956-FED5-43F2-86BA-C945EF4ED49A}" srcOrd="1" destOrd="0" presId="urn:microsoft.com/office/officeart/2005/8/layout/lProcess2"/>
    <dgm:cxn modelId="{564923FB-8413-46FF-8E48-73ED6F59CA31}" type="presParOf" srcId="{E1FE3C51-B687-4C51-AB6D-8F10A8DE26D9}" destId="{C003B4F4-6B4E-46E4-BB66-9E8D6555EE66}" srcOrd="2" destOrd="0" presId="urn:microsoft.com/office/officeart/2005/8/layout/lProcess2"/>
    <dgm:cxn modelId="{AA102E0F-2862-44E0-AE00-3D8B532F6DB6}" type="presParOf" srcId="{C003B4F4-6B4E-46E4-BB66-9E8D6555EE66}" destId="{FB008A37-8CC1-4279-8115-0DB7AF621EB3}" srcOrd="0" destOrd="0" presId="urn:microsoft.com/office/officeart/2005/8/layout/lProcess2"/>
    <dgm:cxn modelId="{DA0DF919-80A7-4462-9AD0-707DD4D24EE9}" type="presParOf" srcId="{FB008A37-8CC1-4279-8115-0DB7AF621EB3}" destId="{C6D790C6-4258-460B-BA87-65CF1A61C502}" srcOrd="0" destOrd="0" presId="urn:microsoft.com/office/officeart/2005/8/layout/lProcess2"/>
    <dgm:cxn modelId="{4CF66B4B-D21B-4CE7-A2F7-0398F9A8B278}" type="presParOf" srcId="{FB008A37-8CC1-4279-8115-0DB7AF621EB3}" destId="{4CC8EB2B-D1E0-43DC-9165-22AAEF12EE93}" srcOrd="1" destOrd="0" presId="urn:microsoft.com/office/officeart/2005/8/layout/lProcess2"/>
    <dgm:cxn modelId="{E8C40844-989A-412C-BE6C-899C7E1CF75E}" type="presParOf" srcId="{FB008A37-8CC1-4279-8115-0DB7AF621EB3}" destId="{400D30C9-463C-4886-8D82-3C1B89F36D64}" srcOrd="2" destOrd="0" presId="urn:microsoft.com/office/officeart/2005/8/layout/lProcess2"/>
    <dgm:cxn modelId="{83D6F334-CBD5-4A49-AAF5-A62877B6BF21}" type="presParOf" srcId="{DDE0A42D-AE83-4394-99F9-7D3258345FF3}" destId="{D2AE5179-B59F-4AF0-980C-A695A08785D0}" srcOrd="5" destOrd="0" presId="urn:microsoft.com/office/officeart/2005/8/layout/lProcess2"/>
    <dgm:cxn modelId="{CE681CA9-0DD2-4759-9781-ABC149B42EB5}" type="presParOf" srcId="{DDE0A42D-AE83-4394-99F9-7D3258345FF3}" destId="{E7A56378-0593-4B5F-8634-DBD6781573F4}" srcOrd="6" destOrd="0" presId="urn:microsoft.com/office/officeart/2005/8/layout/lProcess2"/>
    <dgm:cxn modelId="{53D23102-4A9D-48A1-B957-F7DAA6E669D5}" type="presParOf" srcId="{E7A56378-0593-4B5F-8634-DBD6781573F4}" destId="{0C5E67DC-6404-44AC-B22F-65DCE4D78C07}" srcOrd="0" destOrd="0" presId="urn:microsoft.com/office/officeart/2005/8/layout/lProcess2"/>
    <dgm:cxn modelId="{455E8FC5-E385-4B55-8A87-EE53DA3EC421}" type="presParOf" srcId="{E7A56378-0593-4B5F-8634-DBD6781573F4}" destId="{27911658-E8A4-4741-92A8-BE63AA06AB87}" srcOrd="1" destOrd="0" presId="urn:microsoft.com/office/officeart/2005/8/layout/lProcess2"/>
    <dgm:cxn modelId="{CB66E8DF-F61F-4C20-9B6A-86BCB095F169}" type="presParOf" srcId="{E7A56378-0593-4B5F-8634-DBD6781573F4}" destId="{BDE3B76E-B87E-4B73-B9AA-F595983A643B}" srcOrd="2" destOrd="0" presId="urn:microsoft.com/office/officeart/2005/8/layout/lProcess2"/>
    <dgm:cxn modelId="{97445B92-8D87-4E1C-A3D6-683391FD47AE}" type="presParOf" srcId="{BDE3B76E-B87E-4B73-B9AA-F595983A643B}" destId="{4F973A19-7258-4CB8-8992-FF061B300844}" srcOrd="0" destOrd="0" presId="urn:microsoft.com/office/officeart/2005/8/layout/lProcess2"/>
    <dgm:cxn modelId="{2D7D8E4A-1DC5-4E10-912E-D697BE2A5380}" type="presParOf" srcId="{4F973A19-7258-4CB8-8992-FF061B300844}" destId="{B7B3E427-AA31-41E6-8309-7D6589A37B6F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5443D0-89BD-4D16-98F2-FAB81179F82A}">
      <dsp:nvSpPr>
        <dsp:cNvPr id="0" name=""/>
        <dsp:cNvSpPr/>
      </dsp:nvSpPr>
      <dsp:spPr>
        <a:xfrm rot="10800000">
          <a:off x="1728179" y="0"/>
          <a:ext cx="6847600" cy="7301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82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 dirty="0" err="1"/>
            <a:t>Complejización</a:t>
          </a:r>
          <a:r>
            <a:rPr lang="es-CL" sz="2300" kern="1200" dirty="0"/>
            <a:t> de camas (Hospitalización-UTI-UCI)</a:t>
          </a:r>
        </a:p>
      </dsp:txBody>
      <dsp:txXfrm rot="10800000">
        <a:off x="1910720" y="0"/>
        <a:ext cx="6665059" cy="730164"/>
      </dsp:txXfrm>
    </dsp:sp>
    <dsp:sp modelId="{ACD701BF-058C-49D2-82CE-5BA94D517ADB}">
      <dsp:nvSpPr>
        <dsp:cNvPr id="0" name=""/>
        <dsp:cNvSpPr/>
      </dsp:nvSpPr>
      <dsp:spPr>
        <a:xfrm>
          <a:off x="1542230" y="1650"/>
          <a:ext cx="730164" cy="73016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1D5A5B-E986-48DC-8D2A-FA11DA41FC98}">
      <dsp:nvSpPr>
        <dsp:cNvPr id="0" name=""/>
        <dsp:cNvSpPr/>
      </dsp:nvSpPr>
      <dsp:spPr>
        <a:xfrm rot="10800000">
          <a:off x="1907312" y="949774"/>
          <a:ext cx="6847600" cy="7301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82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kern="1200" dirty="0"/>
            <a:t>Hospitalización Domiciliaria</a:t>
          </a:r>
          <a:endParaRPr lang="es-CL" sz="2300" kern="1200" dirty="0"/>
        </a:p>
      </dsp:txBody>
      <dsp:txXfrm rot="10800000">
        <a:off x="2089853" y="949774"/>
        <a:ext cx="6665059" cy="730164"/>
      </dsp:txXfrm>
    </dsp:sp>
    <dsp:sp modelId="{40030AAE-A142-4559-BF86-19399A8C4E81}">
      <dsp:nvSpPr>
        <dsp:cNvPr id="0" name=""/>
        <dsp:cNvSpPr/>
      </dsp:nvSpPr>
      <dsp:spPr>
        <a:xfrm>
          <a:off x="1542230" y="949774"/>
          <a:ext cx="730164" cy="73016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9F8273-00DC-4C0C-B09B-A5116141C027}">
      <dsp:nvSpPr>
        <dsp:cNvPr id="0" name=""/>
        <dsp:cNvSpPr/>
      </dsp:nvSpPr>
      <dsp:spPr>
        <a:xfrm rot="10800000">
          <a:off x="1907312" y="1897898"/>
          <a:ext cx="6847600" cy="7301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82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kern="1200" dirty="0"/>
            <a:t>Refuerzo UEH</a:t>
          </a:r>
          <a:endParaRPr lang="es-CL" sz="2300" kern="1200" dirty="0"/>
        </a:p>
      </dsp:txBody>
      <dsp:txXfrm rot="10800000">
        <a:off x="2089853" y="1897898"/>
        <a:ext cx="6665059" cy="730164"/>
      </dsp:txXfrm>
    </dsp:sp>
    <dsp:sp modelId="{03D68581-FF9D-4DD0-B3A0-7F02BA6AD0D3}">
      <dsp:nvSpPr>
        <dsp:cNvPr id="0" name=""/>
        <dsp:cNvSpPr/>
      </dsp:nvSpPr>
      <dsp:spPr>
        <a:xfrm>
          <a:off x="1542230" y="1897898"/>
          <a:ext cx="730164" cy="73016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98DCAB-F8BB-490A-9311-5F48278039B7}">
      <dsp:nvSpPr>
        <dsp:cNvPr id="0" name=""/>
        <dsp:cNvSpPr/>
      </dsp:nvSpPr>
      <dsp:spPr>
        <a:xfrm rot="10800000">
          <a:off x="1907312" y="2846022"/>
          <a:ext cx="6847600" cy="7301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82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kern="1200" dirty="0"/>
            <a:t>Refuerzo RRHH laboratorio</a:t>
          </a:r>
          <a:endParaRPr lang="es-CL" sz="2300" kern="1200" dirty="0"/>
        </a:p>
      </dsp:txBody>
      <dsp:txXfrm rot="10800000">
        <a:off x="2089853" y="2846022"/>
        <a:ext cx="6665059" cy="730164"/>
      </dsp:txXfrm>
    </dsp:sp>
    <dsp:sp modelId="{46AEAE7D-5943-4B78-9BD2-66F5C91C8A3B}">
      <dsp:nvSpPr>
        <dsp:cNvPr id="0" name=""/>
        <dsp:cNvSpPr/>
      </dsp:nvSpPr>
      <dsp:spPr>
        <a:xfrm>
          <a:off x="1542230" y="2846022"/>
          <a:ext cx="730164" cy="73016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49D8FB-3787-4E98-8ED1-F767D4AB8F9C}">
      <dsp:nvSpPr>
        <dsp:cNvPr id="0" name=""/>
        <dsp:cNvSpPr/>
      </dsp:nvSpPr>
      <dsp:spPr>
        <a:xfrm rot="10800000">
          <a:off x="1907312" y="3794146"/>
          <a:ext cx="6847600" cy="7301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82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kern="1200" dirty="0"/>
            <a:t>Insumos</a:t>
          </a:r>
          <a:endParaRPr lang="es-CL" sz="2300" kern="1200" dirty="0"/>
        </a:p>
      </dsp:txBody>
      <dsp:txXfrm rot="10800000">
        <a:off x="2089853" y="3794146"/>
        <a:ext cx="6665059" cy="730164"/>
      </dsp:txXfrm>
    </dsp:sp>
    <dsp:sp modelId="{9016A883-A8B3-44D2-9A84-6803A6E6AA73}">
      <dsp:nvSpPr>
        <dsp:cNvPr id="0" name=""/>
        <dsp:cNvSpPr/>
      </dsp:nvSpPr>
      <dsp:spPr>
        <a:xfrm>
          <a:off x="1542230" y="3794146"/>
          <a:ext cx="730164" cy="730164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35294-CCA7-439F-927D-AED0D0AEF645}">
      <dsp:nvSpPr>
        <dsp:cNvPr id="0" name=""/>
        <dsp:cNvSpPr/>
      </dsp:nvSpPr>
      <dsp:spPr>
        <a:xfrm>
          <a:off x="0" y="870916"/>
          <a:ext cx="838004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/>
            <a:t>Hospitalización Domiciliaria</a:t>
          </a:r>
          <a:endParaRPr lang="es-CL" sz="2800" kern="1200" dirty="0"/>
        </a:p>
      </dsp:txBody>
      <dsp:txXfrm>
        <a:off x="59399" y="930315"/>
        <a:ext cx="8261242" cy="1098002"/>
      </dsp:txXfrm>
    </dsp:sp>
    <dsp:sp modelId="{55855B3D-183E-417D-AB4D-D2E545422161}">
      <dsp:nvSpPr>
        <dsp:cNvPr id="0" name=""/>
        <dsp:cNvSpPr/>
      </dsp:nvSpPr>
      <dsp:spPr>
        <a:xfrm>
          <a:off x="0" y="2356581"/>
          <a:ext cx="838004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/>
            <a:t>Laboratorio</a:t>
          </a:r>
          <a:endParaRPr lang="es-CL" sz="2800" kern="1200" dirty="0"/>
        </a:p>
      </dsp:txBody>
      <dsp:txXfrm>
        <a:off x="59399" y="2415980"/>
        <a:ext cx="8261242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D4805-6EDB-458C-A54E-AE30510E6C82}">
      <dsp:nvSpPr>
        <dsp:cNvPr id="0" name=""/>
        <dsp:cNvSpPr/>
      </dsp:nvSpPr>
      <dsp:spPr>
        <a:xfrm>
          <a:off x="-5617729" y="-1679035"/>
          <a:ext cx="6688533" cy="8326622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CF17C-682A-4953-9D1A-5F5E1726D22E}">
      <dsp:nvSpPr>
        <dsp:cNvPr id="0" name=""/>
        <dsp:cNvSpPr/>
      </dsp:nvSpPr>
      <dsp:spPr>
        <a:xfrm>
          <a:off x="560539" y="381982"/>
          <a:ext cx="5465987" cy="764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REFUERZO SAPU/SAR</a:t>
          </a:r>
        </a:p>
      </dsp:txBody>
      <dsp:txXfrm>
        <a:off x="560539" y="381982"/>
        <a:ext cx="5465987" cy="764362"/>
      </dsp:txXfrm>
    </dsp:sp>
    <dsp:sp modelId="{668D1A5F-8FDC-43C9-80B6-C50820B1238F}">
      <dsp:nvSpPr>
        <dsp:cNvPr id="0" name=""/>
        <dsp:cNvSpPr/>
      </dsp:nvSpPr>
      <dsp:spPr>
        <a:xfrm>
          <a:off x="82813" y="286437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9ED0D2-55D5-457A-97BE-7080D668C80D}">
      <dsp:nvSpPr>
        <dsp:cNvPr id="0" name=""/>
        <dsp:cNvSpPr/>
      </dsp:nvSpPr>
      <dsp:spPr>
        <a:xfrm>
          <a:off x="998765" y="1528724"/>
          <a:ext cx="5027761" cy="764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REFUERZO SALAS RESPIRATORIAS</a:t>
          </a:r>
        </a:p>
      </dsp:txBody>
      <dsp:txXfrm>
        <a:off x="998765" y="1528724"/>
        <a:ext cx="5027761" cy="764362"/>
      </dsp:txXfrm>
    </dsp:sp>
    <dsp:sp modelId="{F8B79A32-6B7C-47DF-B57A-717699E7853A}">
      <dsp:nvSpPr>
        <dsp:cNvPr id="0" name=""/>
        <dsp:cNvSpPr/>
      </dsp:nvSpPr>
      <dsp:spPr>
        <a:xfrm>
          <a:off x="521039" y="1433178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23DE2-FA3D-4418-8C47-900082AAE703}">
      <dsp:nvSpPr>
        <dsp:cNvPr id="0" name=""/>
        <dsp:cNvSpPr/>
      </dsp:nvSpPr>
      <dsp:spPr>
        <a:xfrm>
          <a:off x="998765" y="2675465"/>
          <a:ext cx="5027761" cy="764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APOYO EN INSUMOS PARA APS</a:t>
          </a:r>
        </a:p>
      </dsp:txBody>
      <dsp:txXfrm>
        <a:off x="998765" y="2675465"/>
        <a:ext cx="5027761" cy="764362"/>
      </dsp:txXfrm>
    </dsp:sp>
    <dsp:sp modelId="{C3DEDE8E-5DE6-44C7-9A55-36713D406180}">
      <dsp:nvSpPr>
        <dsp:cNvPr id="0" name=""/>
        <dsp:cNvSpPr/>
      </dsp:nvSpPr>
      <dsp:spPr>
        <a:xfrm>
          <a:off x="521039" y="2579920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4D769B-AD1B-4540-8B6F-858ACA61EF5A}">
      <dsp:nvSpPr>
        <dsp:cNvPr id="0" name=""/>
        <dsp:cNvSpPr/>
      </dsp:nvSpPr>
      <dsp:spPr>
        <a:xfrm>
          <a:off x="560539" y="3822207"/>
          <a:ext cx="5465987" cy="764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APOYO REHABILITACIÓN PULMONAR</a:t>
          </a:r>
        </a:p>
      </dsp:txBody>
      <dsp:txXfrm>
        <a:off x="560539" y="3822207"/>
        <a:ext cx="5465987" cy="764362"/>
      </dsp:txXfrm>
    </dsp:sp>
    <dsp:sp modelId="{77610A79-98F3-4BE4-99F0-667DFC50B7A3}">
      <dsp:nvSpPr>
        <dsp:cNvPr id="0" name=""/>
        <dsp:cNvSpPr/>
      </dsp:nvSpPr>
      <dsp:spPr>
        <a:xfrm>
          <a:off x="82813" y="3726662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4233F-869B-4778-8250-89CE8D646DE1}">
      <dsp:nvSpPr>
        <dsp:cNvPr id="0" name=""/>
        <dsp:cNvSpPr/>
      </dsp:nvSpPr>
      <dsp:spPr>
        <a:xfrm>
          <a:off x="1971" y="0"/>
          <a:ext cx="1934501" cy="50231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REFUERZO SAPU/SAR</a:t>
          </a:r>
        </a:p>
      </dsp:txBody>
      <dsp:txXfrm>
        <a:off x="1971" y="0"/>
        <a:ext cx="1934501" cy="1506959"/>
      </dsp:txXfrm>
    </dsp:sp>
    <dsp:sp modelId="{449C068F-63D6-452A-9487-4FA4309BF108}">
      <dsp:nvSpPr>
        <dsp:cNvPr id="0" name=""/>
        <dsp:cNvSpPr/>
      </dsp:nvSpPr>
      <dsp:spPr>
        <a:xfrm>
          <a:off x="195421" y="1508430"/>
          <a:ext cx="1547601" cy="1514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Convenios confeccionados y con resolución aprobada en el marco del Programa de Refuerzo de RRHH</a:t>
          </a:r>
          <a:endParaRPr lang="es-CL" sz="1400" kern="1200" dirty="0"/>
        </a:p>
      </dsp:txBody>
      <dsp:txXfrm>
        <a:off x="239781" y="1552790"/>
        <a:ext cx="1458881" cy="1425842"/>
      </dsp:txXfrm>
    </dsp:sp>
    <dsp:sp modelId="{8F7F816A-E319-4798-97F3-79713C5D564C}">
      <dsp:nvSpPr>
        <dsp:cNvPr id="0" name=""/>
        <dsp:cNvSpPr/>
      </dsp:nvSpPr>
      <dsp:spPr>
        <a:xfrm>
          <a:off x="195421" y="3256002"/>
          <a:ext cx="1547601" cy="1514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Comunas: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 Iquique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Alto Hospicio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Pozo Almonte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Huara</a:t>
          </a:r>
          <a:endParaRPr lang="es-CL" sz="1400" kern="1200" dirty="0"/>
        </a:p>
      </dsp:txBody>
      <dsp:txXfrm>
        <a:off x="239781" y="3300362"/>
        <a:ext cx="1458881" cy="1425842"/>
      </dsp:txXfrm>
    </dsp:sp>
    <dsp:sp modelId="{C142BB38-9EBC-4689-8356-79D733DBC3FE}">
      <dsp:nvSpPr>
        <dsp:cNvPr id="0" name=""/>
        <dsp:cNvSpPr/>
      </dsp:nvSpPr>
      <dsp:spPr>
        <a:xfrm>
          <a:off x="2081560" y="0"/>
          <a:ext cx="1934501" cy="50231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REFUERZO SALAS RESPIRATORIAS</a:t>
          </a:r>
        </a:p>
      </dsp:txBody>
      <dsp:txXfrm>
        <a:off x="2081560" y="0"/>
        <a:ext cx="1934501" cy="1506959"/>
      </dsp:txXfrm>
    </dsp:sp>
    <dsp:sp modelId="{119FBF99-B5F1-41C4-808B-666489D6EBE5}">
      <dsp:nvSpPr>
        <dsp:cNvPr id="0" name=""/>
        <dsp:cNvSpPr/>
      </dsp:nvSpPr>
      <dsp:spPr>
        <a:xfrm>
          <a:off x="2275011" y="1508430"/>
          <a:ext cx="1547601" cy="1514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Convenios en proyección en coordinación con referentes comunales</a:t>
          </a:r>
          <a:endParaRPr lang="es-CL" sz="1400" kern="1200" dirty="0"/>
        </a:p>
      </dsp:txBody>
      <dsp:txXfrm>
        <a:off x="2319371" y="1552790"/>
        <a:ext cx="1458881" cy="1425842"/>
      </dsp:txXfrm>
    </dsp:sp>
    <dsp:sp modelId="{A507DC0A-0347-43D4-A79E-A707C3AC5208}">
      <dsp:nvSpPr>
        <dsp:cNvPr id="0" name=""/>
        <dsp:cNvSpPr/>
      </dsp:nvSpPr>
      <dsp:spPr>
        <a:xfrm>
          <a:off x="2275011" y="3256002"/>
          <a:ext cx="1547601" cy="1514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Comunas: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Iquique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Alto Hospicio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Pica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Pozo Almonte</a:t>
          </a:r>
        </a:p>
      </dsp:txBody>
      <dsp:txXfrm>
        <a:off x="2319371" y="3300362"/>
        <a:ext cx="1458881" cy="1425842"/>
      </dsp:txXfrm>
    </dsp:sp>
    <dsp:sp modelId="{C70B367B-6C03-4AEF-BBAF-C138D1994587}">
      <dsp:nvSpPr>
        <dsp:cNvPr id="0" name=""/>
        <dsp:cNvSpPr/>
      </dsp:nvSpPr>
      <dsp:spPr>
        <a:xfrm>
          <a:off x="4161150" y="0"/>
          <a:ext cx="1934501" cy="50231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APOYO EN INSUMOS PARA APS</a:t>
          </a:r>
          <a:endParaRPr lang="es-CL" sz="2000" kern="1200" dirty="0"/>
        </a:p>
      </dsp:txBody>
      <dsp:txXfrm>
        <a:off x="4161150" y="0"/>
        <a:ext cx="1934501" cy="1506959"/>
      </dsp:txXfrm>
    </dsp:sp>
    <dsp:sp modelId="{C6D790C6-4258-460B-BA87-65CF1A61C502}">
      <dsp:nvSpPr>
        <dsp:cNvPr id="0" name=""/>
        <dsp:cNvSpPr/>
      </dsp:nvSpPr>
      <dsp:spPr>
        <a:xfrm>
          <a:off x="4354600" y="1508430"/>
          <a:ext cx="1547601" cy="1514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Formularios de Requerimiento en confección según catastro de insumos de la red.</a:t>
          </a:r>
          <a:endParaRPr lang="es-CL" sz="1400" kern="1200" dirty="0"/>
        </a:p>
      </dsp:txBody>
      <dsp:txXfrm>
        <a:off x="4398960" y="1552790"/>
        <a:ext cx="1458881" cy="1425842"/>
      </dsp:txXfrm>
    </dsp:sp>
    <dsp:sp modelId="{400D30C9-463C-4886-8D82-3C1B89F36D64}">
      <dsp:nvSpPr>
        <dsp:cNvPr id="0" name=""/>
        <dsp:cNvSpPr/>
      </dsp:nvSpPr>
      <dsp:spPr>
        <a:xfrm>
          <a:off x="4354600" y="3256002"/>
          <a:ext cx="1547601" cy="1514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A la espera de deposito de glosa desde el MINSAL</a:t>
          </a:r>
        </a:p>
      </dsp:txBody>
      <dsp:txXfrm>
        <a:off x="4398960" y="3300362"/>
        <a:ext cx="1458881" cy="1425842"/>
      </dsp:txXfrm>
    </dsp:sp>
    <dsp:sp modelId="{0C5E67DC-6404-44AC-B22F-65DCE4D78C07}">
      <dsp:nvSpPr>
        <dsp:cNvPr id="0" name=""/>
        <dsp:cNvSpPr/>
      </dsp:nvSpPr>
      <dsp:spPr>
        <a:xfrm>
          <a:off x="6240739" y="0"/>
          <a:ext cx="1934501" cy="50231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APOYO REHABILITACIÓN PULMONAR</a:t>
          </a:r>
          <a:endParaRPr lang="es-CL" sz="2000" kern="1200" dirty="0"/>
        </a:p>
      </dsp:txBody>
      <dsp:txXfrm>
        <a:off x="6240739" y="0"/>
        <a:ext cx="1934501" cy="1506959"/>
      </dsp:txXfrm>
    </dsp:sp>
    <dsp:sp modelId="{B7B3E427-AA31-41E6-8309-7D6589A37B6F}">
      <dsp:nvSpPr>
        <dsp:cNvPr id="0" name=""/>
        <dsp:cNvSpPr/>
      </dsp:nvSpPr>
      <dsp:spPr>
        <a:xfrm>
          <a:off x="6435830" y="1512183"/>
          <a:ext cx="1547601" cy="3265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Confección de protocolo de Rehabilitación Pulmonar (COVID-EPOC)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Compra de insumos y Apoyo de RRHH para realización de prestación.</a:t>
          </a:r>
        </a:p>
      </dsp:txBody>
      <dsp:txXfrm>
        <a:off x="6481158" y="1557511"/>
        <a:ext cx="1456945" cy="31744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0.16458</cdr:x>
      <cdr:y>0.02951</cdr:y>
    </cdr:from>
    <cdr:to>
      <cdr:x>0.75625</cdr:x>
      <cdr:y>0.12326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752475" y="80963"/>
          <a:ext cx="27051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CL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601980"/>
          </a:xfrm>
          <a:prstGeom prst="rect">
            <a:avLst/>
          </a:prstGeom>
        </p:spPr>
        <p:txBody>
          <a:bodyPr vert="horz" lIns="103629" tIns="51814" rIns="103629" bIns="51814" rtlCol="0"/>
          <a:lstStyle>
            <a:lvl1pPr algn="l">
              <a:defRPr sz="14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601980"/>
          </a:xfrm>
          <a:prstGeom prst="rect">
            <a:avLst/>
          </a:prstGeom>
        </p:spPr>
        <p:txBody>
          <a:bodyPr vert="horz" lIns="103629" tIns="51814" rIns="103629" bIns="51814" rtlCol="0"/>
          <a:lstStyle>
            <a:lvl1pPr algn="r">
              <a:defRPr sz="1400"/>
            </a:lvl1pPr>
          </a:lstStyle>
          <a:p>
            <a:fld id="{E426779C-3702-4391-9EBF-D017A12FFBF9}" type="datetimeFigureOut">
              <a:rPr lang="es-ES" smtClean="0"/>
              <a:pPr/>
              <a:t>24/05/2021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95300" y="903288"/>
            <a:ext cx="6019800" cy="4514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629" tIns="51814" rIns="103629" bIns="51814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5718811"/>
            <a:ext cx="5608320" cy="5417820"/>
          </a:xfrm>
          <a:prstGeom prst="rect">
            <a:avLst/>
          </a:prstGeom>
        </p:spPr>
        <p:txBody>
          <a:bodyPr vert="horz" lIns="103629" tIns="51814" rIns="103629" bIns="5181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1435530"/>
            <a:ext cx="3037840" cy="601980"/>
          </a:xfrm>
          <a:prstGeom prst="rect">
            <a:avLst/>
          </a:prstGeom>
        </p:spPr>
        <p:txBody>
          <a:bodyPr vert="horz" lIns="103629" tIns="51814" rIns="103629" bIns="51814" rtlCol="0" anchor="b"/>
          <a:lstStyle>
            <a:lvl1pPr algn="l">
              <a:defRPr sz="14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11435530"/>
            <a:ext cx="3037840" cy="601980"/>
          </a:xfrm>
          <a:prstGeom prst="rect">
            <a:avLst/>
          </a:prstGeom>
        </p:spPr>
        <p:txBody>
          <a:bodyPr vert="horz" lIns="103629" tIns="51814" rIns="103629" bIns="51814" rtlCol="0" anchor="b"/>
          <a:lstStyle>
            <a:lvl1pPr algn="r">
              <a:defRPr sz="1400"/>
            </a:lvl1pPr>
          </a:lstStyle>
          <a:p>
            <a:fld id="{5BDA8C36-D2F9-49C4-9AF1-4FB83464285F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0641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A8C36-D2F9-49C4-9AF1-4FB83464285F}" type="slidenum">
              <a:rPr lang="es-ES" smtClean="0"/>
              <a:pPr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7724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19567-C29C-4F22-AA05-D44EBC29DFB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0376-7D3D-43C7-A2F6-0A549154164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979F-0655-4F2B-A519-672993B90EE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24BC0-E906-41AA-A404-91F07FC9FE1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62DD-E603-464D-AC51-0575C3B2B44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22CFC-624D-49A2-9C89-BC4403106B6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52400" y="1477963"/>
            <a:ext cx="401161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316413" y="1477963"/>
            <a:ext cx="40132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E774E-0F6C-49D4-95CA-B72EB92444C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D085A-B790-4FD0-9240-A4AAA1227CE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B4CC4-6E31-4954-80B1-D861E63BF43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B5933-BB89-45AF-82A8-B8916C15A3F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5778F-3B78-4376-B0A8-5F011668999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A7DA2-7BFE-4698-81F5-5A906C51C1F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7AB3-4757-48A8-877B-AC819831D5C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65E0E-D3F0-49A2-9F8A-DE94DDAAEBA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286500" y="152400"/>
            <a:ext cx="2043113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59817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52F4B-906F-4956-B791-E1B24012D17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98AB1-ABFF-452E-869D-6D89A71A63D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D815D-C3EF-4300-9C53-5B1AAD1B8FD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3BD00-766A-46F7-AF4D-F9354468019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386BD-4B50-419C-8783-F494C4B7552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459A6-DF5F-4346-83EC-8C19DD48B45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FEE19-F1CE-48C2-B76A-E4337EA8F59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8D81B-DE67-4985-B241-95424CBB860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D1B43-35C0-4642-98C2-BA1A5934696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87246-980F-42D2-AC83-16D70E06BDE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BBEF3-7D75-48C6-B01C-2DCB1BA81CE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ABB70-5387-414E-B493-499F4E405AE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EFFBF-76AA-408B-8EA7-3AE9BEE1898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DC2B70A2-18E5-4C58-8844-BA8D33A1D370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5/24/2021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7AD38-B575-4EE0-96EE-333904741653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8D59A7-7BEF-46FB-BE98-B5730CD5BB14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92B03D9F-69EA-4C59-8D07-B61B1E237890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5/24/2021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9D0C3-7D30-43FD-BE92-697D1C354BC2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DEF1AAA5-8B54-470C-AA02-08335ABC9859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5/24/2021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6B2EB-03E4-4283-A34B-29AB10C80ED0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E474C527-B19F-43B7-9E46-5D3BB887C184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5/24/2021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9A34D-B617-4698-A040-9DF540152613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EACE02-2FC8-4ACE-ABA8-04D8241F1CF5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AF6F6-5FB6-4E89-8456-7042A0FCC67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194D70-AA28-444F-AE86-1D87D8C4CDF0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A90FBB-DBAC-4119-BB63-627727F10549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C3D6B5-5A57-4DBD-BFAF-844E0E373FF4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DAF564-1E4F-4E21-9B8C-D0D24B94A32B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8B9093-A846-40CD-BCDA-56E669A17EE6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7443B4-CED9-4180-A411-AEFE04F3E7EA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5/24/2021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BDD55-8384-446F-BD72-987CB337979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194E1-8527-4DC9-937C-9882FE6F668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FEDD63-97EE-484F-A9B2-6C6E8A0663D2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5/24/2021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8E03E-8656-423C-9D1F-301130095F4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0A2EB-C1CA-4627-AA94-6DC41F707ECF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5/24/2021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76E72-9E05-43C6-AA31-5A7BD134236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E4BB1A-7514-437A-813A-1746B85D3387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5/24/2021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A9DF5-C670-409E-B581-2C2E26F702B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BA7F-7A21-4247-B454-2C9B9902C26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84E21-4A0C-41B5-AA53-D553488090F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299E7-6978-4068-97F3-8FB94B3767F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1C9D7-4BAE-411B-8CEA-25669561F1E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7CCA1-2F5B-40B6-8D1D-FEC53CD296C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45915-7E47-4E9E-AA2F-82B04569426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34B2D-C349-4C59-882A-7E2A0A8059F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400F75D-7A70-4B88-88CA-C57FD89EF2A9}" type="datetime1">
              <a:rPr lang="en-US"/>
              <a:pPr>
                <a:defRPr/>
              </a:pPr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371DC-CA4A-49C2-9311-0623FFB77DF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37D8B-F7AE-48B4-83E0-CFC9236BB2D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034362A-C734-4109-B1D3-C9F073FF7AE7}" type="datetime1">
              <a:rPr lang="en-US"/>
              <a:pPr>
                <a:defRPr/>
              </a:pPr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136D8-1A76-4E24-82B4-7F13DA4DADC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4379C3B-6DA7-4B14-9842-FECBF06815E4}" type="datetime1">
              <a:rPr lang="en-US"/>
              <a:pPr>
                <a:defRPr/>
              </a:pPr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5D8C0-F283-40A5-9F7E-5D83A4F113B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CAF0F-C56B-4657-AD23-E2E62773EB9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F40CF88-A07A-4F27-B4D0-8292C94D460E}" type="datetime1">
              <a:rPr lang="en-US"/>
              <a:pPr>
                <a:defRPr/>
              </a:pPr>
              <a:t>5/24/2021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CC866-A2A0-4174-B3C9-4352024010A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7E425-A8DD-48D0-95E9-50E0A096A1A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6B471-B339-434B-A9EA-04D25D2E1D1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4879B-00CC-4490-9B6E-A00CF2BDC3A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600EB-11CA-4AF9-8186-B8DF7D05CED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4E899-4C26-4F0E-9F73-CA3A02C4D2F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46086-D981-49E8-B1CF-4476EA938AB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BDD71-F0D1-4C4D-A7DD-0B459D57AC0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43A17-5383-4E43-B3F8-8D7EC368558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265DF-7C6B-4511-B20E-17F1C375F3F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566863" y="3333750"/>
            <a:ext cx="1260475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29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677988" y="3452813"/>
            <a:ext cx="1031875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1566863" y="0"/>
            <a:ext cx="1260475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100F3DA-90EC-42C5-A46F-769ED9C0130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331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5BED41C5-CDD9-4F5D-8E2E-2E1839C2B58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grpSp>
        <p:nvGrpSpPr>
          <p:cNvPr id="25604" name="Group 11"/>
          <p:cNvGrpSpPr>
            <a:grpSpLocks/>
          </p:cNvGrpSpPr>
          <p:nvPr/>
        </p:nvGrpSpPr>
        <p:grpSpPr bwMode="auto">
          <a:xfrm>
            <a:off x="7153275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>
                <a:defRPr/>
              </a:pPr>
              <a:endParaRPr lang="es-ES" dirty="0">
                <a:solidFill>
                  <a:srgbClr val="FFFFFF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>
                <a:defRPr/>
              </a:pPr>
              <a:endParaRPr lang="es-ES" dirty="0">
                <a:solidFill>
                  <a:srgbClr val="FFFFFF"/>
                </a:solidFill>
              </a:endParaRPr>
            </a:p>
          </p:txBody>
        </p:sp>
        <p:pic>
          <p:nvPicPr>
            <p:cNvPr id="25612" name="Picture 1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25613" name="Picture 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25614" name="Picture 1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560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659B19D-037D-4EF2-A7DE-C7807657BB6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 defTabSz="457200"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defTabSz="457200"/>
            <a:fld id="{C5200407-CCE6-478D-B13D-38BE009B37CE}" type="slidenum">
              <a:rPr lang="en-US">
                <a:ea typeface="+mn-ea"/>
                <a:cs typeface="+mn-cs"/>
              </a:rPr>
              <a:pPr defTabSz="457200"/>
              <a:t>‹Nº›</a:t>
            </a:fld>
            <a:endParaRPr lang="en-US" dirty="0"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9D0558-5113-469D-B4A5-5F1D5571342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8F0B878F-F78F-41EF-A696-89E9655DB85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83768" y="997020"/>
            <a:ext cx="617646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dirty="0"/>
          </a:p>
          <a:p>
            <a:r>
              <a:rPr lang="es-MX" sz="2800" dirty="0"/>
              <a:t>SERVICIO DE SALUD IQUIQUE </a:t>
            </a:r>
          </a:p>
          <a:p>
            <a:r>
              <a:rPr lang="es-MX" sz="2800" b="1" dirty="0"/>
              <a:t>CONSEJO INTEGRADOR DE LA RED ASISTENCIAL 2021</a:t>
            </a:r>
          </a:p>
          <a:p>
            <a:pPr algn="ctr"/>
            <a:endParaRPr lang="es-MX" sz="2000" b="1" dirty="0"/>
          </a:p>
          <a:p>
            <a:pPr algn="ctr"/>
            <a:endParaRPr lang="es-MX" sz="2000" b="1" dirty="0"/>
          </a:p>
          <a:p>
            <a:pPr algn="r"/>
            <a:r>
              <a:rPr lang="es-MX" sz="2000" b="1" dirty="0"/>
              <a:t>Campaña de Invierno 2021</a:t>
            </a:r>
          </a:p>
          <a:p>
            <a:pPr algn="r"/>
            <a:br>
              <a:rPr lang="es-MX" sz="2000" b="1" dirty="0"/>
            </a:br>
            <a:r>
              <a:rPr lang="es-MX" sz="2000" b="1" dirty="0"/>
              <a:t>26 de MAYO 2021</a:t>
            </a:r>
          </a:p>
          <a:p>
            <a:pPr algn="ctr"/>
            <a:r>
              <a:rPr lang="es-MX" sz="2800" b="1" dirty="0"/>
              <a:t> </a:t>
            </a:r>
          </a:p>
        </p:txBody>
      </p:sp>
      <p:sp>
        <p:nvSpPr>
          <p:cNvPr id="3" name="AutoShape 4" descr="data:image/jpeg;base64,/9j/4AAQSkZJRgABAQAAAQABAAD/2wCEAAkGBxQQEhUUEhQWFBUXFxYVGBcWFRgaGBcVHBUYGBgVFhwdHCggGhwnHBUXITEiJSkrLi4uGB8zODQsNygtLisBCgoKDg0OGxAQGjQmICYyLSw2LCw0LCwsLCwsLCw0LDQsLyw0LCwsLDQsLCwsLCwsLCwsLCwvLCwsLCwsLCwsLP/AABEIALcBFAMBIgACEQEDEQH/xAAbAAABBQEBAAAAAAAAAAAAAAAAAQMEBQYCB//EAD4QAAIBAgQDBgMGBAYCAwEAAAECEQADBBIhMQVBUQYTIjJhgQdxkSNCUqGx0RQz4fBicoKSwfGiwhUWk0P/xAAaAQEAAwEBAQAAAAAAAAAAAAAAAQIDBAUG/8QAMBEAAgIBAwMCBQMEAwEAAAAAAAECEQMSITEEQVEiYRMygbHwBRTRQnGhwZHC8SP/2gAMAwEAAhEDEQA/APDaKKKkBRRRQBRRRQBRRRQBRRRQBRRRQBRRRQBRRRQBRRRQBRRRQBRRRQBRRRQBRRRQBRRRQBRRRQBRRRQBRRRQBRRRQBRRRQBRRRQBRRRQBRS0UAlFLRQCUtFFAOYbDtcYKilmMwAJJgEn8gTTdX3Ya0Wx1kAwZaCRIzZGCyOhYge9UNVveiewUlLRViBKKWpnD8AbwukMB3dpruo3AZRHp5p9qhuglZCopaSpAUUUUAUUUUAUUUUAUUUUAUUUUAUUUUAUUUUAUUUUAtJS0UAUUUUAUUUUAUUUUBa4PBo+EvORDpdsgNqRldbsqY0GqLBj0kVVEVd8NzfwWLhSQWw5Zh92GaAfQlh7gVSVWN2/zsizqkFFFFWKmr+GOBe9xGxlVmVXBYqpIUCSM0bSVjWoPaXstewB+2yCXZUAuozsoJ8eVSSF+ca1M+HmNOHx1kywDMFYKCS0zlQAaklsoA6kVB7SYQvisQbSOyd47k92wKiSzZhHhy6gz0rPf4ntRbsUlFFFaFQrUdjrGexxHwgxgywJWWUi9aMqeWgINZevVvhPdtfw2NjDo1xcOwcs9zJdUpdIVhmgeQgxy1rPK6jZK5PKaKsePY1b93PbtW7KQAqWwQAsk+KSSzawSTy6VXVcgKSloqQJRS0UAlFLRQCUUtFAJRS0UAlFFFAFFFFAFFFFALRTwsExoddtP7611/DkGCNaAj0VaDg9wrmCHL1jT61Ba1FE0+CWmhqlC09aw7MYUEnoBJpbaa1JBwLBrlrcV6J2Ls4E27gxQbNl8BU7N61lOL4dQ5ybTpWMctyca4NHjqN2an4eW7RwPEA9k3iEFzIzkW27oqQpCw0y/JtYrBY65ndnyqmYk5UEKvoo5CvQvh3fyWMYvd5wbTZzMZbTZVdgPvMPBAG+tYJ0gkHU7H1+ux0qYL1yKPghV1bHOnbdmWCyNdAT/wA1JbAPbGa4jIuhGdSuadiJGorS6FGp+FaTxHDpoC7khjaRyGVS4823l3BmpHxL4/iVxWIwoxN1rGYEoYXVlDFfDqV8WxMelOfChbZ4hYL6nMWWOoUt/wCtRfivh8vE8TIglwfYopB+kVz85t/Bf+kwwWTH9KTLTuXWrbhPCe/uLbzBCbgTM3lUHSTXQ2luyi3KVVr1r4XcKwV2xjCTcaLYW6tyFyW9WFy2VVtfCR183vkbHZmX7tXUFrpQMx8OWSM7ETlGmx5a7VsvhjwO4tviqwZOGFtY2YsLjSOugUj/ADVz5p3B6WWiqe5g+2P8Gji3grDqsSbl24WZp2yAHKFjmZJ9I1zVSbrkjK266f0qPW6jSooJRS0RUgSilIpKAKKKKAKKKKAKKKKAKKKKAKKKKAKSlooDQ4HtAUtraKlkVi6rm0DkAM403IAHsKs8Z2ksYlkL4a3bKqELITrH32Eat1NZjC8OuXLVy6gGW1kDa6+IkCBz2NT+KcAu2MNh8SWVrWIDZSs+FlOVkeQIMg9Zg1nOEW03yaQnJJpcGtbtrGDGHQQA7EqIyxpBURI56yZnlWTxvEbbrlNlRLZy40c6RkB2C6ztvHSKuuzfZq1ieHYvFs17Ph48KFApUiZ1BJjc7Vi3NUxRhqlXkmcnSL3gHEbdm+jwwC6+FyGmCAVYagyacxpsNcdkBRTqqkEkabb8z1qn4Qga/aBYqDcQZhMr4hqIIOnoZqT2hsmzir1sNIV2AMkyJ01Op95+ZroMi0wOIUqFW22ZczlkVnJUAHxCYCrBMxzMnQQzxPi4uIEiMpkQiryjWNz6mtT8FrbXMVcVXyObLQfs/LIzedHGoMTlP74jjyBL9xFJhXK6xyMSMoAjpAGlYJqWRxfY13ULPVvgu9p7OKLoGa2UYEqTCmc0ax908ue55YvG9pf4su91LYuoJtDuyfFm8WYZwm3MqZNXPwst4tLOLaxlyG3ObRmN0SqW1XcznaQRyEQRr59jrFxLjd4jW2LMSCpXWSSADVIRi8st/BDb0m0GJVMJaK4a4HbvMzrdtW7bmCultF5DkyiY96FNu1dtKoxFiyyB2FvEossRJ1XwhZ5N4tdax4xzhVXMconSrXC8Q77IpOVwuUaAK4GwY8m5A8+eup2caKGx4Fhmv4m3cXModiiHIWuNl0IF4LDHKCpJkkNGuwj9tuHYZr99r+LuLdBXKjI5KKSPCZBzQCdAREc60vw64gqWrCPba4bVy6ykHKbTMQXzAkToIjXflWa+KVhbt4XptW2KkOM/jdplWK/d8JHzrmtfFqzTfTdFVwXBcPS4Q7LioykMbl2yi7kxlQsxmN9K0vA7GBvXVtJbGZ7+n2rwzSwWTkEABuUcpry62YOhB96v+wmII4hhmPlW8rHTQRzP710ZNotmaVs03Erthb9y0pYC1duM6h8xDq2UBDkWAGJ3Os71L4Vwuzcs41rBuIosgXEttIZS8gDOCcwI11jUwddYKWO9x2Ibusitcuh2SSjA3e8Baf5bHKsyMp1257HsxiMXawzW7hdLYZ1tHuyHFpWUknTViGaNPu1yzyx0q/Y0UGjxa8uCzaHFBY3K2s09IDRHvVZiAk+DNHVoB+gp/G8Ouo7Brb6MRJVtdd5jWobAjeu2NdmZsveP8CGGt2TmlnUzEFTqfEphWjYQQfKfFyFx2D7HDiPeTdFvIoOqs0/Tb+tZLFYgsFB5CK3vwh4n3L4oEwzWGCgzBIDHkDGw361PCIMTxXCd27LvBIqvqdxew9q61u4QXUwSrBgfUEbg1BqQbDB9nkvcRs4ZM8FLTGAM5jDi6cur6kD1AJIgAVnuOYdbd+4qsWAbciCTz0gRrNTOCcUNjFpeEkqDzM/yyu412NU91pJNQDiilApxLdSBqKIqdawRblXVzAkcqi0TTK+kqQ9iKQWCdhPyoQNW2KmRHuAR9DpXNTcDwy5ffu7a5ngmJA0G+pIFTrnZTFrvZP8AuQ/o1VcorZslRb7FJRVi/A8QDBtP9KKnUvIpkvgWJVbOItnd1ifkZEdD61reOs13gGFDMPsrhjVjIOYAHSAQD+vWvPMPcIkDnvV8+KdsGE8GQEwB5vU/lWWaLelrszXDXqvwbf4V3rf/AMXj0bK0gsyuoIgW9NJkxE8q8lNbnsHiXFm+ttlUsPFmYagA8o/xH6GsXi/O3PXlWeFNZcn0In8kWGDaLikcmB/OpXHnzX3YczO88qgpuK7vvmNdZkeofDJblniL4ZWH2ebKzrJggErIiFO5E7wRsZy3xBwFxcXeuFDkL6GSwUnUrmIB3JIkCQRVl8McdcOKIMFiJzsVzxIBGZgZEH8h0qN2xxdyxj7t0MGW6fEoYMrKIARxGwWBtI9K41f7l/2N2v8A5Jms+GV7C2sHchzeuuJexkUlWzqBcBPQKI23PSs32txuIw+Iuol289omE7054t7qBIhYkjSDpWl+GnDrN/vr+FZrRClrll1kKcrBWV9mQEtpv6bT5xxvhzG/cK3bVwsxMi6ATOo8+U1MXeZ2UfylcwPT/inrV0iIEyDodqj4rCvaIDqyztI39QeftToteFTrJ0Udep/T611mZ6r8MeK28RdAuWhbuLbOV1doIEKc+Yn8QAOu0bREb4j4fAW72fEJiTdZSoNp7eTwQMpBiNxsTVd8NotvfuFfCttbcwfKzGYgdVXau/i8pN51O6XC4/ysBP8A615uhfuaXFHRb+HZjri4EpKtiFufgK22WPRpH6VF4PcK3VZZ0MxP6nSoKCtD2a7M38Wly9ZAKWiM8tDagnwjnoK7pOMItye3uYq29jm4qvifEsAgEgHlv/SvQ8JxdktXbQbw2cNadI0ZGbEBmCkagd3dtiNvCIjWcAtqbwA5kewGw/Ktt2VsDEWeNPGowwKnoYuwB/8Akn+0VjljaX0+6LJ7mD4vx7FG4QcTfORjlDXnMCeUt7VBxnHMRe1uXWbSOQ0meXqK64zhytwnqd6uuF9hb+Ku5bQhYDMWkLbXmbhIEAGfmBNb+lKym5U8A4Fex7m3YUs4RmAgwxAnITEKSA0TEkAbmtX2Oxos22tKXS6mdmdUt58+X+VDalBlmDqSWiNZtsLft8NAtYE96VuW2v4mBFzKwJt2wfLb0IknXeqCx2TxWONxpvYi3bnLcL592gZdSSTEwNdqpGTm+Ng6RiHJJJO5Os7z60CpXEcC1i4bbeYRPpImD6wRT+H4WzQQJmtiCLZ3mTTTrrWou9nHtW87Aiaz92xBqQNW0rUdmuAnEMAOdUWGtV6N2FxptOsACZ2EnTf1rm6nI4QbibYYJy3Nbw/4b5EGZdTqfRf61ZWfh1ZdSWIVtoPKrMcdusugInrpA5aGuLvEGVQJBaRswPh5zzHT0rxX1W+zb+tHd8OVVsjzXtN8PWtsTbR3Xqi5ufQa0/2O7F23Dl7q2yu4dPFz0ifStvje09mxredUkZgky8CdQsSf6VWY7tn31vNhHDwRuQsdQwbXryq37vPKFafr2+u3+wsUdXuYXtJw5uFYg3LeS6WWA+U5NYJyzzEVSntdcEk2rZJ5y0j/AMo/KtTx/i951ae5bTyvbRo02U/OvN2stzr0Oj1ZYXlSv2/Ec/UL4bqLLo9qCf8A+f5miqlcOx2FFdvwo+Dl1MqENWeHA7ltU5SD5uoj6R9KqpqXZxJCmRIMjlG0HcHXy6jXT5RLViLplx2ZxYth5UzBgqCCRElS4Og0B/TeDSY8eM6R/fpUrh98prmyhtCNddpMxGxjf2qDiWliZn9uVVUak2S5XFIbrvmKS2hYwoJPQCTUyzw268lUYhdzER0mauULPseZukELEaMwYhTPIqDlbXQkbxqJ1b7Tspvsq6QYyxsYBkMVUkH1AinOHYI2WQu6jNOiP4vKQfuMAfz3Gk1CxRtl58ZmNDC8vfT2+u9ZpevUaX6aPWPgfctre7qZNy3cJX0Q2xr8+8b6V5ZxzBn+IdQIPeNbC7RDkARy0it98OuMYLCXg91MjAAd6DdMAusro0bS3l+77G+wnaDBFrz2sJgw38wXcTmJe6ZPlCMQAdJB+lUi2pt0Va2PFEwbs6oBq23SPxT+GJM7QJqdjreVpE5VRVSekTJ9dST6k1qjxWxxTGi5iM1mba20t2wiIFUvmtsxMAMNZERmKwd603GcVhLot2nsh7dsNDJ5iQPM+QqTttrE9Jq8sijyFFvgxPDEKcOYhwr3LwVfHlMD+qNXoPxK4F3mKLFraq6jc+IwAJAGv/VZ/h3EMKb1tLVkBARyE76mSGI/5q/+JC37l2zdw+UqLYVw7W1AlQCSLhBBEeYRt668snJ5E0vJrSqmZC12JsIA/fXLoP4UCL/uuMs+wNb34S4FcLYxed7eVryZSHnKMv3jHIMKg8Px2BbD20xlqxeuZSq5LYvE6nysinXloeVZ1bVoj+Ht2785yCAq2AW2hlAdjqNoB+VWzY3lg4MpFpOxx+y9rDl7neXbhBy6KFLD8agzKmN551fdg3wyYbHo/wBkt5QgW6Sr3EyOBHi/xHY6E1YYd8EFRbmGuG4oCOTcdEBAglQCWI9hvypeGXWzt3Vmxa3AKWgzjUa57m59vamacMcHLJKimtGM4hh7F0909o2yBCEX7bQSo8WVbQdoMjxMQa4wuAu4KEu4i5asXtHDN3aOBqR4jvr869Q4X2asiS9sOSczF/FLcyRtOvSqP4nd1cFi1dts9tTcIyELFwIAoiNR4th+cV4+H9cjn6mODFHZ3bf9i7VR1MjX+2WEsdymHWzdAttqMvhIiM0ruZNZ3HdtzcS6viMi1Gv3kuyxHzH1qrHBMAcpbvEAQ5whGY3eWWXOnr67VCtWbSEsneMQxyrdC5Sv3C0c53HMbEV9HBpR2dnO9M5XRG4z3eIum4FIdgGYanlHy0gV7B8Key+EfCi6yB3zFZYnkq7CY3Y8q8aay0lsypJJ8MxBMlVGpj61b8E7QXLTAWjddRoMpiNSTGh0kk+9XTNKPbO3WAwwQB1UCDp+leM8Qwtl7qrl8IEDU66k661Z8SxN6+B3rskkaOQWg84BJj2FVycJJualnIEALppprz6xSXALHA9nUs20v5VZCSIaD1HT0rS8FZSy5Mw02WAPc7msjjsZcNpMOxC20YwI1Dazrvzp3hOKOHOYPA3AZtD/AH6Vx5sEcnzG2PLKPB6DiVZlZrWpG4i4CT0OgEe9ZLih4lbVrhS3bSJ0ZAco/DmbOTz051N432luWrpDFVlVJUE5RmRWHISRry0zEVnA/fXwzlipgM2YmF9N4rlxdDolwq99/wCDWXVal3+xRuudi7+Y7kzJ+fWpmDxNm2CdSRy1ArYDg2BuiJcE7ZSYWPY7+/tRc+H1m8F7m6eciJ+Woj9K7niUlTZhHPp7HnnFOOFyQogVXYdDc1LKo6sYFen8R+GK2lBW4bjGRkCgQfUyZ+UCqJuwt3VWIU+YeE8laBG+pETWkIxiqRSWXU7ZSWRaUQ10T/hUkfUxRU+92IxSEjJPqJgjqPSir2UteTzynFUwTB+ftTcU6lhm2FQWO8MFMycsKSDEywlgNNp2nX9o5q74b2euXXtqCs3CFA1kE9duvWtLhewSd6Ldx2BllOZkWGTRwfkfWqSyRjyy0YSlwjEcNxjWLqXFLAqZ8LZWjYgGDEgkTB3rUY7F2MQ9p7N3EMxD973wQuugyBcgHeAmZgTttWoxHAuF4MgMe8f72hKjp/MOWjtVjeGLY7kBWZhKGycyodpJQC0YO4Wfas1mTqlyWeNrkxHCuCNfuBEl3liEGjyJYyhEnRSYGvpWj/8Ao2JY/Z4bEqSSSSs6cgM5thfz2qDwni64a6ps3b1u5bMC4jA2yIhoFwnLIJjlU/tB2nVmyYq5ir7LJKu5AB5KRKBdhJCk+IgbAnfZ9zK3Zd//AEDu8M74l+6CqzKrMhZrhGikIWkSBsTzrzzGYcoAA5I6KH0+eYCnr3aK2rE2LRRSBoWmWkydzyjmdj1gQ34m90Noc2kKFzT1k8o+RmlJE7krg7rZv2nuhmRWVmWFllmSsHQgivSOIdteGhFNnh6OYkd4La5T8grfrXmeD4ViL7kW7Tss6ZytuROgJYgAx0NXdrsbfVR393D2BMktcLPsNPACp268zrWcuoxQdSav87FtEnwXnC/iHcFwhu5w9oAwLNnnoANVeT7Aacqzj8Wa7fF7ExeLS5z5VDgAjmMo8sARygVosL2VwQBe9jLl4tuti2qAiQcv3wRIHIbCnLlvCWJ7rAyfxYppn1yuxU+y1zx6zHN6YJv6Uv8ANDTXJWcBvm5ePdpE52CIueBIOi7HU7Ryq7scDxjhna1k+9DlEYxyCaGT6gbVccMx+Ie2pU2ktNmVbdpdPKd1kBfMD5ddOVQFwpxAQm7OYxkdiXmSDlQaTm0jIajXOcvSl9/t/I9JpOC4fDxL3Q7QPDbUz7iM3TdRUizj0V2Fm0DEkljmI5kwsxp8qz+B4daYm2LrRBlPJqM0nLpJgfh5TzqzwmNt8JUqCFzqPDc1aOvX2rys/wClucpSlNu+3gQir4OuJduFstHd3HOmgWB/18zWc4613irCR3SqWygSTrGpjSai9oOKyFvIpCuwtliPCGIDaDfymR1rQ9jOJ27jGzH2iidSIIMRlInMd9B0rs6H9H6bBJTjH1eX+UUyyaTfJheMdn2skZl8MaEKASR1gan571RLeLeYZE8QOY+L0iQP0r1z4g4tLWHIzAMWGiwSo1JJ5gfvXjuNm5PiHM6kDbXnv8udeu46XRTFPVGx4X0I0JywQBOu0Gr3snw18XiLdi2UtqxOb8WUKSSB89NxWMTw6D61LwvE7lps1tihylZUwYO4mhoeh9r+FWuG3EGYvMgggTtuYP8Ac1lhxdQ0qTbA6EjX/jas5dxpbSSdZ1JOvWkRiT4yYHQa0YL+7xFjJBmTJkySY319KhNe6gVW/wAVl8ojlXFu/vm10+h60oFwOIT5iWO2pn21qdheKL9+Y6CPyrPYe0TqxCL+Jp1H+EDVj/elS7WJyfygQfxtGb/T+H219aigbC1eC6l2tKfu73T8l+782jqAav8AhfHiItWpAYgatLsTEZnP/ED0rAcMwNy6dNKth2YW6cgm5cP+OFHz9Kit9yGjccB7Uh3uC4j2hbc2s7lcrXRMoIO+nqK0+K7R4fB22xGKOVYRVUjxO3iOW2D5j4vlXirYm1wwFZF29MgZjCnUT6VQ3Mdext0XcRcLxoJOgHRRyFTyVSPUb3bTHY1jdw+WxanKieEmBzYkGSZ+VFZTDcc7tQqwAKKkaTBW3jlQLsGRpTU0tQXL/g/alsMNLNu48gq9wucunJQwUn/NNWNntxiXKE3Qri5cugsilQ7zmYAiF8zbDczvWRB6VM4dw577hbalm3PRQBJZjyAqjxQe7RdZZrhnWJvXMQ+ZmZ3Y6kmf+udeicD+G6nAYrEX2drtqzddLaaKrBb2UtzJDWgeQ1iDWXw2FNrH2bTjOBcsgkLqVbIWIA56kCvZ8bxvDcPw16yQzXbtsWxbJUEsy3IDuSFSASTMb6Dr0RitDZC3tspvh32aw4wr3WFu8b6CAUzNb+zi4ktzz5vyrIcc4hiMNdvMo7pLrI4VrpEMLSoTCsAScs1mF4leciwpYW1YkIrOVGpnScvM8qucFw/vIzZm12BOkfLavGw9DlhnnlyT1X28L8rt2DldUiuxV/Gs+UhyxAbKCzeEgENudIIqM3DcW3mOXWILDU9IEn8q3WC4GEbOTEgg5jJM7kk1ZfZ29M6L/qUevWvQVpEUzJcF7GPJa7fKgLmASQSZHhk84nl79bFuz6qVy21YT4jcZmb2y5QfcVa47i1qyDLhiCAVBBaZiImqZO0aPde0UMqSMw2iJJ6jrtpVdLbtkl5g7otAjyDbwIE0000HoNd6i49MKwYkpn3lmPTpO5jprVfg+KJc2uEBtsrSTBMg7xoJ8p3FVQi5iBadjdW5eRAAcrJLgB9oJ1iTG1FCKbpUKok4jH2rTZO/yLqc6ITppAyyNakdmO0i2mLi/mWzle0t4KitcJbQ5STEcydJqrxuAshidsrZWG5k6gdN6TifAkS4yohJCKc06EsgbktHVFore6GeFuCzFA+YW2BKTGUoViB6GKl4W3/EA95bYojLPd+YKzBS+x6/Wl4ZZNktDHJsSRlmBExJ/WrXCcbt2ZA59PCCfXbT60lPbZF441/UyI3D0vWQVJFnvQi5l1Ulj52mAqg77nNBmBEu9aVVGqslsm3Kv4nP+MTI0BMxGpgnSC72sCArbCKrElgo3Y7mf6ViuKYrvLjONJ13P71EXKT32JkoxSY5c4hcQsJE5XtyN8jqUYe6sR71SWnIMU9eGcQPMo2/EvP/AFDf1E9NS7gioUvALKGEEGVMxMeU6bHXat0YMaa7H7UlrFlc0AaiJIBjqROx5T60jrIknUafP+tNhev0qSDtLgHKfn1rsXzz/KixhGbYadTtTpRE55z/AOI/eosmhbKs3IAdTtThuKvlGY/iYaD5Lz9/pTFy6W3PtyFcE1JA811iZY5j1JqzwOHBtm4t5EcBiUYchyHUmKpIJqVbsgat9Khgs8BxG6Z8WUHc7fSpF/tSbClMOfEdGuc/as7iMYW0GgqKBQDuYsSzEkkySdyfWpCXIqIDXU1IJRxNFRM1LQEji9kW795F2W5cUfIOQKjPECJmNZ6ydvaPzq64th0fEOxbLnC3dZ3e0twjQHUliPmaawroh/lz76+2hilAgYfBu+yn5mvUfg7wqbmJtvB7yzrqJADQY9Tmj3rC4S/fc/ZoWjomYe8gj61r/h2LuFxXePk1RlKtcktqrwQskeSdelRYKTjuIOGxP8sowVDucxaNX6g5pH+moWHxn8Q5zNbVic3eXnYKu5MwpJJMa+nrWh+IVpL2J7xyxZlmLahV8zE6sT16VlbWHRp0GhiJn/uikSkPWbjElUOskyg35b9OdWWCwlx/AXYZSTE9efU7U7gyyKAFgeu1c4K6VvOzGA3SlstVD2K4MEALNInUgaKOpnX02qOjL3ptKhYjLlOdRnmAD4htOkDn8q6xGNVsODcJY5xmiBKgwNBHQfOqy9cZ74a34zbKMFI8OhnK0QSJ9RVWL8HPFMSwAKjLrquh2qvNy5mzSQSCDGmh0/Sp7vdDFW0BJciANTOonfc7VZ8bx9q+e8SwtjVhlXRYBhTE6GADtuTrVddUTpsquH4FMhJaHzgAkgDLBBmSANSup6GpFrBorEozEL4idgPUk6D3qCb6j+n7mm7l70HzJmjbfBKilyTrt0EGCzSQx05jaTVk3aa5kYGNQBt+EQCT1Aqhwd9s6wqvv4XkoZBGoBG0zM7gU9j8E6MS8AkB/DGUFhmy6aLAnQdIqsknsyYut0PnHu5JzToeev8AfyqCA9wtqBCs3iYCQokgSdTpoNzS4PDFzABBAMk7Qdv+auMPwwCM5zmIGu3yqJTjBEpSmyis22b+tc4q3l8xnWOda23gvw5QPeoPF8IUSYBMjSP3qkepTlRMsNIoM7XCfCCyiR4YMD1EGal2cFP2mXKImJI1nbbatFw7hZu5jbYsBCd4y7sAJAHmO9O423asA5mk9F3n15D8zWcusjq0x58Fl07q3wZ43LNzVRlhdS5GrA8gBMdCf+K6v3rVsaQ5I/uarmgPmA01kVEFuK6dC8mWqh7EYtn9B0G1R4rsrShCa1VIz5OK7tWi21TsPw0nVtPTnTuMvJZEc+QH6mq6+yJ0+SOLa2xJ+tV+IxGf0FcXrxcyabqUQzoLXWSgLSyasQcmkrstSGKA5ooNJUA0GVCw876AeKF0AgAakxAA9ql28blJ8FpcsKp7tS2UDQGRqf8AFueZqCMWF0Ua/nTZzOTpln3Y/tUAn3+LyPE5PpOnsKsOxue/i7YUE+Yk6wFyEZjHLUfWs8nDjMtJ/wAorQ8D45c4WxuWe7VipTxkM0GPug6bDeKq5RW1k02OdvMbnuqltpy6GB+VRuw+LXD3S1zLHRgD7686preK8WZQzNMyYAn13n8q7xuNBuFlC25gwg+8RqZO2s7UjaRe0pWbTi184hybSlgQxkDSACTB56A7VlFIXXMQCoghG1EkeHNAIqZ2Q4oqY7DvdY5c+Qu7FsodWtzJ2HjrntDxpO/YoBcBsW7fPKjKfEI06RoRvWblO1Gub38VRZ6XciCbiRohYzM3G0/2rH5k0n8aQxbNlkAEWxkBiYkLvvzqPiFBFvKZ8ClonzGZGoGvy0rlcITtVtEe/wDki32HWxs6Lvz05Undlt9aSzh1BLM400hRJzHYHaBAOuu21TkboPc0bS4CV8jP/wAfIGpHWlxnDvtDkXKJ0WSYHSTr9ascLYZ+p/Sp9q3luKpXMGB9Ijn1Nc8s+lmyx2UmH4O5go2VgQQZiCNRJO1d43gN+7cUO+YsCzOIyT0ERr7CthatJ95flr+lWdqwYkAAaSXBhROrGOQ3Pyrzp/qU1JaV7bnQulhW7KC1wcjXKoJygwo6ge1RsYlxMXbtBfsyMxOQawjk5dJjT8q0NviU4l7QAZbQUuIE5pRkh8xBkBxAECBrrpJ4rhO9u2LrKFCFpgCQCjAZpIOWWmuVdVOMl8St0/tsXeNNenz/AOlP2cwGewj52gyQMpEqWMGSNo6Az6VdYnCWrSkuAdPvAE/Q6D3qNZ4xbwllLKxcZFyhlBC6bb67aetZvi3ELl7zsY5AaD2FVjhzdRlcntG39UW+JHHCuWVf8c1kFVcn5GBsBt8gKq77ljJqfdwtRXtxX0MFFbrk86Tk9iG6U3kmp6Yctyq74b2eLat4V6xv6KOZ/KpyZ4Y1cmIwlLgz+GwIuFVSWualhGirplM/WemlXeG4OLepgt15D5dfnVlf4b3Ge4rpat5VBzAmcs6mGEnXYVjuK8euXJVWhJ3AylvnqYrnhklnfoexdxWP5uSXxjia2yVtnM3M7gfuazrsSZJk0lKqEmBXdGCijnlK2IBT6W4p23Zy0M1TYryNxXBFdE1xNWKnJFJS5qSgEopaSoBomw1mwULMzstxkuKogCMw0Y7+IDltTS8cdM6whzMXBZFJBaJg7xoNNgZIiTRRVVC+dybI+I4k9yMzGABz09hsPamLd0dJ+dJRVlFJbIWzu5eJ0mPQVwEA3ooqAO2rikkATA1ke1dphwPSiioZZD9p0UiZ10B3rnE4sjT8qWioS3JvYb4fh2djAXUjpy6VobGCVYkgn3/aiiubqJO6RvhiqssbYCjVyB0UGu8Lw43X8JYnKxGY7AKWb8hRRXDL0ptHRydXG/h8RhkI0uZy2uoAWViBGp+fOrLj/EbxW1aQhLd653L/AOUqZnmdJP0oorjklJ45tb0/+38F18sl7r/QvDgcPfvXbo+0cKAoMgKANSYGug22660xj8a147wPTT/uiiowwUqytb0vpsJNr0kVLQ6e9LdtonqaKK6023yZlTiWzHSusJwsuaKK6Ms3DHcTOMVKW5eXOHW8G1nvFzNdfIByBifEfcaDTf5VY8Y4mmEtG7dkjyqqjduSjkBpS0V40F+4ni+I/mu/+XwdDehS09v4PKON8bu4tpcws+FB5V/c+pqroor6uMIwWmKpHlOTk7Y5YtZ2CggEkDXaT8qlXMI+HuhXEMNdwdPakoqjm1NR9mWUVpsnNeV9xBpi7g+lLRV0VZCu2yN6ZJpaKsuCDmkoooAooo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3"/>
          <p:cNvSpPr>
            <a:spLocks noGrp="1"/>
          </p:cNvSpPr>
          <p:nvPr>
            <p:ph type="ctrTitle" idx="4294967295"/>
          </p:nvPr>
        </p:nvSpPr>
        <p:spPr>
          <a:xfrm>
            <a:off x="0" y="2420888"/>
            <a:ext cx="7772400" cy="1389112"/>
          </a:xfrm>
        </p:spPr>
        <p:txBody>
          <a:bodyPr/>
          <a:lstStyle/>
          <a:p>
            <a:pPr algn="ctr" eaLnBrk="1" hangingPunct="1"/>
            <a:r>
              <a:rPr lang="en-US" sz="9200" i="1" dirty="0">
                <a:solidFill>
                  <a:schemeClr val="bg1"/>
                </a:solidFill>
                <a:latin typeface="Monotype Corsiva" pitchFamily="66" charset="0"/>
              </a:rPr>
              <a:t>¡Gracias 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ES_tradnl" sz="1800" b="1" dirty="0">
                <a:solidFill>
                  <a:schemeClr val="accent1"/>
                </a:solidFill>
                <a:latin typeface="Cambria" panose="02040503050406030204" pitchFamily="18" charset="0"/>
              </a:rPr>
            </a:br>
            <a:br>
              <a:rPr lang="es-ES_tradnl" b="1" dirty="0">
                <a:solidFill>
                  <a:schemeClr val="accent1"/>
                </a:solidFill>
              </a:rPr>
            </a:b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es-CL" sz="18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7C61CE-50EF-4BC1-A295-C1ED9B00407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3" name="12 CuadroTexto"/>
          <p:cNvSpPr txBox="1"/>
          <p:nvPr/>
        </p:nvSpPr>
        <p:spPr>
          <a:xfrm>
            <a:off x="251520" y="5229200"/>
            <a:ext cx="8568952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rgbClr val="C00000"/>
                </a:solidFill>
                <a:latin typeface="Cambria" panose="02040503050406030204" pitchFamily="18" charset="0"/>
              </a:rPr>
              <a:t>Sólo el 5%</a:t>
            </a:r>
            <a:r>
              <a:rPr lang="es-ES_tradnl" dirty="0">
                <a:latin typeface="Cambria" panose="02040503050406030204" pitchFamily="18" charset="0"/>
              </a:rPr>
              <a:t> de la atención corresponde a demanda respiratoria en la UEH</a:t>
            </a:r>
          </a:p>
          <a:p>
            <a:r>
              <a:rPr lang="es-ES_tradnl" dirty="0">
                <a:latin typeface="Cambria" panose="02040503050406030204" pitchFamily="18" charset="0"/>
              </a:rPr>
              <a:t>La demanda respiratoria se encentra supeditada en estos momentos a la circulación de COVID-19.</a:t>
            </a:r>
          </a:p>
        </p:txBody>
      </p:sp>
      <p:graphicFrame>
        <p:nvGraphicFramePr>
          <p:cNvPr id="7" name="7 Gráfico">
            <a:extLst>
              <a:ext uri="{FF2B5EF4-FFF2-40B4-BE49-F238E27FC236}">
                <a16:creationId xmlns:a16="http://schemas.microsoft.com/office/drawing/2014/main" id="{130DC75C-A33F-465A-9E5A-FE5C306B4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1571947"/>
              </p:ext>
            </p:extLst>
          </p:nvPr>
        </p:nvGraphicFramePr>
        <p:xfrm>
          <a:off x="152400" y="152400"/>
          <a:ext cx="8568952" cy="471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0077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ES_tradnl" sz="1800" b="1" dirty="0">
                <a:solidFill>
                  <a:schemeClr val="accent1"/>
                </a:solidFill>
                <a:latin typeface="Cambria" panose="02040503050406030204" pitchFamily="18" charset="0"/>
              </a:rPr>
            </a:br>
            <a:br>
              <a:rPr lang="es-ES_tradnl" b="1" dirty="0">
                <a:solidFill>
                  <a:schemeClr val="accent1"/>
                </a:solidFill>
              </a:rPr>
            </a:b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es-CL" sz="18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7C61CE-50EF-4BC1-A295-C1ED9B00407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8" name="7 CuadroTexto"/>
          <p:cNvSpPr txBox="1"/>
          <p:nvPr/>
        </p:nvSpPr>
        <p:spPr>
          <a:xfrm>
            <a:off x="5868144" y="1054513"/>
            <a:ext cx="3136629" cy="56323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_tradnl" dirty="0">
                <a:latin typeface="Cambria" panose="02040503050406030204" pitchFamily="18" charset="0"/>
              </a:rPr>
              <a:t>En SAPU la demanda asistencial se ve muy parecida a la dela UEH y las respiratorias corresponden al 3° lugar de la demanda.</a:t>
            </a:r>
            <a:endParaRPr lang="es-ES_tradnl" b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just"/>
            <a:endParaRPr lang="es-ES_tradnl" dirty="0">
              <a:latin typeface="Cambria" panose="02040503050406030204" pitchFamily="18" charset="0"/>
            </a:endParaRPr>
          </a:p>
          <a:p>
            <a:pPr algn="just"/>
            <a:endParaRPr lang="es-ES_tradnl" dirty="0">
              <a:latin typeface="Cambria" panose="02040503050406030204" pitchFamily="18" charset="0"/>
            </a:endParaRPr>
          </a:p>
          <a:p>
            <a:pPr algn="just"/>
            <a:r>
              <a:rPr lang="es-ES_tradnl" dirty="0">
                <a:latin typeface="Cambria" panose="02040503050406030204" pitchFamily="18" charset="0"/>
              </a:rPr>
              <a:t>Revisando las hospitalizaciones por causa respiratorias, su comportamiento esta dado por la Hospitalización del COVID -19 y aquí se ve su componente sistémico lo que se resume en una primera instancia e una sintomatología a vece no respiratoria pero su hospitalización si lo es.</a:t>
            </a:r>
          </a:p>
          <a:p>
            <a:pPr algn="just"/>
            <a:endParaRPr lang="es-CL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10" name="6 Gráfico">
            <a:extLst>
              <a:ext uri="{FF2B5EF4-FFF2-40B4-BE49-F238E27FC236}">
                <a16:creationId xmlns:a16="http://schemas.microsoft.com/office/drawing/2014/main" id="{68009157-C73B-432C-9899-2B7F61152A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5929893"/>
              </p:ext>
            </p:extLst>
          </p:nvPr>
        </p:nvGraphicFramePr>
        <p:xfrm>
          <a:off x="251521" y="300037"/>
          <a:ext cx="5472607" cy="321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11 Gráfico">
            <a:extLst>
              <a:ext uri="{FF2B5EF4-FFF2-40B4-BE49-F238E27FC236}">
                <a16:creationId xmlns:a16="http://schemas.microsoft.com/office/drawing/2014/main" id="{412F6F56-9190-4B7E-AF51-865AB9D83C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452978"/>
              </p:ext>
            </p:extLst>
          </p:nvPr>
        </p:nvGraphicFramePr>
        <p:xfrm>
          <a:off x="264133" y="3698875"/>
          <a:ext cx="5459995" cy="3008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6397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ES_tradnl" sz="1800" b="1" dirty="0">
                <a:solidFill>
                  <a:schemeClr val="accent1"/>
                </a:solidFill>
                <a:latin typeface="Cambria" panose="02040503050406030204" pitchFamily="18" charset="0"/>
              </a:rPr>
            </a:br>
            <a:br>
              <a:rPr lang="es-ES_tradnl" b="1" dirty="0">
                <a:solidFill>
                  <a:schemeClr val="accent1"/>
                </a:solidFill>
              </a:rPr>
            </a:b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es-CL" sz="18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7C61CE-50EF-4BC1-A295-C1ED9B00407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7 CuadroTexto"/>
          <p:cNvSpPr txBox="1"/>
          <p:nvPr/>
        </p:nvSpPr>
        <p:spPr>
          <a:xfrm>
            <a:off x="323528" y="5050472"/>
            <a:ext cx="8568952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_tradnl" dirty="0">
                <a:latin typeface="Cambria" panose="02040503050406030204" pitchFamily="18" charset="0"/>
              </a:rPr>
              <a:t>Se han analizado </a:t>
            </a:r>
            <a:r>
              <a:rPr lang="es-ES_tradnl" dirty="0">
                <a:solidFill>
                  <a:srgbClr val="FF0000"/>
                </a:solidFill>
                <a:latin typeface="Cambria" panose="02040503050406030204" pitchFamily="18" charset="0"/>
              </a:rPr>
              <a:t>916</a:t>
            </a:r>
            <a:r>
              <a:rPr lang="es-ES_tradnl" dirty="0">
                <a:latin typeface="Cambria" panose="02040503050406030204" pitchFamily="18" charset="0"/>
              </a:rPr>
              <a:t> muestras durante el año 2021.  Con una positividad del</a:t>
            </a:r>
            <a:r>
              <a:rPr lang="es-ES_tradnl" b="1" dirty="0">
                <a:solidFill>
                  <a:srgbClr val="C00000"/>
                </a:solidFill>
                <a:latin typeface="Cambria" panose="02040503050406030204" pitchFamily="18" charset="0"/>
              </a:rPr>
              <a:t> 22% .</a:t>
            </a:r>
            <a:r>
              <a:rPr lang="es-ES_tradnl" dirty="0">
                <a:latin typeface="Cambria" panose="02040503050406030204" pitchFamily="18" charset="0"/>
              </a:rPr>
              <a:t> La Circulación viral ha estado representada sólo por dos virus respiratorios, COVID-19 y VRS, entrando en la circulación este último en la </a:t>
            </a:r>
            <a:r>
              <a:rPr lang="es-ES_tradnl" dirty="0">
                <a:solidFill>
                  <a:srgbClr val="FF0000"/>
                </a:solidFill>
                <a:latin typeface="Cambria" panose="02040503050406030204" pitchFamily="18" charset="0"/>
              </a:rPr>
              <a:t>semana 14 </a:t>
            </a:r>
            <a:r>
              <a:rPr lang="es-ES_tradnl" dirty="0">
                <a:latin typeface="Cambria" panose="02040503050406030204" pitchFamily="18" charset="0"/>
              </a:rPr>
              <a:t>y teniendo una representatividad en las siguientes semanas, lo cual hay que seguir monitoreando</a:t>
            </a:r>
            <a:r>
              <a:rPr lang="es-CL" dirty="0">
                <a:latin typeface="Cambria" panose="02040503050406030204" pitchFamily="18" charset="0"/>
              </a:rPr>
              <a:t>.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47102D55-B479-4474-9784-6A5A2D69B9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424561"/>
              </p:ext>
            </p:extLst>
          </p:nvPr>
        </p:nvGraphicFramePr>
        <p:xfrm>
          <a:off x="152400" y="476672"/>
          <a:ext cx="8452048" cy="4323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5193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dirty="0"/>
              <a:t>ESTRATEGIAS MINISTERIALES PARA HOSPITALES</a:t>
            </a:r>
            <a:endParaRPr lang="es-CL" sz="2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61947"/>
              </p:ext>
            </p:extLst>
          </p:nvPr>
        </p:nvGraphicFramePr>
        <p:xfrm>
          <a:off x="-972616" y="1477963"/>
          <a:ext cx="10297144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 dirty="0"/>
              <a:t>Gobierno de Chile | Ministerio de Salud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045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_tradnl" sz="2800" dirty="0"/>
              <a:t>PRIORIZACIÓN POR SERVICIO DE SALUD</a:t>
            </a:r>
            <a:endParaRPr lang="es-CL" sz="2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676400"/>
              </p:ext>
            </p:extLst>
          </p:nvPr>
        </p:nvGraphicFramePr>
        <p:xfrm>
          <a:off x="152400" y="1477963"/>
          <a:ext cx="838004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 dirty="0"/>
              <a:t>Gobierno de Chile | Ministerio de Salud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923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77B947-9144-4997-BBA4-93C792CB9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Recursos Hospital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550FEB-8E69-4874-8EE4-21874747D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Pendiente Decreto Ministerial</a:t>
            </a:r>
          </a:p>
          <a:p>
            <a:r>
              <a:rPr lang="es-CL" dirty="0"/>
              <a:t>Presupuesto: </a:t>
            </a:r>
          </a:p>
          <a:p>
            <a:pPr lvl="1"/>
            <a:r>
              <a:rPr lang="es-CL" dirty="0"/>
              <a:t>RRHH: 87.068.000</a:t>
            </a:r>
          </a:p>
          <a:p>
            <a:pPr lvl="1"/>
            <a:r>
              <a:rPr lang="es-CL" dirty="0"/>
              <a:t>Insumos: 10.000.000</a:t>
            </a:r>
          </a:p>
          <a:p>
            <a:endParaRPr lang="es-CL" dirty="0"/>
          </a:p>
          <a:p>
            <a:pPr lvl="1"/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C906DD3-7F45-4CA3-B3B1-CCBF62FAA8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467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ESTRATEGIAS MINISTERIALES PARA LA ATENCIÓN PRIMARIA</a:t>
            </a:r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479056035"/>
              </p:ext>
            </p:extLst>
          </p:nvPr>
        </p:nvGraphicFramePr>
        <p:xfrm>
          <a:off x="1547664" y="1412776"/>
          <a:ext cx="60960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761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ESTADO DE AVANCE ESTRATEGIAS APS</a:t>
            </a:r>
            <a:endParaRPr lang="es-CL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86589"/>
              </p:ext>
            </p:extLst>
          </p:nvPr>
        </p:nvGraphicFramePr>
        <p:xfrm>
          <a:off x="152400" y="980728"/>
          <a:ext cx="8177213" cy="5023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360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ヒラギノ角ゴ Pro W3"/>
        <a:cs typeface="ヒラギノ角ゴ Pro W3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Verdana"/>
        <a:ea typeface="ヒラギノ角ゴ Pro W3"/>
        <a:cs typeface="Verdana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Verdana"/>
        <a:ea typeface="ヒラギノ角ゴ Pro W3"/>
        <a:cs typeface="Verdana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2905</TotalTime>
  <Words>483</Words>
  <Application>Microsoft Office PowerPoint</Application>
  <PresentationFormat>Presentación en pantalla (4:3)</PresentationFormat>
  <Paragraphs>79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diapositiva</vt:lpstr>
      </vt:variant>
      <vt:variant>
        <vt:i4>10</vt:i4>
      </vt:variant>
    </vt:vector>
  </HeadingPairs>
  <TitlesOfParts>
    <vt:vector size="21" baseType="lpstr">
      <vt:lpstr>Arial</vt:lpstr>
      <vt:lpstr>Calibri</vt:lpstr>
      <vt:lpstr>Cambria</vt:lpstr>
      <vt:lpstr>Monotype Corsiva</vt:lpstr>
      <vt:lpstr>Verdana</vt:lpstr>
      <vt:lpstr>Office Theme</vt:lpstr>
      <vt:lpstr>1_Office Theme</vt:lpstr>
      <vt:lpstr>3_Office Theme</vt:lpstr>
      <vt:lpstr>2_Office Theme</vt:lpstr>
      <vt:lpstr>4_Office Theme</vt:lpstr>
      <vt:lpstr>5_Office Theme</vt:lpstr>
      <vt:lpstr>Presentación de PowerPoint</vt:lpstr>
      <vt:lpstr>  </vt:lpstr>
      <vt:lpstr>  </vt:lpstr>
      <vt:lpstr>  </vt:lpstr>
      <vt:lpstr>ESTRATEGIAS MINISTERIALES PARA HOSPITALES</vt:lpstr>
      <vt:lpstr>PRIORIZACIÓN POR SERVICIO DE SALUD</vt:lpstr>
      <vt:lpstr>Recursos Hospital</vt:lpstr>
      <vt:lpstr>ESTRATEGIAS MINISTERIALES PARA LA ATENCIÓN PRIMARIA</vt:lpstr>
      <vt:lpstr>ESTADO DE AVANCE ESTRATEGIAS APS</vt:lpstr>
      <vt:lpstr>¡Gracias !</vt:lpstr>
    </vt:vector>
  </TitlesOfParts>
  <Company>Windows 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FUERZA DE TAREA Nº 7</dc:title>
  <dc:creator>.</dc:creator>
  <cp:lastModifiedBy>Ana Mujica</cp:lastModifiedBy>
  <cp:revision>367</cp:revision>
  <cp:lastPrinted>2015-05-13T14:01:18Z</cp:lastPrinted>
  <dcterms:created xsi:type="dcterms:W3CDTF">2011-03-02T18:30:50Z</dcterms:created>
  <dcterms:modified xsi:type="dcterms:W3CDTF">2021-05-24T20:18:38Z</dcterms:modified>
</cp:coreProperties>
</file>