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2" r:id="rId1"/>
  </p:sldMasterIdLst>
  <p:notesMasterIdLst>
    <p:notesMasterId r:id="rId20"/>
  </p:notesMasterIdLst>
  <p:handoutMasterIdLst>
    <p:handoutMasterId r:id="rId21"/>
  </p:handoutMasterIdLst>
  <p:sldIdLst>
    <p:sldId id="273" r:id="rId2"/>
    <p:sldId id="308" r:id="rId3"/>
    <p:sldId id="309" r:id="rId4"/>
    <p:sldId id="314" r:id="rId5"/>
    <p:sldId id="328" r:id="rId6"/>
    <p:sldId id="329" r:id="rId7"/>
    <p:sldId id="330" r:id="rId8"/>
    <p:sldId id="313" r:id="rId9"/>
    <p:sldId id="333" r:id="rId10"/>
    <p:sldId id="332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277" r:id="rId19"/>
  </p:sldIdLst>
  <p:sldSz cx="12192000" cy="6858000"/>
  <p:notesSz cx="7010400" cy="11125200"/>
  <p:embeddedFontLst>
    <p:embeddedFont>
      <p:font typeface="Aptos Narrow" panose="020B000402020202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2" autoAdjust="0"/>
    <p:restoredTop sz="94681"/>
  </p:normalViewPr>
  <p:slideViewPr>
    <p:cSldViewPr snapToGrid="0">
      <p:cViewPr varScale="1">
        <p:scale>
          <a:sx n="78" d="100"/>
          <a:sy n="78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mujica\Documents\ana.mujica\Documents\documentos\Anis\Salud%20Respiratoria\Levantamiento%20situacion%20APS%20+%20SU\2025\DEMANDA%20ASISTENCIAL%202025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mujica\Documents\ana.mujica\Documents\documentos\Anis\Salud%20Respiratoria\Levantamiento%20situacion%20APS%20+%20SU\2025\DEMANDA%20ASISTENCIAL%202025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mujica\Documents\ana.mujica\Documents\documentos\Anis\Salud%20Respiratoria\Levantamiento%20situacion%20APS%20+%20SU\2025\DEMANDA%20ASISTENCIAL%202025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mujica\Documents\ana.mujica\Documents\documentos\Anis\Salud%20Respiratoria\Levantamiento%20situacion%20APS%20+%20SU\2025\DEMANDA%20ASISTENCIAL%202025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na.mujica\Documents\ana.mujica\Documents\documentos\Anis\Salud%20Respiratoria\Levantamiento%20situacion%20APS%20+%20SU\2025\SEGUIMIENTO%20VIRUS%20RESPIRATORIOS%202025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mujica\Documents\ana.mujica\Documents\documentos\Anis\Salud%20Respiratoria\Levantamiento%20situacion%20APS%20+%20SU\2025\SEGUIMIENTO%20VIRUS%20RESPIRATORIOS%202025.xls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.mujica\Downloads\POLICONSULTANTES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.mujica\Downloads\POLICONSULTANTES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.mujica\Downloads\POLICONSULTANTES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.mujica\Downloads\POLICONSULTANTES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mujica\Documents\ana.mujica\Documents\documentos\Anis\Salud%20Respiratoria\Levantamiento%20situacion%20APS%20+%20SU\2025\DEMANDA%20ASISTENCIAL%20202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mujica\Documents\ana.mujica\Documents\documentos\Anis\Salud%20Respiratoria\Levantamiento%20situacion%20APS%20+%20SU\2025\DEMANDA%20ASISTENCIAL%20202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mujica\Documents\ana.mujica\Documents\documentos\Anis\Salud%20Respiratoria\Levantamiento%20situacion%20APS%20+%20SU\2025\DEMANDA%20ASISTENCIAL%202025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mujica\Documents\ana.mujica\Documents\documentos\Anis\Salud%20Respiratoria\Levantamiento%20situacion%20APS%20+%20SU\2025\DEMANDA%20ASISTENCIAL%202025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mujica\Documents\ana.mujica\Documents\documentos\Anis\Salud%20Respiratoria\Levantamiento%20situacion%20APS%20+%20SU\2025\DEMANDA%20ASISTENCIAL%202025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mujica\Documents\ana.mujica\Documents\documentos\Anis\Salud%20Respiratoria\Levantamiento%20situacion%20APS%20+%20SU\2025\DEMANDA%20ASISTENCIAL%202025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mujica\Documents\ana.mujica\Documents\documentos\Anis\Salud%20Respiratoria\Levantamiento%20situacion%20APS%20+%20SU\2025\DEMANDA%20ASISTENCIAL%202025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mujica\Documents\ana.mujica\Documents\documentos\Anis\Salud%20Respiratoria\Levantamiento%20situacion%20APS%20+%20SU\2025\DEMANDA%20ASISTENCIAL%20202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2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Analisis Comparativo del comportamiento de las atenciones en la UEH.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2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Servicio salud Iquique.  Año 2019 a 2025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210033574862972"/>
          <c:y val="0.2287153689122193"/>
          <c:w val="0.64558142188748135"/>
          <c:h val="0.62091025080198303"/>
        </c:manualLayout>
      </c:layout>
      <c:lineChart>
        <c:grouping val="standard"/>
        <c:varyColors val="0"/>
        <c:ser>
          <c:idx val="0"/>
          <c:order val="0"/>
          <c:tx>
            <c:strRef>
              <c:f>Comparativo!$A$14</c:f>
              <c:strCache>
                <c:ptCount val="1"/>
                <c:pt idx="0">
                  <c:v>TOTAL ATENCIONES DE URGENCIA 2019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Comparativo!$B$14:$BA$14</c:f>
              <c:numCache>
                <c:formatCode>#,##0</c:formatCode>
                <c:ptCount val="52"/>
                <c:pt idx="0">
                  <c:v>1817</c:v>
                </c:pt>
                <c:pt idx="1">
                  <c:v>1859</c:v>
                </c:pt>
                <c:pt idx="2">
                  <c:v>1767</c:v>
                </c:pt>
                <c:pt idx="3">
                  <c:v>1814</c:v>
                </c:pt>
                <c:pt idx="4">
                  <c:v>1870</c:v>
                </c:pt>
                <c:pt idx="5">
                  <c:v>1871</c:v>
                </c:pt>
                <c:pt idx="6">
                  <c:v>1891</c:v>
                </c:pt>
                <c:pt idx="7">
                  <c:v>1814</c:v>
                </c:pt>
                <c:pt idx="8">
                  <c:v>1731</c:v>
                </c:pt>
                <c:pt idx="9">
                  <c:v>1866</c:v>
                </c:pt>
                <c:pt idx="10">
                  <c:v>2053</c:v>
                </c:pt>
                <c:pt idx="11">
                  <c:v>2045</c:v>
                </c:pt>
                <c:pt idx="12">
                  <c:v>2096</c:v>
                </c:pt>
                <c:pt idx="13">
                  <c:v>2142</c:v>
                </c:pt>
                <c:pt idx="14">
                  <c:v>2074</c:v>
                </c:pt>
                <c:pt idx="15">
                  <c:v>2088</c:v>
                </c:pt>
                <c:pt idx="16">
                  <c:v>2226</c:v>
                </c:pt>
                <c:pt idx="17">
                  <c:v>1998</c:v>
                </c:pt>
                <c:pt idx="18">
                  <c:v>2106</c:v>
                </c:pt>
                <c:pt idx="19">
                  <c:v>2060</c:v>
                </c:pt>
                <c:pt idx="20">
                  <c:v>2148</c:v>
                </c:pt>
                <c:pt idx="21">
                  <c:v>2069</c:v>
                </c:pt>
                <c:pt idx="22">
                  <c:v>2197</c:v>
                </c:pt>
                <c:pt idx="23">
                  <c:v>2144</c:v>
                </c:pt>
                <c:pt idx="24">
                  <c:v>2078</c:v>
                </c:pt>
                <c:pt idx="25">
                  <c:v>2053</c:v>
                </c:pt>
                <c:pt idx="26">
                  <c:v>1345</c:v>
                </c:pt>
                <c:pt idx="27">
                  <c:v>1746</c:v>
                </c:pt>
                <c:pt idx="28">
                  <c:v>1710</c:v>
                </c:pt>
                <c:pt idx="29">
                  <c:v>1790</c:v>
                </c:pt>
                <c:pt idx="30">
                  <c:v>2061</c:v>
                </c:pt>
                <c:pt idx="31">
                  <c:v>2070</c:v>
                </c:pt>
                <c:pt idx="32">
                  <c:v>2103</c:v>
                </c:pt>
                <c:pt idx="33">
                  <c:v>2087</c:v>
                </c:pt>
                <c:pt idx="34">
                  <c:v>2201</c:v>
                </c:pt>
                <c:pt idx="35">
                  <c:v>2017</c:v>
                </c:pt>
                <c:pt idx="36">
                  <c:v>1898</c:v>
                </c:pt>
                <c:pt idx="37">
                  <c:v>1926</c:v>
                </c:pt>
                <c:pt idx="38">
                  <c:v>2130</c:v>
                </c:pt>
                <c:pt idx="39">
                  <c:v>1725</c:v>
                </c:pt>
                <c:pt idx="40">
                  <c:v>1716</c:v>
                </c:pt>
                <c:pt idx="41">
                  <c:v>2101</c:v>
                </c:pt>
                <c:pt idx="42">
                  <c:v>1729</c:v>
                </c:pt>
                <c:pt idx="43">
                  <c:v>1777</c:v>
                </c:pt>
                <c:pt idx="44">
                  <c:v>1845</c:v>
                </c:pt>
                <c:pt idx="45">
                  <c:v>1620</c:v>
                </c:pt>
                <c:pt idx="46">
                  <c:v>1725</c:v>
                </c:pt>
                <c:pt idx="47">
                  <c:v>1713</c:v>
                </c:pt>
                <c:pt idx="48">
                  <c:v>1788</c:v>
                </c:pt>
                <c:pt idx="49">
                  <c:v>1780</c:v>
                </c:pt>
                <c:pt idx="50">
                  <c:v>1687</c:v>
                </c:pt>
                <c:pt idx="51">
                  <c:v>1817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25-4FC3-B9CA-B4EEF9E25779}"/>
            </c:ext>
          </c:extLst>
        </c:ser>
        <c:ser>
          <c:idx val="1"/>
          <c:order val="1"/>
          <c:tx>
            <c:strRef>
              <c:f>Comparativo!$A$15</c:f>
              <c:strCache>
                <c:ptCount val="1"/>
                <c:pt idx="0">
                  <c:v>TOTAL ATENCIONES DE URGENCIA 2020</c:v>
                </c:pt>
              </c:strCache>
            </c:strRef>
          </c:tx>
          <c:spPr>
            <a:ln w="19050"/>
          </c:spPr>
          <c:marker>
            <c:symbol val="none"/>
          </c:marker>
          <c:val>
            <c:numRef>
              <c:f>Comparativo!$B$15:$BA$15</c:f>
              <c:numCache>
                <c:formatCode>#,##0</c:formatCode>
                <c:ptCount val="52"/>
                <c:pt idx="0">
                  <c:v>1838</c:v>
                </c:pt>
                <c:pt idx="1">
                  <c:v>1945</c:v>
                </c:pt>
                <c:pt idx="2">
                  <c:v>1869</c:v>
                </c:pt>
                <c:pt idx="3">
                  <c:v>1832</c:v>
                </c:pt>
                <c:pt idx="4">
                  <c:v>1956</c:v>
                </c:pt>
                <c:pt idx="5">
                  <c:v>1964</c:v>
                </c:pt>
                <c:pt idx="6">
                  <c:v>1925</c:v>
                </c:pt>
                <c:pt idx="7">
                  <c:v>2040</c:v>
                </c:pt>
                <c:pt idx="8">
                  <c:v>2009</c:v>
                </c:pt>
                <c:pt idx="9">
                  <c:v>1836</c:v>
                </c:pt>
                <c:pt idx="10">
                  <c:v>1954</c:v>
                </c:pt>
                <c:pt idx="11">
                  <c:v>1495</c:v>
                </c:pt>
                <c:pt idx="12">
                  <c:v>1114</c:v>
                </c:pt>
                <c:pt idx="13">
                  <c:v>1046</c:v>
                </c:pt>
                <c:pt idx="14">
                  <c:v>1056</c:v>
                </c:pt>
                <c:pt idx="15">
                  <c:v>1087</c:v>
                </c:pt>
                <c:pt idx="16">
                  <c:v>1154</c:v>
                </c:pt>
                <c:pt idx="17">
                  <c:v>1257</c:v>
                </c:pt>
                <c:pt idx="18">
                  <c:v>1405</c:v>
                </c:pt>
                <c:pt idx="19">
                  <c:v>1254</c:v>
                </c:pt>
                <c:pt idx="20">
                  <c:v>1052</c:v>
                </c:pt>
                <c:pt idx="21">
                  <c:v>1099</c:v>
                </c:pt>
                <c:pt idx="22">
                  <c:v>1022</c:v>
                </c:pt>
                <c:pt idx="23" formatCode="General">
                  <c:v>984</c:v>
                </c:pt>
                <c:pt idx="24" formatCode="General">
                  <c:v>944</c:v>
                </c:pt>
                <c:pt idx="25" formatCode="General">
                  <c:v>894</c:v>
                </c:pt>
                <c:pt idx="26">
                  <c:v>1009</c:v>
                </c:pt>
                <c:pt idx="27" formatCode="General">
                  <c:v>830</c:v>
                </c:pt>
                <c:pt idx="28">
                  <c:v>1172</c:v>
                </c:pt>
                <c:pt idx="29">
                  <c:v>1064</c:v>
                </c:pt>
                <c:pt idx="30">
                  <c:v>1151</c:v>
                </c:pt>
                <c:pt idx="31">
                  <c:v>1167</c:v>
                </c:pt>
                <c:pt idx="32">
                  <c:v>1133</c:v>
                </c:pt>
                <c:pt idx="33">
                  <c:v>1228</c:v>
                </c:pt>
                <c:pt idx="34">
                  <c:v>1189</c:v>
                </c:pt>
                <c:pt idx="35">
                  <c:v>1279</c:v>
                </c:pt>
                <c:pt idx="36">
                  <c:v>1333</c:v>
                </c:pt>
                <c:pt idx="37">
                  <c:v>1282</c:v>
                </c:pt>
                <c:pt idx="38">
                  <c:v>1300</c:v>
                </c:pt>
                <c:pt idx="39">
                  <c:v>1328</c:v>
                </c:pt>
                <c:pt idx="40">
                  <c:v>1245</c:v>
                </c:pt>
                <c:pt idx="41">
                  <c:v>1184</c:v>
                </c:pt>
                <c:pt idx="42">
                  <c:v>1396</c:v>
                </c:pt>
                <c:pt idx="43">
                  <c:v>1385</c:v>
                </c:pt>
                <c:pt idx="44">
                  <c:v>1424</c:v>
                </c:pt>
                <c:pt idx="45">
                  <c:v>1523</c:v>
                </c:pt>
                <c:pt idx="46">
                  <c:v>1476</c:v>
                </c:pt>
                <c:pt idx="47" formatCode="General">
                  <c:v>761</c:v>
                </c:pt>
                <c:pt idx="48">
                  <c:v>1582</c:v>
                </c:pt>
                <c:pt idx="49">
                  <c:v>1431</c:v>
                </c:pt>
                <c:pt idx="50" formatCode="General">
                  <c:v>937</c:v>
                </c:pt>
                <c:pt idx="51">
                  <c:v>1674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25-4FC3-B9CA-B4EEF9E25779}"/>
            </c:ext>
          </c:extLst>
        </c:ser>
        <c:ser>
          <c:idx val="2"/>
          <c:order val="2"/>
          <c:tx>
            <c:strRef>
              <c:f>Comparativo!$A$16</c:f>
              <c:strCache>
                <c:ptCount val="1"/>
                <c:pt idx="0">
                  <c:v>TOTAL ATENCIONES DE URGENCIA 2021</c:v>
                </c:pt>
              </c:strCache>
            </c:strRef>
          </c:tx>
          <c:spPr>
            <a:ln w="19050"/>
          </c:spPr>
          <c:marker>
            <c:symbol val="none"/>
          </c:marker>
          <c:val>
            <c:numRef>
              <c:f>Comparativo!$B$16:$BA$16</c:f>
              <c:numCache>
                <c:formatCode>#,##0</c:formatCode>
                <c:ptCount val="52"/>
                <c:pt idx="0">
                  <c:v>1455</c:v>
                </c:pt>
                <c:pt idx="1">
                  <c:v>1210</c:v>
                </c:pt>
                <c:pt idx="2">
                  <c:v>1114</c:v>
                </c:pt>
                <c:pt idx="3">
                  <c:v>1278</c:v>
                </c:pt>
                <c:pt idx="4">
                  <c:v>1182</c:v>
                </c:pt>
                <c:pt idx="5">
                  <c:v>1086</c:v>
                </c:pt>
                <c:pt idx="6" formatCode="General">
                  <c:v>977</c:v>
                </c:pt>
                <c:pt idx="7">
                  <c:v>1142</c:v>
                </c:pt>
                <c:pt idx="8">
                  <c:v>1370</c:v>
                </c:pt>
                <c:pt idx="9">
                  <c:v>1333</c:v>
                </c:pt>
                <c:pt idx="10">
                  <c:v>1226</c:v>
                </c:pt>
                <c:pt idx="11">
                  <c:v>1222</c:v>
                </c:pt>
                <c:pt idx="12">
                  <c:v>1048</c:v>
                </c:pt>
                <c:pt idx="13">
                  <c:v>1080</c:v>
                </c:pt>
                <c:pt idx="14">
                  <c:v>1101</c:v>
                </c:pt>
                <c:pt idx="15">
                  <c:v>1065</c:v>
                </c:pt>
                <c:pt idx="16" formatCode="General">
                  <c:v>896</c:v>
                </c:pt>
                <c:pt idx="17">
                  <c:v>1132</c:v>
                </c:pt>
                <c:pt idx="18">
                  <c:v>1138</c:v>
                </c:pt>
                <c:pt idx="19">
                  <c:v>1064</c:v>
                </c:pt>
                <c:pt idx="20">
                  <c:v>1033</c:v>
                </c:pt>
                <c:pt idx="21">
                  <c:v>1030</c:v>
                </c:pt>
                <c:pt idx="22">
                  <c:v>1032</c:v>
                </c:pt>
                <c:pt idx="23">
                  <c:v>1237</c:v>
                </c:pt>
                <c:pt idx="24">
                  <c:v>1221</c:v>
                </c:pt>
                <c:pt idx="25">
                  <c:v>1062</c:v>
                </c:pt>
                <c:pt idx="26" formatCode="General">
                  <c:v>556</c:v>
                </c:pt>
                <c:pt idx="27" formatCode="General">
                  <c:v>948</c:v>
                </c:pt>
                <c:pt idx="28">
                  <c:v>1391</c:v>
                </c:pt>
                <c:pt idx="29">
                  <c:v>1411</c:v>
                </c:pt>
                <c:pt idx="30">
                  <c:v>1496</c:v>
                </c:pt>
                <c:pt idx="31">
                  <c:v>1542</c:v>
                </c:pt>
                <c:pt idx="32">
                  <c:v>1333</c:v>
                </c:pt>
                <c:pt idx="33">
                  <c:v>1324</c:v>
                </c:pt>
                <c:pt idx="34">
                  <c:v>1381</c:v>
                </c:pt>
                <c:pt idx="35" formatCode="General">
                  <c:v>868</c:v>
                </c:pt>
                <c:pt idx="36">
                  <c:v>1350</c:v>
                </c:pt>
                <c:pt idx="37">
                  <c:v>1663</c:v>
                </c:pt>
                <c:pt idx="38">
                  <c:v>1539</c:v>
                </c:pt>
                <c:pt idx="39">
                  <c:v>1394</c:v>
                </c:pt>
                <c:pt idx="40">
                  <c:v>1700</c:v>
                </c:pt>
                <c:pt idx="41">
                  <c:v>1748</c:v>
                </c:pt>
                <c:pt idx="42">
                  <c:v>1822</c:v>
                </c:pt>
                <c:pt idx="43">
                  <c:v>1781</c:v>
                </c:pt>
                <c:pt idx="44">
                  <c:v>1216</c:v>
                </c:pt>
                <c:pt idx="45">
                  <c:v>1834</c:v>
                </c:pt>
                <c:pt idx="46">
                  <c:v>1303</c:v>
                </c:pt>
                <c:pt idx="47">
                  <c:v>1640</c:v>
                </c:pt>
                <c:pt idx="48">
                  <c:v>1614</c:v>
                </c:pt>
                <c:pt idx="49">
                  <c:v>1673</c:v>
                </c:pt>
                <c:pt idx="50">
                  <c:v>1556</c:v>
                </c:pt>
                <c:pt idx="51">
                  <c:v>1562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25-4FC3-B9CA-B4EEF9E25779}"/>
            </c:ext>
          </c:extLst>
        </c:ser>
        <c:ser>
          <c:idx val="3"/>
          <c:order val="3"/>
          <c:tx>
            <c:strRef>
              <c:f>Comparativo!$A$17</c:f>
              <c:strCache>
                <c:ptCount val="1"/>
                <c:pt idx="0">
                  <c:v>TOTAL ATENCIONES DE URGENCIA 2022</c:v>
                </c:pt>
              </c:strCache>
            </c:strRef>
          </c:tx>
          <c:spPr>
            <a:ln w="19050"/>
          </c:spPr>
          <c:marker>
            <c:symbol val="none"/>
          </c:marker>
          <c:val>
            <c:numRef>
              <c:f>Comparativo!$B$17:$BA$17</c:f>
              <c:numCache>
                <c:formatCode>#,##0</c:formatCode>
                <c:ptCount val="52"/>
                <c:pt idx="0">
                  <c:v>1653</c:v>
                </c:pt>
                <c:pt idx="1">
                  <c:v>1517</c:v>
                </c:pt>
                <c:pt idx="2">
                  <c:v>1578</c:v>
                </c:pt>
                <c:pt idx="3">
                  <c:v>1353</c:v>
                </c:pt>
                <c:pt idx="4">
                  <c:v>1065</c:v>
                </c:pt>
                <c:pt idx="5">
                  <c:v>1077</c:v>
                </c:pt>
                <c:pt idx="6">
                  <c:v>1147</c:v>
                </c:pt>
                <c:pt idx="7">
                  <c:v>1325</c:v>
                </c:pt>
                <c:pt idx="8">
                  <c:v>1283</c:v>
                </c:pt>
                <c:pt idx="9">
                  <c:v>1492</c:v>
                </c:pt>
                <c:pt idx="10">
                  <c:v>1712</c:v>
                </c:pt>
                <c:pt idx="11">
                  <c:v>1395</c:v>
                </c:pt>
                <c:pt idx="12">
                  <c:v>1442</c:v>
                </c:pt>
                <c:pt idx="13">
                  <c:v>1729</c:v>
                </c:pt>
                <c:pt idx="14">
                  <c:v>1700</c:v>
                </c:pt>
                <c:pt idx="15">
                  <c:v>1831</c:v>
                </c:pt>
                <c:pt idx="16">
                  <c:v>1784</c:v>
                </c:pt>
                <c:pt idx="17">
                  <c:v>1506</c:v>
                </c:pt>
                <c:pt idx="18">
                  <c:v>1876</c:v>
                </c:pt>
                <c:pt idx="19">
                  <c:v>1876</c:v>
                </c:pt>
                <c:pt idx="20">
                  <c:v>1872</c:v>
                </c:pt>
                <c:pt idx="21">
                  <c:v>1938</c:v>
                </c:pt>
                <c:pt idx="22">
                  <c:v>1882</c:v>
                </c:pt>
                <c:pt idx="23">
                  <c:v>1753</c:v>
                </c:pt>
                <c:pt idx="24">
                  <c:v>1368</c:v>
                </c:pt>
                <c:pt idx="25">
                  <c:v>1213</c:v>
                </c:pt>
                <c:pt idx="26">
                  <c:v>1262</c:v>
                </c:pt>
                <c:pt idx="27">
                  <c:v>1400</c:v>
                </c:pt>
                <c:pt idx="28">
                  <c:v>1354</c:v>
                </c:pt>
                <c:pt idx="29">
                  <c:v>1478</c:v>
                </c:pt>
                <c:pt idx="30">
                  <c:v>1603</c:v>
                </c:pt>
                <c:pt idx="31">
                  <c:v>1761</c:v>
                </c:pt>
                <c:pt idx="32">
                  <c:v>1648</c:v>
                </c:pt>
                <c:pt idx="33">
                  <c:v>1688</c:v>
                </c:pt>
                <c:pt idx="34">
                  <c:v>1708</c:v>
                </c:pt>
                <c:pt idx="35">
                  <c:v>1742</c:v>
                </c:pt>
                <c:pt idx="36">
                  <c:v>1590</c:v>
                </c:pt>
                <c:pt idx="37">
                  <c:v>1603</c:v>
                </c:pt>
                <c:pt idx="38">
                  <c:v>1721</c:v>
                </c:pt>
                <c:pt idx="39">
                  <c:v>1562</c:v>
                </c:pt>
                <c:pt idx="40">
                  <c:v>1778</c:v>
                </c:pt>
                <c:pt idx="41">
                  <c:v>1824</c:v>
                </c:pt>
                <c:pt idx="42">
                  <c:v>1850</c:v>
                </c:pt>
                <c:pt idx="43">
                  <c:v>1738</c:v>
                </c:pt>
                <c:pt idx="44">
                  <c:v>1891</c:v>
                </c:pt>
                <c:pt idx="45">
                  <c:v>2046</c:v>
                </c:pt>
                <c:pt idx="46">
                  <c:v>1830</c:v>
                </c:pt>
                <c:pt idx="47">
                  <c:v>1886</c:v>
                </c:pt>
                <c:pt idx="48">
                  <c:v>1766</c:v>
                </c:pt>
                <c:pt idx="49">
                  <c:v>1734</c:v>
                </c:pt>
                <c:pt idx="50">
                  <c:v>1767</c:v>
                </c:pt>
                <c:pt idx="51">
                  <c:v>1794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25-4FC3-B9CA-B4EEF9E25779}"/>
            </c:ext>
          </c:extLst>
        </c:ser>
        <c:ser>
          <c:idx val="4"/>
          <c:order val="4"/>
          <c:tx>
            <c:strRef>
              <c:f>Comparativo!$A$18</c:f>
              <c:strCache>
                <c:ptCount val="1"/>
                <c:pt idx="0">
                  <c:v>TOTAL ATENCIONES DE URGENCIA 2023</c:v>
                </c:pt>
              </c:strCache>
            </c:strRef>
          </c:tx>
          <c:marker>
            <c:symbol val="none"/>
          </c:marker>
          <c:val>
            <c:numRef>
              <c:f>Comparativo!$B$18:$BA$18</c:f>
              <c:numCache>
                <c:formatCode>#,##0</c:formatCode>
                <c:ptCount val="52"/>
                <c:pt idx="0">
                  <c:v>1757</c:v>
                </c:pt>
                <c:pt idx="1">
                  <c:v>1652</c:v>
                </c:pt>
                <c:pt idx="2">
                  <c:v>1592</c:v>
                </c:pt>
                <c:pt idx="3">
                  <c:v>1664</c:v>
                </c:pt>
                <c:pt idx="4">
                  <c:v>1609</c:v>
                </c:pt>
                <c:pt idx="5">
                  <c:v>1620</c:v>
                </c:pt>
                <c:pt idx="6">
                  <c:v>1616</c:v>
                </c:pt>
                <c:pt idx="7">
                  <c:v>1607</c:v>
                </c:pt>
                <c:pt idx="8">
                  <c:v>1636</c:v>
                </c:pt>
                <c:pt idx="9">
                  <c:v>1863</c:v>
                </c:pt>
                <c:pt idx="10">
                  <c:v>1936</c:v>
                </c:pt>
                <c:pt idx="11">
                  <c:v>2033</c:v>
                </c:pt>
                <c:pt idx="12">
                  <c:v>1990</c:v>
                </c:pt>
                <c:pt idx="13">
                  <c:v>2019</c:v>
                </c:pt>
                <c:pt idx="14">
                  <c:v>2182</c:v>
                </c:pt>
                <c:pt idx="15">
                  <c:v>2198</c:v>
                </c:pt>
                <c:pt idx="16">
                  <c:v>2116</c:v>
                </c:pt>
                <c:pt idx="17">
                  <c:v>2117</c:v>
                </c:pt>
                <c:pt idx="18">
                  <c:v>2057</c:v>
                </c:pt>
                <c:pt idx="19">
                  <c:v>1933</c:v>
                </c:pt>
                <c:pt idx="20">
                  <c:v>1910</c:v>
                </c:pt>
                <c:pt idx="21">
                  <c:v>1884</c:v>
                </c:pt>
                <c:pt idx="22">
                  <c:v>1831</c:v>
                </c:pt>
                <c:pt idx="23">
                  <c:v>1684</c:v>
                </c:pt>
                <c:pt idx="24">
                  <c:v>1631</c:v>
                </c:pt>
                <c:pt idx="25">
                  <c:v>1758</c:v>
                </c:pt>
                <c:pt idx="26">
                  <c:v>1603</c:v>
                </c:pt>
                <c:pt idx="27">
                  <c:v>1334</c:v>
                </c:pt>
                <c:pt idx="28">
                  <c:v>1401</c:v>
                </c:pt>
                <c:pt idx="29">
                  <c:v>1758</c:v>
                </c:pt>
                <c:pt idx="30">
                  <c:v>1694</c:v>
                </c:pt>
                <c:pt idx="31">
                  <c:v>1744</c:v>
                </c:pt>
                <c:pt idx="32">
                  <c:v>1823</c:v>
                </c:pt>
                <c:pt idx="33">
                  <c:v>1547</c:v>
                </c:pt>
                <c:pt idx="34">
                  <c:v>1691</c:v>
                </c:pt>
                <c:pt idx="35">
                  <c:v>1524</c:v>
                </c:pt>
                <c:pt idx="36">
                  <c:v>1666</c:v>
                </c:pt>
                <c:pt idx="37">
                  <c:v>1743</c:v>
                </c:pt>
                <c:pt idx="38">
                  <c:v>1788</c:v>
                </c:pt>
                <c:pt idx="39">
                  <c:v>1796</c:v>
                </c:pt>
                <c:pt idx="40">
                  <c:v>1753</c:v>
                </c:pt>
                <c:pt idx="41">
                  <c:v>1811</c:v>
                </c:pt>
                <c:pt idx="42">
                  <c:v>1831</c:v>
                </c:pt>
                <c:pt idx="43">
                  <c:v>1640</c:v>
                </c:pt>
                <c:pt idx="44">
                  <c:v>1742</c:v>
                </c:pt>
                <c:pt idx="45">
                  <c:v>1543</c:v>
                </c:pt>
                <c:pt idx="46">
                  <c:v>1651</c:v>
                </c:pt>
                <c:pt idx="47">
                  <c:v>1661</c:v>
                </c:pt>
                <c:pt idx="48">
                  <c:v>1584</c:v>
                </c:pt>
                <c:pt idx="49">
                  <c:v>1547</c:v>
                </c:pt>
                <c:pt idx="50">
                  <c:v>1595</c:v>
                </c:pt>
                <c:pt idx="51">
                  <c:v>1581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B25-4FC3-B9CA-B4EEF9E25779}"/>
            </c:ext>
          </c:extLst>
        </c:ser>
        <c:ser>
          <c:idx val="5"/>
          <c:order val="5"/>
          <c:tx>
            <c:strRef>
              <c:f>Comparativo!$A$19</c:f>
              <c:strCache>
                <c:ptCount val="1"/>
                <c:pt idx="0">
                  <c:v>TOTAL ATENCIONES DE URGENCIA 2024</c:v>
                </c:pt>
              </c:strCache>
            </c:strRef>
          </c:tx>
          <c:marker>
            <c:symbol val="none"/>
          </c:marker>
          <c:val>
            <c:numRef>
              <c:f>Comparativo!#REF!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B25-4FC3-B9CA-B4EEF9E25779}"/>
            </c:ext>
          </c:extLst>
        </c:ser>
        <c:ser>
          <c:idx val="6"/>
          <c:order val="6"/>
          <c:tx>
            <c:strRef>
              <c:f>Comparativo!$A$19</c:f>
              <c:strCache>
                <c:ptCount val="1"/>
                <c:pt idx="0">
                  <c:v>TOTAL ATENCIONES DE URGENCIA 2024</c:v>
                </c:pt>
              </c:strCache>
            </c:strRef>
          </c:tx>
          <c:marker>
            <c:symbol val="none"/>
          </c:marker>
          <c:val>
            <c:numRef>
              <c:f>Comparativo!$B$19:$BA$19</c:f>
              <c:numCache>
                <c:formatCode>#,##0</c:formatCode>
                <c:ptCount val="52"/>
                <c:pt idx="0">
                  <c:v>1602</c:v>
                </c:pt>
                <c:pt idx="1">
                  <c:v>1263</c:v>
                </c:pt>
                <c:pt idx="2">
                  <c:v>1566</c:v>
                </c:pt>
                <c:pt idx="3">
                  <c:v>1469</c:v>
                </c:pt>
                <c:pt idx="4">
                  <c:v>1477</c:v>
                </c:pt>
                <c:pt idx="5">
                  <c:v>908</c:v>
                </c:pt>
                <c:pt idx="6">
                  <c:v>1593</c:v>
                </c:pt>
                <c:pt idx="7">
                  <c:v>965</c:v>
                </c:pt>
                <c:pt idx="8">
                  <c:v>1627</c:v>
                </c:pt>
                <c:pt idx="9">
                  <c:v>1439</c:v>
                </c:pt>
                <c:pt idx="10">
                  <c:v>1977</c:v>
                </c:pt>
                <c:pt idx="11">
                  <c:v>1828</c:v>
                </c:pt>
                <c:pt idx="12">
                  <c:v>1833</c:v>
                </c:pt>
                <c:pt idx="13">
                  <c:v>1980</c:v>
                </c:pt>
                <c:pt idx="14">
                  <c:v>2042</c:v>
                </c:pt>
                <c:pt idx="15">
                  <c:v>1994</c:v>
                </c:pt>
                <c:pt idx="16">
                  <c:v>2045</c:v>
                </c:pt>
                <c:pt idx="17">
                  <c:v>1960</c:v>
                </c:pt>
                <c:pt idx="18">
                  <c:v>1822</c:v>
                </c:pt>
                <c:pt idx="19">
                  <c:v>1889</c:v>
                </c:pt>
                <c:pt idx="20">
                  <c:v>1831</c:v>
                </c:pt>
                <c:pt idx="21">
                  <c:v>1670</c:v>
                </c:pt>
                <c:pt idx="22">
                  <c:v>1830</c:v>
                </c:pt>
                <c:pt idx="23">
                  <c:v>1723</c:v>
                </c:pt>
                <c:pt idx="24">
                  <c:v>1894</c:v>
                </c:pt>
                <c:pt idx="25">
                  <c:v>1887</c:v>
                </c:pt>
                <c:pt idx="26">
                  <c:v>1734</c:v>
                </c:pt>
                <c:pt idx="27">
                  <c:v>1582</c:v>
                </c:pt>
                <c:pt idx="28">
                  <c:v>1464</c:v>
                </c:pt>
                <c:pt idx="29">
                  <c:v>1827</c:v>
                </c:pt>
                <c:pt idx="30">
                  <c:v>1989</c:v>
                </c:pt>
                <c:pt idx="31">
                  <c:v>2124</c:v>
                </c:pt>
                <c:pt idx="32">
                  <c:v>2442</c:v>
                </c:pt>
                <c:pt idx="33">
                  <c:v>2850</c:v>
                </c:pt>
                <c:pt idx="34">
                  <c:v>2838</c:v>
                </c:pt>
                <c:pt idx="35">
                  <c:v>2933</c:v>
                </c:pt>
                <c:pt idx="36">
                  <c:v>2950</c:v>
                </c:pt>
                <c:pt idx="37">
                  <c:v>2600</c:v>
                </c:pt>
                <c:pt idx="38">
                  <c:v>2974</c:v>
                </c:pt>
                <c:pt idx="39">
                  <c:v>3077</c:v>
                </c:pt>
                <c:pt idx="40">
                  <c:v>2710</c:v>
                </c:pt>
                <c:pt idx="41">
                  <c:v>3008</c:v>
                </c:pt>
                <c:pt idx="42">
                  <c:v>2686</c:v>
                </c:pt>
                <c:pt idx="43">
                  <c:v>2446</c:v>
                </c:pt>
                <c:pt idx="44">
                  <c:v>2590</c:v>
                </c:pt>
                <c:pt idx="45">
                  <c:v>2999</c:v>
                </c:pt>
                <c:pt idx="46">
                  <c:v>3014</c:v>
                </c:pt>
                <c:pt idx="47">
                  <c:v>2937</c:v>
                </c:pt>
                <c:pt idx="48">
                  <c:v>2774</c:v>
                </c:pt>
                <c:pt idx="49">
                  <c:v>2510</c:v>
                </c:pt>
                <c:pt idx="50">
                  <c:v>2568</c:v>
                </c:pt>
                <c:pt idx="51">
                  <c:v>2432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B25-4FC3-B9CA-B4EEF9E25779}"/>
            </c:ext>
          </c:extLst>
        </c:ser>
        <c:ser>
          <c:idx val="7"/>
          <c:order val="7"/>
          <c:tx>
            <c:strRef>
              <c:f>Comparativo!$A$20</c:f>
              <c:strCache>
                <c:ptCount val="1"/>
                <c:pt idx="0">
                  <c:v>TOTAL ATENCIONES DE URGENCIA 2025</c:v>
                </c:pt>
              </c:strCache>
            </c:strRef>
          </c:tx>
          <c:marker>
            <c:symbol val="none"/>
          </c:marker>
          <c:val>
            <c:numRef>
              <c:f>Comparativo!$B$20:$AK$20</c:f>
              <c:numCache>
                <c:formatCode>#,##0</c:formatCode>
                <c:ptCount val="36"/>
                <c:pt idx="0">
                  <c:v>2395</c:v>
                </c:pt>
                <c:pt idx="1">
                  <c:v>2497</c:v>
                </c:pt>
                <c:pt idx="2">
                  <c:v>2490</c:v>
                </c:pt>
                <c:pt idx="3">
                  <c:v>2437</c:v>
                </c:pt>
                <c:pt idx="4">
                  <c:v>2466</c:v>
                </c:pt>
                <c:pt idx="5">
                  <c:v>2404</c:v>
                </c:pt>
                <c:pt idx="6">
                  <c:v>2470</c:v>
                </c:pt>
                <c:pt idx="7">
                  <c:v>2161</c:v>
                </c:pt>
                <c:pt idx="8">
                  <c:v>2512</c:v>
                </c:pt>
                <c:pt idx="9">
                  <c:v>2682</c:v>
                </c:pt>
                <c:pt idx="10">
                  <c:v>2815</c:v>
                </c:pt>
                <c:pt idx="11">
                  <c:v>3307</c:v>
                </c:pt>
                <c:pt idx="12">
                  <c:v>3406</c:v>
                </c:pt>
                <c:pt idx="13">
                  <c:v>3188</c:v>
                </c:pt>
                <c:pt idx="14">
                  <c:v>3278</c:v>
                </c:pt>
                <c:pt idx="15">
                  <c:v>2952</c:v>
                </c:pt>
                <c:pt idx="16">
                  <c:v>3355</c:v>
                </c:pt>
                <c:pt idx="17">
                  <c:v>3256</c:v>
                </c:pt>
                <c:pt idx="18">
                  <c:v>3459</c:v>
                </c:pt>
                <c:pt idx="19">
                  <c:v>3604</c:v>
                </c:pt>
                <c:pt idx="20">
                  <c:v>3560</c:v>
                </c:pt>
                <c:pt idx="21">
                  <c:v>3116</c:v>
                </c:pt>
                <c:pt idx="22">
                  <c:v>3450</c:v>
                </c:pt>
                <c:pt idx="23">
                  <c:v>3217</c:v>
                </c:pt>
                <c:pt idx="24">
                  <c:v>3237</c:v>
                </c:pt>
                <c:pt idx="25">
                  <c:v>3253</c:v>
                </c:pt>
                <c:pt idx="26">
                  <c:v>2942</c:v>
                </c:pt>
                <c:pt idx="27">
                  <c:v>2009</c:v>
                </c:pt>
                <c:pt idx="28">
                  <c:v>2271</c:v>
                </c:pt>
                <c:pt idx="29">
                  <c:v>2727</c:v>
                </c:pt>
                <c:pt idx="30">
                  <c:v>2934</c:v>
                </c:pt>
                <c:pt idx="31">
                  <c:v>2888</c:v>
                </c:pt>
                <c:pt idx="32">
                  <c:v>2809</c:v>
                </c:pt>
                <c:pt idx="33">
                  <c:v>2945</c:v>
                </c:pt>
                <c:pt idx="34">
                  <c:v>2613</c:v>
                </c:pt>
                <c:pt idx="35">
                  <c:v>3026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B25-4FC3-B9CA-B4EEF9E25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474808"/>
        <c:axId val="1"/>
      </c:lineChart>
      <c:catAx>
        <c:axId val="56247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/>
                  <a:t>Nº  Consultas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562474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849209945179866"/>
          <c:y val="0.36643907525257968"/>
          <c:w val="0.20011543658131381"/>
          <c:h val="0.46410527451191896"/>
        </c:manualLayout>
      </c:layout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Demanda Asistencial Respiratoria Baja Desagregada 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7"/>
          <c:order val="7"/>
          <c:tx>
            <c:strRef>
              <c:f>'Comp Resp'!$A$252</c:f>
              <c:strCache>
                <c:ptCount val="1"/>
                <c:pt idx="0">
                  <c:v>Total IRAS Bajas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'Comp Resp'!$B$252:$AK$252</c:f>
              <c:numCache>
                <c:formatCode>_-* #,##0_-;\-* #,##0_-;_-* "-"_-;_-@_-</c:formatCode>
                <c:ptCount val="36"/>
                <c:pt idx="0">
                  <c:v>98</c:v>
                </c:pt>
                <c:pt idx="1">
                  <c:v>125</c:v>
                </c:pt>
                <c:pt idx="2">
                  <c:v>91</c:v>
                </c:pt>
                <c:pt idx="3">
                  <c:v>81</c:v>
                </c:pt>
                <c:pt idx="4">
                  <c:v>84</c:v>
                </c:pt>
                <c:pt idx="5">
                  <c:v>70</c:v>
                </c:pt>
                <c:pt idx="6">
                  <c:v>80</c:v>
                </c:pt>
                <c:pt idx="7">
                  <c:v>81</c:v>
                </c:pt>
                <c:pt idx="8">
                  <c:v>95</c:v>
                </c:pt>
                <c:pt idx="9">
                  <c:v>98</c:v>
                </c:pt>
                <c:pt idx="10">
                  <c:v>134</c:v>
                </c:pt>
                <c:pt idx="11">
                  <c:v>155</c:v>
                </c:pt>
                <c:pt idx="12">
                  <c:v>169</c:v>
                </c:pt>
                <c:pt idx="13">
                  <c:v>123</c:v>
                </c:pt>
                <c:pt idx="14">
                  <c:v>125</c:v>
                </c:pt>
                <c:pt idx="15">
                  <c:v>123</c:v>
                </c:pt>
                <c:pt idx="16">
                  <c:v>161</c:v>
                </c:pt>
                <c:pt idx="17">
                  <c:v>175</c:v>
                </c:pt>
                <c:pt idx="18">
                  <c:v>183</c:v>
                </c:pt>
                <c:pt idx="19">
                  <c:v>192</c:v>
                </c:pt>
                <c:pt idx="20">
                  <c:v>165</c:v>
                </c:pt>
                <c:pt idx="21">
                  <c:v>192</c:v>
                </c:pt>
                <c:pt idx="22">
                  <c:v>135</c:v>
                </c:pt>
                <c:pt idx="23">
                  <c:v>143</c:v>
                </c:pt>
                <c:pt idx="24">
                  <c:v>141</c:v>
                </c:pt>
                <c:pt idx="25">
                  <c:v>152</c:v>
                </c:pt>
                <c:pt idx="26">
                  <c:v>124</c:v>
                </c:pt>
                <c:pt idx="27">
                  <c:v>128</c:v>
                </c:pt>
                <c:pt idx="28">
                  <c:v>118</c:v>
                </c:pt>
                <c:pt idx="29">
                  <c:v>91</c:v>
                </c:pt>
                <c:pt idx="30">
                  <c:v>105</c:v>
                </c:pt>
                <c:pt idx="31">
                  <c:v>121</c:v>
                </c:pt>
                <c:pt idx="32">
                  <c:v>120</c:v>
                </c:pt>
                <c:pt idx="33">
                  <c:v>134</c:v>
                </c:pt>
                <c:pt idx="34">
                  <c:v>118</c:v>
                </c:pt>
                <c:pt idx="35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B-4396-A37C-0BFBA3CB9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470576"/>
        <c:axId val="1"/>
      </c:barChart>
      <c:lineChart>
        <c:grouping val="standard"/>
        <c:varyColors val="0"/>
        <c:ser>
          <c:idx val="0"/>
          <c:order val="0"/>
          <c:tx>
            <c:strRef>
              <c:f>'Comp Resp'!$A$245</c:f>
              <c:strCache>
                <c:ptCount val="1"/>
                <c:pt idx="0">
                  <c:v>Influenza 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'Comp Resp'!$B$245:$AK$245</c:f>
              <c:numCache>
                <c:formatCode>_-* #,##0_-;\-* #,##0_-;_-* "-"_-;_-@_-</c:formatCode>
                <c:ptCount val="36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0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4</c:v>
                </c:pt>
                <c:pt idx="12">
                  <c:v>11</c:v>
                </c:pt>
                <c:pt idx="13">
                  <c:v>7</c:v>
                </c:pt>
                <c:pt idx="14">
                  <c:v>7</c:v>
                </c:pt>
                <c:pt idx="15">
                  <c:v>0</c:v>
                </c:pt>
                <c:pt idx="16">
                  <c:v>4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8</c:v>
                </c:pt>
                <c:pt idx="21">
                  <c:v>1</c:v>
                </c:pt>
                <c:pt idx="22">
                  <c:v>1</c:v>
                </c:pt>
                <c:pt idx="23">
                  <c:v>3</c:v>
                </c:pt>
                <c:pt idx="24">
                  <c:v>0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FB-4396-A37C-0BFBA3CB9316}"/>
            </c:ext>
          </c:extLst>
        </c:ser>
        <c:ser>
          <c:idx val="1"/>
          <c:order val="1"/>
          <c:tx>
            <c:strRef>
              <c:f>'Comp Resp'!$A$246</c:f>
              <c:strCache>
                <c:ptCount val="1"/>
                <c:pt idx="0">
                  <c:v>Neumonía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'Comp Resp'!$B$246:$AK$246</c:f>
              <c:numCache>
                <c:formatCode>_-* #,##0_-;\-* #,##0_-;_-* "-"_-;_-@_-</c:formatCode>
                <c:ptCount val="36"/>
                <c:pt idx="0">
                  <c:v>22</c:v>
                </c:pt>
                <c:pt idx="1">
                  <c:v>27</c:v>
                </c:pt>
                <c:pt idx="2">
                  <c:v>29</c:v>
                </c:pt>
                <c:pt idx="3">
                  <c:v>12</c:v>
                </c:pt>
                <c:pt idx="4">
                  <c:v>26</c:v>
                </c:pt>
                <c:pt idx="5">
                  <c:v>21</c:v>
                </c:pt>
                <c:pt idx="6">
                  <c:v>15</c:v>
                </c:pt>
                <c:pt idx="7">
                  <c:v>15</c:v>
                </c:pt>
                <c:pt idx="8">
                  <c:v>18</c:v>
                </c:pt>
                <c:pt idx="9">
                  <c:v>11</c:v>
                </c:pt>
                <c:pt idx="10">
                  <c:v>17</c:v>
                </c:pt>
                <c:pt idx="11">
                  <c:v>17</c:v>
                </c:pt>
                <c:pt idx="12">
                  <c:v>26</c:v>
                </c:pt>
                <c:pt idx="13">
                  <c:v>19</c:v>
                </c:pt>
                <c:pt idx="14">
                  <c:v>35</c:v>
                </c:pt>
                <c:pt idx="15">
                  <c:v>31</c:v>
                </c:pt>
                <c:pt idx="16">
                  <c:v>48</c:v>
                </c:pt>
                <c:pt idx="17">
                  <c:v>41</c:v>
                </c:pt>
                <c:pt idx="18">
                  <c:v>42</c:v>
                </c:pt>
                <c:pt idx="19">
                  <c:v>35</c:v>
                </c:pt>
                <c:pt idx="20">
                  <c:v>34</c:v>
                </c:pt>
                <c:pt idx="21">
                  <c:v>27</c:v>
                </c:pt>
                <c:pt idx="22">
                  <c:v>25</c:v>
                </c:pt>
                <c:pt idx="23">
                  <c:v>25</c:v>
                </c:pt>
                <c:pt idx="24">
                  <c:v>28</c:v>
                </c:pt>
                <c:pt idx="25">
                  <c:v>21</c:v>
                </c:pt>
                <c:pt idx="26">
                  <c:v>28</c:v>
                </c:pt>
                <c:pt idx="27">
                  <c:v>41</c:v>
                </c:pt>
                <c:pt idx="28">
                  <c:v>13</c:v>
                </c:pt>
                <c:pt idx="29">
                  <c:v>12</c:v>
                </c:pt>
                <c:pt idx="30">
                  <c:v>17</c:v>
                </c:pt>
                <c:pt idx="31">
                  <c:v>16</c:v>
                </c:pt>
                <c:pt idx="32">
                  <c:v>23</c:v>
                </c:pt>
                <c:pt idx="33">
                  <c:v>19</c:v>
                </c:pt>
                <c:pt idx="34">
                  <c:v>25</c:v>
                </c:pt>
                <c:pt idx="35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FB-4396-A37C-0BFBA3CB9316}"/>
            </c:ext>
          </c:extLst>
        </c:ser>
        <c:ser>
          <c:idx val="2"/>
          <c:order val="2"/>
          <c:tx>
            <c:strRef>
              <c:f>'Comp Resp'!$A$247</c:f>
              <c:strCache>
                <c:ptCount val="1"/>
                <c:pt idx="0">
                  <c:v>Bronquitis/bronquiolitis aguda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'Comp Resp'!$B$247:$AK$247</c:f>
              <c:numCache>
                <c:formatCode>_-* #,##0_-;\-* #,##0_-;_-* "-"_-;_-@_-</c:formatCode>
                <c:ptCount val="36"/>
                <c:pt idx="0">
                  <c:v>40</c:v>
                </c:pt>
                <c:pt idx="1">
                  <c:v>49</c:v>
                </c:pt>
                <c:pt idx="2">
                  <c:v>28</c:v>
                </c:pt>
                <c:pt idx="3">
                  <c:v>40</c:v>
                </c:pt>
                <c:pt idx="4">
                  <c:v>27</c:v>
                </c:pt>
                <c:pt idx="5">
                  <c:v>25</c:v>
                </c:pt>
                <c:pt idx="6">
                  <c:v>24</c:v>
                </c:pt>
                <c:pt idx="7">
                  <c:v>41</c:v>
                </c:pt>
                <c:pt idx="8">
                  <c:v>33</c:v>
                </c:pt>
                <c:pt idx="9">
                  <c:v>39</c:v>
                </c:pt>
                <c:pt idx="10">
                  <c:v>67</c:v>
                </c:pt>
                <c:pt idx="11">
                  <c:v>71</c:v>
                </c:pt>
                <c:pt idx="12">
                  <c:v>75</c:v>
                </c:pt>
                <c:pt idx="13">
                  <c:v>58</c:v>
                </c:pt>
                <c:pt idx="14">
                  <c:v>58</c:v>
                </c:pt>
                <c:pt idx="15">
                  <c:v>62</c:v>
                </c:pt>
                <c:pt idx="16">
                  <c:v>74</c:v>
                </c:pt>
                <c:pt idx="17">
                  <c:v>80</c:v>
                </c:pt>
                <c:pt idx="18">
                  <c:v>98</c:v>
                </c:pt>
                <c:pt idx="19">
                  <c:v>97</c:v>
                </c:pt>
                <c:pt idx="20">
                  <c:v>85</c:v>
                </c:pt>
                <c:pt idx="21">
                  <c:v>101</c:v>
                </c:pt>
                <c:pt idx="22">
                  <c:v>75</c:v>
                </c:pt>
                <c:pt idx="23">
                  <c:v>79</c:v>
                </c:pt>
                <c:pt idx="24">
                  <c:v>79</c:v>
                </c:pt>
                <c:pt idx="25">
                  <c:v>94</c:v>
                </c:pt>
                <c:pt idx="26">
                  <c:v>70</c:v>
                </c:pt>
                <c:pt idx="27">
                  <c:v>62</c:v>
                </c:pt>
                <c:pt idx="28">
                  <c:v>73</c:v>
                </c:pt>
                <c:pt idx="29">
                  <c:v>49</c:v>
                </c:pt>
                <c:pt idx="30">
                  <c:v>54</c:v>
                </c:pt>
                <c:pt idx="31">
                  <c:v>75</c:v>
                </c:pt>
                <c:pt idx="32">
                  <c:v>62</c:v>
                </c:pt>
                <c:pt idx="33">
                  <c:v>77</c:v>
                </c:pt>
                <c:pt idx="34">
                  <c:v>68</c:v>
                </c:pt>
                <c:pt idx="35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FB-4396-A37C-0BFBA3CB9316}"/>
            </c:ext>
          </c:extLst>
        </c:ser>
        <c:ser>
          <c:idx val="3"/>
          <c:order val="3"/>
          <c:tx>
            <c:strRef>
              <c:f>'Comp Resp'!$A$248</c:f>
              <c:strCache>
                <c:ptCount val="1"/>
                <c:pt idx="0">
                  <c:v>Crisis obstructiva bronquial 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'Comp Resp'!$B$248:$AK$248</c:f>
              <c:numCache>
                <c:formatCode>_-* #,##0_-;\-* #,##0_-;_-* "-"_-;_-@_-</c:formatCode>
                <c:ptCount val="36"/>
                <c:pt idx="0">
                  <c:v>8</c:v>
                </c:pt>
                <c:pt idx="1">
                  <c:v>20</c:v>
                </c:pt>
                <c:pt idx="2">
                  <c:v>13</c:v>
                </c:pt>
                <c:pt idx="3">
                  <c:v>16</c:v>
                </c:pt>
                <c:pt idx="4">
                  <c:v>10</c:v>
                </c:pt>
                <c:pt idx="5">
                  <c:v>9</c:v>
                </c:pt>
                <c:pt idx="6">
                  <c:v>20</c:v>
                </c:pt>
                <c:pt idx="7">
                  <c:v>15</c:v>
                </c:pt>
                <c:pt idx="8">
                  <c:v>17</c:v>
                </c:pt>
                <c:pt idx="9">
                  <c:v>27</c:v>
                </c:pt>
                <c:pt idx="10">
                  <c:v>27</c:v>
                </c:pt>
                <c:pt idx="11">
                  <c:v>42</c:v>
                </c:pt>
                <c:pt idx="12">
                  <c:v>32</c:v>
                </c:pt>
                <c:pt idx="13">
                  <c:v>21</c:v>
                </c:pt>
                <c:pt idx="14">
                  <c:v>13</c:v>
                </c:pt>
                <c:pt idx="15">
                  <c:v>12</c:v>
                </c:pt>
                <c:pt idx="16">
                  <c:v>17</c:v>
                </c:pt>
                <c:pt idx="17">
                  <c:v>23</c:v>
                </c:pt>
                <c:pt idx="18">
                  <c:v>14</c:v>
                </c:pt>
                <c:pt idx="19">
                  <c:v>26</c:v>
                </c:pt>
                <c:pt idx="20">
                  <c:v>17</c:v>
                </c:pt>
                <c:pt idx="21">
                  <c:v>13</c:v>
                </c:pt>
                <c:pt idx="22">
                  <c:v>17</c:v>
                </c:pt>
                <c:pt idx="23">
                  <c:v>14</c:v>
                </c:pt>
                <c:pt idx="24">
                  <c:v>14</c:v>
                </c:pt>
                <c:pt idx="25">
                  <c:v>21</c:v>
                </c:pt>
                <c:pt idx="26">
                  <c:v>12</c:v>
                </c:pt>
                <c:pt idx="27">
                  <c:v>11</c:v>
                </c:pt>
                <c:pt idx="28">
                  <c:v>16</c:v>
                </c:pt>
                <c:pt idx="29">
                  <c:v>17</c:v>
                </c:pt>
                <c:pt idx="30">
                  <c:v>16</c:v>
                </c:pt>
                <c:pt idx="31">
                  <c:v>17</c:v>
                </c:pt>
                <c:pt idx="32">
                  <c:v>18</c:v>
                </c:pt>
                <c:pt idx="33">
                  <c:v>23</c:v>
                </c:pt>
                <c:pt idx="34">
                  <c:v>10</c:v>
                </c:pt>
                <c:pt idx="35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9FB-4396-A37C-0BFBA3CB9316}"/>
            </c:ext>
          </c:extLst>
        </c:ser>
        <c:ser>
          <c:idx val="4"/>
          <c:order val="4"/>
          <c:tx>
            <c:strRef>
              <c:f>'Comp Resp'!$A$249</c:f>
              <c:strCache>
                <c:ptCount val="1"/>
                <c:pt idx="0">
                  <c:v>Otra causa respiratoria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'Comp Resp'!$B$249:$AK$249</c:f>
              <c:numCache>
                <c:formatCode>_-* #,##0_-;\-* #,##0_-;_-* "-"_-;_-@_-</c:formatCode>
                <c:ptCount val="36"/>
                <c:pt idx="0">
                  <c:v>27</c:v>
                </c:pt>
                <c:pt idx="1">
                  <c:v>24</c:v>
                </c:pt>
                <c:pt idx="2">
                  <c:v>17</c:v>
                </c:pt>
                <c:pt idx="3">
                  <c:v>13</c:v>
                </c:pt>
                <c:pt idx="4">
                  <c:v>17</c:v>
                </c:pt>
                <c:pt idx="5">
                  <c:v>12</c:v>
                </c:pt>
                <c:pt idx="6">
                  <c:v>19</c:v>
                </c:pt>
                <c:pt idx="7">
                  <c:v>9</c:v>
                </c:pt>
                <c:pt idx="8">
                  <c:v>20</c:v>
                </c:pt>
                <c:pt idx="9">
                  <c:v>17</c:v>
                </c:pt>
                <c:pt idx="10">
                  <c:v>21</c:v>
                </c:pt>
                <c:pt idx="11">
                  <c:v>21</c:v>
                </c:pt>
                <c:pt idx="12">
                  <c:v>25</c:v>
                </c:pt>
                <c:pt idx="13">
                  <c:v>18</c:v>
                </c:pt>
                <c:pt idx="14">
                  <c:v>12</c:v>
                </c:pt>
                <c:pt idx="15">
                  <c:v>18</c:v>
                </c:pt>
                <c:pt idx="16">
                  <c:v>18</c:v>
                </c:pt>
                <c:pt idx="17">
                  <c:v>29</c:v>
                </c:pt>
                <c:pt idx="18">
                  <c:v>28</c:v>
                </c:pt>
                <c:pt idx="19">
                  <c:v>33</c:v>
                </c:pt>
                <c:pt idx="20">
                  <c:v>21</c:v>
                </c:pt>
                <c:pt idx="21">
                  <c:v>50</c:v>
                </c:pt>
                <c:pt idx="22">
                  <c:v>17</c:v>
                </c:pt>
                <c:pt idx="23">
                  <c:v>22</c:v>
                </c:pt>
                <c:pt idx="24">
                  <c:v>20</c:v>
                </c:pt>
                <c:pt idx="25">
                  <c:v>15</c:v>
                </c:pt>
                <c:pt idx="26">
                  <c:v>13</c:v>
                </c:pt>
                <c:pt idx="27">
                  <c:v>14</c:v>
                </c:pt>
                <c:pt idx="28">
                  <c:v>16</c:v>
                </c:pt>
                <c:pt idx="29">
                  <c:v>12</c:v>
                </c:pt>
                <c:pt idx="30">
                  <c:v>18</c:v>
                </c:pt>
                <c:pt idx="31">
                  <c:v>13</c:v>
                </c:pt>
                <c:pt idx="32">
                  <c:v>16</c:v>
                </c:pt>
                <c:pt idx="33">
                  <c:v>15</c:v>
                </c:pt>
                <c:pt idx="34">
                  <c:v>14</c:v>
                </c:pt>
                <c:pt idx="35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9FB-4396-A37C-0BFBA3CB9316}"/>
            </c:ext>
          </c:extLst>
        </c:ser>
        <c:ser>
          <c:idx val="5"/>
          <c:order val="5"/>
          <c:tx>
            <c:strRef>
              <c:f>'Comp Resp'!$A$250</c:f>
              <c:strCache>
                <c:ptCount val="1"/>
                <c:pt idx="0">
                  <c:v>Covid-19, Virus no identificado U07.2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'Comp Resp'!$B$250:$AK$250</c:f>
              <c:numCache>
                <c:formatCode>_-* #,##0_-;\-* #,##0_-;_-* "-"_-;_-@_-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9FB-4396-A37C-0BFBA3CB9316}"/>
            </c:ext>
          </c:extLst>
        </c:ser>
        <c:ser>
          <c:idx val="6"/>
          <c:order val="6"/>
          <c:tx>
            <c:strRef>
              <c:f>'Comp Resp'!$A$251</c:f>
              <c:strCache>
                <c:ptCount val="1"/>
                <c:pt idx="0">
                  <c:v>Covid-19, Virus identificado U07.1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'Comp Resp'!$B$251:$AK$251</c:f>
              <c:numCache>
                <c:formatCode>_-* #,##0_-;\-* #,##0_-;_-* "-"_-;_-@_-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9FB-4396-A37C-0BFBA3CB9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470576"/>
        <c:axId val="1"/>
      </c:lineChart>
      <c:catAx>
        <c:axId val="45347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534705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Demanda Asistencial Total v/s Respiratoria SAR Pozo Almonte</a:t>
            </a:r>
            <a:endParaRPr lang="es-CL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 Resp'!$A$288</c:f>
              <c:strCache>
                <c:ptCount val="1"/>
                <c:pt idx="0">
                  <c:v>SECCIÓN 1. TOTAL ATENCIONES DE URGENCIA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val>
            <c:numRef>
              <c:f>'Comp Resp'!$B$288:$AK$288</c:f>
              <c:numCache>
                <c:formatCode>General</c:formatCode>
                <c:ptCount val="36"/>
                <c:pt idx="0">
                  <c:v>568</c:v>
                </c:pt>
                <c:pt idx="1">
                  <c:v>585</c:v>
                </c:pt>
                <c:pt idx="2">
                  <c:v>533</c:v>
                </c:pt>
                <c:pt idx="3">
                  <c:v>524</c:v>
                </c:pt>
                <c:pt idx="4">
                  <c:v>539</c:v>
                </c:pt>
                <c:pt idx="5">
                  <c:v>504</c:v>
                </c:pt>
                <c:pt idx="6">
                  <c:v>568</c:v>
                </c:pt>
                <c:pt idx="7">
                  <c:v>569</c:v>
                </c:pt>
                <c:pt idx="8">
                  <c:v>531</c:v>
                </c:pt>
                <c:pt idx="9">
                  <c:v>584</c:v>
                </c:pt>
                <c:pt idx="10">
                  <c:v>655</c:v>
                </c:pt>
                <c:pt idx="11">
                  <c:v>801</c:v>
                </c:pt>
                <c:pt idx="12">
                  <c:v>673</c:v>
                </c:pt>
                <c:pt idx="13">
                  <c:v>686</c:v>
                </c:pt>
                <c:pt idx="14">
                  <c:v>770</c:v>
                </c:pt>
                <c:pt idx="15">
                  <c:v>754</c:v>
                </c:pt>
                <c:pt idx="16">
                  <c:v>861</c:v>
                </c:pt>
                <c:pt idx="17">
                  <c:v>686</c:v>
                </c:pt>
                <c:pt idx="18">
                  <c:v>879</c:v>
                </c:pt>
                <c:pt idx="19">
                  <c:v>959</c:v>
                </c:pt>
                <c:pt idx="20">
                  <c:v>914</c:v>
                </c:pt>
                <c:pt idx="21">
                  <c:v>841</c:v>
                </c:pt>
                <c:pt idx="22">
                  <c:v>890</c:v>
                </c:pt>
                <c:pt idx="23">
                  <c:v>848</c:v>
                </c:pt>
                <c:pt idx="24">
                  <c:v>770</c:v>
                </c:pt>
                <c:pt idx="25">
                  <c:v>758</c:v>
                </c:pt>
                <c:pt idx="26">
                  <c:v>719</c:v>
                </c:pt>
                <c:pt idx="27">
                  <c:v>624</c:v>
                </c:pt>
                <c:pt idx="28">
                  <c:v>649</c:v>
                </c:pt>
                <c:pt idx="29">
                  <c:v>774</c:v>
                </c:pt>
                <c:pt idx="30">
                  <c:v>753</c:v>
                </c:pt>
                <c:pt idx="31">
                  <c:v>728</c:v>
                </c:pt>
                <c:pt idx="32">
                  <c:v>763</c:v>
                </c:pt>
                <c:pt idx="33">
                  <c:v>724</c:v>
                </c:pt>
                <c:pt idx="34">
                  <c:v>777</c:v>
                </c:pt>
                <c:pt idx="35">
                  <c:v>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4-4A1F-9D28-F097953F9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434936"/>
        <c:axId val="1"/>
      </c:barChart>
      <c:lineChart>
        <c:grouping val="standard"/>
        <c:varyColors val="0"/>
        <c:ser>
          <c:idx val="1"/>
          <c:order val="1"/>
          <c:tx>
            <c:strRef>
              <c:f>'Comp Resp'!$A$289</c:f>
              <c:strCache>
                <c:ptCount val="1"/>
                <c:pt idx="0">
                  <c:v>TOTAL CAUSAS SISTEMA RESPIRATORIO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'Comp Resp'!$C$289:$AK$289</c:f>
              <c:numCache>
                <c:formatCode>General</c:formatCode>
                <c:ptCount val="35"/>
                <c:pt idx="0">
                  <c:v>143</c:v>
                </c:pt>
                <c:pt idx="1">
                  <c:v>114</c:v>
                </c:pt>
                <c:pt idx="2">
                  <c:v>92</c:v>
                </c:pt>
                <c:pt idx="3">
                  <c:v>116</c:v>
                </c:pt>
                <c:pt idx="4">
                  <c:v>95</c:v>
                </c:pt>
                <c:pt idx="5">
                  <c:v>86</c:v>
                </c:pt>
                <c:pt idx="6">
                  <c:v>89</c:v>
                </c:pt>
                <c:pt idx="7">
                  <c:v>100</c:v>
                </c:pt>
                <c:pt idx="8">
                  <c:v>127</c:v>
                </c:pt>
                <c:pt idx="9">
                  <c:v>189</c:v>
                </c:pt>
                <c:pt idx="10">
                  <c:v>285</c:v>
                </c:pt>
                <c:pt idx="11">
                  <c:v>250</c:v>
                </c:pt>
                <c:pt idx="12">
                  <c:v>223</c:v>
                </c:pt>
                <c:pt idx="13">
                  <c:v>229</c:v>
                </c:pt>
                <c:pt idx="14">
                  <c:v>238</c:v>
                </c:pt>
                <c:pt idx="15">
                  <c:v>339</c:v>
                </c:pt>
                <c:pt idx="16">
                  <c:v>306</c:v>
                </c:pt>
                <c:pt idx="17">
                  <c:v>391</c:v>
                </c:pt>
                <c:pt idx="18">
                  <c:v>469</c:v>
                </c:pt>
                <c:pt idx="19">
                  <c:v>398</c:v>
                </c:pt>
                <c:pt idx="20">
                  <c:v>356</c:v>
                </c:pt>
                <c:pt idx="21">
                  <c:v>402</c:v>
                </c:pt>
                <c:pt idx="22">
                  <c:v>368</c:v>
                </c:pt>
                <c:pt idx="23">
                  <c:v>328</c:v>
                </c:pt>
                <c:pt idx="24">
                  <c:v>297</c:v>
                </c:pt>
                <c:pt idx="25">
                  <c:v>271</c:v>
                </c:pt>
                <c:pt idx="26">
                  <c:v>209</c:v>
                </c:pt>
                <c:pt idx="27">
                  <c:v>208</c:v>
                </c:pt>
                <c:pt idx="28">
                  <c:v>276</c:v>
                </c:pt>
                <c:pt idx="29">
                  <c:v>276</c:v>
                </c:pt>
                <c:pt idx="30">
                  <c:v>263</c:v>
                </c:pt>
                <c:pt idx="31">
                  <c:v>280</c:v>
                </c:pt>
                <c:pt idx="32">
                  <c:v>234</c:v>
                </c:pt>
                <c:pt idx="33">
                  <c:v>276</c:v>
                </c:pt>
                <c:pt idx="34">
                  <c:v>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54-4A1F-9D28-F097953F9262}"/>
            </c:ext>
          </c:extLst>
        </c:ser>
        <c:ser>
          <c:idx val="2"/>
          <c:order val="2"/>
          <c:tx>
            <c:strRef>
              <c:f>'Comp Resp'!$A$299</c:f>
              <c:strCache>
                <c:ptCount val="1"/>
                <c:pt idx="0">
                  <c:v>Total IRA Bajas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'Comp Resp'!$B$299:$AK$299</c:f>
              <c:numCache>
                <c:formatCode>_-* #,##0_-;\-* #,##0_-;_-* "-"_-;_-@_-</c:formatCode>
                <c:ptCount val="36"/>
                <c:pt idx="0">
                  <c:v>33</c:v>
                </c:pt>
                <c:pt idx="1">
                  <c:v>31</c:v>
                </c:pt>
                <c:pt idx="2">
                  <c:v>29</c:v>
                </c:pt>
                <c:pt idx="3">
                  <c:v>10</c:v>
                </c:pt>
                <c:pt idx="4">
                  <c:v>21</c:v>
                </c:pt>
                <c:pt idx="5">
                  <c:v>19</c:v>
                </c:pt>
                <c:pt idx="6">
                  <c:v>11</c:v>
                </c:pt>
                <c:pt idx="7">
                  <c:v>15</c:v>
                </c:pt>
                <c:pt idx="8">
                  <c:v>9</c:v>
                </c:pt>
                <c:pt idx="9">
                  <c:v>14</c:v>
                </c:pt>
                <c:pt idx="10">
                  <c:v>26</c:v>
                </c:pt>
                <c:pt idx="11">
                  <c:v>41</c:v>
                </c:pt>
                <c:pt idx="12">
                  <c:v>50</c:v>
                </c:pt>
                <c:pt idx="13">
                  <c:v>48</c:v>
                </c:pt>
                <c:pt idx="14">
                  <c:v>45</c:v>
                </c:pt>
                <c:pt idx="15">
                  <c:v>58</c:v>
                </c:pt>
                <c:pt idx="16">
                  <c:v>69</c:v>
                </c:pt>
                <c:pt idx="17">
                  <c:v>72</c:v>
                </c:pt>
                <c:pt idx="18">
                  <c:v>81</c:v>
                </c:pt>
                <c:pt idx="19">
                  <c:v>74</c:v>
                </c:pt>
                <c:pt idx="20">
                  <c:v>68</c:v>
                </c:pt>
                <c:pt idx="21">
                  <c:v>60</c:v>
                </c:pt>
                <c:pt idx="22">
                  <c:v>88</c:v>
                </c:pt>
                <c:pt idx="23">
                  <c:v>63</c:v>
                </c:pt>
                <c:pt idx="24">
                  <c:v>57</c:v>
                </c:pt>
                <c:pt idx="25">
                  <c:v>53</c:v>
                </c:pt>
                <c:pt idx="26">
                  <c:v>52</c:v>
                </c:pt>
                <c:pt idx="27">
                  <c:v>66</c:v>
                </c:pt>
                <c:pt idx="28">
                  <c:v>43</c:v>
                </c:pt>
                <c:pt idx="29">
                  <c:v>53</c:v>
                </c:pt>
                <c:pt idx="30">
                  <c:v>48</c:v>
                </c:pt>
                <c:pt idx="31">
                  <c:v>36</c:v>
                </c:pt>
                <c:pt idx="32">
                  <c:v>51</c:v>
                </c:pt>
                <c:pt idx="33">
                  <c:v>40</c:v>
                </c:pt>
                <c:pt idx="34">
                  <c:v>48</c:v>
                </c:pt>
                <c:pt idx="35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54-4A1F-9D28-F097953F9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434936"/>
        <c:axId val="1"/>
      </c:lineChart>
      <c:catAx>
        <c:axId val="45343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534349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Demanda respiratoria Baja Desagregada SAR Pozo Almonte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7"/>
          <c:order val="7"/>
          <c:tx>
            <c:strRef>
              <c:f>'Comp Resp'!$A$299</c:f>
              <c:strCache>
                <c:ptCount val="1"/>
                <c:pt idx="0">
                  <c:v>Total IRA Bajas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'Comp Resp'!$B$299:$AK$299</c:f>
              <c:numCache>
                <c:formatCode>_-* #,##0_-;\-* #,##0_-;_-* "-"_-;_-@_-</c:formatCode>
                <c:ptCount val="36"/>
                <c:pt idx="0">
                  <c:v>33</c:v>
                </c:pt>
                <c:pt idx="1">
                  <c:v>31</c:v>
                </c:pt>
                <c:pt idx="2">
                  <c:v>29</c:v>
                </c:pt>
                <c:pt idx="3">
                  <c:v>10</c:v>
                </c:pt>
                <c:pt idx="4">
                  <c:v>21</c:v>
                </c:pt>
                <c:pt idx="5">
                  <c:v>19</c:v>
                </c:pt>
                <c:pt idx="6">
                  <c:v>11</c:v>
                </c:pt>
                <c:pt idx="7">
                  <c:v>15</c:v>
                </c:pt>
                <c:pt idx="8">
                  <c:v>9</c:v>
                </c:pt>
                <c:pt idx="9">
                  <c:v>14</c:v>
                </c:pt>
                <c:pt idx="10">
                  <c:v>26</c:v>
                </c:pt>
                <c:pt idx="11">
                  <c:v>41</c:v>
                </c:pt>
                <c:pt idx="12">
                  <c:v>50</c:v>
                </c:pt>
                <c:pt idx="13">
                  <c:v>48</c:v>
                </c:pt>
                <c:pt idx="14">
                  <c:v>45</c:v>
                </c:pt>
                <c:pt idx="15">
                  <c:v>58</c:v>
                </c:pt>
                <c:pt idx="16">
                  <c:v>69</c:v>
                </c:pt>
                <c:pt idx="17">
                  <c:v>72</c:v>
                </c:pt>
                <c:pt idx="18">
                  <c:v>81</c:v>
                </c:pt>
                <c:pt idx="19">
                  <c:v>74</c:v>
                </c:pt>
                <c:pt idx="20">
                  <c:v>68</c:v>
                </c:pt>
                <c:pt idx="21">
                  <c:v>60</c:v>
                </c:pt>
                <c:pt idx="22">
                  <c:v>88</c:v>
                </c:pt>
                <c:pt idx="23">
                  <c:v>63</c:v>
                </c:pt>
                <c:pt idx="24">
                  <c:v>57</c:v>
                </c:pt>
                <c:pt idx="25">
                  <c:v>53</c:v>
                </c:pt>
                <c:pt idx="26">
                  <c:v>52</c:v>
                </c:pt>
                <c:pt idx="27">
                  <c:v>66</c:v>
                </c:pt>
                <c:pt idx="28">
                  <c:v>43</c:v>
                </c:pt>
                <c:pt idx="29">
                  <c:v>53</c:v>
                </c:pt>
                <c:pt idx="30">
                  <c:v>48</c:v>
                </c:pt>
                <c:pt idx="31">
                  <c:v>36</c:v>
                </c:pt>
                <c:pt idx="32">
                  <c:v>51</c:v>
                </c:pt>
                <c:pt idx="33">
                  <c:v>40</c:v>
                </c:pt>
                <c:pt idx="34">
                  <c:v>48</c:v>
                </c:pt>
                <c:pt idx="35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C-4B27-BA79-052E8E229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"/>
        <c:axId val="4"/>
      </c:barChart>
      <c:lineChart>
        <c:grouping val="standard"/>
        <c:varyColors val="0"/>
        <c:ser>
          <c:idx val="0"/>
          <c:order val="0"/>
          <c:tx>
            <c:strRef>
              <c:f>'Comp Resp'!$A$292</c:f>
              <c:strCache>
                <c:ptCount val="1"/>
                <c:pt idx="0">
                  <c:v>Influenza 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'Comp Resp'!$B$292:$AK$292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 formatCode="_-* #,##0_-;\-* #,##0_-;_-* &quot;-&quot;_-;_-@_-">
                  <c:v>0</c:v>
                </c:pt>
                <c:pt idx="15" formatCode="_-* #,##0_-;\-* #,##0_-;_-* &quot;-&quot;_-;_-@_-">
                  <c:v>0</c:v>
                </c:pt>
                <c:pt idx="16" formatCode="_-* #,##0_-;\-* #,##0_-;_-* &quot;-&quot;_-;_-@_-">
                  <c:v>0</c:v>
                </c:pt>
                <c:pt idx="17" formatCode="_-* #,##0_-;\-* #,##0_-;_-* &quot;-&quot;_-;_-@_-">
                  <c:v>0</c:v>
                </c:pt>
                <c:pt idx="18" formatCode="_-* #,##0_-;\-* #,##0_-;_-* &quot;-&quot;_-;_-@_-">
                  <c:v>0</c:v>
                </c:pt>
                <c:pt idx="19" formatCode="_-* #,##0_-;\-* #,##0_-;_-* &quot;-&quot;_-;_-@_-">
                  <c:v>3</c:v>
                </c:pt>
                <c:pt idx="20" formatCode="_-* #,##0_-;\-* #,##0_-;_-* &quot;-&quot;_-;_-@_-">
                  <c:v>0</c:v>
                </c:pt>
                <c:pt idx="21" formatCode="_-* #,##0_-;\-* #,##0_-;_-* &quot;-&quot;_-;_-@_-">
                  <c:v>0</c:v>
                </c:pt>
                <c:pt idx="22" formatCode="_-* #,##0_-;\-* #,##0_-;_-* &quot;-&quot;_-;_-@_-">
                  <c:v>0</c:v>
                </c:pt>
                <c:pt idx="23" formatCode="_-* #,##0_-;\-* #,##0_-;_-* &quot;-&quot;_-;_-@_-">
                  <c:v>0</c:v>
                </c:pt>
                <c:pt idx="24" formatCode="_-* #,##0_-;\-* #,##0_-;_-* &quot;-&quot;_-;_-@_-">
                  <c:v>0</c:v>
                </c:pt>
                <c:pt idx="25" formatCode="_-* #,##0_-;\-* #,##0_-;_-* &quot;-&quot;_-;_-@_-">
                  <c:v>0</c:v>
                </c:pt>
                <c:pt idx="26" formatCode="_-* #,##0_-;\-* #,##0_-;_-* &quot;-&quot;_-;_-@_-">
                  <c:v>0</c:v>
                </c:pt>
                <c:pt idx="27" formatCode="_-* #,##0_-;\-* #,##0_-;_-* &quot;-&quot;_-;_-@_-">
                  <c:v>0</c:v>
                </c:pt>
                <c:pt idx="28" formatCode="_-* #,##0_-;\-* #,##0_-;_-* &quot;-&quot;_-;_-@_-">
                  <c:v>0</c:v>
                </c:pt>
                <c:pt idx="29" formatCode="_-* #,##0_-;\-* #,##0_-;_-* &quot;-&quot;_-;_-@_-">
                  <c:v>0</c:v>
                </c:pt>
                <c:pt idx="30" formatCode="_-* #,##0_-;\-* #,##0_-;_-* &quot;-&quot;_-;_-@_-">
                  <c:v>0</c:v>
                </c:pt>
                <c:pt idx="31" formatCode="_-* #,##0_-;\-* #,##0_-;_-* &quot;-&quot;_-;_-@_-">
                  <c:v>0</c:v>
                </c:pt>
                <c:pt idx="32" formatCode="_-* #,##0_-;\-* #,##0_-;_-* &quot;-&quot;_-;_-@_-">
                  <c:v>0</c:v>
                </c:pt>
                <c:pt idx="33" formatCode="_-* #,##0_-;\-* #,##0_-;_-* &quot;-&quot;_-;_-@_-">
                  <c:v>0</c:v>
                </c:pt>
                <c:pt idx="34" formatCode="_-* #,##0_-;\-* #,##0_-;_-* &quot;-&quot;_-;_-@_-">
                  <c:v>0</c:v>
                </c:pt>
                <c:pt idx="35" formatCode="_-* #,##0_-;\-* #,##0_-;_-* &quot;-&quot;_-;_-@_-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9C-4B27-BA79-052E8E22954A}"/>
            </c:ext>
          </c:extLst>
        </c:ser>
        <c:ser>
          <c:idx val="1"/>
          <c:order val="1"/>
          <c:tx>
            <c:strRef>
              <c:f>'Comp Resp'!$A$293</c:f>
              <c:strCache>
                <c:ptCount val="1"/>
                <c:pt idx="0">
                  <c:v>Neumonía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'Comp Resp'!$B$293:$AK$293</c:f>
              <c:numCache>
                <c:formatCode>General</c:formatCode>
                <c:ptCount val="36"/>
                <c:pt idx="0">
                  <c:v>8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  <c:pt idx="4">
                  <c:v>10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5</c:v>
                </c:pt>
                <c:pt idx="10">
                  <c:v>12</c:v>
                </c:pt>
                <c:pt idx="11">
                  <c:v>5</c:v>
                </c:pt>
                <c:pt idx="12">
                  <c:v>9</c:v>
                </c:pt>
                <c:pt idx="13">
                  <c:v>18</c:v>
                </c:pt>
                <c:pt idx="14" formatCode="_-* #,##0_-;\-* #,##0_-;_-* &quot;-&quot;_-;_-@_-">
                  <c:v>11</c:v>
                </c:pt>
                <c:pt idx="15" formatCode="_-* #,##0_-;\-* #,##0_-;_-* &quot;-&quot;_-;_-@_-">
                  <c:v>12</c:v>
                </c:pt>
                <c:pt idx="16" formatCode="_-* #,##0_-;\-* #,##0_-;_-* &quot;-&quot;_-;_-@_-">
                  <c:v>18</c:v>
                </c:pt>
                <c:pt idx="17" formatCode="_-* #,##0_-;\-* #,##0_-;_-* &quot;-&quot;_-;_-@_-">
                  <c:v>8</c:v>
                </c:pt>
                <c:pt idx="18" formatCode="_-* #,##0_-;\-* #,##0_-;_-* &quot;-&quot;_-;_-@_-">
                  <c:v>18</c:v>
                </c:pt>
                <c:pt idx="19" formatCode="_-* #,##0_-;\-* #,##0_-;_-* &quot;-&quot;_-;_-@_-">
                  <c:v>16</c:v>
                </c:pt>
                <c:pt idx="20" formatCode="_-* #,##0_-;\-* #,##0_-;_-* &quot;-&quot;_-;_-@_-">
                  <c:v>23</c:v>
                </c:pt>
                <c:pt idx="21" formatCode="_-* #,##0_-;\-* #,##0_-;_-* &quot;-&quot;_-;_-@_-">
                  <c:v>27</c:v>
                </c:pt>
                <c:pt idx="22" formatCode="_-* #,##0_-;\-* #,##0_-;_-* &quot;-&quot;_-;_-@_-">
                  <c:v>26</c:v>
                </c:pt>
                <c:pt idx="23" formatCode="_-* #,##0_-;\-* #,##0_-;_-* &quot;-&quot;_-;_-@_-">
                  <c:v>17</c:v>
                </c:pt>
                <c:pt idx="24" formatCode="_-* #,##0_-;\-* #,##0_-;_-* &quot;-&quot;_-;_-@_-">
                  <c:v>14</c:v>
                </c:pt>
                <c:pt idx="25" formatCode="_-* #,##0_-;\-* #,##0_-;_-* &quot;-&quot;_-;_-@_-">
                  <c:v>13</c:v>
                </c:pt>
                <c:pt idx="26" formatCode="_-* #,##0_-;\-* #,##0_-;_-* &quot;-&quot;_-;_-@_-">
                  <c:v>7</c:v>
                </c:pt>
                <c:pt idx="27" formatCode="_-* #,##0_-;\-* #,##0_-;_-* &quot;-&quot;_-;_-@_-">
                  <c:v>8</c:v>
                </c:pt>
                <c:pt idx="28" formatCode="_-* #,##0_-;\-* #,##0_-;_-* &quot;-&quot;_-;_-@_-">
                  <c:v>8</c:v>
                </c:pt>
                <c:pt idx="29" formatCode="_-* #,##0_-;\-* #,##0_-;_-* &quot;-&quot;_-;_-@_-">
                  <c:v>11</c:v>
                </c:pt>
                <c:pt idx="30" formatCode="_-* #,##0_-;\-* #,##0_-;_-* &quot;-&quot;_-;_-@_-">
                  <c:v>11</c:v>
                </c:pt>
                <c:pt idx="31" formatCode="_-* #,##0_-;\-* #,##0_-;_-* &quot;-&quot;_-;_-@_-">
                  <c:v>8</c:v>
                </c:pt>
                <c:pt idx="32" formatCode="_-* #,##0_-;\-* #,##0_-;_-* &quot;-&quot;_-;_-@_-">
                  <c:v>19</c:v>
                </c:pt>
                <c:pt idx="33" formatCode="_-* #,##0_-;\-* #,##0_-;_-* &quot;-&quot;_-;_-@_-">
                  <c:v>6</c:v>
                </c:pt>
                <c:pt idx="34" formatCode="_-* #,##0_-;\-* #,##0_-;_-* &quot;-&quot;_-;_-@_-">
                  <c:v>18</c:v>
                </c:pt>
                <c:pt idx="35" formatCode="_-* #,##0_-;\-* #,##0_-;_-* &quot;-&quot;_-;_-@_-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9C-4B27-BA79-052E8E22954A}"/>
            </c:ext>
          </c:extLst>
        </c:ser>
        <c:ser>
          <c:idx val="2"/>
          <c:order val="2"/>
          <c:tx>
            <c:strRef>
              <c:f>'Comp Resp'!$A$294</c:f>
              <c:strCache>
                <c:ptCount val="1"/>
                <c:pt idx="0">
                  <c:v>Bronquitis/bronquiolitis aguda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'Comp Resp'!$B$294:$AK$294</c:f>
              <c:numCache>
                <c:formatCode>General</c:formatCode>
                <c:ptCount val="36"/>
                <c:pt idx="0">
                  <c:v>18</c:v>
                </c:pt>
                <c:pt idx="1">
                  <c:v>14</c:v>
                </c:pt>
                <c:pt idx="2">
                  <c:v>10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  <c:pt idx="6">
                  <c:v>4</c:v>
                </c:pt>
                <c:pt idx="7">
                  <c:v>7</c:v>
                </c:pt>
                <c:pt idx="8">
                  <c:v>5</c:v>
                </c:pt>
                <c:pt idx="9">
                  <c:v>4</c:v>
                </c:pt>
                <c:pt idx="10">
                  <c:v>11</c:v>
                </c:pt>
                <c:pt idx="11">
                  <c:v>24</c:v>
                </c:pt>
                <c:pt idx="12">
                  <c:v>37</c:v>
                </c:pt>
                <c:pt idx="13">
                  <c:v>23</c:v>
                </c:pt>
                <c:pt idx="14" formatCode="_-* #,##0_-;\-* #,##0_-;_-* &quot;-&quot;_-;_-@_-">
                  <c:v>26</c:v>
                </c:pt>
                <c:pt idx="15" formatCode="_-* #,##0_-;\-* #,##0_-;_-* &quot;-&quot;_-;_-@_-">
                  <c:v>34</c:v>
                </c:pt>
                <c:pt idx="16" formatCode="_-* #,##0_-;\-* #,##0_-;_-* &quot;-&quot;_-;_-@_-">
                  <c:v>45</c:v>
                </c:pt>
                <c:pt idx="17" formatCode="_-* #,##0_-;\-* #,##0_-;_-* &quot;-&quot;_-;_-@_-">
                  <c:v>48</c:v>
                </c:pt>
                <c:pt idx="18" formatCode="_-* #,##0_-;\-* #,##0_-;_-* &quot;-&quot;_-;_-@_-">
                  <c:v>45</c:v>
                </c:pt>
                <c:pt idx="19" formatCode="_-* #,##0_-;\-* #,##0_-;_-* &quot;-&quot;_-;_-@_-">
                  <c:v>43</c:v>
                </c:pt>
                <c:pt idx="20" formatCode="_-* #,##0_-;\-* #,##0_-;_-* &quot;-&quot;_-;_-@_-">
                  <c:v>32</c:v>
                </c:pt>
                <c:pt idx="21" formatCode="_-* #,##0_-;\-* #,##0_-;_-* &quot;-&quot;_-;_-@_-">
                  <c:v>25</c:v>
                </c:pt>
                <c:pt idx="22" formatCode="_-* #,##0_-;\-* #,##0_-;_-* &quot;-&quot;_-;_-@_-">
                  <c:v>54</c:v>
                </c:pt>
                <c:pt idx="23" formatCode="_-* #,##0_-;\-* #,##0_-;_-* &quot;-&quot;_-;_-@_-">
                  <c:v>34</c:v>
                </c:pt>
                <c:pt idx="24" formatCode="_-* #,##0_-;\-* #,##0_-;_-* &quot;-&quot;_-;_-@_-">
                  <c:v>35</c:v>
                </c:pt>
                <c:pt idx="25" formatCode="_-* #,##0_-;\-* #,##0_-;_-* &quot;-&quot;_-;_-@_-">
                  <c:v>30</c:v>
                </c:pt>
                <c:pt idx="26" formatCode="_-* #,##0_-;\-* #,##0_-;_-* &quot;-&quot;_-;_-@_-">
                  <c:v>33</c:v>
                </c:pt>
                <c:pt idx="27" formatCode="_-* #,##0_-;\-* #,##0_-;_-* &quot;-&quot;_-;_-@_-">
                  <c:v>41</c:v>
                </c:pt>
                <c:pt idx="28" formatCode="_-* #,##0_-;\-* #,##0_-;_-* &quot;-&quot;_-;_-@_-">
                  <c:v>29</c:v>
                </c:pt>
                <c:pt idx="29" formatCode="_-* #,##0_-;\-* #,##0_-;_-* &quot;-&quot;_-;_-@_-">
                  <c:v>28</c:v>
                </c:pt>
                <c:pt idx="30" formatCode="_-* #,##0_-;\-* #,##0_-;_-* &quot;-&quot;_-;_-@_-">
                  <c:v>28</c:v>
                </c:pt>
                <c:pt idx="31" formatCode="_-* #,##0_-;\-* #,##0_-;_-* &quot;-&quot;_-;_-@_-">
                  <c:v>18</c:v>
                </c:pt>
                <c:pt idx="32" formatCode="_-* #,##0_-;\-* #,##0_-;_-* &quot;-&quot;_-;_-@_-">
                  <c:v>21</c:v>
                </c:pt>
                <c:pt idx="33" formatCode="_-* #,##0_-;\-* #,##0_-;_-* &quot;-&quot;_-;_-@_-">
                  <c:v>24</c:v>
                </c:pt>
                <c:pt idx="34" formatCode="_-* #,##0_-;\-* #,##0_-;_-* &quot;-&quot;_-;_-@_-">
                  <c:v>25</c:v>
                </c:pt>
                <c:pt idx="35" formatCode="_-* #,##0_-;\-* #,##0_-;_-* &quot;-&quot;_-;_-@_-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9C-4B27-BA79-052E8E22954A}"/>
            </c:ext>
          </c:extLst>
        </c:ser>
        <c:ser>
          <c:idx val="3"/>
          <c:order val="3"/>
          <c:tx>
            <c:strRef>
              <c:f>'Comp Resp'!$A$295</c:f>
              <c:strCache>
                <c:ptCount val="1"/>
                <c:pt idx="0">
                  <c:v>Crisis obstructiva bronquial 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'Comp Resp'!$B$295:$AK$295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3</c:v>
                </c:pt>
                <c:pt idx="14" formatCode="_-* #,##0_-;\-* #,##0_-;_-* &quot;-&quot;_-;_-@_-">
                  <c:v>5</c:v>
                </c:pt>
                <c:pt idx="15" formatCode="_-* #,##0_-;\-* #,##0_-;_-* &quot;-&quot;_-;_-@_-">
                  <c:v>6</c:v>
                </c:pt>
                <c:pt idx="16" formatCode="_-* #,##0_-;\-* #,##0_-;_-* &quot;-&quot;_-;_-@_-">
                  <c:v>1</c:v>
                </c:pt>
                <c:pt idx="17" formatCode="_-* #,##0_-;\-* #,##0_-;_-* &quot;-&quot;_-;_-@_-">
                  <c:v>4</c:v>
                </c:pt>
                <c:pt idx="18" formatCode="_-* #,##0_-;\-* #,##0_-;_-* &quot;-&quot;_-;_-@_-">
                  <c:v>5</c:v>
                </c:pt>
                <c:pt idx="19" formatCode="_-* #,##0_-;\-* #,##0_-;_-* &quot;-&quot;_-;_-@_-">
                  <c:v>5</c:v>
                </c:pt>
                <c:pt idx="20" formatCode="_-* #,##0_-;\-* #,##0_-;_-* &quot;-&quot;_-;_-@_-">
                  <c:v>2</c:v>
                </c:pt>
                <c:pt idx="21" formatCode="_-* #,##0_-;\-* #,##0_-;_-* &quot;-&quot;_-;_-@_-">
                  <c:v>4</c:v>
                </c:pt>
                <c:pt idx="22" formatCode="_-* #,##0_-;\-* #,##0_-;_-* &quot;-&quot;_-;_-@_-">
                  <c:v>2</c:v>
                </c:pt>
                <c:pt idx="23" formatCode="_-* #,##0_-;\-* #,##0_-;_-* &quot;-&quot;_-;_-@_-">
                  <c:v>5</c:v>
                </c:pt>
                <c:pt idx="24" formatCode="_-* #,##0_-;\-* #,##0_-;_-* &quot;-&quot;_-;_-@_-">
                  <c:v>2</c:v>
                </c:pt>
                <c:pt idx="25" formatCode="_-* #,##0_-;\-* #,##0_-;_-* &quot;-&quot;_-;_-@_-">
                  <c:v>3</c:v>
                </c:pt>
                <c:pt idx="26" formatCode="_-* #,##0_-;\-* #,##0_-;_-* &quot;-&quot;_-;_-@_-">
                  <c:v>3</c:v>
                </c:pt>
                <c:pt idx="27" formatCode="_-* #,##0_-;\-* #,##0_-;_-* &quot;-&quot;_-;_-@_-">
                  <c:v>9</c:v>
                </c:pt>
                <c:pt idx="28" formatCode="_-* #,##0_-;\-* #,##0_-;_-* &quot;-&quot;_-;_-@_-">
                  <c:v>1</c:v>
                </c:pt>
                <c:pt idx="29" formatCode="_-* #,##0_-;\-* #,##0_-;_-* &quot;-&quot;_-;_-@_-">
                  <c:v>7</c:v>
                </c:pt>
                <c:pt idx="30" formatCode="_-* #,##0_-;\-* #,##0_-;_-* &quot;-&quot;_-;_-@_-">
                  <c:v>4</c:v>
                </c:pt>
                <c:pt idx="31" formatCode="_-* #,##0_-;\-* #,##0_-;_-* &quot;-&quot;_-;_-@_-">
                  <c:v>3</c:v>
                </c:pt>
                <c:pt idx="32" formatCode="_-* #,##0_-;\-* #,##0_-;_-* &quot;-&quot;_-;_-@_-">
                  <c:v>4</c:v>
                </c:pt>
                <c:pt idx="33" formatCode="_-* #,##0_-;\-* #,##0_-;_-* &quot;-&quot;_-;_-@_-">
                  <c:v>4</c:v>
                </c:pt>
                <c:pt idx="34" formatCode="_-* #,##0_-;\-* #,##0_-;_-* &quot;-&quot;_-;_-@_-">
                  <c:v>2</c:v>
                </c:pt>
                <c:pt idx="35" formatCode="_-* #,##0_-;\-* #,##0_-;_-* &quot;-&quot;_-;_-@_-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D9C-4B27-BA79-052E8E22954A}"/>
            </c:ext>
          </c:extLst>
        </c:ser>
        <c:ser>
          <c:idx val="4"/>
          <c:order val="4"/>
          <c:tx>
            <c:strRef>
              <c:f>'Comp Resp'!$A$296</c:f>
              <c:strCache>
                <c:ptCount val="1"/>
                <c:pt idx="0">
                  <c:v>Otra causa respiratoria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'Comp Resp'!$B$296:$AK$296</c:f>
              <c:numCache>
                <c:formatCode>General</c:formatCode>
                <c:ptCount val="36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10</c:v>
                </c:pt>
                <c:pt idx="12">
                  <c:v>3</c:v>
                </c:pt>
                <c:pt idx="13">
                  <c:v>4</c:v>
                </c:pt>
                <c:pt idx="14" formatCode="_-* #,##0_-;\-* #,##0_-;_-* &quot;-&quot;_-;_-@_-">
                  <c:v>3</c:v>
                </c:pt>
                <c:pt idx="15" formatCode="_-* #,##0_-;\-* #,##0_-;_-* &quot;-&quot;_-;_-@_-">
                  <c:v>6</c:v>
                </c:pt>
                <c:pt idx="16" formatCode="_-* #,##0_-;\-* #,##0_-;_-* &quot;-&quot;_-;_-@_-">
                  <c:v>5</c:v>
                </c:pt>
                <c:pt idx="17" formatCode="_-* #,##0_-;\-* #,##0_-;_-* &quot;-&quot;_-;_-@_-">
                  <c:v>12</c:v>
                </c:pt>
                <c:pt idx="18" formatCode="_-* #,##0_-;\-* #,##0_-;_-* &quot;-&quot;_-;_-@_-">
                  <c:v>13</c:v>
                </c:pt>
                <c:pt idx="19" formatCode="_-* #,##0_-;\-* #,##0_-;_-* &quot;-&quot;_-;_-@_-">
                  <c:v>10</c:v>
                </c:pt>
                <c:pt idx="20" formatCode="_-* #,##0_-;\-* #,##0_-;_-* &quot;-&quot;_-;_-@_-">
                  <c:v>11</c:v>
                </c:pt>
                <c:pt idx="21" formatCode="_-* #,##0_-;\-* #,##0_-;_-* &quot;-&quot;_-;_-@_-">
                  <c:v>4</c:v>
                </c:pt>
                <c:pt idx="22" formatCode="_-* #,##0_-;\-* #,##0_-;_-* &quot;-&quot;_-;_-@_-">
                  <c:v>6</c:v>
                </c:pt>
                <c:pt idx="23" formatCode="_-* #,##0_-;\-* #,##0_-;_-* &quot;-&quot;_-;_-@_-">
                  <c:v>7</c:v>
                </c:pt>
                <c:pt idx="24" formatCode="_-* #,##0_-;\-* #,##0_-;_-* &quot;-&quot;_-;_-@_-">
                  <c:v>6</c:v>
                </c:pt>
                <c:pt idx="25" formatCode="_-* #,##0_-;\-* #,##0_-;_-* &quot;-&quot;_-;_-@_-">
                  <c:v>7</c:v>
                </c:pt>
                <c:pt idx="26" formatCode="_-* #,##0_-;\-* #,##0_-;_-* &quot;-&quot;_-;_-@_-">
                  <c:v>9</c:v>
                </c:pt>
                <c:pt idx="27" formatCode="_-* #,##0_-;\-* #,##0_-;_-* &quot;-&quot;_-;_-@_-">
                  <c:v>8</c:v>
                </c:pt>
                <c:pt idx="28" formatCode="_-* #,##0_-;\-* #,##0_-;_-* &quot;-&quot;_-;_-@_-">
                  <c:v>5</c:v>
                </c:pt>
                <c:pt idx="29" formatCode="_-* #,##0_-;\-* #,##0_-;_-* &quot;-&quot;_-;_-@_-">
                  <c:v>7</c:v>
                </c:pt>
                <c:pt idx="30" formatCode="_-* #,##0_-;\-* #,##0_-;_-* &quot;-&quot;_-;_-@_-">
                  <c:v>5</c:v>
                </c:pt>
                <c:pt idx="31" formatCode="_-* #,##0_-;\-* #,##0_-;_-* &quot;-&quot;_-;_-@_-">
                  <c:v>6</c:v>
                </c:pt>
                <c:pt idx="32" formatCode="_-* #,##0_-;\-* #,##0_-;_-* &quot;-&quot;_-;_-@_-">
                  <c:v>7</c:v>
                </c:pt>
                <c:pt idx="33" formatCode="_-* #,##0_-;\-* #,##0_-;_-* &quot;-&quot;_-;_-@_-">
                  <c:v>6</c:v>
                </c:pt>
                <c:pt idx="34" formatCode="_-* #,##0_-;\-* #,##0_-;_-* &quot;-&quot;_-;_-@_-">
                  <c:v>3</c:v>
                </c:pt>
                <c:pt idx="35" formatCode="_-* #,##0_-;\-* #,##0_-;_-* &quot;-&quot;_-;_-@_-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D9C-4B27-BA79-052E8E22954A}"/>
            </c:ext>
          </c:extLst>
        </c:ser>
        <c:ser>
          <c:idx val="5"/>
          <c:order val="5"/>
          <c:tx>
            <c:strRef>
              <c:f>'Comp Resp'!$A$297</c:f>
              <c:strCache>
                <c:ptCount val="1"/>
                <c:pt idx="0">
                  <c:v>Covid-19, Virus no identificado U07.2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'Comp Resp'!$B$297:$AK$297</c:f>
              <c:numCache>
                <c:formatCode>General</c:formatCode>
                <c:ptCount val="3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 formatCode="_-* #,##0_-;\-* #,##0_-;_-* &quot;-&quot;_-;_-@_-">
                  <c:v>0</c:v>
                </c:pt>
                <c:pt idx="15" formatCode="_-* #,##0_-;\-* #,##0_-;_-* &quot;-&quot;_-;_-@_-">
                  <c:v>0</c:v>
                </c:pt>
                <c:pt idx="16" formatCode="_-* #,##0_-;\-* #,##0_-;_-* &quot;-&quot;_-;_-@_-">
                  <c:v>0</c:v>
                </c:pt>
                <c:pt idx="17" formatCode="_-* #,##0_-;\-* #,##0_-;_-* &quot;-&quot;_-;_-@_-">
                  <c:v>0</c:v>
                </c:pt>
                <c:pt idx="18" formatCode="_-* #,##0_-;\-* #,##0_-;_-* &quot;-&quot;_-;_-@_-">
                  <c:v>0</c:v>
                </c:pt>
                <c:pt idx="19" formatCode="_-* #,##0_-;\-* #,##0_-;_-* &quot;-&quot;_-;_-@_-">
                  <c:v>0</c:v>
                </c:pt>
                <c:pt idx="20" formatCode="_-* #,##0_-;\-* #,##0_-;_-* &quot;-&quot;_-;_-@_-">
                  <c:v>0</c:v>
                </c:pt>
                <c:pt idx="21" formatCode="_-* #,##0_-;\-* #,##0_-;_-* &quot;-&quot;_-;_-@_-">
                  <c:v>0</c:v>
                </c:pt>
                <c:pt idx="22" formatCode="_-* #,##0_-;\-* #,##0_-;_-* &quot;-&quot;_-;_-@_-">
                  <c:v>0</c:v>
                </c:pt>
                <c:pt idx="23" formatCode="_-* #,##0_-;\-* #,##0_-;_-* &quot;-&quot;_-;_-@_-">
                  <c:v>0</c:v>
                </c:pt>
                <c:pt idx="24" formatCode="_-* #,##0_-;\-* #,##0_-;_-* &quot;-&quot;_-;_-@_-">
                  <c:v>0</c:v>
                </c:pt>
                <c:pt idx="25" formatCode="_-* #,##0_-;\-* #,##0_-;_-* &quot;-&quot;_-;_-@_-">
                  <c:v>0</c:v>
                </c:pt>
                <c:pt idx="26" formatCode="_-* #,##0_-;\-* #,##0_-;_-* &quot;-&quot;_-;_-@_-">
                  <c:v>0</c:v>
                </c:pt>
                <c:pt idx="27" formatCode="_-* #,##0_-;\-* #,##0_-;_-* &quot;-&quot;_-;_-@_-">
                  <c:v>0</c:v>
                </c:pt>
                <c:pt idx="28" formatCode="_-* #,##0_-;\-* #,##0_-;_-* &quot;-&quot;_-;_-@_-">
                  <c:v>0</c:v>
                </c:pt>
                <c:pt idx="29" formatCode="_-* #,##0_-;\-* #,##0_-;_-* &quot;-&quot;_-;_-@_-">
                  <c:v>0</c:v>
                </c:pt>
                <c:pt idx="30" formatCode="_-* #,##0_-;\-* #,##0_-;_-* &quot;-&quot;_-;_-@_-">
                  <c:v>0</c:v>
                </c:pt>
                <c:pt idx="31" formatCode="_-* #,##0_-;\-* #,##0_-;_-* &quot;-&quot;_-;_-@_-">
                  <c:v>1</c:v>
                </c:pt>
                <c:pt idx="32" formatCode="_-* #,##0_-;\-* #,##0_-;_-* &quot;-&quot;_-;_-@_-">
                  <c:v>0</c:v>
                </c:pt>
                <c:pt idx="33" formatCode="_-* #,##0_-;\-* #,##0_-;_-* &quot;-&quot;_-;_-@_-">
                  <c:v>0</c:v>
                </c:pt>
                <c:pt idx="34" formatCode="_-* #,##0_-;\-* #,##0_-;_-* &quot;-&quot;_-;_-@_-">
                  <c:v>0</c:v>
                </c:pt>
                <c:pt idx="35" formatCode="_-* #,##0_-;\-* #,##0_-;_-* &quot;-&quot;_-;_-@_-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D9C-4B27-BA79-052E8E22954A}"/>
            </c:ext>
          </c:extLst>
        </c:ser>
        <c:ser>
          <c:idx val="6"/>
          <c:order val="6"/>
          <c:tx>
            <c:strRef>
              <c:f>'Comp Resp'!$A$298</c:f>
              <c:strCache>
                <c:ptCount val="1"/>
                <c:pt idx="0">
                  <c:v>Covid-19, Virus identificado U07.1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'Comp Resp'!$B$298:$AK$298</c:f>
              <c:numCache>
                <c:formatCode>General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 formatCode="_-* #,##0_-;\-* #,##0_-;_-* &quot;-&quot;_-;_-@_-">
                  <c:v>0</c:v>
                </c:pt>
                <c:pt idx="15" formatCode="_-* #,##0_-;\-* #,##0_-;_-* &quot;-&quot;_-;_-@_-">
                  <c:v>0</c:v>
                </c:pt>
                <c:pt idx="16" formatCode="_-* #,##0_-;\-* #,##0_-;_-* &quot;-&quot;_-;_-@_-">
                  <c:v>0</c:v>
                </c:pt>
                <c:pt idx="17" formatCode="_-* #,##0_-;\-* #,##0_-;_-* &quot;-&quot;_-;_-@_-">
                  <c:v>0</c:v>
                </c:pt>
                <c:pt idx="18" formatCode="_-* #,##0_-;\-* #,##0_-;_-* &quot;-&quot;_-;_-@_-">
                  <c:v>0</c:v>
                </c:pt>
                <c:pt idx="19" formatCode="_-* #,##0_-;\-* #,##0_-;_-* &quot;-&quot;_-;_-@_-">
                  <c:v>0</c:v>
                </c:pt>
                <c:pt idx="20" formatCode="_-* #,##0_-;\-* #,##0_-;_-* &quot;-&quot;_-;_-@_-">
                  <c:v>0</c:v>
                </c:pt>
                <c:pt idx="21" formatCode="_-* #,##0_-;\-* #,##0_-;_-* &quot;-&quot;_-;_-@_-">
                  <c:v>0</c:v>
                </c:pt>
                <c:pt idx="22" formatCode="_-* #,##0_-;\-* #,##0_-;_-* &quot;-&quot;_-;_-@_-">
                  <c:v>0</c:v>
                </c:pt>
                <c:pt idx="23" formatCode="_-* #,##0_-;\-* #,##0_-;_-* &quot;-&quot;_-;_-@_-">
                  <c:v>0</c:v>
                </c:pt>
                <c:pt idx="24" formatCode="_-* #,##0_-;\-* #,##0_-;_-* &quot;-&quot;_-;_-@_-">
                  <c:v>0</c:v>
                </c:pt>
                <c:pt idx="25" formatCode="_-* #,##0_-;\-* #,##0_-;_-* &quot;-&quot;_-;_-@_-">
                  <c:v>0</c:v>
                </c:pt>
                <c:pt idx="26" formatCode="_-* #,##0_-;\-* #,##0_-;_-* &quot;-&quot;_-;_-@_-">
                  <c:v>0</c:v>
                </c:pt>
                <c:pt idx="27" formatCode="_-* #,##0_-;\-* #,##0_-;_-* &quot;-&quot;_-;_-@_-">
                  <c:v>0</c:v>
                </c:pt>
                <c:pt idx="28" formatCode="_-* #,##0_-;\-* #,##0_-;_-* &quot;-&quot;_-;_-@_-">
                  <c:v>0</c:v>
                </c:pt>
                <c:pt idx="29" formatCode="_-* #,##0_-;\-* #,##0_-;_-* &quot;-&quot;_-;_-@_-">
                  <c:v>0</c:v>
                </c:pt>
                <c:pt idx="30" formatCode="_-* #,##0_-;\-* #,##0_-;_-* &quot;-&quot;_-;_-@_-">
                  <c:v>0</c:v>
                </c:pt>
                <c:pt idx="31" formatCode="_-* #,##0_-;\-* #,##0_-;_-* &quot;-&quot;_-;_-@_-">
                  <c:v>0</c:v>
                </c:pt>
                <c:pt idx="32" formatCode="_-* #,##0_-;\-* #,##0_-;_-* &quot;-&quot;_-;_-@_-">
                  <c:v>0</c:v>
                </c:pt>
                <c:pt idx="33" formatCode="_-* #,##0_-;\-* #,##0_-;_-* &quot;-&quot;_-;_-@_-">
                  <c:v>0</c:v>
                </c:pt>
                <c:pt idx="34" formatCode="_-* #,##0_-;\-* #,##0_-;_-* &quot;-&quot;_-;_-@_-">
                  <c:v>0</c:v>
                </c:pt>
                <c:pt idx="35" formatCode="_-* #,##0_-;\-* #,##0_-;_-* &quot;-&quot;_-;_-@_-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D9C-4B27-BA79-052E8E229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443216"/>
        <c:axId val="1"/>
      </c:lineChart>
      <c:catAx>
        <c:axId val="45344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53443216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_-* #,##0_-;\-* #,##0_-;_-* &quot;-&quot;_-;_-@_-" sourceLinked="1"/>
        <c:majorTickMark val="out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/>
              <a:t>Circulación Viral por Semana epidemiológica. Laboratorio Clínico Hospital E. Torres G. año 2025</a:t>
            </a:r>
          </a:p>
        </c:rich>
      </c:tx>
      <c:layout>
        <c:manualLayout>
          <c:xMode val="edge"/>
          <c:yMode val="edge"/>
          <c:x val="0.17026947254369004"/>
          <c:y val="2.7777777777777776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80927384076991E-2"/>
          <c:y val="0.17592592592592593"/>
          <c:w val="0.662997375328084"/>
          <c:h val="0.712045056867891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GRAFICO!$B$126</c:f>
              <c:strCache>
                <c:ptCount val="1"/>
                <c:pt idx="0">
                  <c:v>Adenovirus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GRAFICO!$C$125:$AL$125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</c:numCache>
            </c:numRef>
          </c:cat>
          <c:val>
            <c:numRef>
              <c:f>GRAFICO!$C$126:$AL$126</c:f>
              <c:numCache>
                <c:formatCode>General</c:formatCode>
                <c:ptCount val="3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3</c:v>
                </c:pt>
                <c:pt idx="18">
                  <c:v>5</c:v>
                </c:pt>
                <c:pt idx="19">
                  <c:v>2</c:v>
                </c:pt>
                <c:pt idx="20">
                  <c:v>1</c:v>
                </c:pt>
                <c:pt idx="21">
                  <c:v>5</c:v>
                </c:pt>
                <c:pt idx="22">
                  <c:v>1</c:v>
                </c:pt>
                <c:pt idx="23">
                  <c:v>2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3</c:v>
                </c:pt>
                <c:pt idx="29">
                  <c:v>2</c:v>
                </c:pt>
                <c:pt idx="30">
                  <c:v>1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B-4502-BB67-CFC6A8945D55}"/>
            </c:ext>
          </c:extLst>
        </c:ser>
        <c:ser>
          <c:idx val="1"/>
          <c:order val="1"/>
          <c:tx>
            <c:strRef>
              <c:f>GRAFICO!$B$127</c:f>
              <c:strCache>
                <c:ptCount val="1"/>
                <c:pt idx="0">
                  <c:v>Parainfluenza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GRAFICO!$C$125:$AL$125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</c:numCache>
            </c:numRef>
          </c:cat>
          <c:val>
            <c:numRef>
              <c:f>GRAFICO!$C$127:$AL$127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4</c:v>
                </c:pt>
                <c:pt idx="22">
                  <c:v>3</c:v>
                </c:pt>
                <c:pt idx="23">
                  <c:v>2</c:v>
                </c:pt>
                <c:pt idx="24">
                  <c:v>3</c:v>
                </c:pt>
                <c:pt idx="25">
                  <c:v>5</c:v>
                </c:pt>
                <c:pt idx="26">
                  <c:v>3</c:v>
                </c:pt>
                <c:pt idx="27">
                  <c:v>2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3</c:v>
                </c:pt>
                <c:pt idx="32">
                  <c:v>2</c:v>
                </c:pt>
                <c:pt idx="33">
                  <c:v>4</c:v>
                </c:pt>
                <c:pt idx="34">
                  <c:v>2</c:v>
                </c:pt>
                <c:pt idx="3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CB-4502-BB67-CFC6A8945D55}"/>
            </c:ext>
          </c:extLst>
        </c:ser>
        <c:ser>
          <c:idx val="2"/>
          <c:order val="2"/>
          <c:tx>
            <c:strRef>
              <c:f>GRAFICO!$B$128</c:f>
              <c:strCache>
                <c:ptCount val="1"/>
                <c:pt idx="0">
                  <c:v>VRS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numRef>
              <c:f>GRAFICO!$C$125:$AL$125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</c:numCache>
            </c:numRef>
          </c:cat>
          <c:val>
            <c:numRef>
              <c:f>GRAFICO!$C$128:$AL$128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2</c:v>
                </c:pt>
                <c:pt idx="17">
                  <c:v>3</c:v>
                </c:pt>
                <c:pt idx="18">
                  <c:v>1</c:v>
                </c:pt>
                <c:pt idx="19">
                  <c:v>2</c:v>
                </c:pt>
                <c:pt idx="20">
                  <c:v>12</c:v>
                </c:pt>
                <c:pt idx="21">
                  <c:v>14</c:v>
                </c:pt>
                <c:pt idx="22">
                  <c:v>21</c:v>
                </c:pt>
                <c:pt idx="23">
                  <c:v>25</c:v>
                </c:pt>
                <c:pt idx="24">
                  <c:v>24</c:v>
                </c:pt>
                <c:pt idx="25">
                  <c:v>16</c:v>
                </c:pt>
                <c:pt idx="26">
                  <c:v>19</c:v>
                </c:pt>
                <c:pt idx="27">
                  <c:v>16</c:v>
                </c:pt>
                <c:pt idx="28">
                  <c:v>7</c:v>
                </c:pt>
                <c:pt idx="29">
                  <c:v>2</c:v>
                </c:pt>
                <c:pt idx="30">
                  <c:v>4</c:v>
                </c:pt>
                <c:pt idx="31">
                  <c:v>8</c:v>
                </c:pt>
                <c:pt idx="32">
                  <c:v>3</c:v>
                </c:pt>
                <c:pt idx="33">
                  <c:v>2</c:v>
                </c:pt>
                <c:pt idx="34">
                  <c:v>3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CB-4502-BB67-CFC6A8945D55}"/>
            </c:ext>
          </c:extLst>
        </c:ser>
        <c:ser>
          <c:idx val="3"/>
          <c:order val="3"/>
          <c:tx>
            <c:strRef>
              <c:f>GRAFICO!$B$129</c:f>
              <c:strCache>
                <c:ptCount val="1"/>
                <c:pt idx="0">
                  <c:v>Influenza A 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numRef>
              <c:f>GRAFICO!$C$125:$AL$125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</c:numCache>
            </c:numRef>
          </c:cat>
          <c:val>
            <c:numRef>
              <c:f>GRAFICO!$C$129:$AL$129</c:f>
              <c:numCache>
                <c:formatCode>General</c:formatCode>
                <c:ptCount val="3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3</c:v>
                </c:pt>
                <c:pt idx="20">
                  <c:v>6</c:v>
                </c:pt>
                <c:pt idx="21">
                  <c:v>3</c:v>
                </c:pt>
                <c:pt idx="22">
                  <c:v>5</c:v>
                </c:pt>
                <c:pt idx="23">
                  <c:v>2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CB-4502-BB67-CFC6A8945D55}"/>
            </c:ext>
          </c:extLst>
        </c:ser>
        <c:ser>
          <c:idx val="4"/>
          <c:order val="4"/>
          <c:tx>
            <c:strRef>
              <c:f>GRAFICO!$B$130</c:f>
              <c:strCache>
                <c:ptCount val="1"/>
                <c:pt idx="0">
                  <c:v>Influenza A H1N1 </c:v>
                </c:pt>
              </c:strCache>
            </c:strRef>
          </c:tx>
          <c:spPr>
            <a:solidFill>
              <a:srgbClr val="4BACC6"/>
            </a:solidFill>
            <a:ln w="25400">
              <a:noFill/>
            </a:ln>
          </c:spPr>
          <c:invertIfNegative val="0"/>
          <c:cat>
            <c:numRef>
              <c:f>GRAFICO!$C$125:$AL$125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</c:numCache>
            </c:numRef>
          </c:cat>
          <c:val>
            <c:numRef>
              <c:f>GRAFICO!$C$130:$AL$130</c:f>
              <c:numCache>
                <c:formatCode>General</c:formatCode>
                <c:ptCount val="36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2</c:v>
                </c:pt>
                <c:pt idx="12">
                  <c:v>1</c:v>
                </c:pt>
                <c:pt idx="13">
                  <c:v>5</c:v>
                </c:pt>
                <c:pt idx="14">
                  <c:v>10</c:v>
                </c:pt>
                <c:pt idx="15">
                  <c:v>1</c:v>
                </c:pt>
                <c:pt idx="16">
                  <c:v>16</c:v>
                </c:pt>
                <c:pt idx="17">
                  <c:v>31</c:v>
                </c:pt>
                <c:pt idx="18">
                  <c:v>20</c:v>
                </c:pt>
                <c:pt idx="19">
                  <c:v>24</c:v>
                </c:pt>
                <c:pt idx="20">
                  <c:v>25</c:v>
                </c:pt>
                <c:pt idx="21">
                  <c:v>18</c:v>
                </c:pt>
                <c:pt idx="22">
                  <c:v>17</c:v>
                </c:pt>
                <c:pt idx="23">
                  <c:v>5</c:v>
                </c:pt>
                <c:pt idx="24">
                  <c:v>3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CB-4502-BB67-CFC6A8945D55}"/>
            </c:ext>
          </c:extLst>
        </c:ser>
        <c:ser>
          <c:idx val="5"/>
          <c:order val="5"/>
          <c:tx>
            <c:strRef>
              <c:f>GRAFICO!$B$131</c:f>
              <c:strCache>
                <c:ptCount val="1"/>
                <c:pt idx="0">
                  <c:v>Influenza A H3N2</c:v>
                </c:pt>
              </c:strCache>
            </c:strRef>
          </c:tx>
          <c:spPr>
            <a:solidFill>
              <a:srgbClr val="F79646"/>
            </a:solidFill>
            <a:ln w="25400">
              <a:noFill/>
            </a:ln>
          </c:spPr>
          <c:invertIfNegative val="0"/>
          <c:cat>
            <c:numRef>
              <c:f>GRAFICO!$C$125:$AL$125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</c:numCache>
            </c:numRef>
          </c:cat>
          <c:val>
            <c:numRef>
              <c:f>GRAFICO!$C$131:$AL$131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CB-4502-BB67-CFC6A8945D55}"/>
            </c:ext>
          </c:extLst>
        </c:ser>
        <c:ser>
          <c:idx val="6"/>
          <c:order val="6"/>
          <c:tx>
            <c:strRef>
              <c:f>GRAFICO!$B$132</c:f>
              <c:strCache>
                <c:ptCount val="1"/>
                <c:pt idx="0">
                  <c:v>Influenza B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GRAFICO!$C$125:$AL$125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</c:numCache>
            </c:numRef>
          </c:cat>
          <c:val>
            <c:numRef>
              <c:f>GRAFICO!$C$132:$AL$132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CB-4502-BB67-CFC6A8945D55}"/>
            </c:ext>
          </c:extLst>
        </c:ser>
        <c:ser>
          <c:idx val="7"/>
          <c:order val="7"/>
          <c:tx>
            <c:strRef>
              <c:f>GRAFICO!$B$133</c:f>
              <c:strCache>
                <c:ptCount val="1"/>
                <c:pt idx="0">
                  <c:v>Coronavirus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GRAFICO!$C$125:$AL$125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</c:numCache>
            </c:numRef>
          </c:cat>
          <c:val>
            <c:numRef>
              <c:f>GRAFICO!$C$133:$AL$133</c:f>
              <c:numCache>
                <c:formatCode>General</c:formatCode>
                <c:ptCount val="36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10</c:v>
                </c:pt>
                <c:pt idx="6">
                  <c:v>2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4</c:v>
                </c:pt>
                <c:pt idx="16">
                  <c:v>0</c:v>
                </c:pt>
                <c:pt idx="17">
                  <c:v>3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ECB-4502-BB67-CFC6A8945D55}"/>
            </c:ext>
          </c:extLst>
        </c:ser>
        <c:ser>
          <c:idx val="8"/>
          <c:order val="8"/>
          <c:tx>
            <c:strRef>
              <c:f>GRAFICO!$B$134</c:f>
              <c:strCache>
                <c:ptCount val="1"/>
                <c:pt idx="0">
                  <c:v>Metaneumovirus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GRAFICO!$C$125:$AL$125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</c:numCache>
            </c:numRef>
          </c:cat>
          <c:val>
            <c:numRef>
              <c:f>GRAFICO!$C$134:$AL$134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3</c:v>
                </c:pt>
                <c:pt idx="29">
                  <c:v>2</c:v>
                </c:pt>
                <c:pt idx="30">
                  <c:v>4</c:v>
                </c:pt>
                <c:pt idx="31">
                  <c:v>2</c:v>
                </c:pt>
                <c:pt idx="32">
                  <c:v>1</c:v>
                </c:pt>
                <c:pt idx="33">
                  <c:v>1</c:v>
                </c:pt>
                <c:pt idx="34">
                  <c:v>3</c:v>
                </c:pt>
                <c:pt idx="3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CB-4502-BB67-CFC6A8945D55}"/>
            </c:ext>
          </c:extLst>
        </c:ser>
        <c:ser>
          <c:idx val="9"/>
          <c:order val="9"/>
          <c:tx>
            <c:strRef>
              <c:f>GRAFICO!$B$135</c:f>
              <c:strCache>
                <c:ptCount val="1"/>
                <c:pt idx="0">
                  <c:v>Rinovirus (HRV)</c:v>
                </c:pt>
              </c:strCache>
            </c:strRef>
          </c:tx>
          <c:invertIfNegative val="0"/>
          <c:cat>
            <c:numRef>
              <c:f>GRAFICO!$C$125:$AL$125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</c:numCache>
            </c:numRef>
          </c:cat>
          <c:val>
            <c:numRef>
              <c:f>GRAFICO!$C$135:$AL$135</c:f>
              <c:numCache>
                <c:formatCode>General</c:formatCode>
                <c:ptCount val="36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4</c:v>
                </c:pt>
                <c:pt idx="10">
                  <c:v>4</c:v>
                </c:pt>
                <c:pt idx="11">
                  <c:v>19</c:v>
                </c:pt>
                <c:pt idx="12">
                  <c:v>17</c:v>
                </c:pt>
                <c:pt idx="13">
                  <c:v>13</c:v>
                </c:pt>
                <c:pt idx="14">
                  <c:v>7</c:v>
                </c:pt>
                <c:pt idx="15">
                  <c:v>7</c:v>
                </c:pt>
                <c:pt idx="16">
                  <c:v>4</c:v>
                </c:pt>
                <c:pt idx="17">
                  <c:v>10</c:v>
                </c:pt>
                <c:pt idx="18">
                  <c:v>12</c:v>
                </c:pt>
                <c:pt idx="19">
                  <c:v>9</c:v>
                </c:pt>
                <c:pt idx="20">
                  <c:v>5</c:v>
                </c:pt>
                <c:pt idx="21">
                  <c:v>9</c:v>
                </c:pt>
                <c:pt idx="22">
                  <c:v>7</c:v>
                </c:pt>
                <c:pt idx="23">
                  <c:v>9</c:v>
                </c:pt>
                <c:pt idx="24">
                  <c:v>5</c:v>
                </c:pt>
                <c:pt idx="25">
                  <c:v>9</c:v>
                </c:pt>
                <c:pt idx="26">
                  <c:v>5</c:v>
                </c:pt>
                <c:pt idx="27">
                  <c:v>9</c:v>
                </c:pt>
                <c:pt idx="28">
                  <c:v>7</c:v>
                </c:pt>
                <c:pt idx="29">
                  <c:v>4</c:v>
                </c:pt>
                <c:pt idx="30">
                  <c:v>10</c:v>
                </c:pt>
                <c:pt idx="31">
                  <c:v>8</c:v>
                </c:pt>
                <c:pt idx="32">
                  <c:v>12</c:v>
                </c:pt>
                <c:pt idx="33">
                  <c:v>15</c:v>
                </c:pt>
                <c:pt idx="34">
                  <c:v>12</c:v>
                </c:pt>
                <c:pt idx="3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CB-4502-BB67-CFC6A8945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7043880"/>
        <c:axId val="1"/>
        <c:axId val="0"/>
      </c:bar3DChart>
      <c:catAx>
        <c:axId val="437043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37043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735608671691834"/>
          <c:y val="0.15769429862933801"/>
          <c:w val="0.20853718907912311"/>
          <c:h val="0.7393226888305628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/>
              <a:t>Distribución del Procesamiento del Virus Respiratorios. Laboratorio HETG 2025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GRAFICO!$B$164</c:f>
              <c:strCache>
                <c:ptCount val="1"/>
                <c:pt idx="0">
                  <c:v>Negativos 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numRef>
              <c:f>GRAFICO!$C$163:$AL$163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</c:numCache>
            </c:numRef>
          </c:cat>
          <c:val>
            <c:numRef>
              <c:f>GRAFICO!$C$164:$AL$164</c:f>
              <c:numCache>
                <c:formatCode>General</c:formatCode>
                <c:ptCount val="36"/>
                <c:pt idx="0">
                  <c:v>10</c:v>
                </c:pt>
                <c:pt idx="1">
                  <c:v>8</c:v>
                </c:pt>
                <c:pt idx="2">
                  <c:v>13</c:v>
                </c:pt>
                <c:pt idx="3">
                  <c:v>21</c:v>
                </c:pt>
                <c:pt idx="4">
                  <c:v>21</c:v>
                </c:pt>
                <c:pt idx="5">
                  <c:v>15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12</c:v>
                </c:pt>
                <c:pt idx="10">
                  <c:v>20</c:v>
                </c:pt>
                <c:pt idx="11">
                  <c:v>22</c:v>
                </c:pt>
                <c:pt idx="12">
                  <c:v>27</c:v>
                </c:pt>
                <c:pt idx="13">
                  <c:v>23</c:v>
                </c:pt>
                <c:pt idx="14">
                  <c:v>26</c:v>
                </c:pt>
                <c:pt idx="15">
                  <c:v>29</c:v>
                </c:pt>
                <c:pt idx="16">
                  <c:v>24</c:v>
                </c:pt>
                <c:pt idx="17">
                  <c:v>17</c:v>
                </c:pt>
                <c:pt idx="18">
                  <c:v>26</c:v>
                </c:pt>
                <c:pt idx="19">
                  <c:v>31</c:v>
                </c:pt>
                <c:pt idx="20">
                  <c:v>24</c:v>
                </c:pt>
                <c:pt idx="21">
                  <c:v>34</c:v>
                </c:pt>
                <c:pt idx="22">
                  <c:v>31</c:v>
                </c:pt>
                <c:pt idx="23">
                  <c:v>30</c:v>
                </c:pt>
                <c:pt idx="24">
                  <c:v>34</c:v>
                </c:pt>
                <c:pt idx="25">
                  <c:v>33</c:v>
                </c:pt>
                <c:pt idx="26">
                  <c:v>38</c:v>
                </c:pt>
                <c:pt idx="27">
                  <c:v>17</c:v>
                </c:pt>
                <c:pt idx="28">
                  <c:v>19</c:v>
                </c:pt>
                <c:pt idx="29">
                  <c:v>33</c:v>
                </c:pt>
                <c:pt idx="30">
                  <c:v>43</c:v>
                </c:pt>
                <c:pt idx="31">
                  <c:v>28</c:v>
                </c:pt>
                <c:pt idx="32">
                  <c:v>24</c:v>
                </c:pt>
                <c:pt idx="33">
                  <c:v>29</c:v>
                </c:pt>
                <c:pt idx="34">
                  <c:v>26</c:v>
                </c:pt>
                <c:pt idx="3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A-4E1E-AA79-F7A7A4719098}"/>
            </c:ext>
          </c:extLst>
        </c:ser>
        <c:ser>
          <c:idx val="1"/>
          <c:order val="1"/>
          <c:tx>
            <c:strRef>
              <c:f>GRAFICO!$B$165</c:f>
              <c:strCache>
                <c:ptCount val="1"/>
                <c:pt idx="0">
                  <c:v>Positivos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cat>
            <c:numRef>
              <c:f>GRAFICO!$C$163:$AL$163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</c:numCache>
            </c:numRef>
          </c:cat>
          <c:val>
            <c:numRef>
              <c:f>GRAFICO!$C$165:$AL$165</c:f>
              <c:numCache>
                <c:formatCode>General</c:formatCode>
                <c:ptCount val="36"/>
                <c:pt idx="0">
                  <c:v>7</c:v>
                </c:pt>
                <c:pt idx="1">
                  <c:v>8</c:v>
                </c:pt>
                <c:pt idx="2">
                  <c:v>6</c:v>
                </c:pt>
                <c:pt idx="3">
                  <c:v>7</c:v>
                </c:pt>
                <c:pt idx="4">
                  <c:v>5</c:v>
                </c:pt>
                <c:pt idx="5">
                  <c:v>14</c:v>
                </c:pt>
                <c:pt idx="6">
                  <c:v>3</c:v>
                </c:pt>
                <c:pt idx="7">
                  <c:v>5</c:v>
                </c:pt>
                <c:pt idx="8">
                  <c:v>8</c:v>
                </c:pt>
                <c:pt idx="9">
                  <c:v>9</c:v>
                </c:pt>
                <c:pt idx="10">
                  <c:v>6</c:v>
                </c:pt>
                <c:pt idx="11">
                  <c:v>21</c:v>
                </c:pt>
                <c:pt idx="12">
                  <c:v>23</c:v>
                </c:pt>
                <c:pt idx="13">
                  <c:v>21</c:v>
                </c:pt>
                <c:pt idx="14">
                  <c:v>20</c:v>
                </c:pt>
                <c:pt idx="15">
                  <c:v>14</c:v>
                </c:pt>
                <c:pt idx="16">
                  <c:v>26</c:v>
                </c:pt>
                <c:pt idx="17">
                  <c:v>52</c:v>
                </c:pt>
                <c:pt idx="18">
                  <c:v>42</c:v>
                </c:pt>
                <c:pt idx="19">
                  <c:v>43</c:v>
                </c:pt>
                <c:pt idx="20">
                  <c:v>52</c:v>
                </c:pt>
                <c:pt idx="21">
                  <c:v>55</c:v>
                </c:pt>
                <c:pt idx="22">
                  <c:v>54</c:v>
                </c:pt>
                <c:pt idx="23">
                  <c:v>46</c:v>
                </c:pt>
                <c:pt idx="24">
                  <c:v>36</c:v>
                </c:pt>
                <c:pt idx="25">
                  <c:v>34</c:v>
                </c:pt>
                <c:pt idx="26">
                  <c:v>30</c:v>
                </c:pt>
                <c:pt idx="27">
                  <c:v>30</c:v>
                </c:pt>
                <c:pt idx="28">
                  <c:v>21</c:v>
                </c:pt>
                <c:pt idx="29">
                  <c:v>12</c:v>
                </c:pt>
                <c:pt idx="30">
                  <c:v>23</c:v>
                </c:pt>
                <c:pt idx="31">
                  <c:v>24</c:v>
                </c:pt>
                <c:pt idx="32">
                  <c:v>21</c:v>
                </c:pt>
                <c:pt idx="33">
                  <c:v>24</c:v>
                </c:pt>
                <c:pt idx="34">
                  <c:v>23</c:v>
                </c:pt>
                <c:pt idx="3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8A-4E1E-AA79-F7A7A4719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643856"/>
        <c:axId val="1"/>
      </c:barChart>
      <c:catAx>
        <c:axId val="43664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366438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59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Distribución de Usuarios según su Origen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6B-4FFB-9406-EADAFD1CA1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6B-4FFB-9406-EADAFD1CA1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6B-4FFB-9406-EADAFD1CA1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6B-4FFB-9406-EADAFD1CA1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16B-4FFB-9406-EADAFD1CA1A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16B-4FFB-9406-EADAFD1CA1A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16B-4FFB-9406-EADAFD1CA1A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16B-4FFB-9406-EADAFD1CA1A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16B-4FFB-9406-EADAFD1CA1A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16B-4FFB-9406-EADAFD1CA1A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16B-4FFB-9406-EADAFD1CA1A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16B-4FFB-9406-EADAFD1CA1A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16B-4FFB-9406-EADAFD1CA1A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16B-4FFB-9406-EADAFD1CA1A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16B-4FFB-9406-EADAFD1CA1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Hoja1!$B$4:$B$18</c:f>
              <c:strCache>
                <c:ptCount val="15"/>
                <c:pt idx="0">
                  <c:v>Aguirre</c:v>
                </c:pt>
                <c:pt idx="1">
                  <c:v>Guzmán</c:v>
                </c:pt>
                <c:pt idx="2">
                  <c:v>Videla</c:v>
                </c:pt>
                <c:pt idx="3">
                  <c:v>Sur</c:v>
                </c:pt>
                <c:pt idx="4">
                  <c:v>Chanavayita</c:v>
                </c:pt>
                <c:pt idx="5">
                  <c:v>El Boro</c:v>
                </c:pt>
                <c:pt idx="6">
                  <c:v>La Tortuga</c:v>
                </c:pt>
                <c:pt idx="7">
                  <c:v>Pedro Pulgar</c:v>
                </c:pt>
                <c:pt idx="8">
                  <c:v>Hector Reyno</c:v>
                </c:pt>
                <c:pt idx="9">
                  <c:v>Yandry Añazco</c:v>
                </c:pt>
                <c:pt idx="10">
                  <c:v>Pozo Almonte</c:v>
                </c:pt>
                <c:pt idx="11">
                  <c:v>La Tirana</c:v>
                </c:pt>
                <c:pt idx="12">
                  <c:v>Pica</c:v>
                </c:pt>
                <c:pt idx="13">
                  <c:v>Sin Información</c:v>
                </c:pt>
                <c:pt idx="14">
                  <c:v>Fuera de la región</c:v>
                </c:pt>
              </c:strCache>
            </c:strRef>
          </c:cat>
          <c:val>
            <c:numRef>
              <c:f>Hoja1!$D$4:$D$18</c:f>
              <c:numCache>
                <c:formatCode>0%</c:formatCode>
                <c:ptCount val="15"/>
                <c:pt idx="0">
                  <c:v>0.16161616161616163</c:v>
                </c:pt>
                <c:pt idx="1">
                  <c:v>8.0808080808080815E-2</c:v>
                </c:pt>
                <c:pt idx="2">
                  <c:v>0.15656565656565657</c:v>
                </c:pt>
                <c:pt idx="3">
                  <c:v>5.5555555555555552E-2</c:v>
                </c:pt>
                <c:pt idx="4">
                  <c:v>5.0505050505050509E-3</c:v>
                </c:pt>
                <c:pt idx="5">
                  <c:v>3.0303030303030304E-2</c:v>
                </c:pt>
                <c:pt idx="6">
                  <c:v>3.0303030303030304E-2</c:v>
                </c:pt>
                <c:pt idx="7">
                  <c:v>7.0707070707070704E-2</c:v>
                </c:pt>
                <c:pt idx="8">
                  <c:v>8.5858585858585856E-2</c:v>
                </c:pt>
                <c:pt idx="9">
                  <c:v>2.0202020202020204E-2</c:v>
                </c:pt>
                <c:pt idx="10">
                  <c:v>0.13131313131313133</c:v>
                </c:pt>
                <c:pt idx="11">
                  <c:v>1.5151515151515152E-2</c:v>
                </c:pt>
                <c:pt idx="12">
                  <c:v>8.0808080808080815E-2</c:v>
                </c:pt>
                <c:pt idx="13">
                  <c:v>5.5555555555555552E-2</c:v>
                </c:pt>
                <c:pt idx="14">
                  <c:v>2.0202020202020204E-2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516B-4FFB-9406-EADAFD1CA1A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516B-4FFB-9406-EADAFD1CA1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516B-4FFB-9406-EADAFD1CA1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516B-4FFB-9406-EADAFD1CA1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516B-4FFB-9406-EADAFD1CA1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516B-4FFB-9406-EADAFD1CA1A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516B-4FFB-9406-EADAFD1CA1A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516B-4FFB-9406-EADAFD1CA1A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516B-4FFB-9406-EADAFD1CA1A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516B-4FFB-9406-EADAFD1CA1A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516B-4FFB-9406-EADAFD1CA1A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516B-4FFB-9406-EADAFD1CA1A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516B-4FFB-9406-EADAFD1CA1A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516B-4FFB-9406-EADAFD1CA1A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516B-4FFB-9406-EADAFD1CA1A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516B-4FFB-9406-EADAFD1CA1AC}"/>
              </c:ext>
            </c:extLst>
          </c:dPt>
          <c:cat>
            <c:strRef>
              <c:f>Hoja1!$B$4:$B$18</c:f>
              <c:strCache>
                <c:ptCount val="15"/>
                <c:pt idx="0">
                  <c:v>Aguirre</c:v>
                </c:pt>
                <c:pt idx="1">
                  <c:v>Guzmán</c:v>
                </c:pt>
                <c:pt idx="2">
                  <c:v>Videla</c:v>
                </c:pt>
                <c:pt idx="3">
                  <c:v>Sur</c:v>
                </c:pt>
                <c:pt idx="4">
                  <c:v>Chanavayita</c:v>
                </c:pt>
                <c:pt idx="5">
                  <c:v>El Boro</c:v>
                </c:pt>
                <c:pt idx="6">
                  <c:v>La Tortuga</c:v>
                </c:pt>
                <c:pt idx="7">
                  <c:v>Pedro Pulgar</c:v>
                </c:pt>
                <c:pt idx="8">
                  <c:v>Hector Reyno</c:v>
                </c:pt>
                <c:pt idx="9">
                  <c:v>Yandry Añazco</c:v>
                </c:pt>
                <c:pt idx="10">
                  <c:v>Pozo Almonte</c:v>
                </c:pt>
                <c:pt idx="11">
                  <c:v>La Tirana</c:v>
                </c:pt>
                <c:pt idx="12">
                  <c:v>Pica</c:v>
                </c:pt>
                <c:pt idx="13">
                  <c:v>Sin Información</c:v>
                </c:pt>
                <c:pt idx="14">
                  <c:v>Fuera de la región</c:v>
                </c:pt>
              </c:strCache>
            </c:strRef>
          </c:cat>
          <c:val>
            <c:numRef>
              <c:f>Hoja1!$B$4:$B$18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D-516B-4FFB-9406-EADAFD1CA1AC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516B-4FFB-9406-EADAFD1CA1AC}"/>
              </c:ext>
            </c:extLst>
          </c:dPt>
          <c:cat>
            <c:strRef>
              <c:f>Hoja1!$B$4:$B$18</c:f>
              <c:strCache>
                <c:ptCount val="15"/>
                <c:pt idx="0">
                  <c:v>Aguirre</c:v>
                </c:pt>
                <c:pt idx="1">
                  <c:v>Guzmán</c:v>
                </c:pt>
                <c:pt idx="2">
                  <c:v>Videla</c:v>
                </c:pt>
                <c:pt idx="3">
                  <c:v>Sur</c:v>
                </c:pt>
                <c:pt idx="4">
                  <c:v>Chanavayita</c:v>
                </c:pt>
                <c:pt idx="5">
                  <c:v>El Boro</c:v>
                </c:pt>
                <c:pt idx="6">
                  <c:v>La Tortuga</c:v>
                </c:pt>
                <c:pt idx="7">
                  <c:v>Pedro Pulgar</c:v>
                </c:pt>
                <c:pt idx="8">
                  <c:v>Hector Reyno</c:v>
                </c:pt>
                <c:pt idx="9">
                  <c:v>Yandry Añazco</c:v>
                </c:pt>
                <c:pt idx="10">
                  <c:v>Pozo Almonte</c:v>
                </c:pt>
                <c:pt idx="11">
                  <c:v>La Tirana</c:v>
                </c:pt>
                <c:pt idx="12">
                  <c:v>Pica</c:v>
                </c:pt>
                <c:pt idx="13">
                  <c:v>Sin Información</c:v>
                </c:pt>
                <c:pt idx="14">
                  <c:v>Fuera de la región</c:v>
                </c:pt>
              </c:strCache>
            </c:strRef>
          </c:cat>
          <c:val>
            <c:numRef>
              <c:f>Hoja1!$A$4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516B-4FFB-9406-EADAFD1CA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Distribución de Usuarios según su Centro de Atención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B5-4B5F-BD3B-0BC9F27234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B5-4B5F-BD3B-0BC9F27234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B5-4B5F-BD3B-0BC9F27234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B5-4B5F-BD3B-0BC9F27234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1B5-4B5F-BD3B-0BC9F27234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1B5-4B5F-BD3B-0BC9F272346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1B5-4B5F-BD3B-0BC9F272346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1B5-4B5F-BD3B-0BC9F272346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1B5-4B5F-BD3B-0BC9F272346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1B5-4B5F-BD3B-0BC9F272346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1B5-4B5F-BD3B-0BC9F27234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Hoja1!$B$20:$B$30</c:f>
              <c:strCache>
                <c:ptCount val="11"/>
                <c:pt idx="0">
                  <c:v>SAPU Aguirre</c:v>
                </c:pt>
                <c:pt idx="1">
                  <c:v>SAPU Guzmán</c:v>
                </c:pt>
                <c:pt idx="2">
                  <c:v>SAPU Videla</c:v>
                </c:pt>
                <c:pt idx="3">
                  <c:v>SAR Sur</c:v>
                </c:pt>
                <c:pt idx="4">
                  <c:v>SUR Chanavayita</c:v>
                </c:pt>
                <c:pt idx="5">
                  <c:v>SAPU El Boro</c:v>
                </c:pt>
                <c:pt idx="6">
                  <c:v>SAR La Tortuga</c:v>
                </c:pt>
                <c:pt idx="7">
                  <c:v>SAPU Hector Reyno</c:v>
                </c:pt>
                <c:pt idx="8">
                  <c:v>SAR Pozo Almonte</c:v>
                </c:pt>
                <c:pt idx="9">
                  <c:v>SUR Pica</c:v>
                </c:pt>
                <c:pt idx="10">
                  <c:v>SAPU Huara</c:v>
                </c:pt>
              </c:strCache>
            </c:strRef>
          </c:cat>
          <c:val>
            <c:numRef>
              <c:f>Hoja1!$D$20:$D$30</c:f>
              <c:numCache>
                <c:formatCode>0%</c:formatCode>
                <c:ptCount val="11"/>
                <c:pt idx="0">
                  <c:v>0.17676767676767677</c:v>
                </c:pt>
                <c:pt idx="1">
                  <c:v>7.0707070707070704E-2</c:v>
                </c:pt>
                <c:pt idx="2">
                  <c:v>0.16161616161616163</c:v>
                </c:pt>
                <c:pt idx="3">
                  <c:v>5.5555555555555552E-2</c:v>
                </c:pt>
                <c:pt idx="4">
                  <c:v>1.0101010101010102E-2</c:v>
                </c:pt>
                <c:pt idx="5">
                  <c:v>4.0404040404040407E-2</c:v>
                </c:pt>
                <c:pt idx="6">
                  <c:v>0.11616161616161616</c:v>
                </c:pt>
                <c:pt idx="7">
                  <c:v>0.1111111111111111</c:v>
                </c:pt>
                <c:pt idx="8">
                  <c:v>0.15656565656565657</c:v>
                </c:pt>
                <c:pt idx="9">
                  <c:v>9.5959595959595953E-2</c:v>
                </c:pt>
                <c:pt idx="10">
                  <c:v>5.0505050505050509E-3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1B5-4B5F-BD3B-0BC9F2723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Distribución de Disgnósticos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DB-4F9D-BF30-A020F2B3A2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DB-4F9D-BF30-A020F2B3A2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DB-4F9D-BF30-A020F2B3A2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DB-4F9D-BF30-A020F2B3A2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DB-4F9D-BF30-A020F2B3A2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DB-4F9D-BF30-A020F2B3A2E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1DB-4F9D-BF30-A020F2B3A2E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1DB-4F9D-BF30-A020F2B3A2E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1DB-4F9D-BF30-A020F2B3A2E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1DB-4F9D-BF30-A020F2B3A2E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1DB-4F9D-BF30-A020F2B3A2E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1DB-4F9D-BF30-A020F2B3A2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Hoja1!$C$36:$C$47</c:f>
              <c:strCache>
                <c:ptCount val="12"/>
                <c:pt idx="0">
                  <c:v>Rinofaringitis</c:v>
                </c:pt>
                <c:pt idx="1">
                  <c:v>Laringitis</c:v>
                </c:pt>
                <c:pt idx="2">
                  <c:v>Faringitis</c:v>
                </c:pt>
                <c:pt idx="3">
                  <c:v>Amigdalitis</c:v>
                </c:pt>
                <c:pt idx="4">
                  <c:v>Sin especificar</c:v>
                </c:pt>
                <c:pt idx="5">
                  <c:v>Bronquiolitis</c:v>
                </c:pt>
                <c:pt idx="6">
                  <c:v>Bronquitis</c:v>
                </c:pt>
                <c:pt idx="7">
                  <c:v>SBO</c:v>
                </c:pt>
                <c:pt idx="8">
                  <c:v>Neumonía</c:v>
                </c:pt>
                <c:pt idx="9">
                  <c:v>No respiratorias</c:v>
                </c:pt>
                <c:pt idx="10">
                  <c:v>Vacias</c:v>
                </c:pt>
                <c:pt idx="11">
                  <c:v>Sin información en ficha</c:v>
                </c:pt>
              </c:strCache>
            </c:strRef>
          </c:cat>
          <c:val>
            <c:numRef>
              <c:f>Hoja1!$E$36:$E$47</c:f>
              <c:numCache>
                <c:formatCode>0%</c:formatCode>
                <c:ptCount val="12"/>
                <c:pt idx="0">
                  <c:v>0.58585858585858586</c:v>
                </c:pt>
                <c:pt idx="1">
                  <c:v>1.0101010101010102E-2</c:v>
                </c:pt>
                <c:pt idx="2">
                  <c:v>4.0404040404040407E-2</c:v>
                </c:pt>
                <c:pt idx="3">
                  <c:v>1.0101010101010102E-2</c:v>
                </c:pt>
                <c:pt idx="4">
                  <c:v>3.0303030303030304E-2</c:v>
                </c:pt>
                <c:pt idx="5">
                  <c:v>4.5454545454545456E-2</c:v>
                </c:pt>
                <c:pt idx="6">
                  <c:v>9.5959595959595953E-2</c:v>
                </c:pt>
                <c:pt idx="7">
                  <c:v>1.0101010101010102E-2</c:v>
                </c:pt>
                <c:pt idx="8">
                  <c:v>2.0202020202020204E-2</c:v>
                </c:pt>
                <c:pt idx="9">
                  <c:v>7.575757575757576E-2</c:v>
                </c:pt>
                <c:pt idx="10">
                  <c:v>7.0707070707070704E-2</c:v>
                </c:pt>
                <c:pt idx="11">
                  <c:v>5.0505050505050509E-3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1DB-4F9D-BF30-A020F2B3A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Frecuencia</a:t>
            </a:r>
            <a:r>
              <a:rPr lang="es-CL" baseline="0"/>
              <a:t> de Visitas a los Servicios de Urgencia de APS</a:t>
            </a:r>
            <a:endParaRPr lang="es-C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A9-4D26-A4B3-4D8C683767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A9-4D26-A4B3-4D8C683767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A9-4D26-A4B3-4D8C683767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Hoja1!$B$49:$B$51</c:f>
              <c:strCache>
                <c:ptCount val="3"/>
                <c:pt idx="0">
                  <c:v>1 Visita</c:v>
                </c:pt>
                <c:pt idx="1">
                  <c:v>2 Visitas</c:v>
                </c:pt>
                <c:pt idx="2">
                  <c:v>3 Visitas</c:v>
                </c:pt>
              </c:strCache>
            </c:strRef>
          </c:cat>
          <c:val>
            <c:numRef>
              <c:f>Hoja1!$D$49:$D$51</c:f>
              <c:numCache>
                <c:formatCode>0%</c:formatCode>
                <c:ptCount val="3"/>
                <c:pt idx="0">
                  <c:v>0.63636363636363635</c:v>
                </c:pt>
                <c:pt idx="1">
                  <c:v>0.30808080808080807</c:v>
                </c:pt>
                <c:pt idx="2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A9-4D26-A4B3-4D8C68376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816633072078839E-2"/>
          <c:y val="0.26833745573345263"/>
          <c:w val="0.93074730442442066"/>
          <c:h val="0.51552006464887401"/>
        </c:manualLayout>
      </c:layout>
      <c:barChart>
        <c:barDir val="col"/>
        <c:grouping val="clustered"/>
        <c:varyColors val="0"/>
        <c:ser>
          <c:idx val="0"/>
          <c:order val="0"/>
          <c:tx>
            <c:v>Avance SS</c:v>
          </c:tx>
          <c:spPr>
            <a:solidFill>
              <a:schemeClr val="accent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SS_resumen!$D$41:$D$69</c:f>
              <c:strCache>
                <c:ptCount val="29"/>
                <c:pt idx="0">
                  <c:v>S.S. Arica</c:v>
                </c:pt>
                <c:pt idx="1">
                  <c:v>S.S. Tarapacá</c:v>
                </c:pt>
                <c:pt idx="2">
                  <c:v>S.S. Antofagasta</c:v>
                </c:pt>
                <c:pt idx="3">
                  <c:v>S.S. Atacama</c:v>
                </c:pt>
                <c:pt idx="4">
                  <c:v>S.S. Coquimbo</c:v>
                </c:pt>
                <c:pt idx="5">
                  <c:v>S.S. Aconcagua</c:v>
                </c:pt>
                <c:pt idx="6">
                  <c:v>S.S. Viña del Mar Quillota</c:v>
                </c:pt>
                <c:pt idx="7">
                  <c:v>S.S. Valparaíso San Antonio</c:v>
                </c:pt>
                <c:pt idx="8">
                  <c:v>S.S. Metropolitano Norte</c:v>
                </c:pt>
                <c:pt idx="9">
                  <c:v>S.S. Metropolitano Central</c:v>
                </c:pt>
                <c:pt idx="10">
                  <c:v>S.S. Metropolitano Occidente</c:v>
                </c:pt>
                <c:pt idx="11">
                  <c:v>S.S. Metropolitano Sur</c:v>
                </c:pt>
                <c:pt idx="12">
                  <c:v>S.S. Metropolitano Sur Oriente</c:v>
                </c:pt>
                <c:pt idx="13">
                  <c:v>S.S. Metropolitano Oriente</c:v>
                </c:pt>
                <c:pt idx="14">
                  <c:v>S.S. Libertador Bdo. O'Higgins</c:v>
                </c:pt>
                <c:pt idx="15">
                  <c:v>S.S. Maule</c:v>
                </c:pt>
                <c:pt idx="16">
                  <c:v>S.S. Ñuble</c:v>
                </c:pt>
                <c:pt idx="17">
                  <c:v>S.S. Arauco</c:v>
                </c:pt>
                <c:pt idx="18">
                  <c:v>S.S. Biobío</c:v>
                </c:pt>
                <c:pt idx="19">
                  <c:v>S.S. Concepción</c:v>
                </c:pt>
                <c:pt idx="20">
                  <c:v>S.S. Talcahuano</c:v>
                </c:pt>
                <c:pt idx="21">
                  <c:v>S.S. Araucanía Norte</c:v>
                </c:pt>
                <c:pt idx="22">
                  <c:v>S.S. Araucanía Sur</c:v>
                </c:pt>
                <c:pt idx="23">
                  <c:v>S.S. Valdivia</c:v>
                </c:pt>
                <c:pt idx="24">
                  <c:v>S.S. Osorno</c:v>
                </c:pt>
                <c:pt idx="25">
                  <c:v>S.S. Chiloé</c:v>
                </c:pt>
                <c:pt idx="26">
                  <c:v>S.S. Reloncaví</c:v>
                </c:pt>
                <c:pt idx="27">
                  <c:v>S.S. Aysén</c:v>
                </c:pt>
                <c:pt idx="28">
                  <c:v>S.S. Magallanes</c:v>
                </c:pt>
              </c:strCache>
            </c:strRef>
          </c:cat>
          <c:val>
            <c:numRef>
              <c:f>SS_resumen!$J$41:$J$69</c:f>
              <c:numCache>
                <c:formatCode>0.0%</c:formatCode>
                <c:ptCount val="29"/>
                <c:pt idx="0">
                  <c:v>0.92452830188679247</c:v>
                </c:pt>
                <c:pt idx="1">
                  <c:v>0.90280262373285625</c:v>
                </c:pt>
                <c:pt idx="2">
                  <c:v>0.87104525430516622</c:v>
                </c:pt>
                <c:pt idx="3">
                  <c:v>0.92596063730084344</c:v>
                </c:pt>
                <c:pt idx="4">
                  <c:v>0.88536018590240129</c:v>
                </c:pt>
                <c:pt idx="5">
                  <c:v>0.94426580921757775</c:v>
                </c:pt>
                <c:pt idx="6">
                  <c:v>0.94060898402170634</c:v>
                </c:pt>
                <c:pt idx="7">
                  <c:v>0.96567967698519519</c:v>
                </c:pt>
                <c:pt idx="8">
                  <c:v>0.90602015799509672</c:v>
                </c:pt>
                <c:pt idx="9">
                  <c:v>0.87984602694528458</c:v>
                </c:pt>
                <c:pt idx="10">
                  <c:v>0.89176755447941891</c:v>
                </c:pt>
                <c:pt idx="11">
                  <c:v>0.91090819348469887</c:v>
                </c:pt>
                <c:pt idx="12">
                  <c:v>0.94935160264252505</c:v>
                </c:pt>
                <c:pt idx="13">
                  <c:v>1.0152584832612161</c:v>
                </c:pt>
                <c:pt idx="14">
                  <c:v>0.91558441558441561</c:v>
                </c:pt>
                <c:pt idx="15">
                  <c:v>0.9564625850340136</c:v>
                </c:pt>
                <c:pt idx="16">
                  <c:v>0.96481481481481479</c:v>
                </c:pt>
                <c:pt idx="17">
                  <c:v>0.90231788079470199</c:v>
                </c:pt>
                <c:pt idx="18">
                  <c:v>0.92307692307692313</c:v>
                </c:pt>
                <c:pt idx="19">
                  <c:v>0.8719211822660099</c:v>
                </c:pt>
                <c:pt idx="20">
                  <c:v>0.85133795837462833</c:v>
                </c:pt>
                <c:pt idx="21">
                  <c:v>0.93707250341997261</c:v>
                </c:pt>
                <c:pt idx="22">
                  <c:v>0.94090560245587107</c:v>
                </c:pt>
                <c:pt idx="23">
                  <c:v>0.92938311688311692</c:v>
                </c:pt>
                <c:pt idx="24">
                  <c:v>0.99866488651535379</c:v>
                </c:pt>
                <c:pt idx="25">
                  <c:v>0.91428571428571426</c:v>
                </c:pt>
                <c:pt idx="26">
                  <c:v>0.88991960420531846</c:v>
                </c:pt>
                <c:pt idx="27">
                  <c:v>0.95677233429394815</c:v>
                </c:pt>
                <c:pt idx="28">
                  <c:v>0.93291404612159334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C-49EE-B3DB-770C80800F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506072639"/>
        <c:axId val="1506071199"/>
      </c:barChart>
      <c:lineChart>
        <c:grouping val="standard"/>
        <c:varyColors val="0"/>
        <c:ser>
          <c:idx val="1"/>
          <c:order val="1"/>
          <c:tx>
            <c:v>Prom. Nac.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val>
            <c:numRef>
              <c:f>SS_resumen!$T$41:$T$69</c:f>
              <c:numCache>
                <c:formatCode>0.0%</c:formatCode>
                <c:ptCount val="29"/>
                <c:pt idx="0">
                  <c:v>0.92397534872933307</c:v>
                </c:pt>
                <c:pt idx="1">
                  <c:v>0.92397534872933307</c:v>
                </c:pt>
                <c:pt idx="2">
                  <c:v>0.92397534872933307</c:v>
                </c:pt>
                <c:pt idx="3">
                  <c:v>0.92397534872933307</c:v>
                </c:pt>
                <c:pt idx="4">
                  <c:v>0.92397534872933307</c:v>
                </c:pt>
                <c:pt idx="5">
                  <c:v>0.92397534872933307</c:v>
                </c:pt>
                <c:pt idx="6">
                  <c:v>0.92397534872933307</c:v>
                </c:pt>
                <c:pt idx="7">
                  <c:v>0.92397534872933307</c:v>
                </c:pt>
                <c:pt idx="8">
                  <c:v>0.92397534872933307</c:v>
                </c:pt>
                <c:pt idx="9">
                  <c:v>0.92397534872933307</c:v>
                </c:pt>
                <c:pt idx="10">
                  <c:v>0.92397534872933307</c:v>
                </c:pt>
                <c:pt idx="11">
                  <c:v>0.92397534872933307</c:v>
                </c:pt>
                <c:pt idx="12">
                  <c:v>0.92397534872933307</c:v>
                </c:pt>
                <c:pt idx="13">
                  <c:v>0.92397534872933307</c:v>
                </c:pt>
                <c:pt idx="14">
                  <c:v>0.92397534872933307</c:v>
                </c:pt>
                <c:pt idx="15">
                  <c:v>0.92397534872933307</c:v>
                </c:pt>
                <c:pt idx="16">
                  <c:v>0.92397534872933307</c:v>
                </c:pt>
                <c:pt idx="17">
                  <c:v>0.92397534872933307</c:v>
                </c:pt>
                <c:pt idx="18">
                  <c:v>0.92397534872933307</c:v>
                </c:pt>
                <c:pt idx="19">
                  <c:v>0.92397534872933307</c:v>
                </c:pt>
                <c:pt idx="20">
                  <c:v>0.92397534872933307</c:v>
                </c:pt>
                <c:pt idx="21">
                  <c:v>0.92397534872933307</c:v>
                </c:pt>
                <c:pt idx="22">
                  <c:v>0.92397534872933307</c:v>
                </c:pt>
                <c:pt idx="23">
                  <c:v>0.92397534872933307</c:v>
                </c:pt>
                <c:pt idx="24">
                  <c:v>0.92397534872933307</c:v>
                </c:pt>
                <c:pt idx="25">
                  <c:v>0.92397534872933307</c:v>
                </c:pt>
                <c:pt idx="26">
                  <c:v>0.92397534872933307</c:v>
                </c:pt>
                <c:pt idx="27">
                  <c:v>0.92397534872933307</c:v>
                </c:pt>
                <c:pt idx="28">
                  <c:v>0.92397534872933307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5C-49EE-B3DB-770C80800F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06072639"/>
        <c:axId val="1506071199"/>
      </c:lineChart>
      <c:catAx>
        <c:axId val="1506072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s-CL"/>
          </a:p>
        </c:txPr>
        <c:crossAx val="1506071199"/>
        <c:crosses val="autoZero"/>
        <c:auto val="1"/>
        <c:lblAlgn val="ctr"/>
        <c:lblOffset val="100"/>
        <c:noMultiLvlLbl val="0"/>
      </c:catAx>
      <c:valAx>
        <c:axId val="1506071199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s-CL"/>
          </a:p>
        </c:txPr>
        <c:crossAx val="1506072639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Cambria" panose="02040503050406030204" pitchFamily="18" charset="0"/>
          <a:ea typeface="Cambria" panose="02040503050406030204" pitchFamily="18" charset="0"/>
        </a:defRPr>
      </a:pPr>
      <a:endParaRPr lang="es-CL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Distribución Demanda Asistencial Hospitalaria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Comparativo!$A$83</c:f>
              <c:strCache>
                <c:ptCount val="1"/>
                <c:pt idx="0">
                  <c:v>TOTAL UEH 2025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val>
            <c:numRef>
              <c:f>Comparativo!$B$83:$AK$83</c:f>
              <c:numCache>
                <c:formatCode>#,##0</c:formatCode>
                <c:ptCount val="36"/>
                <c:pt idx="0">
                  <c:v>2395</c:v>
                </c:pt>
                <c:pt idx="1">
                  <c:v>2497</c:v>
                </c:pt>
                <c:pt idx="2">
                  <c:v>2490</c:v>
                </c:pt>
                <c:pt idx="3">
                  <c:v>2437</c:v>
                </c:pt>
                <c:pt idx="4">
                  <c:v>2466</c:v>
                </c:pt>
                <c:pt idx="5">
                  <c:v>2404</c:v>
                </c:pt>
                <c:pt idx="6">
                  <c:v>2470</c:v>
                </c:pt>
                <c:pt idx="7">
                  <c:v>2161</c:v>
                </c:pt>
                <c:pt idx="8">
                  <c:v>2512</c:v>
                </c:pt>
                <c:pt idx="9">
                  <c:v>2682</c:v>
                </c:pt>
                <c:pt idx="10">
                  <c:v>2815</c:v>
                </c:pt>
                <c:pt idx="11">
                  <c:v>3307</c:v>
                </c:pt>
                <c:pt idx="12">
                  <c:v>3406</c:v>
                </c:pt>
                <c:pt idx="13">
                  <c:v>3188</c:v>
                </c:pt>
                <c:pt idx="14">
                  <c:v>3278</c:v>
                </c:pt>
                <c:pt idx="15">
                  <c:v>2952</c:v>
                </c:pt>
                <c:pt idx="16">
                  <c:v>3355</c:v>
                </c:pt>
                <c:pt idx="17">
                  <c:v>3256</c:v>
                </c:pt>
                <c:pt idx="18">
                  <c:v>3459</c:v>
                </c:pt>
                <c:pt idx="19">
                  <c:v>3604</c:v>
                </c:pt>
                <c:pt idx="20">
                  <c:v>3560</c:v>
                </c:pt>
                <c:pt idx="21">
                  <c:v>3116</c:v>
                </c:pt>
                <c:pt idx="22">
                  <c:v>3450</c:v>
                </c:pt>
                <c:pt idx="23">
                  <c:v>3217</c:v>
                </c:pt>
                <c:pt idx="24">
                  <c:v>3237</c:v>
                </c:pt>
                <c:pt idx="25">
                  <c:v>3253</c:v>
                </c:pt>
                <c:pt idx="26">
                  <c:v>2942</c:v>
                </c:pt>
                <c:pt idx="27">
                  <c:v>2009</c:v>
                </c:pt>
                <c:pt idx="28">
                  <c:v>2271</c:v>
                </c:pt>
                <c:pt idx="29">
                  <c:v>2727</c:v>
                </c:pt>
                <c:pt idx="30">
                  <c:v>2934</c:v>
                </c:pt>
                <c:pt idx="31">
                  <c:v>2888</c:v>
                </c:pt>
                <c:pt idx="32">
                  <c:v>2809</c:v>
                </c:pt>
                <c:pt idx="33">
                  <c:v>2945</c:v>
                </c:pt>
                <c:pt idx="34">
                  <c:v>2613</c:v>
                </c:pt>
                <c:pt idx="35">
                  <c:v>3026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B-44E8-AD2B-DCAEDE693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2483808"/>
        <c:axId val="1"/>
      </c:barChart>
      <c:lineChart>
        <c:grouping val="standard"/>
        <c:varyColors val="0"/>
        <c:ser>
          <c:idx val="1"/>
          <c:order val="1"/>
          <c:tx>
            <c:strRef>
              <c:f>Comparativo!$A$84</c:f>
              <c:strCache>
                <c:ptCount val="1"/>
                <c:pt idx="0">
                  <c:v>Total UEH HAH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Comparativo!$B$84:$AK$84</c:f>
              <c:numCache>
                <c:formatCode>General</c:formatCode>
                <c:ptCount val="36"/>
                <c:pt idx="0">
                  <c:v>849</c:v>
                </c:pt>
                <c:pt idx="1">
                  <c:v>874</c:v>
                </c:pt>
                <c:pt idx="2">
                  <c:v>900</c:v>
                </c:pt>
                <c:pt idx="3">
                  <c:v>839</c:v>
                </c:pt>
                <c:pt idx="4">
                  <c:v>876</c:v>
                </c:pt>
                <c:pt idx="5">
                  <c:v>906</c:v>
                </c:pt>
                <c:pt idx="6">
                  <c:v>896</c:v>
                </c:pt>
                <c:pt idx="7">
                  <c:v>937</c:v>
                </c:pt>
                <c:pt idx="8">
                  <c:v>990</c:v>
                </c:pt>
                <c:pt idx="9">
                  <c:v>1101</c:v>
                </c:pt>
                <c:pt idx="10">
                  <c:v>1054</c:v>
                </c:pt>
                <c:pt idx="11">
                  <c:v>1447</c:v>
                </c:pt>
                <c:pt idx="12">
                  <c:v>1417</c:v>
                </c:pt>
                <c:pt idx="13">
                  <c:v>1395</c:v>
                </c:pt>
                <c:pt idx="14">
                  <c:v>1400</c:v>
                </c:pt>
                <c:pt idx="15">
                  <c:v>1333</c:v>
                </c:pt>
                <c:pt idx="16">
                  <c:v>1488</c:v>
                </c:pt>
                <c:pt idx="17">
                  <c:v>1432</c:v>
                </c:pt>
                <c:pt idx="18">
                  <c:v>1595</c:v>
                </c:pt>
                <c:pt idx="19">
                  <c:v>1586</c:v>
                </c:pt>
                <c:pt idx="20">
                  <c:v>1551</c:v>
                </c:pt>
                <c:pt idx="21">
                  <c:v>1411</c:v>
                </c:pt>
                <c:pt idx="22">
                  <c:v>1488</c:v>
                </c:pt>
                <c:pt idx="23">
                  <c:v>1258</c:v>
                </c:pt>
                <c:pt idx="24">
                  <c:v>1320</c:v>
                </c:pt>
                <c:pt idx="25">
                  <c:v>1277</c:v>
                </c:pt>
                <c:pt idx="26">
                  <c:v>1155</c:v>
                </c:pt>
                <c:pt idx="27">
                  <c:v>904</c:v>
                </c:pt>
                <c:pt idx="28">
                  <c:v>856</c:v>
                </c:pt>
                <c:pt idx="29">
                  <c:v>1111</c:v>
                </c:pt>
                <c:pt idx="30">
                  <c:v>1248</c:v>
                </c:pt>
                <c:pt idx="31">
                  <c:v>1093</c:v>
                </c:pt>
                <c:pt idx="32">
                  <c:v>1044</c:v>
                </c:pt>
                <c:pt idx="33">
                  <c:v>868</c:v>
                </c:pt>
                <c:pt idx="34">
                  <c:v>994</c:v>
                </c:pt>
                <c:pt idx="35">
                  <c:v>1141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1B-44E8-AD2B-DCAEDE69325F}"/>
            </c:ext>
          </c:extLst>
        </c:ser>
        <c:ser>
          <c:idx val="2"/>
          <c:order val="2"/>
          <c:tx>
            <c:strRef>
              <c:f>Comparativo!$A$85</c:f>
              <c:strCache>
                <c:ptCount val="1"/>
                <c:pt idx="0">
                  <c:v>Total UEH HETG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Comparativo!$B$85:$AK$85</c:f>
              <c:numCache>
                <c:formatCode>General</c:formatCode>
                <c:ptCount val="36"/>
                <c:pt idx="0">
                  <c:v>1546</c:v>
                </c:pt>
                <c:pt idx="1">
                  <c:v>1623</c:v>
                </c:pt>
                <c:pt idx="2">
                  <c:v>1590</c:v>
                </c:pt>
                <c:pt idx="3">
                  <c:v>1598</c:v>
                </c:pt>
                <c:pt idx="4">
                  <c:v>1590</c:v>
                </c:pt>
                <c:pt idx="5">
                  <c:v>1498</c:v>
                </c:pt>
                <c:pt idx="6">
                  <c:v>1574</c:v>
                </c:pt>
                <c:pt idx="7">
                  <c:v>1224</c:v>
                </c:pt>
                <c:pt idx="8">
                  <c:v>1522</c:v>
                </c:pt>
                <c:pt idx="9">
                  <c:v>1581</c:v>
                </c:pt>
                <c:pt idx="10">
                  <c:v>1761</c:v>
                </c:pt>
                <c:pt idx="11">
                  <c:v>1860</c:v>
                </c:pt>
                <c:pt idx="12">
                  <c:v>1989</c:v>
                </c:pt>
                <c:pt idx="13">
                  <c:v>1793</c:v>
                </c:pt>
                <c:pt idx="14">
                  <c:v>1878</c:v>
                </c:pt>
                <c:pt idx="15">
                  <c:v>1619</c:v>
                </c:pt>
                <c:pt idx="16">
                  <c:v>1867</c:v>
                </c:pt>
                <c:pt idx="17">
                  <c:v>1824</c:v>
                </c:pt>
                <c:pt idx="18">
                  <c:v>1864</c:v>
                </c:pt>
                <c:pt idx="19">
                  <c:v>2018</c:v>
                </c:pt>
                <c:pt idx="20">
                  <c:v>2009</c:v>
                </c:pt>
                <c:pt idx="21">
                  <c:v>1705</c:v>
                </c:pt>
                <c:pt idx="22">
                  <c:v>1962</c:v>
                </c:pt>
                <c:pt idx="23">
                  <c:v>1959</c:v>
                </c:pt>
                <c:pt idx="24">
                  <c:v>1917</c:v>
                </c:pt>
                <c:pt idx="25">
                  <c:v>1976</c:v>
                </c:pt>
                <c:pt idx="26">
                  <c:v>1787</c:v>
                </c:pt>
                <c:pt idx="27">
                  <c:v>1105</c:v>
                </c:pt>
                <c:pt idx="28">
                  <c:v>1415</c:v>
                </c:pt>
                <c:pt idx="29">
                  <c:v>1616</c:v>
                </c:pt>
                <c:pt idx="30">
                  <c:v>1686</c:v>
                </c:pt>
                <c:pt idx="31">
                  <c:v>1795</c:v>
                </c:pt>
                <c:pt idx="32">
                  <c:v>1765</c:v>
                </c:pt>
                <c:pt idx="33">
                  <c:v>2077</c:v>
                </c:pt>
                <c:pt idx="34">
                  <c:v>1619</c:v>
                </c:pt>
                <c:pt idx="35">
                  <c:v>1885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1B-44E8-AD2B-DCAEDE693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2483808"/>
        <c:axId val="1"/>
      </c:lineChart>
      <c:catAx>
        <c:axId val="56248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24838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/>
              <a:t>Análisis Comparativo Atención Respiratoria en UEH. Años 2019 a 2025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535265091863517"/>
          <c:y val="0.18976196157298519"/>
          <c:w val="0.73408190903047843"/>
          <c:h val="0.73793889400188628"/>
        </c:manualLayout>
      </c:layout>
      <c:lineChart>
        <c:grouping val="standard"/>
        <c:varyColors val="0"/>
        <c:ser>
          <c:idx val="3"/>
          <c:order val="0"/>
          <c:tx>
            <c:strRef>
              <c:f>'Comp Resp'!$A$12</c:f>
              <c:strCache>
                <c:ptCount val="1"/>
                <c:pt idx="0">
                  <c:v> ATENCIONES RESPIRATORIAS 2019</c:v>
                </c:pt>
              </c:strCache>
            </c:strRef>
          </c:tx>
          <c:spPr>
            <a:ln w="19050"/>
          </c:spPr>
          <c:marker>
            <c:symbol val="x"/>
            <c:size val="5"/>
            <c:spPr>
              <a:ln w="19050"/>
            </c:spPr>
          </c:marker>
          <c:val>
            <c:numRef>
              <c:f>'Comp Resp'!$B$12:$BA$12</c:f>
              <c:numCache>
                <c:formatCode>General</c:formatCode>
                <c:ptCount val="52"/>
                <c:pt idx="0">
                  <c:v>128</c:v>
                </c:pt>
                <c:pt idx="1">
                  <c:v>125</c:v>
                </c:pt>
                <c:pt idx="2">
                  <c:v>104</c:v>
                </c:pt>
                <c:pt idx="3">
                  <c:v>85</c:v>
                </c:pt>
                <c:pt idx="4">
                  <c:v>96</c:v>
                </c:pt>
                <c:pt idx="5">
                  <c:v>97</c:v>
                </c:pt>
                <c:pt idx="6">
                  <c:v>99</c:v>
                </c:pt>
                <c:pt idx="7">
                  <c:v>90</c:v>
                </c:pt>
                <c:pt idx="8">
                  <c:v>88</c:v>
                </c:pt>
                <c:pt idx="9">
                  <c:v>96</c:v>
                </c:pt>
                <c:pt idx="10">
                  <c:v>109</c:v>
                </c:pt>
                <c:pt idx="11">
                  <c:v>182</c:v>
                </c:pt>
                <c:pt idx="12">
                  <c:v>188</c:v>
                </c:pt>
                <c:pt idx="13">
                  <c:v>218</c:v>
                </c:pt>
                <c:pt idx="14">
                  <c:v>235</c:v>
                </c:pt>
                <c:pt idx="15">
                  <c:v>258</c:v>
                </c:pt>
                <c:pt idx="16">
                  <c:v>286</c:v>
                </c:pt>
                <c:pt idx="17">
                  <c:v>245</c:v>
                </c:pt>
                <c:pt idx="18">
                  <c:v>294</c:v>
                </c:pt>
                <c:pt idx="19">
                  <c:v>290</c:v>
                </c:pt>
                <c:pt idx="20">
                  <c:v>340</c:v>
                </c:pt>
                <c:pt idx="21">
                  <c:v>287</c:v>
                </c:pt>
                <c:pt idx="22">
                  <c:v>324</c:v>
                </c:pt>
                <c:pt idx="23">
                  <c:v>373</c:v>
                </c:pt>
                <c:pt idx="24">
                  <c:v>327</c:v>
                </c:pt>
                <c:pt idx="25">
                  <c:v>321</c:v>
                </c:pt>
                <c:pt idx="26">
                  <c:v>212</c:v>
                </c:pt>
                <c:pt idx="27">
                  <c:v>256</c:v>
                </c:pt>
                <c:pt idx="28">
                  <c:v>241</c:v>
                </c:pt>
                <c:pt idx="29">
                  <c:v>222</c:v>
                </c:pt>
                <c:pt idx="30" formatCode="#,##0">
                  <c:v>239</c:v>
                </c:pt>
                <c:pt idx="31" formatCode="#,##0">
                  <c:v>265</c:v>
                </c:pt>
                <c:pt idx="32" formatCode="#,##0">
                  <c:v>298</c:v>
                </c:pt>
                <c:pt idx="33">
                  <c:v>287</c:v>
                </c:pt>
                <c:pt idx="34">
                  <c:v>311</c:v>
                </c:pt>
                <c:pt idx="35">
                  <c:v>337</c:v>
                </c:pt>
                <c:pt idx="36">
                  <c:v>329</c:v>
                </c:pt>
                <c:pt idx="37">
                  <c:v>313</c:v>
                </c:pt>
                <c:pt idx="38">
                  <c:v>281</c:v>
                </c:pt>
                <c:pt idx="39">
                  <c:v>199</c:v>
                </c:pt>
                <c:pt idx="40">
                  <c:v>224</c:v>
                </c:pt>
                <c:pt idx="41">
                  <c:v>264</c:v>
                </c:pt>
                <c:pt idx="42">
                  <c:v>213</c:v>
                </c:pt>
                <c:pt idx="43">
                  <c:v>159</c:v>
                </c:pt>
                <c:pt idx="44">
                  <c:v>140</c:v>
                </c:pt>
                <c:pt idx="45">
                  <c:v>99</c:v>
                </c:pt>
                <c:pt idx="46">
                  <c:v>114</c:v>
                </c:pt>
                <c:pt idx="47">
                  <c:v>97</c:v>
                </c:pt>
                <c:pt idx="48">
                  <c:v>114</c:v>
                </c:pt>
                <c:pt idx="49">
                  <c:v>103</c:v>
                </c:pt>
                <c:pt idx="50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95-43B3-BE4C-5472F88557A8}"/>
            </c:ext>
          </c:extLst>
        </c:ser>
        <c:ser>
          <c:idx val="4"/>
          <c:order val="1"/>
          <c:tx>
            <c:strRef>
              <c:f>'Comp Resp'!$A$13</c:f>
              <c:strCache>
                <c:ptCount val="1"/>
                <c:pt idx="0">
                  <c:v> ATENCIONES RESPIRATORIAS 2020</c:v>
                </c:pt>
              </c:strCache>
            </c:strRef>
          </c:tx>
          <c:spPr>
            <a:ln w="19050"/>
          </c:spPr>
          <c:marker>
            <c:symbol val="star"/>
            <c:size val="5"/>
            <c:spPr>
              <a:ln w="19050"/>
            </c:spPr>
          </c:marker>
          <c:val>
            <c:numRef>
              <c:f>'Comp Resp'!$B$13:$BA$13</c:f>
              <c:numCache>
                <c:formatCode>General</c:formatCode>
                <c:ptCount val="52"/>
                <c:pt idx="0">
                  <c:v>102</c:v>
                </c:pt>
                <c:pt idx="1">
                  <c:v>104</c:v>
                </c:pt>
                <c:pt idx="2">
                  <c:v>104</c:v>
                </c:pt>
                <c:pt idx="3">
                  <c:v>80</c:v>
                </c:pt>
                <c:pt idx="4">
                  <c:v>92</c:v>
                </c:pt>
                <c:pt idx="5">
                  <c:v>95</c:v>
                </c:pt>
                <c:pt idx="6">
                  <c:v>72</c:v>
                </c:pt>
                <c:pt idx="7">
                  <c:v>107</c:v>
                </c:pt>
                <c:pt idx="8">
                  <c:v>109</c:v>
                </c:pt>
                <c:pt idx="9">
                  <c:v>108</c:v>
                </c:pt>
                <c:pt idx="10">
                  <c:v>180</c:v>
                </c:pt>
                <c:pt idx="11">
                  <c:v>193</c:v>
                </c:pt>
                <c:pt idx="12">
                  <c:v>163</c:v>
                </c:pt>
                <c:pt idx="13">
                  <c:v>83</c:v>
                </c:pt>
                <c:pt idx="14">
                  <c:v>95</c:v>
                </c:pt>
                <c:pt idx="15">
                  <c:v>95</c:v>
                </c:pt>
                <c:pt idx="16">
                  <c:v>108</c:v>
                </c:pt>
                <c:pt idx="17">
                  <c:v>90</c:v>
                </c:pt>
                <c:pt idx="18">
                  <c:v>114</c:v>
                </c:pt>
                <c:pt idx="19">
                  <c:v>147</c:v>
                </c:pt>
                <c:pt idx="20">
                  <c:v>139</c:v>
                </c:pt>
                <c:pt idx="21">
                  <c:v>169</c:v>
                </c:pt>
                <c:pt idx="22">
                  <c:v>159</c:v>
                </c:pt>
                <c:pt idx="23">
                  <c:v>118</c:v>
                </c:pt>
                <c:pt idx="24">
                  <c:v>127</c:v>
                </c:pt>
                <c:pt idx="25">
                  <c:v>119</c:v>
                </c:pt>
                <c:pt idx="26">
                  <c:v>97</c:v>
                </c:pt>
                <c:pt idx="27">
                  <c:v>90</c:v>
                </c:pt>
                <c:pt idx="28">
                  <c:v>91</c:v>
                </c:pt>
                <c:pt idx="29">
                  <c:v>107</c:v>
                </c:pt>
                <c:pt idx="30">
                  <c:v>28</c:v>
                </c:pt>
                <c:pt idx="31">
                  <c:v>35</c:v>
                </c:pt>
                <c:pt idx="32">
                  <c:v>38</c:v>
                </c:pt>
                <c:pt idx="33">
                  <c:v>32</c:v>
                </c:pt>
                <c:pt idx="34">
                  <c:v>27</c:v>
                </c:pt>
                <c:pt idx="35">
                  <c:v>38</c:v>
                </c:pt>
                <c:pt idx="36">
                  <c:v>41</c:v>
                </c:pt>
                <c:pt idx="37">
                  <c:v>51</c:v>
                </c:pt>
                <c:pt idx="38">
                  <c:v>32</c:v>
                </c:pt>
                <c:pt idx="39">
                  <c:v>52</c:v>
                </c:pt>
                <c:pt idx="40">
                  <c:v>49</c:v>
                </c:pt>
                <c:pt idx="41">
                  <c:v>46</c:v>
                </c:pt>
                <c:pt idx="42">
                  <c:v>61</c:v>
                </c:pt>
                <c:pt idx="43">
                  <c:v>41</c:v>
                </c:pt>
                <c:pt idx="44">
                  <c:v>41</c:v>
                </c:pt>
                <c:pt idx="45">
                  <c:v>48</c:v>
                </c:pt>
                <c:pt idx="46">
                  <c:v>57</c:v>
                </c:pt>
                <c:pt idx="47">
                  <c:v>23</c:v>
                </c:pt>
                <c:pt idx="48">
                  <c:v>51</c:v>
                </c:pt>
                <c:pt idx="49">
                  <c:v>47</c:v>
                </c:pt>
                <c:pt idx="50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95-43B3-BE4C-5472F88557A8}"/>
            </c:ext>
          </c:extLst>
        </c:ser>
        <c:ser>
          <c:idx val="5"/>
          <c:order val="2"/>
          <c:tx>
            <c:strRef>
              <c:f>'Comp Resp'!$A$14</c:f>
              <c:strCache>
                <c:ptCount val="1"/>
                <c:pt idx="0">
                  <c:v> ATENCIONES RESPIRATORIAS 2021</c:v>
                </c:pt>
              </c:strCache>
            </c:strRef>
          </c:tx>
          <c:spPr>
            <a:ln w="19050"/>
          </c:spPr>
          <c:marker>
            <c:symbol val="circle"/>
            <c:size val="5"/>
            <c:spPr>
              <a:ln w="19050"/>
            </c:spPr>
          </c:marker>
          <c:val>
            <c:numRef>
              <c:f>'Comp Resp'!$B$14:$BA$14</c:f>
              <c:numCache>
                <c:formatCode>General</c:formatCode>
                <c:ptCount val="52"/>
                <c:pt idx="0">
                  <c:v>29</c:v>
                </c:pt>
                <c:pt idx="1">
                  <c:v>47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  <c:pt idx="5">
                  <c:v>42</c:v>
                </c:pt>
                <c:pt idx="6">
                  <c:v>31</c:v>
                </c:pt>
                <c:pt idx="7">
                  <c:v>34</c:v>
                </c:pt>
                <c:pt idx="8">
                  <c:v>40</c:v>
                </c:pt>
                <c:pt idx="9">
                  <c:v>49</c:v>
                </c:pt>
                <c:pt idx="10">
                  <c:v>50</c:v>
                </c:pt>
                <c:pt idx="11">
                  <c:v>65</c:v>
                </c:pt>
                <c:pt idx="12">
                  <c:v>95</c:v>
                </c:pt>
                <c:pt idx="13">
                  <c:v>63</c:v>
                </c:pt>
                <c:pt idx="14">
                  <c:v>72</c:v>
                </c:pt>
                <c:pt idx="15">
                  <c:v>68</c:v>
                </c:pt>
                <c:pt idx="16">
                  <c:v>56</c:v>
                </c:pt>
                <c:pt idx="17">
                  <c:v>62</c:v>
                </c:pt>
                <c:pt idx="18">
                  <c:v>52</c:v>
                </c:pt>
                <c:pt idx="19">
                  <c:v>59</c:v>
                </c:pt>
                <c:pt idx="20">
                  <c:v>69</c:v>
                </c:pt>
                <c:pt idx="21">
                  <c:v>60</c:v>
                </c:pt>
                <c:pt idx="22">
                  <c:v>58</c:v>
                </c:pt>
                <c:pt idx="23">
                  <c:v>63</c:v>
                </c:pt>
                <c:pt idx="24">
                  <c:v>68</c:v>
                </c:pt>
                <c:pt idx="25">
                  <c:v>51</c:v>
                </c:pt>
                <c:pt idx="26">
                  <c:v>31</c:v>
                </c:pt>
                <c:pt idx="27">
                  <c:v>56</c:v>
                </c:pt>
                <c:pt idx="28">
                  <c:v>104</c:v>
                </c:pt>
                <c:pt idx="29">
                  <c:v>74</c:v>
                </c:pt>
                <c:pt idx="30">
                  <c:v>116</c:v>
                </c:pt>
                <c:pt idx="31">
                  <c:v>106</c:v>
                </c:pt>
                <c:pt idx="32">
                  <c:v>106</c:v>
                </c:pt>
                <c:pt idx="33">
                  <c:v>95</c:v>
                </c:pt>
                <c:pt idx="34">
                  <c:v>116</c:v>
                </c:pt>
                <c:pt idx="35">
                  <c:v>90</c:v>
                </c:pt>
                <c:pt idx="36">
                  <c:v>105</c:v>
                </c:pt>
                <c:pt idx="37">
                  <c:v>132</c:v>
                </c:pt>
                <c:pt idx="38">
                  <c:v>130</c:v>
                </c:pt>
                <c:pt idx="39">
                  <c:v>117</c:v>
                </c:pt>
                <c:pt idx="40">
                  <c:v>128</c:v>
                </c:pt>
                <c:pt idx="41">
                  <c:v>128</c:v>
                </c:pt>
                <c:pt idx="42">
                  <c:v>135</c:v>
                </c:pt>
                <c:pt idx="43">
                  <c:v>136</c:v>
                </c:pt>
                <c:pt idx="44">
                  <c:v>79</c:v>
                </c:pt>
                <c:pt idx="45">
                  <c:v>141</c:v>
                </c:pt>
                <c:pt idx="46">
                  <c:v>109</c:v>
                </c:pt>
                <c:pt idx="47">
                  <c:v>122</c:v>
                </c:pt>
                <c:pt idx="48">
                  <c:v>100</c:v>
                </c:pt>
                <c:pt idx="49" formatCode="#,##0">
                  <c:v>115</c:v>
                </c:pt>
                <c:pt idx="50" formatCode="#,##0">
                  <c:v>107</c:v>
                </c:pt>
                <c:pt idx="51" formatCode="#,##0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95-43B3-BE4C-5472F88557A8}"/>
            </c:ext>
          </c:extLst>
        </c:ser>
        <c:ser>
          <c:idx val="0"/>
          <c:order val="3"/>
          <c:tx>
            <c:strRef>
              <c:f>'Comp Resp'!$A$15</c:f>
              <c:strCache>
                <c:ptCount val="1"/>
                <c:pt idx="0">
                  <c:v> ATENCIONES RESPIRATORIAS 2022</c:v>
                </c:pt>
              </c:strCache>
            </c:strRef>
          </c:tx>
          <c:spPr>
            <a:ln w="19050"/>
          </c:spPr>
          <c:marker>
            <c:symbol val="diamond"/>
            <c:size val="5"/>
            <c:spPr>
              <a:ln w="19050"/>
            </c:spPr>
          </c:marker>
          <c:val>
            <c:numRef>
              <c:f>'Comp Resp'!$B$15:$BA$15</c:f>
              <c:numCache>
                <c:formatCode>General</c:formatCode>
                <c:ptCount val="52"/>
                <c:pt idx="0">
                  <c:v>118</c:v>
                </c:pt>
                <c:pt idx="1">
                  <c:v>161</c:v>
                </c:pt>
                <c:pt idx="2">
                  <c:v>188</c:v>
                </c:pt>
                <c:pt idx="3">
                  <c:v>132</c:v>
                </c:pt>
                <c:pt idx="4">
                  <c:v>72</c:v>
                </c:pt>
                <c:pt idx="5">
                  <c:v>63</c:v>
                </c:pt>
                <c:pt idx="6">
                  <c:v>52</c:v>
                </c:pt>
                <c:pt idx="7">
                  <c:v>57</c:v>
                </c:pt>
                <c:pt idx="8">
                  <c:v>59</c:v>
                </c:pt>
                <c:pt idx="9">
                  <c:v>94</c:v>
                </c:pt>
                <c:pt idx="10">
                  <c:v>199</c:v>
                </c:pt>
                <c:pt idx="11">
                  <c:v>172</c:v>
                </c:pt>
                <c:pt idx="12">
                  <c:v>192</c:v>
                </c:pt>
                <c:pt idx="13">
                  <c:v>237</c:v>
                </c:pt>
                <c:pt idx="14" formatCode="#,##0">
                  <c:v>230</c:v>
                </c:pt>
                <c:pt idx="15">
                  <c:v>269</c:v>
                </c:pt>
                <c:pt idx="16">
                  <c:v>321</c:v>
                </c:pt>
                <c:pt idx="17">
                  <c:v>383</c:v>
                </c:pt>
                <c:pt idx="18">
                  <c:v>313</c:v>
                </c:pt>
                <c:pt idx="19">
                  <c:v>395</c:v>
                </c:pt>
                <c:pt idx="20">
                  <c:v>431</c:v>
                </c:pt>
                <c:pt idx="21">
                  <c:v>441</c:v>
                </c:pt>
                <c:pt idx="22">
                  <c:v>388</c:v>
                </c:pt>
                <c:pt idx="23">
                  <c:v>315</c:v>
                </c:pt>
                <c:pt idx="24">
                  <c:v>264</c:v>
                </c:pt>
                <c:pt idx="25">
                  <c:v>187</c:v>
                </c:pt>
                <c:pt idx="26">
                  <c:v>176</c:v>
                </c:pt>
                <c:pt idx="27">
                  <c:v>171</c:v>
                </c:pt>
                <c:pt idx="28">
                  <c:v>158</c:v>
                </c:pt>
                <c:pt idx="29" formatCode="#,##0">
                  <c:v>154</c:v>
                </c:pt>
                <c:pt idx="30" formatCode="#,##0">
                  <c:v>236</c:v>
                </c:pt>
                <c:pt idx="31" formatCode="#,##0">
                  <c:v>264</c:v>
                </c:pt>
                <c:pt idx="32" formatCode="#,##0">
                  <c:v>222</c:v>
                </c:pt>
                <c:pt idx="33" formatCode="#,##0">
                  <c:v>208</c:v>
                </c:pt>
                <c:pt idx="34" formatCode="#,##0">
                  <c:v>196</c:v>
                </c:pt>
                <c:pt idx="35" formatCode="#,##0">
                  <c:v>221</c:v>
                </c:pt>
                <c:pt idx="36" formatCode="#,##0">
                  <c:v>202</c:v>
                </c:pt>
                <c:pt idx="37" formatCode="#,##0">
                  <c:v>195</c:v>
                </c:pt>
                <c:pt idx="38" formatCode="#,##0">
                  <c:v>193</c:v>
                </c:pt>
                <c:pt idx="39" formatCode="#,##0">
                  <c:v>167</c:v>
                </c:pt>
                <c:pt idx="40" formatCode="#,##0">
                  <c:v>242</c:v>
                </c:pt>
                <c:pt idx="41" formatCode="#,##0">
                  <c:v>233</c:v>
                </c:pt>
                <c:pt idx="42" formatCode="#,##0">
                  <c:v>254</c:v>
                </c:pt>
                <c:pt idx="43" formatCode="#,##0">
                  <c:v>289</c:v>
                </c:pt>
                <c:pt idx="44" formatCode="#,##0">
                  <c:v>289</c:v>
                </c:pt>
                <c:pt idx="45" formatCode="#,##0">
                  <c:v>306</c:v>
                </c:pt>
                <c:pt idx="46" formatCode="#,##0">
                  <c:v>293</c:v>
                </c:pt>
                <c:pt idx="47" formatCode="#,##0">
                  <c:v>281</c:v>
                </c:pt>
                <c:pt idx="48" formatCode="#,##0">
                  <c:v>321</c:v>
                </c:pt>
                <c:pt idx="49" formatCode="#,##0">
                  <c:v>283</c:v>
                </c:pt>
                <c:pt idx="50" formatCode="#,##0">
                  <c:v>266</c:v>
                </c:pt>
                <c:pt idx="51" formatCode="#,##0">
                  <c:v>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95-43B3-BE4C-5472F88557A8}"/>
            </c:ext>
          </c:extLst>
        </c:ser>
        <c:ser>
          <c:idx val="1"/>
          <c:order val="4"/>
          <c:tx>
            <c:strRef>
              <c:f>'Comp Resp'!$A$16</c:f>
              <c:strCache>
                <c:ptCount val="1"/>
                <c:pt idx="0">
                  <c:v> ATENCIONES RESPIRATORIAS 2023</c:v>
                </c:pt>
              </c:strCache>
            </c:strRef>
          </c:tx>
          <c:val>
            <c:numRef>
              <c:f>'Comp Resp'!$B$16:$BA$16</c:f>
              <c:numCache>
                <c:formatCode>#,##0</c:formatCode>
                <c:ptCount val="52"/>
                <c:pt idx="0">
                  <c:v>188</c:v>
                </c:pt>
                <c:pt idx="1">
                  <c:v>128</c:v>
                </c:pt>
                <c:pt idx="2">
                  <c:v>106</c:v>
                </c:pt>
                <c:pt idx="3">
                  <c:v>110</c:v>
                </c:pt>
                <c:pt idx="4">
                  <c:v>109</c:v>
                </c:pt>
                <c:pt idx="5">
                  <c:v>102</c:v>
                </c:pt>
                <c:pt idx="6">
                  <c:v>108</c:v>
                </c:pt>
                <c:pt idx="7">
                  <c:v>114</c:v>
                </c:pt>
                <c:pt idx="8">
                  <c:v>147</c:v>
                </c:pt>
                <c:pt idx="9">
                  <c:v>173</c:v>
                </c:pt>
                <c:pt idx="10">
                  <c:v>219</c:v>
                </c:pt>
                <c:pt idx="11">
                  <c:v>215</c:v>
                </c:pt>
                <c:pt idx="12">
                  <c:v>212</c:v>
                </c:pt>
                <c:pt idx="13">
                  <c:v>278</c:v>
                </c:pt>
                <c:pt idx="14">
                  <c:v>282</c:v>
                </c:pt>
                <c:pt idx="15">
                  <c:v>410</c:v>
                </c:pt>
                <c:pt idx="16">
                  <c:v>466</c:v>
                </c:pt>
                <c:pt idx="17">
                  <c:v>507</c:v>
                </c:pt>
                <c:pt idx="18">
                  <c:v>463</c:v>
                </c:pt>
                <c:pt idx="19">
                  <c:v>384</c:v>
                </c:pt>
                <c:pt idx="20">
                  <c:v>383</c:v>
                </c:pt>
                <c:pt idx="21">
                  <c:v>371</c:v>
                </c:pt>
                <c:pt idx="22">
                  <c:v>323</c:v>
                </c:pt>
                <c:pt idx="23">
                  <c:v>266</c:v>
                </c:pt>
                <c:pt idx="24">
                  <c:v>254</c:v>
                </c:pt>
                <c:pt idx="25">
                  <c:v>259</c:v>
                </c:pt>
                <c:pt idx="26">
                  <c:v>213</c:v>
                </c:pt>
                <c:pt idx="27">
                  <c:v>170</c:v>
                </c:pt>
                <c:pt idx="28">
                  <c:v>166</c:v>
                </c:pt>
                <c:pt idx="29">
                  <c:v>206</c:v>
                </c:pt>
                <c:pt idx="30">
                  <c:v>213</c:v>
                </c:pt>
                <c:pt idx="31">
                  <c:v>231</c:v>
                </c:pt>
                <c:pt idx="32">
                  <c:v>273</c:v>
                </c:pt>
                <c:pt idx="33">
                  <c:v>187</c:v>
                </c:pt>
                <c:pt idx="34">
                  <c:v>212</c:v>
                </c:pt>
                <c:pt idx="35">
                  <c:v>197</c:v>
                </c:pt>
                <c:pt idx="36">
                  <c:v>235</c:v>
                </c:pt>
                <c:pt idx="37">
                  <c:v>225</c:v>
                </c:pt>
                <c:pt idx="38">
                  <c:v>227</c:v>
                </c:pt>
                <c:pt idx="39">
                  <c:v>203</c:v>
                </c:pt>
                <c:pt idx="40">
                  <c:v>283</c:v>
                </c:pt>
                <c:pt idx="41">
                  <c:v>274</c:v>
                </c:pt>
                <c:pt idx="42">
                  <c:v>268</c:v>
                </c:pt>
                <c:pt idx="43">
                  <c:v>253</c:v>
                </c:pt>
                <c:pt idx="44">
                  <c:v>210</c:v>
                </c:pt>
                <c:pt idx="45">
                  <c:v>196</c:v>
                </c:pt>
                <c:pt idx="46">
                  <c:v>225</c:v>
                </c:pt>
                <c:pt idx="47">
                  <c:v>207</c:v>
                </c:pt>
                <c:pt idx="48">
                  <c:v>243</c:v>
                </c:pt>
                <c:pt idx="49">
                  <c:v>183</c:v>
                </c:pt>
                <c:pt idx="50">
                  <c:v>199</c:v>
                </c:pt>
                <c:pt idx="51">
                  <c:v>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95-43B3-BE4C-5472F88557A8}"/>
            </c:ext>
          </c:extLst>
        </c:ser>
        <c:ser>
          <c:idx val="2"/>
          <c:order val="5"/>
          <c:tx>
            <c:strRef>
              <c:f>'Comp Resp'!$A$17</c:f>
              <c:strCache>
                <c:ptCount val="1"/>
                <c:pt idx="0">
                  <c:v> ATENCIONES RESPIRATORIAS 2024</c:v>
                </c:pt>
              </c:strCache>
            </c:strRef>
          </c:tx>
          <c:val>
            <c:numRef>
              <c:f>'Comp Resp'!$B$17:$BA$17</c:f>
              <c:numCache>
                <c:formatCode>#,##0</c:formatCode>
                <c:ptCount val="52"/>
                <c:pt idx="0">
                  <c:v>152</c:v>
                </c:pt>
                <c:pt idx="1">
                  <c:v>105</c:v>
                </c:pt>
                <c:pt idx="2">
                  <c:v>103</c:v>
                </c:pt>
                <c:pt idx="3">
                  <c:v>100</c:v>
                </c:pt>
                <c:pt idx="4">
                  <c:v>92</c:v>
                </c:pt>
                <c:pt idx="5">
                  <c:v>57</c:v>
                </c:pt>
                <c:pt idx="6">
                  <c:v>93</c:v>
                </c:pt>
                <c:pt idx="7">
                  <c:v>61</c:v>
                </c:pt>
                <c:pt idx="8">
                  <c:v>98</c:v>
                </c:pt>
                <c:pt idx="9">
                  <c:v>100</c:v>
                </c:pt>
                <c:pt idx="10">
                  <c:v>214</c:v>
                </c:pt>
                <c:pt idx="11">
                  <c:v>231</c:v>
                </c:pt>
                <c:pt idx="12">
                  <c:v>249</c:v>
                </c:pt>
                <c:pt idx="13">
                  <c:v>303</c:v>
                </c:pt>
                <c:pt idx="14">
                  <c:v>310</c:v>
                </c:pt>
                <c:pt idx="15">
                  <c:v>308</c:v>
                </c:pt>
                <c:pt idx="16">
                  <c:v>309</c:v>
                </c:pt>
                <c:pt idx="17">
                  <c:v>331</c:v>
                </c:pt>
                <c:pt idx="18">
                  <c:v>268</c:v>
                </c:pt>
                <c:pt idx="19">
                  <c:v>297</c:v>
                </c:pt>
                <c:pt idx="20">
                  <c:v>336</c:v>
                </c:pt>
                <c:pt idx="21">
                  <c:v>322</c:v>
                </c:pt>
                <c:pt idx="22">
                  <c:v>380</c:v>
                </c:pt>
                <c:pt idx="23">
                  <c:v>365</c:v>
                </c:pt>
                <c:pt idx="24">
                  <c:v>388</c:v>
                </c:pt>
                <c:pt idx="25">
                  <c:v>340</c:v>
                </c:pt>
                <c:pt idx="26">
                  <c:v>298</c:v>
                </c:pt>
                <c:pt idx="27">
                  <c:v>258</c:v>
                </c:pt>
                <c:pt idx="28">
                  <c:v>207</c:v>
                </c:pt>
                <c:pt idx="29">
                  <c:v>236</c:v>
                </c:pt>
                <c:pt idx="30">
                  <c:v>236</c:v>
                </c:pt>
                <c:pt idx="31">
                  <c:v>314</c:v>
                </c:pt>
                <c:pt idx="32">
                  <c:v>468</c:v>
                </c:pt>
                <c:pt idx="33">
                  <c:v>544</c:v>
                </c:pt>
                <c:pt idx="34">
                  <c:v>596</c:v>
                </c:pt>
                <c:pt idx="35">
                  <c:v>679</c:v>
                </c:pt>
                <c:pt idx="36">
                  <c:v>568</c:v>
                </c:pt>
                <c:pt idx="37">
                  <c:v>506</c:v>
                </c:pt>
                <c:pt idx="38">
                  <c:v>535</c:v>
                </c:pt>
                <c:pt idx="39">
                  <c:v>619</c:v>
                </c:pt>
                <c:pt idx="40">
                  <c:v>579</c:v>
                </c:pt>
                <c:pt idx="41">
                  <c:v>628</c:v>
                </c:pt>
                <c:pt idx="42">
                  <c:v>580</c:v>
                </c:pt>
                <c:pt idx="43">
                  <c:v>503</c:v>
                </c:pt>
                <c:pt idx="44">
                  <c:v>515</c:v>
                </c:pt>
                <c:pt idx="45">
                  <c:v>567</c:v>
                </c:pt>
                <c:pt idx="46">
                  <c:v>653</c:v>
                </c:pt>
                <c:pt idx="47">
                  <c:v>605</c:v>
                </c:pt>
                <c:pt idx="48">
                  <c:v>545</c:v>
                </c:pt>
                <c:pt idx="49">
                  <c:v>475</c:v>
                </c:pt>
                <c:pt idx="50">
                  <c:v>381</c:v>
                </c:pt>
                <c:pt idx="51">
                  <c:v>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095-43B3-BE4C-5472F88557A8}"/>
            </c:ext>
          </c:extLst>
        </c:ser>
        <c:ser>
          <c:idx val="6"/>
          <c:order val="6"/>
          <c:tx>
            <c:strRef>
              <c:f>'Comp Resp'!$A$18</c:f>
              <c:strCache>
                <c:ptCount val="1"/>
                <c:pt idx="0">
                  <c:v> ATENCIONES RESPIRATORIAS 2025</c:v>
                </c:pt>
              </c:strCache>
            </c:strRef>
          </c:tx>
          <c:val>
            <c:numRef>
              <c:f>'Comp Resp'!$B$18:$BA$18</c:f>
              <c:numCache>
                <c:formatCode>General</c:formatCode>
                <c:ptCount val="52"/>
                <c:pt idx="0">
                  <c:v>302</c:v>
                </c:pt>
                <c:pt idx="1">
                  <c:v>285</c:v>
                </c:pt>
                <c:pt idx="2">
                  <c:v>237</c:v>
                </c:pt>
                <c:pt idx="3">
                  <c:v>215</c:v>
                </c:pt>
                <c:pt idx="4">
                  <c:v>204</c:v>
                </c:pt>
                <c:pt idx="5">
                  <c:v>174</c:v>
                </c:pt>
                <c:pt idx="6">
                  <c:v>210</c:v>
                </c:pt>
                <c:pt idx="7">
                  <c:v>218</c:v>
                </c:pt>
                <c:pt idx="8">
                  <c:v>197</c:v>
                </c:pt>
                <c:pt idx="9">
                  <c:v>256</c:v>
                </c:pt>
                <c:pt idx="10">
                  <c:v>330</c:v>
                </c:pt>
                <c:pt idx="11">
                  <c:v>578</c:v>
                </c:pt>
                <c:pt idx="12">
                  <c:v>546</c:v>
                </c:pt>
                <c:pt idx="13">
                  <c:v>479</c:v>
                </c:pt>
                <c:pt idx="14">
                  <c:v>503</c:v>
                </c:pt>
                <c:pt idx="15">
                  <c:v>512</c:v>
                </c:pt>
                <c:pt idx="16">
                  <c:v>712</c:v>
                </c:pt>
                <c:pt idx="17">
                  <c:v>840</c:v>
                </c:pt>
                <c:pt idx="18">
                  <c:v>879</c:v>
                </c:pt>
                <c:pt idx="19">
                  <c:v>993</c:v>
                </c:pt>
                <c:pt idx="20">
                  <c:v>962</c:v>
                </c:pt>
                <c:pt idx="21">
                  <c:v>796</c:v>
                </c:pt>
                <c:pt idx="22">
                  <c:v>841</c:v>
                </c:pt>
                <c:pt idx="23">
                  <c:v>788</c:v>
                </c:pt>
                <c:pt idx="24">
                  <c:v>745</c:v>
                </c:pt>
                <c:pt idx="25">
                  <c:v>741</c:v>
                </c:pt>
                <c:pt idx="26">
                  <c:v>573</c:v>
                </c:pt>
                <c:pt idx="27">
                  <c:v>377</c:v>
                </c:pt>
                <c:pt idx="28">
                  <c:v>351</c:v>
                </c:pt>
                <c:pt idx="29">
                  <c:v>391</c:v>
                </c:pt>
                <c:pt idx="30">
                  <c:v>502</c:v>
                </c:pt>
                <c:pt idx="31">
                  <c:v>450</c:v>
                </c:pt>
                <c:pt idx="32">
                  <c:v>494</c:v>
                </c:pt>
                <c:pt idx="33">
                  <c:v>487</c:v>
                </c:pt>
                <c:pt idx="34">
                  <c:v>481</c:v>
                </c:pt>
                <c:pt idx="35">
                  <c:v>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095-43B3-BE4C-5472F8855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412256"/>
        <c:axId val="1"/>
      </c:lineChart>
      <c:catAx>
        <c:axId val="45341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53412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24508024169409"/>
          <c:y val="0.14938686317009631"/>
          <c:w val="0.15575491975830594"/>
          <c:h val="0.74466443806386562"/>
        </c:manualLayout>
      </c:layout>
      <c:overlay val="0"/>
      <c:txPr>
        <a:bodyPr/>
        <a:lstStyle/>
        <a:p>
          <a:pPr>
            <a:defRPr sz="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Distribución Respiratorias en las UEH de la Red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'Comp Resp'!$A$68</c:f>
              <c:strCache>
                <c:ptCount val="1"/>
                <c:pt idx="0">
                  <c:v>TOTAL UEH respi 2024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val>
            <c:numRef>
              <c:f>'Comp Resp'!$B$68:$AK$68</c:f>
              <c:numCache>
                <c:formatCode>#,##0</c:formatCode>
                <c:ptCount val="36"/>
                <c:pt idx="0">
                  <c:v>302</c:v>
                </c:pt>
                <c:pt idx="1">
                  <c:v>285</c:v>
                </c:pt>
                <c:pt idx="2">
                  <c:v>237</c:v>
                </c:pt>
                <c:pt idx="3">
                  <c:v>215</c:v>
                </c:pt>
                <c:pt idx="4">
                  <c:v>204</c:v>
                </c:pt>
                <c:pt idx="5">
                  <c:v>174</c:v>
                </c:pt>
                <c:pt idx="6">
                  <c:v>210</c:v>
                </c:pt>
                <c:pt idx="7">
                  <c:v>218</c:v>
                </c:pt>
                <c:pt idx="8">
                  <c:v>197</c:v>
                </c:pt>
                <c:pt idx="9">
                  <c:v>256</c:v>
                </c:pt>
                <c:pt idx="10">
                  <c:v>330</c:v>
                </c:pt>
                <c:pt idx="11">
                  <c:v>578</c:v>
                </c:pt>
                <c:pt idx="12">
                  <c:v>546</c:v>
                </c:pt>
                <c:pt idx="13">
                  <c:v>479</c:v>
                </c:pt>
                <c:pt idx="14">
                  <c:v>503</c:v>
                </c:pt>
                <c:pt idx="15">
                  <c:v>512</c:v>
                </c:pt>
                <c:pt idx="16">
                  <c:v>712</c:v>
                </c:pt>
                <c:pt idx="17">
                  <c:v>840</c:v>
                </c:pt>
                <c:pt idx="18">
                  <c:v>879</c:v>
                </c:pt>
                <c:pt idx="19">
                  <c:v>993</c:v>
                </c:pt>
                <c:pt idx="20">
                  <c:v>962</c:v>
                </c:pt>
                <c:pt idx="21">
                  <c:v>796</c:v>
                </c:pt>
                <c:pt idx="22">
                  <c:v>841</c:v>
                </c:pt>
                <c:pt idx="23">
                  <c:v>788</c:v>
                </c:pt>
                <c:pt idx="24">
                  <c:v>745</c:v>
                </c:pt>
                <c:pt idx="25">
                  <c:v>741</c:v>
                </c:pt>
                <c:pt idx="26">
                  <c:v>573</c:v>
                </c:pt>
                <c:pt idx="27">
                  <c:v>377</c:v>
                </c:pt>
                <c:pt idx="28">
                  <c:v>351</c:v>
                </c:pt>
                <c:pt idx="29">
                  <c:v>391</c:v>
                </c:pt>
                <c:pt idx="30">
                  <c:v>502</c:v>
                </c:pt>
                <c:pt idx="31">
                  <c:v>450</c:v>
                </c:pt>
                <c:pt idx="32">
                  <c:v>494</c:v>
                </c:pt>
                <c:pt idx="33">
                  <c:v>487</c:v>
                </c:pt>
                <c:pt idx="34">
                  <c:v>481</c:v>
                </c:pt>
                <c:pt idx="35">
                  <c:v>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5-4708-A7B7-C54BCE0EE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437096"/>
        <c:axId val="1"/>
      </c:barChart>
      <c:lineChart>
        <c:grouping val="standard"/>
        <c:varyColors val="0"/>
        <c:ser>
          <c:idx val="2"/>
          <c:order val="1"/>
          <c:tx>
            <c:strRef>
              <c:f>'Comp Resp'!$A$69</c:f>
              <c:strCache>
                <c:ptCount val="1"/>
                <c:pt idx="0">
                  <c:v>Total UEH HAH respi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'Comp Resp'!$B$69:$AK$69</c:f>
              <c:numCache>
                <c:formatCode>General</c:formatCode>
                <c:ptCount val="36"/>
                <c:pt idx="0">
                  <c:v>163</c:v>
                </c:pt>
                <c:pt idx="1">
                  <c:v>141</c:v>
                </c:pt>
                <c:pt idx="2">
                  <c:v>126</c:v>
                </c:pt>
                <c:pt idx="3">
                  <c:v>103</c:v>
                </c:pt>
                <c:pt idx="4">
                  <c:v>116</c:v>
                </c:pt>
                <c:pt idx="5">
                  <c:v>103</c:v>
                </c:pt>
                <c:pt idx="6">
                  <c:v>110</c:v>
                </c:pt>
                <c:pt idx="7">
                  <c:v>134</c:v>
                </c:pt>
                <c:pt idx="8">
                  <c:v>122</c:v>
                </c:pt>
                <c:pt idx="9">
                  <c:v>154</c:v>
                </c:pt>
                <c:pt idx="10">
                  <c:v>190</c:v>
                </c:pt>
                <c:pt idx="11">
                  <c:v>378</c:v>
                </c:pt>
                <c:pt idx="12">
                  <c:v>353</c:v>
                </c:pt>
                <c:pt idx="13">
                  <c:v>311</c:v>
                </c:pt>
                <c:pt idx="14">
                  <c:v>305</c:v>
                </c:pt>
                <c:pt idx="15">
                  <c:v>338</c:v>
                </c:pt>
                <c:pt idx="16">
                  <c:v>489</c:v>
                </c:pt>
                <c:pt idx="17">
                  <c:v>525</c:v>
                </c:pt>
                <c:pt idx="18">
                  <c:v>596</c:v>
                </c:pt>
                <c:pt idx="19">
                  <c:v>626</c:v>
                </c:pt>
                <c:pt idx="20">
                  <c:v>615</c:v>
                </c:pt>
                <c:pt idx="21">
                  <c:v>506</c:v>
                </c:pt>
                <c:pt idx="22">
                  <c:v>515</c:v>
                </c:pt>
                <c:pt idx="23">
                  <c:v>450</c:v>
                </c:pt>
                <c:pt idx="24">
                  <c:v>430</c:v>
                </c:pt>
                <c:pt idx="25">
                  <c:v>412</c:v>
                </c:pt>
                <c:pt idx="26">
                  <c:v>309</c:v>
                </c:pt>
                <c:pt idx="27">
                  <c:v>231</c:v>
                </c:pt>
                <c:pt idx="28">
                  <c:v>176</c:v>
                </c:pt>
                <c:pt idx="29">
                  <c:v>211</c:v>
                </c:pt>
                <c:pt idx="30">
                  <c:v>283</c:v>
                </c:pt>
                <c:pt idx="31">
                  <c:v>251</c:v>
                </c:pt>
                <c:pt idx="32">
                  <c:v>271</c:v>
                </c:pt>
                <c:pt idx="33">
                  <c:v>268</c:v>
                </c:pt>
                <c:pt idx="34">
                  <c:v>246</c:v>
                </c:pt>
                <c:pt idx="35">
                  <c:v>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55-4708-A7B7-C54BCE0EE71B}"/>
            </c:ext>
          </c:extLst>
        </c:ser>
        <c:ser>
          <c:idx val="3"/>
          <c:order val="2"/>
          <c:tx>
            <c:strRef>
              <c:f>'Comp Resp'!$A$70</c:f>
              <c:strCache>
                <c:ptCount val="1"/>
                <c:pt idx="0">
                  <c:v>Total UEH HETG respi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'Comp Resp'!$B$70:$AK$70</c:f>
              <c:numCache>
                <c:formatCode>#,##0</c:formatCode>
                <c:ptCount val="36"/>
                <c:pt idx="0">
                  <c:v>139</c:v>
                </c:pt>
                <c:pt idx="1">
                  <c:v>144</c:v>
                </c:pt>
                <c:pt idx="2">
                  <c:v>111</c:v>
                </c:pt>
                <c:pt idx="3">
                  <c:v>112</c:v>
                </c:pt>
                <c:pt idx="4">
                  <c:v>88</c:v>
                </c:pt>
                <c:pt idx="5">
                  <c:v>71</c:v>
                </c:pt>
                <c:pt idx="6">
                  <c:v>100</c:v>
                </c:pt>
                <c:pt idx="7">
                  <c:v>84</c:v>
                </c:pt>
                <c:pt idx="8">
                  <c:v>75</c:v>
                </c:pt>
                <c:pt idx="9">
                  <c:v>102</c:v>
                </c:pt>
                <c:pt idx="10">
                  <c:v>140</c:v>
                </c:pt>
                <c:pt idx="11">
                  <c:v>200</c:v>
                </c:pt>
                <c:pt idx="12">
                  <c:v>193</c:v>
                </c:pt>
                <c:pt idx="13">
                  <c:v>168</c:v>
                </c:pt>
                <c:pt idx="14">
                  <c:v>198</c:v>
                </c:pt>
                <c:pt idx="15">
                  <c:v>174</c:v>
                </c:pt>
                <c:pt idx="16">
                  <c:v>223</c:v>
                </c:pt>
                <c:pt idx="17">
                  <c:v>315</c:v>
                </c:pt>
                <c:pt idx="18">
                  <c:v>283</c:v>
                </c:pt>
                <c:pt idx="19">
                  <c:v>367</c:v>
                </c:pt>
                <c:pt idx="20">
                  <c:v>347</c:v>
                </c:pt>
                <c:pt idx="21">
                  <c:v>290</c:v>
                </c:pt>
                <c:pt idx="22">
                  <c:v>326</c:v>
                </c:pt>
                <c:pt idx="23">
                  <c:v>338</c:v>
                </c:pt>
                <c:pt idx="24">
                  <c:v>315</c:v>
                </c:pt>
                <c:pt idx="25">
                  <c:v>329</c:v>
                </c:pt>
                <c:pt idx="26">
                  <c:v>264</c:v>
                </c:pt>
                <c:pt idx="27">
                  <c:v>146</c:v>
                </c:pt>
                <c:pt idx="28">
                  <c:v>175</c:v>
                </c:pt>
                <c:pt idx="29">
                  <c:v>180</c:v>
                </c:pt>
                <c:pt idx="30">
                  <c:v>219</c:v>
                </c:pt>
                <c:pt idx="31">
                  <c:v>199</c:v>
                </c:pt>
                <c:pt idx="32">
                  <c:v>223</c:v>
                </c:pt>
                <c:pt idx="33">
                  <c:v>219</c:v>
                </c:pt>
                <c:pt idx="34">
                  <c:v>235</c:v>
                </c:pt>
                <c:pt idx="35">
                  <c:v>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55-4708-A7B7-C54BCE0EE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437096"/>
        <c:axId val="1"/>
      </c:lineChart>
      <c:catAx>
        <c:axId val="45343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534370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/>
              <a:t>Analisis comparativo del comportamiento de las atenciones en SAPU. Servicio Salud Iquique. Año 2019 a 2025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150942814667849E-2"/>
          <c:y val="0.22871552318758795"/>
          <c:w val="0.67837710810496898"/>
          <c:h val="0.64560540656945054"/>
        </c:manualLayout>
      </c:layout>
      <c:lineChart>
        <c:grouping val="standard"/>
        <c:varyColors val="0"/>
        <c:ser>
          <c:idx val="0"/>
          <c:order val="0"/>
          <c:tx>
            <c:strRef>
              <c:f>Comparativo!$A$34</c:f>
              <c:strCache>
                <c:ptCount val="1"/>
                <c:pt idx="0">
                  <c:v>TOTAL ATENCIONES DE URGENCIA 2019</c:v>
                </c:pt>
              </c:strCache>
            </c:strRef>
          </c:tx>
          <c:spPr>
            <a:ln w="19050"/>
          </c:spPr>
          <c:marker>
            <c:symbol val="none"/>
          </c:marker>
          <c:val>
            <c:numRef>
              <c:f>Comparativo!$B$34:$BA$34</c:f>
              <c:numCache>
                <c:formatCode>#,##0</c:formatCode>
                <c:ptCount val="52"/>
                <c:pt idx="0">
                  <c:v>5763</c:v>
                </c:pt>
                <c:pt idx="1">
                  <c:v>5461</c:v>
                </c:pt>
                <c:pt idx="2">
                  <c:v>5497</c:v>
                </c:pt>
                <c:pt idx="3">
                  <c:v>5425</c:v>
                </c:pt>
                <c:pt idx="4">
                  <c:v>5694</c:v>
                </c:pt>
                <c:pt idx="5">
                  <c:v>5390</c:v>
                </c:pt>
                <c:pt idx="6">
                  <c:v>5514</c:v>
                </c:pt>
                <c:pt idx="7">
                  <c:v>5458</c:v>
                </c:pt>
                <c:pt idx="8">
                  <c:v>5263</c:v>
                </c:pt>
                <c:pt idx="9">
                  <c:v>5903</c:v>
                </c:pt>
                <c:pt idx="10">
                  <c:v>6806</c:v>
                </c:pt>
                <c:pt idx="11">
                  <c:v>7225</c:v>
                </c:pt>
                <c:pt idx="12">
                  <c:v>7109</c:v>
                </c:pt>
                <c:pt idx="13">
                  <c:v>7140</c:v>
                </c:pt>
                <c:pt idx="14">
                  <c:v>7026</c:v>
                </c:pt>
                <c:pt idx="15">
                  <c:v>6710</c:v>
                </c:pt>
                <c:pt idx="16">
                  <c:v>6963</c:v>
                </c:pt>
                <c:pt idx="17">
                  <c:v>6648</c:v>
                </c:pt>
                <c:pt idx="18">
                  <c:v>6713</c:v>
                </c:pt>
                <c:pt idx="19">
                  <c:v>6833</c:v>
                </c:pt>
                <c:pt idx="20">
                  <c:v>7113</c:v>
                </c:pt>
                <c:pt idx="21">
                  <c:v>7057</c:v>
                </c:pt>
                <c:pt idx="22">
                  <c:v>7346</c:v>
                </c:pt>
                <c:pt idx="23">
                  <c:v>7259</c:v>
                </c:pt>
                <c:pt idx="24">
                  <c:v>7101</c:v>
                </c:pt>
                <c:pt idx="25">
                  <c:v>6905</c:v>
                </c:pt>
                <c:pt idx="26">
                  <c:v>6160</c:v>
                </c:pt>
                <c:pt idx="27">
                  <c:v>5619</c:v>
                </c:pt>
                <c:pt idx="28">
                  <c:v>5371</c:v>
                </c:pt>
                <c:pt idx="29">
                  <c:v>6188</c:v>
                </c:pt>
                <c:pt idx="30">
                  <c:v>6411</c:v>
                </c:pt>
                <c:pt idx="31">
                  <c:v>6837</c:v>
                </c:pt>
                <c:pt idx="32">
                  <c:v>7765</c:v>
                </c:pt>
                <c:pt idx="33">
                  <c:v>6793</c:v>
                </c:pt>
                <c:pt idx="34">
                  <c:v>6985</c:v>
                </c:pt>
                <c:pt idx="35">
                  <c:v>7085</c:v>
                </c:pt>
                <c:pt idx="36">
                  <c:v>6901</c:v>
                </c:pt>
                <c:pt idx="37">
                  <c:v>6886</c:v>
                </c:pt>
                <c:pt idx="38">
                  <c:v>6890</c:v>
                </c:pt>
                <c:pt idx="39">
                  <c:v>6454</c:v>
                </c:pt>
                <c:pt idx="40">
                  <c:v>6427</c:v>
                </c:pt>
                <c:pt idx="41">
                  <c:v>6494</c:v>
                </c:pt>
                <c:pt idx="42">
                  <c:v>4936</c:v>
                </c:pt>
                <c:pt idx="43">
                  <c:v>5185</c:v>
                </c:pt>
                <c:pt idx="44">
                  <c:v>4873</c:v>
                </c:pt>
                <c:pt idx="45">
                  <c:v>4695</c:v>
                </c:pt>
                <c:pt idx="46">
                  <c:v>5011</c:v>
                </c:pt>
                <c:pt idx="47">
                  <c:v>4866</c:v>
                </c:pt>
                <c:pt idx="48">
                  <c:v>4728</c:v>
                </c:pt>
                <c:pt idx="49">
                  <c:v>4902</c:v>
                </c:pt>
                <c:pt idx="50">
                  <c:v>4883</c:v>
                </c:pt>
                <c:pt idx="51">
                  <c:v>4704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5F-4670-8041-7284DADA5939}"/>
            </c:ext>
          </c:extLst>
        </c:ser>
        <c:ser>
          <c:idx val="1"/>
          <c:order val="1"/>
          <c:tx>
            <c:strRef>
              <c:f>Comparativo!$A$35</c:f>
              <c:strCache>
                <c:ptCount val="1"/>
                <c:pt idx="0">
                  <c:v>TOTAL ATENCIONES DE URGENCIA 2020</c:v>
                </c:pt>
              </c:strCache>
            </c:strRef>
          </c:tx>
          <c:spPr>
            <a:ln w="19050"/>
          </c:spPr>
          <c:marker>
            <c:symbol val="none"/>
          </c:marker>
          <c:val>
            <c:numRef>
              <c:f>Comparativo!$B$35:$BA$35</c:f>
              <c:numCache>
                <c:formatCode>#,##0</c:formatCode>
                <c:ptCount val="52"/>
                <c:pt idx="0">
                  <c:v>5679</c:v>
                </c:pt>
                <c:pt idx="1">
                  <c:v>5558</c:v>
                </c:pt>
                <c:pt idx="2">
                  <c:v>5402</c:v>
                </c:pt>
                <c:pt idx="3">
                  <c:v>5727</c:v>
                </c:pt>
                <c:pt idx="4">
                  <c:v>5697</c:v>
                </c:pt>
                <c:pt idx="5">
                  <c:v>5408</c:v>
                </c:pt>
                <c:pt idx="6">
                  <c:v>5689</c:v>
                </c:pt>
                <c:pt idx="7">
                  <c:v>6027</c:v>
                </c:pt>
                <c:pt idx="8">
                  <c:v>6151</c:v>
                </c:pt>
                <c:pt idx="9">
                  <c:v>6024</c:v>
                </c:pt>
                <c:pt idx="10">
                  <c:v>7016</c:v>
                </c:pt>
                <c:pt idx="11">
                  <c:v>6291</c:v>
                </c:pt>
                <c:pt idx="12">
                  <c:v>3987</c:v>
                </c:pt>
                <c:pt idx="13">
                  <c:v>3393</c:v>
                </c:pt>
                <c:pt idx="14">
                  <c:v>3158</c:v>
                </c:pt>
                <c:pt idx="15">
                  <c:v>3061</c:v>
                </c:pt>
                <c:pt idx="16">
                  <c:v>2893</c:v>
                </c:pt>
                <c:pt idx="17">
                  <c:v>3072</c:v>
                </c:pt>
                <c:pt idx="18">
                  <c:v>2973</c:v>
                </c:pt>
                <c:pt idx="19">
                  <c:v>2751</c:v>
                </c:pt>
                <c:pt idx="20">
                  <c:v>2834</c:v>
                </c:pt>
                <c:pt idx="21">
                  <c:v>2763</c:v>
                </c:pt>
                <c:pt idx="22">
                  <c:v>2593</c:v>
                </c:pt>
                <c:pt idx="23">
                  <c:v>2755</c:v>
                </c:pt>
                <c:pt idx="24">
                  <c:v>2492</c:v>
                </c:pt>
                <c:pt idx="25">
                  <c:v>2552</c:v>
                </c:pt>
                <c:pt idx="26">
                  <c:v>2505</c:v>
                </c:pt>
                <c:pt idx="27">
                  <c:v>2520</c:v>
                </c:pt>
                <c:pt idx="28">
                  <c:v>2548</c:v>
                </c:pt>
                <c:pt idx="29">
                  <c:v>2599</c:v>
                </c:pt>
                <c:pt idx="30">
                  <c:v>2549</c:v>
                </c:pt>
                <c:pt idx="31">
                  <c:v>2517</c:v>
                </c:pt>
                <c:pt idx="32">
                  <c:v>2516</c:v>
                </c:pt>
                <c:pt idx="33">
                  <c:v>2532</c:v>
                </c:pt>
                <c:pt idx="34">
                  <c:v>2643</c:v>
                </c:pt>
                <c:pt idx="35">
                  <c:v>2793</c:v>
                </c:pt>
                <c:pt idx="36">
                  <c:v>2905</c:v>
                </c:pt>
                <c:pt idx="37">
                  <c:v>3069</c:v>
                </c:pt>
                <c:pt idx="38">
                  <c:v>3471</c:v>
                </c:pt>
                <c:pt idx="39">
                  <c:v>3442</c:v>
                </c:pt>
                <c:pt idx="40">
                  <c:v>3445</c:v>
                </c:pt>
                <c:pt idx="41">
                  <c:v>3758</c:v>
                </c:pt>
                <c:pt idx="42">
                  <c:v>3911</c:v>
                </c:pt>
                <c:pt idx="43">
                  <c:v>3869</c:v>
                </c:pt>
                <c:pt idx="44">
                  <c:v>3895</c:v>
                </c:pt>
                <c:pt idx="45">
                  <c:v>3859</c:v>
                </c:pt>
                <c:pt idx="46">
                  <c:v>3949</c:v>
                </c:pt>
                <c:pt idx="47">
                  <c:v>3938</c:v>
                </c:pt>
                <c:pt idx="48">
                  <c:v>4149</c:v>
                </c:pt>
                <c:pt idx="49">
                  <c:v>4238</c:v>
                </c:pt>
                <c:pt idx="50">
                  <c:v>4216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5F-4670-8041-7284DADA5939}"/>
            </c:ext>
          </c:extLst>
        </c:ser>
        <c:ser>
          <c:idx val="2"/>
          <c:order val="2"/>
          <c:tx>
            <c:strRef>
              <c:f>Comparativo!$A$36</c:f>
              <c:strCache>
                <c:ptCount val="1"/>
                <c:pt idx="0">
                  <c:v>TOTAL ATENCIONES DE URGENCIA 2021</c:v>
                </c:pt>
              </c:strCache>
            </c:strRef>
          </c:tx>
          <c:spPr>
            <a:ln w="19050"/>
          </c:spPr>
          <c:marker>
            <c:symbol val="none"/>
          </c:marker>
          <c:val>
            <c:numRef>
              <c:f>Comparativo!$B$36:$BA$36</c:f>
              <c:numCache>
                <c:formatCode>#,##0</c:formatCode>
                <c:ptCount val="52"/>
                <c:pt idx="0">
                  <c:v>4689</c:v>
                </c:pt>
                <c:pt idx="1">
                  <c:v>4395</c:v>
                </c:pt>
                <c:pt idx="2">
                  <c:v>4583</c:v>
                </c:pt>
                <c:pt idx="3">
                  <c:v>4020</c:v>
                </c:pt>
                <c:pt idx="4">
                  <c:v>3782</c:v>
                </c:pt>
                <c:pt idx="5">
                  <c:v>4033</c:v>
                </c:pt>
                <c:pt idx="6">
                  <c:v>4225</c:v>
                </c:pt>
                <c:pt idx="7">
                  <c:v>4303</c:v>
                </c:pt>
                <c:pt idx="8">
                  <c:v>4653</c:v>
                </c:pt>
                <c:pt idx="9">
                  <c:v>4779</c:v>
                </c:pt>
                <c:pt idx="10">
                  <c:v>4802</c:v>
                </c:pt>
                <c:pt idx="11">
                  <c:v>4863</c:v>
                </c:pt>
                <c:pt idx="12">
                  <c:v>4558</c:v>
                </c:pt>
                <c:pt idx="13">
                  <c:v>4626</c:v>
                </c:pt>
                <c:pt idx="14">
                  <c:v>4525</c:v>
                </c:pt>
                <c:pt idx="15">
                  <c:v>4540</c:v>
                </c:pt>
                <c:pt idx="16">
                  <c:v>4245</c:v>
                </c:pt>
                <c:pt idx="17">
                  <c:v>4374</c:v>
                </c:pt>
                <c:pt idx="18">
                  <c:v>4193</c:v>
                </c:pt>
                <c:pt idx="19">
                  <c:v>4342</c:v>
                </c:pt>
                <c:pt idx="20">
                  <c:v>4610</c:v>
                </c:pt>
                <c:pt idx="21">
                  <c:v>4626</c:v>
                </c:pt>
                <c:pt idx="22">
                  <c:v>4708</c:v>
                </c:pt>
                <c:pt idx="23">
                  <c:v>4766</c:v>
                </c:pt>
                <c:pt idx="24">
                  <c:v>4805</c:v>
                </c:pt>
                <c:pt idx="25">
                  <c:v>4669</c:v>
                </c:pt>
                <c:pt idx="26">
                  <c:v>3988</c:v>
                </c:pt>
                <c:pt idx="27">
                  <c:v>4210</c:v>
                </c:pt>
                <c:pt idx="28">
                  <c:v>4832</c:v>
                </c:pt>
                <c:pt idx="29">
                  <c:v>4219</c:v>
                </c:pt>
                <c:pt idx="30">
                  <c:v>4653</c:v>
                </c:pt>
                <c:pt idx="31">
                  <c:v>3942</c:v>
                </c:pt>
                <c:pt idx="32">
                  <c:v>5046</c:v>
                </c:pt>
                <c:pt idx="33">
                  <c:v>4771</c:v>
                </c:pt>
                <c:pt idx="34">
                  <c:v>4980</c:v>
                </c:pt>
                <c:pt idx="35">
                  <c:v>5146</c:v>
                </c:pt>
                <c:pt idx="36">
                  <c:v>4673</c:v>
                </c:pt>
                <c:pt idx="37">
                  <c:v>5082</c:v>
                </c:pt>
                <c:pt idx="38">
                  <c:v>5154</c:v>
                </c:pt>
                <c:pt idx="39">
                  <c:v>5121</c:v>
                </c:pt>
                <c:pt idx="40">
                  <c:v>4827</c:v>
                </c:pt>
                <c:pt idx="41">
                  <c:v>5154</c:v>
                </c:pt>
                <c:pt idx="42">
                  <c:v>5267</c:v>
                </c:pt>
                <c:pt idx="43">
                  <c:v>5441</c:v>
                </c:pt>
                <c:pt idx="44">
                  <c:v>5448</c:v>
                </c:pt>
                <c:pt idx="45">
                  <c:v>5555</c:v>
                </c:pt>
                <c:pt idx="46">
                  <c:v>5105</c:v>
                </c:pt>
                <c:pt idx="47">
                  <c:v>4813</c:v>
                </c:pt>
                <c:pt idx="48">
                  <c:v>4776</c:v>
                </c:pt>
                <c:pt idx="49" formatCode="General">
                  <c:v>4609</c:v>
                </c:pt>
                <c:pt idx="50" formatCode="General">
                  <c:v>4576</c:v>
                </c:pt>
                <c:pt idx="51">
                  <c:v>5354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5F-4670-8041-7284DADA5939}"/>
            </c:ext>
          </c:extLst>
        </c:ser>
        <c:ser>
          <c:idx val="3"/>
          <c:order val="3"/>
          <c:tx>
            <c:strRef>
              <c:f>Comparativo!$A$37</c:f>
              <c:strCache>
                <c:ptCount val="1"/>
                <c:pt idx="0">
                  <c:v>TOTAL ATENCIONES DE URGENCIA 2022</c:v>
                </c:pt>
              </c:strCache>
            </c:strRef>
          </c:tx>
          <c:spPr>
            <a:ln w="19050"/>
          </c:spPr>
          <c:marker>
            <c:symbol val="none"/>
          </c:marker>
          <c:val>
            <c:numRef>
              <c:f>Comparativo!$B$37:$BA$37</c:f>
              <c:numCache>
                <c:formatCode>#,##0</c:formatCode>
                <c:ptCount val="52"/>
                <c:pt idx="0">
                  <c:v>5428</c:v>
                </c:pt>
                <c:pt idx="1">
                  <c:v>6088</c:v>
                </c:pt>
                <c:pt idx="2">
                  <c:v>4801</c:v>
                </c:pt>
                <c:pt idx="3">
                  <c:v>5349</c:v>
                </c:pt>
                <c:pt idx="4">
                  <c:v>4291</c:v>
                </c:pt>
                <c:pt idx="5">
                  <c:v>4336</c:v>
                </c:pt>
                <c:pt idx="6">
                  <c:v>3969</c:v>
                </c:pt>
                <c:pt idx="7">
                  <c:v>3927</c:v>
                </c:pt>
                <c:pt idx="8">
                  <c:v>4106</c:v>
                </c:pt>
                <c:pt idx="9">
                  <c:v>4787</c:v>
                </c:pt>
                <c:pt idx="10">
                  <c:v>5855</c:v>
                </c:pt>
                <c:pt idx="11">
                  <c:v>6257</c:v>
                </c:pt>
                <c:pt idx="12">
                  <c:v>5995</c:v>
                </c:pt>
                <c:pt idx="13">
                  <c:v>5087</c:v>
                </c:pt>
                <c:pt idx="14">
                  <c:v>4770</c:v>
                </c:pt>
                <c:pt idx="15">
                  <c:v>5964</c:v>
                </c:pt>
                <c:pt idx="16">
                  <c:v>6034</c:v>
                </c:pt>
                <c:pt idx="17">
                  <c:v>6781</c:v>
                </c:pt>
                <c:pt idx="18">
                  <c:v>6941</c:v>
                </c:pt>
                <c:pt idx="19">
                  <c:v>7029</c:v>
                </c:pt>
                <c:pt idx="20">
                  <c:v>7046</c:v>
                </c:pt>
                <c:pt idx="21">
                  <c:v>6627</c:v>
                </c:pt>
                <c:pt idx="22">
                  <c:v>6559</c:v>
                </c:pt>
                <c:pt idx="23">
                  <c:v>6501</c:v>
                </c:pt>
                <c:pt idx="24">
                  <c:v>6215</c:v>
                </c:pt>
                <c:pt idx="25">
                  <c:v>5751</c:v>
                </c:pt>
                <c:pt idx="26">
                  <c:v>5497</c:v>
                </c:pt>
                <c:pt idx="27">
                  <c:v>5092</c:v>
                </c:pt>
                <c:pt idx="28">
                  <c:v>5301</c:v>
                </c:pt>
                <c:pt idx="29">
                  <c:v>5252</c:v>
                </c:pt>
                <c:pt idx="30">
                  <c:v>6147</c:v>
                </c:pt>
                <c:pt idx="31">
                  <c:v>6443</c:v>
                </c:pt>
                <c:pt idx="32">
                  <c:v>5420</c:v>
                </c:pt>
                <c:pt idx="33">
                  <c:v>5456</c:v>
                </c:pt>
                <c:pt idx="34">
                  <c:v>5236</c:v>
                </c:pt>
                <c:pt idx="35">
                  <c:v>5242</c:v>
                </c:pt>
                <c:pt idx="36">
                  <c:v>4795</c:v>
                </c:pt>
                <c:pt idx="37">
                  <c:v>4905</c:v>
                </c:pt>
                <c:pt idx="38">
                  <c:v>5069</c:v>
                </c:pt>
                <c:pt idx="39">
                  <c:v>5250</c:v>
                </c:pt>
                <c:pt idx="40">
                  <c:v>5542</c:v>
                </c:pt>
                <c:pt idx="41">
                  <c:v>5957</c:v>
                </c:pt>
                <c:pt idx="42">
                  <c:v>6126</c:v>
                </c:pt>
                <c:pt idx="43">
                  <c:v>5881</c:v>
                </c:pt>
                <c:pt idx="44">
                  <c:v>6267</c:v>
                </c:pt>
                <c:pt idx="45">
                  <c:v>6583</c:v>
                </c:pt>
                <c:pt idx="46">
                  <c:v>6504</c:v>
                </c:pt>
                <c:pt idx="47">
                  <c:v>6371</c:v>
                </c:pt>
                <c:pt idx="48">
                  <c:v>6214</c:v>
                </c:pt>
                <c:pt idx="49">
                  <c:v>5948</c:v>
                </c:pt>
                <c:pt idx="50">
                  <c:v>5836</c:v>
                </c:pt>
                <c:pt idx="51">
                  <c:v>5545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75F-4670-8041-7284DADA5939}"/>
            </c:ext>
          </c:extLst>
        </c:ser>
        <c:ser>
          <c:idx val="4"/>
          <c:order val="4"/>
          <c:tx>
            <c:strRef>
              <c:f>Comparativo!$A$38</c:f>
              <c:strCache>
                <c:ptCount val="1"/>
                <c:pt idx="0">
                  <c:v>TOTAL ATENCIONES DE URGENCIA 2023</c:v>
                </c:pt>
              </c:strCache>
            </c:strRef>
          </c:tx>
          <c:marker>
            <c:symbol val="none"/>
          </c:marker>
          <c:val>
            <c:numRef>
              <c:f>Comparativo!$B$38:$BA$38</c:f>
              <c:numCache>
                <c:formatCode>#,##0</c:formatCode>
                <c:ptCount val="52"/>
                <c:pt idx="0">
                  <c:v>5824</c:v>
                </c:pt>
                <c:pt idx="1">
                  <c:v>5192</c:v>
                </c:pt>
                <c:pt idx="2">
                  <c:v>5049</c:v>
                </c:pt>
                <c:pt idx="3">
                  <c:v>4840</c:v>
                </c:pt>
                <c:pt idx="4">
                  <c:v>5040</c:v>
                </c:pt>
                <c:pt idx="5">
                  <c:v>5029</c:v>
                </c:pt>
                <c:pt idx="6">
                  <c:v>4758</c:v>
                </c:pt>
                <c:pt idx="7">
                  <c:v>5332</c:v>
                </c:pt>
                <c:pt idx="8">
                  <c:v>5121</c:v>
                </c:pt>
                <c:pt idx="9">
                  <c:v>6438</c:v>
                </c:pt>
                <c:pt idx="10">
                  <c:v>7189</c:v>
                </c:pt>
                <c:pt idx="11">
                  <c:v>7433</c:v>
                </c:pt>
                <c:pt idx="12">
                  <c:v>7425</c:v>
                </c:pt>
                <c:pt idx="13">
                  <c:v>7022</c:v>
                </c:pt>
                <c:pt idx="14">
                  <c:v>7746</c:v>
                </c:pt>
                <c:pt idx="15">
                  <c:v>7560</c:v>
                </c:pt>
                <c:pt idx="16">
                  <c:v>7787</c:v>
                </c:pt>
                <c:pt idx="17">
                  <c:v>7096</c:v>
                </c:pt>
                <c:pt idx="18">
                  <c:v>6840</c:v>
                </c:pt>
                <c:pt idx="19">
                  <c:v>7072</c:v>
                </c:pt>
                <c:pt idx="20">
                  <c:v>6879</c:v>
                </c:pt>
                <c:pt idx="21">
                  <c:v>6767</c:v>
                </c:pt>
                <c:pt idx="22">
                  <c:v>6626</c:v>
                </c:pt>
                <c:pt idx="23">
                  <c:v>6342</c:v>
                </c:pt>
                <c:pt idx="24">
                  <c:v>6163</c:v>
                </c:pt>
                <c:pt idx="25">
                  <c:v>6126</c:v>
                </c:pt>
                <c:pt idx="26">
                  <c:v>5441</c:v>
                </c:pt>
                <c:pt idx="27">
                  <c:v>5072</c:v>
                </c:pt>
                <c:pt idx="28">
                  <c:v>5469</c:v>
                </c:pt>
                <c:pt idx="29">
                  <c:v>6094</c:v>
                </c:pt>
                <c:pt idx="30">
                  <c:v>5654</c:v>
                </c:pt>
                <c:pt idx="31">
                  <c:v>6202</c:v>
                </c:pt>
                <c:pt idx="32">
                  <c:v>6314</c:v>
                </c:pt>
                <c:pt idx="33">
                  <c:v>6541</c:v>
                </c:pt>
                <c:pt idx="34">
                  <c:v>6432</c:v>
                </c:pt>
                <c:pt idx="35">
                  <c:v>6702</c:v>
                </c:pt>
                <c:pt idx="36">
                  <c:v>6535</c:v>
                </c:pt>
                <c:pt idx="37">
                  <c:v>6099</c:v>
                </c:pt>
                <c:pt idx="38">
                  <c:v>6449</c:v>
                </c:pt>
                <c:pt idx="39">
                  <c:v>6430</c:v>
                </c:pt>
                <c:pt idx="40">
                  <c:v>6776</c:v>
                </c:pt>
                <c:pt idx="41">
                  <c:v>6798</c:v>
                </c:pt>
                <c:pt idx="42">
                  <c:v>6991</c:v>
                </c:pt>
                <c:pt idx="43">
                  <c:v>6514</c:v>
                </c:pt>
                <c:pt idx="44">
                  <c:v>6849</c:v>
                </c:pt>
                <c:pt idx="45">
                  <c:v>7165</c:v>
                </c:pt>
                <c:pt idx="46">
                  <c:v>6666</c:v>
                </c:pt>
                <c:pt idx="47">
                  <c:v>6124</c:v>
                </c:pt>
                <c:pt idx="48">
                  <c:v>5863</c:v>
                </c:pt>
                <c:pt idx="49">
                  <c:v>5964</c:v>
                </c:pt>
                <c:pt idx="50">
                  <c:v>5625</c:v>
                </c:pt>
                <c:pt idx="51">
                  <c:v>5908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75F-4670-8041-7284DADA5939}"/>
            </c:ext>
          </c:extLst>
        </c:ser>
        <c:ser>
          <c:idx val="5"/>
          <c:order val="5"/>
          <c:tx>
            <c:strRef>
              <c:f>Comparativo!$A$39</c:f>
              <c:strCache>
                <c:ptCount val="1"/>
                <c:pt idx="0">
                  <c:v>TOTAL ATENCIONES DE URGENCIA 2024</c:v>
                </c:pt>
              </c:strCache>
            </c:strRef>
          </c:tx>
          <c:marker>
            <c:symbol val="none"/>
          </c:marker>
          <c:val>
            <c:numRef>
              <c:f>Comparativo!#REF!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75F-4670-8041-7284DADA5939}"/>
            </c:ext>
          </c:extLst>
        </c:ser>
        <c:ser>
          <c:idx val="6"/>
          <c:order val="6"/>
          <c:tx>
            <c:strRef>
              <c:f>Comparativo!$A$39</c:f>
              <c:strCache>
                <c:ptCount val="1"/>
                <c:pt idx="0">
                  <c:v>TOTAL ATENCIONES DE URGENCIA 2024</c:v>
                </c:pt>
              </c:strCache>
            </c:strRef>
          </c:tx>
          <c:marker>
            <c:symbol val="none"/>
          </c:marker>
          <c:val>
            <c:numRef>
              <c:f>Comparativo!$B$39:$BA$39</c:f>
              <c:numCache>
                <c:formatCode>#,##0</c:formatCode>
                <c:ptCount val="52"/>
                <c:pt idx="0">
                  <c:v>5957</c:v>
                </c:pt>
                <c:pt idx="1">
                  <c:v>6252</c:v>
                </c:pt>
                <c:pt idx="2">
                  <c:v>6293</c:v>
                </c:pt>
                <c:pt idx="3">
                  <c:v>6185</c:v>
                </c:pt>
                <c:pt idx="4">
                  <c:v>5770</c:v>
                </c:pt>
                <c:pt idx="5">
                  <c:v>6921</c:v>
                </c:pt>
                <c:pt idx="6">
                  <c:v>6825</c:v>
                </c:pt>
                <c:pt idx="7">
                  <c:v>6854</c:v>
                </c:pt>
                <c:pt idx="8">
                  <c:v>6365</c:v>
                </c:pt>
                <c:pt idx="9">
                  <c:v>8060</c:v>
                </c:pt>
                <c:pt idx="10">
                  <c:v>8180</c:v>
                </c:pt>
                <c:pt idx="11">
                  <c:v>8889</c:v>
                </c:pt>
                <c:pt idx="12">
                  <c:v>8472</c:v>
                </c:pt>
                <c:pt idx="13">
                  <c:v>8778</c:v>
                </c:pt>
                <c:pt idx="14">
                  <c:v>8728</c:v>
                </c:pt>
                <c:pt idx="15">
                  <c:v>8976</c:v>
                </c:pt>
                <c:pt idx="16">
                  <c:v>9150</c:v>
                </c:pt>
                <c:pt idx="17">
                  <c:v>8586</c:v>
                </c:pt>
                <c:pt idx="18">
                  <c:v>8289</c:v>
                </c:pt>
                <c:pt idx="19">
                  <c:v>8266</c:v>
                </c:pt>
                <c:pt idx="20">
                  <c:v>7998</c:v>
                </c:pt>
                <c:pt idx="21">
                  <c:v>8164</c:v>
                </c:pt>
                <c:pt idx="22">
                  <c:v>8210</c:v>
                </c:pt>
                <c:pt idx="23">
                  <c:v>8073</c:v>
                </c:pt>
                <c:pt idx="24">
                  <c:v>7469</c:v>
                </c:pt>
                <c:pt idx="25">
                  <c:v>7578</c:v>
                </c:pt>
                <c:pt idx="26">
                  <c:v>6698</c:v>
                </c:pt>
                <c:pt idx="27">
                  <c:v>5994</c:v>
                </c:pt>
                <c:pt idx="28">
                  <c:v>6006</c:v>
                </c:pt>
                <c:pt idx="29">
                  <c:v>7303</c:v>
                </c:pt>
                <c:pt idx="30">
                  <c:v>6980</c:v>
                </c:pt>
                <c:pt idx="31">
                  <c:v>7062</c:v>
                </c:pt>
                <c:pt idx="32">
                  <c:v>7371</c:v>
                </c:pt>
                <c:pt idx="33">
                  <c:v>7347</c:v>
                </c:pt>
                <c:pt idx="34">
                  <c:v>7309</c:v>
                </c:pt>
                <c:pt idx="35">
                  <c:v>7659</c:v>
                </c:pt>
                <c:pt idx="36">
                  <c:v>7455</c:v>
                </c:pt>
                <c:pt idx="37">
                  <c:v>7064</c:v>
                </c:pt>
                <c:pt idx="38">
                  <c:v>7465</c:v>
                </c:pt>
                <c:pt idx="39">
                  <c:v>7435</c:v>
                </c:pt>
                <c:pt idx="40">
                  <c:v>7313</c:v>
                </c:pt>
                <c:pt idx="41">
                  <c:v>7354</c:v>
                </c:pt>
                <c:pt idx="42">
                  <c:v>7288</c:v>
                </c:pt>
                <c:pt idx="43">
                  <c:v>6915</c:v>
                </c:pt>
                <c:pt idx="44">
                  <c:v>6796</c:v>
                </c:pt>
                <c:pt idx="45">
                  <c:v>7210</c:v>
                </c:pt>
                <c:pt idx="46">
                  <c:v>7166</c:v>
                </c:pt>
                <c:pt idx="47">
                  <c:v>6971</c:v>
                </c:pt>
                <c:pt idx="48">
                  <c:v>6801</c:v>
                </c:pt>
                <c:pt idx="49">
                  <c:v>6408</c:v>
                </c:pt>
                <c:pt idx="50">
                  <c:v>6036</c:v>
                </c:pt>
                <c:pt idx="51">
                  <c:v>5842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75F-4670-8041-7284DADA5939}"/>
            </c:ext>
          </c:extLst>
        </c:ser>
        <c:ser>
          <c:idx val="7"/>
          <c:order val="7"/>
          <c:tx>
            <c:strRef>
              <c:f>Comparativo!$A$40</c:f>
              <c:strCache>
                <c:ptCount val="1"/>
                <c:pt idx="0">
                  <c:v>TOTAL ATENCIONES DE URGENCIA 2025</c:v>
                </c:pt>
              </c:strCache>
            </c:strRef>
          </c:tx>
          <c:marker>
            <c:symbol val="none"/>
          </c:marker>
          <c:val>
            <c:numRef>
              <c:f>Comparativo!$B$40:$AK$40</c:f>
              <c:numCache>
                <c:formatCode>#,##0</c:formatCode>
                <c:ptCount val="36"/>
                <c:pt idx="0">
                  <c:v>5825</c:v>
                </c:pt>
                <c:pt idx="1">
                  <c:v>6074</c:v>
                </c:pt>
                <c:pt idx="2">
                  <c:v>6074</c:v>
                </c:pt>
                <c:pt idx="3">
                  <c:v>5866</c:v>
                </c:pt>
                <c:pt idx="4">
                  <c:v>5913</c:v>
                </c:pt>
                <c:pt idx="5">
                  <c:v>5488</c:v>
                </c:pt>
                <c:pt idx="6">
                  <c:v>5876</c:v>
                </c:pt>
                <c:pt idx="7">
                  <c:v>5954</c:v>
                </c:pt>
                <c:pt idx="8">
                  <c:v>5584</c:v>
                </c:pt>
                <c:pt idx="9">
                  <c:v>5806</c:v>
                </c:pt>
                <c:pt idx="10">
                  <c:v>6552</c:v>
                </c:pt>
                <c:pt idx="11">
                  <c:v>7215</c:v>
                </c:pt>
                <c:pt idx="12">
                  <c:v>7158</c:v>
                </c:pt>
                <c:pt idx="13">
                  <c:v>6767</c:v>
                </c:pt>
                <c:pt idx="14">
                  <c:v>6857</c:v>
                </c:pt>
                <c:pt idx="15">
                  <c:v>6717</c:v>
                </c:pt>
                <c:pt idx="16">
                  <c:v>7353</c:v>
                </c:pt>
                <c:pt idx="17">
                  <c:v>7050</c:v>
                </c:pt>
                <c:pt idx="18">
                  <c:v>7801</c:v>
                </c:pt>
                <c:pt idx="19">
                  <c:v>7835</c:v>
                </c:pt>
                <c:pt idx="20">
                  <c:v>7886</c:v>
                </c:pt>
                <c:pt idx="21">
                  <c:v>7585</c:v>
                </c:pt>
                <c:pt idx="22">
                  <c:v>7332</c:v>
                </c:pt>
                <c:pt idx="23">
                  <c:v>7219</c:v>
                </c:pt>
                <c:pt idx="24">
                  <c:v>7146</c:v>
                </c:pt>
                <c:pt idx="25">
                  <c:v>6837</c:v>
                </c:pt>
                <c:pt idx="26">
                  <c:v>6307</c:v>
                </c:pt>
                <c:pt idx="27">
                  <c:v>6282</c:v>
                </c:pt>
                <c:pt idx="28">
                  <c:v>6454</c:v>
                </c:pt>
                <c:pt idx="29">
                  <c:v>6582</c:v>
                </c:pt>
                <c:pt idx="30">
                  <c:v>6252</c:v>
                </c:pt>
                <c:pt idx="31">
                  <c:v>7177</c:v>
                </c:pt>
                <c:pt idx="32">
                  <c:v>6526</c:v>
                </c:pt>
                <c:pt idx="33">
                  <c:v>6713</c:v>
                </c:pt>
                <c:pt idx="34">
                  <c:v>6563</c:v>
                </c:pt>
                <c:pt idx="35">
                  <c:v>6593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75F-4670-8041-7284DADA5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475528"/>
        <c:axId val="1"/>
      </c:lineChart>
      <c:catAx>
        <c:axId val="56247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562475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462945049219514"/>
          <c:y val="0.17747463386300907"/>
          <c:w val="0.1824229665658344"/>
          <c:h val="0.69460306926943161"/>
        </c:manualLayout>
      </c:layout>
      <c:overlay val="0"/>
      <c:txPr>
        <a:bodyPr/>
        <a:lstStyle/>
        <a:p>
          <a:pPr>
            <a:defRPr sz="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/>
              <a:t>Análisis Comparativo Atención Respiratoria  en SAPU. Años 2019 a 2025</a:t>
            </a:r>
          </a:p>
        </c:rich>
      </c:tx>
      <c:layout>
        <c:manualLayout>
          <c:xMode val="edge"/>
          <c:yMode val="edge"/>
          <c:x val="9.5725775654288109E-2"/>
          <c:y val="2.7303754266211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1354432246781433E-2"/>
          <c:y val="0.15814570960199942"/>
          <c:w val="0.71111106080428887"/>
          <c:h val="0.72785359167987962"/>
        </c:manualLayout>
      </c:layout>
      <c:lineChart>
        <c:grouping val="standard"/>
        <c:varyColors val="0"/>
        <c:ser>
          <c:idx val="0"/>
          <c:order val="0"/>
          <c:tx>
            <c:strRef>
              <c:f>'Comp Resp'!$A$32</c:f>
              <c:strCache>
                <c:ptCount val="1"/>
                <c:pt idx="0">
                  <c:v> ATENCIONES RESPIRATORIAS 2019</c:v>
                </c:pt>
              </c:strCache>
            </c:strRef>
          </c:tx>
          <c:val>
            <c:numRef>
              <c:f>'Comp Resp'!$B$32:$BA$32</c:f>
              <c:numCache>
                <c:formatCode>#,##0</c:formatCode>
                <c:ptCount val="52"/>
                <c:pt idx="0">
                  <c:v>1149</c:v>
                </c:pt>
                <c:pt idx="1">
                  <c:v>1026</c:v>
                </c:pt>
                <c:pt idx="2">
                  <c:v>1006</c:v>
                </c:pt>
                <c:pt idx="3">
                  <c:v>1000</c:v>
                </c:pt>
                <c:pt idx="4">
                  <c:v>940</c:v>
                </c:pt>
                <c:pt idx="5">
                  <c:v>953</c:v>
                </c:pt>
                <c:pt idx="6">
                  <c:v>974</c:v>
                </c:pt>
                <c:pt idx="7">
                  <c:v>1064</c:v>
                </c:pt>
                <c:pt idx="8">
                  <c:v>1001</c:v>
                </c:pt>
                <c:pt idx="9">
                  <c:v>1082</c:v>
                </c:pt>
                <c:pt idx="10">
                  <c:v>1648</c:v>
                </c:pt>
                <c:pt idx="11">
                  <c:v>2239</c:v>
                </c:pt>
                <c:pt idx="12">
                  <c:v>2252</c:v>
                </c:pt>
                <c:pt idx="13">
                  <c:v>2261</c:v>
                </c:pt>
                <c:pt idx="14">
                  <c:v>2186</c:v>
                </c:pt>
                <c:pt idx="15">
                  <c:v>2254</c:v>
                </c:pt>
                <c:pt idx="16">
                  <c:v>2377</c:v>
                </c:pt>
                <c:pt idx="17">
                  <c:v>2340</c:v>
                </c:pt>
                <c:pt idx="18">
                  <c:v>2470</c:v>
                </c:pt>
                <c:pt idx="19">
                  <c:v>2799</c:v>
                </c:pt>
                <c:pt idx="20">
                  <c:v>2953</c:v>
                </c:pt>
                <c:pt idx="21">
                  <c:v>2889</c:v>
                </c:pt>
                <c:pt idx="22">
                  <c:v>3380</c:v>
                </c:pt>
                <c:pt idx="23">
                  <c:v>3426</c:v>
                </c:pt>
                <c:pt idx="24">
                  <c:v>3342</c:v>
                </c:pt>
                <c:pt idx="25">
                  <c:v>2954</c:v>
                </c:pt>
                <c:pt idx="26">
                  <c:v>2691</c:v>
                </c:pt>
                <c:pt idx="27">
                  <c:v>2260</c:v>
                </c:pt>
                <c:pt idx="28">
                  <c:v>2007</c:v>
                </c:pt>
                <c:pt idx="29">
                  <c:v>2261</c:v>
                </c:pt>
                <c:pt idx="30">
                  <c:v>2386</c:v>
                </c:pt>
                <c:pt idx="31">
                  <c:v>2810</c:v>
                </c:pt>
                <c:pt idx="32">
                  <c:v>3533</c:v>
                </c:pt>
                <c:pt idx="33">
                  <c:v>3058</c:v>
                </c:pt>
                <c:pt idx="34">
                  <c:v>3145</c:v>
                </c:pt>
                <c:pt idx="35">
                  <c:v>3134</c:v>
                </c:pt>
                <c:pt idx="36">
                  <c:v>3068</c:v>
                </c:pt>
                <c:pt idx="37">
                  <c:v>2981</c:v>
                </c:pt>
                <c:pt idx="38">
                  <c:v>2827</c:v>
                </c:pt>
                <c:pt idx="39">
                  <c:v>2380</c:v>
                </c:pt>
                <c:pt idx="40">
                  <c:v>2434</c:v>
                </c:pt>
                <c:pt idx="41">
                  <c:v>2232</c:v>
                </c:pt>
                <c:pt idx="42">
                  <c:v>1621</c:v>
                </c:pt>
                <c:pt idx="43">
                  <c:v>1422</c:v>
                </c:pt>
                <c:pt idx="44">
                  <c:v>1088</c:v>
                </c:pt>
                <c:pt idx="45">
                  <c:v>1562</c:v>
                </c:pt>
                <c:pt idx="46">
                  <c:v>1609</c:v>
                </c:pt>
                <c:pt idx="47">
                  <c:v>1228</c:v>
                </c:pt>
                <c:pt idx="48">
                  <c:v>1258</c:v>
                </c:pt>
                <c:pt idx="49">
                  <c:v>1208</c:v>
                </c:pt>
                <c:pt idx="50">
                  <c:v>1075</c:v>
                </c:pt>
                <c:pt idx="51">
                  <c:v>1092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2C-460D-995A-21DE189E59C4}"/>
            </c:ext>
          </c:extLst>
        </c:ser>
        <c:ser>
          <c:idx val="1"/>
          <c:order val="1"/>
          <c:tx>
            <c:strRef>
              <c:f>'Comp Resp'!$A$33</c:f>
              <c:strCache>
                <c:ptCount val="1"/>
                <c:pt idx="0">
                  <c:v> ATENCIONES RESPIRATORIAS 2020</c:v>
                </c:pt>
              </c:strCache>
            </c:strRef>
          </c:tx>
          <c:val>
            <c:numRef>
              <c:f>'Comp Resp'!$B$33:$BA$33</c:f>
              <c:numCache>
                <c:formatCode>#,##0</c:formatCode>
                <c:ptCount val="52"/>
                <c:pt idx="0">
                  <c:v>1065</c:v>
                </c:pt>
                <c:pt idx="1">
                  <c:v>932</c:v>
                </c:pt>
                <c:pt idx="2">
                  <c:v>914</c:v>
                </c:pt>
                <c:pt idx="3">
                  <c:v>887</c:v>
                </c:pt>
                <c:pt idx="4">
                  <c:v>808</c:v>
                </c:pt>
                <c:pt idx="5">
                  <c:v>887</c:v>
                </c:pt>
                <c:pt idx="6">
                  <c:v>833</c:v>
                </c:pt>
                <c:pt idx="7">
                  <c:v>841</c:v>
                </c:pt>
                <c:pt idx="8">
                  <c:v>964</c:v>
                </c:pt>
                <c:pt idx="9">
                  <c:v>1125</c:v>
                </c:pt>
                <c:pt idx="10">
                  <c:v>1905</c:v>
                </c:pt>
                <c:pt idx="11">
                  <c:v>2445</c:v>
                </c:pt>
                <c:pt idx="12">
                  <c:v>1290</c:v>
                </c:pt>
                <c:pt idx="13">
                  <c:v>773</c:v>
                </c:pt>
                <c:pt idx="14">
                  <c:v>558</c:v>
                </c:pt>
                <c:pt idx="15">
                  <c:v>499</c:v>
                </c:pt>
                <c:pt idx="16">
                  <c:v>422</c:v>
                </c:pt>
                <c:pt idx="17">
                  <c:v>501</c:v>
                </c:pt>
                <c:pt idx="18">
                  <c:v>582</c:v>
                </c:pt>
                <c:pt idx="19">
                  <c:v>692</c:v>
                </c:pt>
                <c:pt idx="20">
                  <c:v>930</c:v>
                </c:pt>
                <c:pt idx="21">
                  <c:v>945</c:v>
                </c:pt>
                <c:pt idx="22">
                  <c:v>922</c:v>
                </c:pt>
                <c:pt idx="23">
                  <c:v>973</c:v>
                </c:pt>
                <c:pt idx="24">
                  <c:v>861</c:v>
                </c:pt>
                <c:pt idx="25">
                  <c:v>884</c:v>
                </c:pt>
                <c:pt idx="26">
                  <c:v>717</c:v>
                </c:pt>
                <c:pt idx="27">
                  <c:v>717</c:v>
                </c:pt>
                <c:pt idx="28">
                  <c:v>649</c:v>
                </c:pt>
                <c:pt idx="29">
                  <c:v>732</c:v>
                </c:pt>
                <c:pt idx="30">
                  <c:v>106</c:v>
                </c:pt>
                <c:pt idx="31">
                  <c:v>100</c:v>
                </c:pt>
                <c:pt idx="32">
                  <c:v>93</c:v>
                </c:pt>
                <c:pt idx="33">
                  <c:v>107</c:v>
                </c:pt>
                <c:pt idx="34">
                  <c:v>87</c:v>
                </c:pt>
                <c:pt idx="35">
                  <c:v>106</c:v>
                </c:pt>
                <c:pt idx="36">
                  <c:v>96</c:v>
                </c:pt>
                <c:pt idx="37">
                  <c:v>126</c:v>
                </c:pt>
                <c:pt idx="38">
                  <c:v>185</c:v>
                </c:pt>
                <c:pt idx="39">
                  <c:v>214</c:v>
                </c:pt>
                <c:pt idx="40">
                  <c:v>210</c:v>
                </c:pt>
                <c:pt idx="41">
                  <c:v>282</c:v>
                </c:pt>
                <c:pt idx="42">
                  <c:v>302</c:v>
                </c:pt>
                <c:pt idx="43">
                  <c:v>292</c:v>
                </c:pt>
                <c:pt idx="44">
                  <c:v>301</c:v>
                </c:pt>
                <c:pt idx="45">
                  <c:v>234</c:v>
                </c:pt>
                <c:pt idx="46">
                  <c:v>321</c:v>
                </c:pt>
                <c:pt idx="47">
                  <c:v>276</c:v>
                </c:pt>
                <c:pt idx="48">
                  <c:v>295</c:v>
                </c:pt>
                <c:pt idx="49">
                  <c:v>309</c:v>
                </c:pt>
                <c:pt idx="50">
                  <c:v>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2C-460D-995A-21DE189E59C4}"/>
            </c:ext>
          </c:extLst>
        </c:ser>
        <c:ser>
          <c:idx val="2"/>
          <c:order val="2"/>
          <c:tx>
            <c:strRef>
              <c:f>'Comp Resp'!$A$34</c:f>
              <c:strCache>
                <c:ptCount val="1"/>
                <c:pt idx="0">
                  <c:v> ATENCIONES RESPIRATORIAS 2021</c:v>
                </c:pt>
              </c:strCache>
            </c:strRef>
          </c:tx>
          <c:val>
            <c:numRef>
              <c:f>'Comp Resp'!$B$34:$BA$34</c:f>
              <c:numCache>
                <c:formatCode>#,##0</c:formatCode>
                <c:ptCount val="52"/>
                <c:pt idx="0">
                  <c:v>241</c:v>
                </c:pt>
                <c:pt idx="1">
                  <c:v>205</c:v>
                </c:pt>
                <c:pt idx="2">
                  <c:v>191</c:v>
                </c:pt>
                <c:pt idx="3">
                  <c:v>172</c:v>
                </c:pt>
                <c:pt idx="4">
                  <c:v>133</c:v>
                </c:pt>
                <c:pt idx="5">
                  <c:v>140</c:v>
                </c:pt>
                <c:pt idx="6">
                  <c:v>159</c:v>
                </c:pt>
                <c:pt idx="7">
                  <c:v>181</c:v>
                </c:pt>
                <c:pt idx="8">
                  <c:v>147</c:v>
                </c:pt>
                <c:pt idx="9">
                  <c:v>225</c:v>
                </c:pt>
                <c:pt idx="10">
                  <c:v>243</c:v>
                </c:pt>
                <c:pt idx="11">
                  <c:v>224</c:v>
                </c:pt>
                <c:pt idx="12">
                  <c:v>219</c:v>
                </c:pt>
                <c:pt idx="13">
                  <c:v>207</c:v>
                </c:pt>
                <c:pt idx="14">
                  <c:v>226</c:v>
                </c:pt>
                <c:pt idx="15">
                  <c:v>244</c:v>
                </c:pt>
                <c:pt idx="16">
                  <c:v>179</c:v>
                </c:pt>
                <c:pt idx="17">
                  <c:v>169</c:v>
                </c:pt>
                <c:pt idx="18">
                  <c:v>222</c:v>
                </c:pt>
                <c:pt idx="19">
                  <c:v>242</c:v>
                </c:pt>
                <c:pt idx="20">
                  <c:v>320</c:v>
                </c:pt>
                <c:pt idx="21">
                  <c:v>402</c:v>
                </c:pt>
                <c:pt idx="22">
                  <c:v>432</c:v>
                </c:pt>
                <c:pt idx="23">
                  <c:v>455</c:v>
                </c:pt>
                <c:pt idx="24">
                  <c:v>546</c:v>
                </c:pt>
                <c:pt idx="25">
                  <c:v>451</c:v>
                </c:pt>
                <c:pt idx="26">
                  <c:v>461</c:v>
                </c:pt>
                <c:pt idx="27">
                  <c:v>450</c:v>
                </c:pt>
                <c:pt idx="28">
                  <c:v>557</c:v>
                </c:pt>
                <c:pt idx="29">
                  <c:v>492</c:v>
                </c:pt>
                <c:pt idx="30">
                  <c:v>630</c:v>
                </c:pt>
                <c:pt idx="31">
                  <c:v>571</c:v>
                </c:pt>
                <c:pt idx="32">
                  <c:v>697</c:v>
                </c:pt>
                <c:pt idx="33">
                  <c:v>689</c:v>
                </c:pt>
                <c:pt idx="34">
                  <c:v>733</c:v>
                </c:pt>
                <c:pt idx="35">
                  <c:v>770</c:v>
                </c:pt>
                <c:pt idx="36">
                  <c:v>619</c:v>
                </c:pt>
                <c:pt idx="37">
                  <c:v>783</c:v>
                </c:pt>
                <c:pt idx="38">
                  <c:v>805</c:v>
                </c:pt>
                <c:pt idx="39">
                  <c:v>737</c:v>
                </c:pt>
                <c:pt idx="40">
                  <c:v>783</c:v>
                </c:pt>
                <c:pt idx="41">
                  <c:v>726</c:v>
                </c:pt>
                <c:pt idx="42">
                  <c:v>781</c:v>
                </c:pt>
                <c:pt idx="43">
                  <c:v>748</c:v>
                </c:pt>
                <c:pt idx="44">
                  <c:v>867</c:v>
                </c:pt>
                <c:pt idx="45">
                  <c:v>700</c:v>
                </c:pt>
                <c:pt idx="46">
                  <c:v>677</c:v>
                </c:pt>
                <c:pt idx="47">
                  <c:v>604</c:v>
                </c:pt>
                <c:pt idx="48">
                  <c:v>564</c:v>
                </c:pt>
                <c:pt idx="49">
                  <c:v>526</c:v>
                </c:pt>
                <c:pt idx="50">
                  <c:v>614</c:v>
                </c:pt>
                <c:pt idx="51">
                  <c:v>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2C-460D-995A-21DE189E59C4}"/>
            </c:ext>
          </c:extLst>
        </c:ser>
        <c:ser>
          <c:idx val="3"/>
          <c:order val="3"/>
          <c:tx>
            <c:strRef>
              <c:f>'Comp Resp'!$A$35</c:f>
              <c:strCache>
                <c:ptCount val="1"/>
                <c:pt idx="0">
                  <c:v> ATENCIONES RESPIRATORIAS 2022</c:v>
                </c:pt>
              </c:strCache>
            </c:strRef>
          </c:tx>
          <c:val>
            <c:numRef>
              <c:f>'Comp Resp'!$B$35:$BA$35</c:f>
              <c:numCache>
                <c:formatCode>#,##0</c:formatCode>
                <c:ptCount val="52"/>
                <c:pt idx="0">
                  <c:v>765</c:v>
                </c:pt>
                <c:pt idx="1">
                  <c:v>1147</c:v>
                </c:pt>
                <c:pt idx="2">
                  <c:v>676</c:v>
                </c:pt>
                <c:pt idx="3">
                  <c:v>681</c:v>
                </c:pt>
                <c:pt idx="4">
                  <c:v>417</c:v>
                </c:pt>
                <c:pt idx="5">
                  <c:v>369</c:v>
                </c:pt>
                <c:pt idx="6">
                  <c:v>266</c:v>
                </c:pt>
                <c:pt idx="7">
                  <c:v>168</c:v>
                </c:pt>
                <c:pt idx="8">
                  <c:v>244</c:v>
                </c:pt>
                <c:pt idx="9">
                  <c:v>460</c:v>
                </c:pt>
                <c:pt idx="10">
                  <c:v>1012</c:v>
                </c:pt>
                <c:pt idx="11">
                  <c:v>1120</c:v>
                </c:pt>
                <c:pt idx="12">
                  <c:v>1054</c:v>
                </c:pt>
                <c:pt idx="13">
                  <c:v>829</c:v>
                </c:pt>
                <c:pt idx="14">
                  <c:v>680</c:v>
                </c:pt>
                <c:pt idx="15">
                  <c:v>1022</c:v>
                </c:pt>
                <c:pt idx="16">
                  <c:v>1135</c:v>
                </c:pt>
                <c:pt idx="17">
                  <c:v>1364</c:v>
                </c:pt>
                <c:pt idx="18">
                  <c:v>1533</c:v>
                </c:pt>
                <c:pt idx="19">
                  <c:v>1605</c:v>
                </c:pt>
                <c:pt idx="20">
                  <c:v>1564</c:v>
                </c:pt>
                <c:pt idx="21">
                  <c:v>1470</c:v>
                </c:pt>
                <c:pt idx="22">
                  <c:v>1566</c:v>
                </c:pt>
                <c:pt idx="23">
                  <c:v>1490</c:v>
                </c:pt>
                <c:pt idx="24">
                  <c:v>1229</c:v>
                </c:pt>
                <c:pt idx="25">
                  <c:v>1022</c:v>
                </c:pt>
                <c:pt idx="26">
                  <c:v>1014</c:v>
                </c:pt>
                <c:pt idx="27">
                  <c:v>798</c:v>
                </c:pt>
                <c:pt idx="28">
                  <c:v>885</c:v>
                </c:pt>
                <c:pt idx="29">
                  <c:v>492</c:v>
                </c:pt>
                <c:pt idx="30">
                  <c:v>630</c:v>
                </c:pt>
                <c:pt idx="31">
                  <c:v>571</c:v>
                </c:pt>
                <c:pt idx="32">
                  <c:v>697</c:v>
                </c:pt>
                <c:pt idx="33">
                  <c:v>689</c:v>
                </c:pt>
                <c:pt idx="34">
                  <c:v>733</c:v>
                </c:pt>
                <c:pt idx="35">
                  <c:v>770</c:v>
                </c:pt>
                <c:pt idx="36">
                  <c:v>619</c:v>
                </c:pt>
                <c:pt idx="37">
                  <c:v>783</c:v>
                </c:pt>
                <c:pt idx="38">
                  <c:v>805</c:v>
                </c:pt>
                <c:pt idx="39">
                  <c:v>737</c:v>
                </c:pt>
                <c:pt idx="40">
                  <c:v>783</c:v>
                </c:pt>
                <c:pt idx="41">
                  <c:v>726</c:v>
                </c:pt>
                <c:pt idx="42">
                  <c:v>781</c:v>
                </c:pt>
                <c:pt idx="43">
                  <c:v>748</c:v>
                </c:pt>
                <c:pt idx="44">
                  <c:v>867</c:v>
                </c:pt>
                <c:pt idx="45">
                  <c:v>700</c:v>
                </c:pt>
                <c:pt idx="46">
                  <c:v>677</c:v>
                </c:pt>
                <c:pt idx="47">
                  <c:v>604</c:v>
                </c:pt>
                <c:pt idx="48">
                  <c:v>564</c:v>
                </c:pt>
                <c:pt idx="49">
                  <c:v>526</c:v>
                </c:pt>
                <c:pt idx="50">
                  <c:v>614</c:v>
                </c:pt>
                <c:pt idx="51">
                  <c:v>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2C-460D-995A-21DE189E59C4}"/>
            </c:ext>
          </c:extLst>
        </c:ser>
        <c:ser>
          <c:idx val="4"/>
          <c:order val="4"/>
          <c:tx>
            <c:strRef>
              <c:f>'Comp Resp'!$A$36</c:f>
              <c:strCache>
                <c:ptCount val="1"/>
                <c:pt idx="0">
                  <c:v> ATENCIONES RESPIRATORIAS 2023</c:v>
                </c:pt>
              </c:strCache>
            </c:strRef>
          </c:tx>
          <c:val>
            <c:numRef>
              <c:f>'Comp Resp'!$B$36:$BA$36</c:f>
              <c:numCache>
                <c:formatCode>#,##0</c:formatCode>
                <c:ptCount val="52"/>
                <c:pt idx="0">
                  <c:v>1170</c:v>
                </c:pt>
                <c:pt idx="1">
                  <c:v>829</c:v>
                </c:pt>
                <c:pt idx="2">
                  <c:v>757</c:v>
                </c:pt>
                <c:pt idx="3">
                  <c:v>602</c:v>
                </c:pt>
                <c:pt idx="4">
                  <c:v>555</c:v>
                </c:pt>
                <c:pt idx="5">
                  <c:v>551</c:v>
                </c:pt>
                <c:pt idx="6">
                  <c:v>558</c:v>
                </c:pt>
                <c:pt idx="7">
                  <c:v>740</c:v>
                </c:pt>
                <c:pt idx="8">
                  <c:v>812</c:v>
                </c:pt>
                <c:pt idx="9">
                  <c:v>1435</c:v>
                </c:pt>
                <c:pt idx="10">
                  <c:v>2146</c:v>
                </c:pt>
                <c:pt idx="11">
                  <c:v>2059</c:v>
                </c:pt>
                <c:pt idx="12">
                  <c:v>1892</c:v>
                </c:pt>
                <c:pt idx="13" formatCode="_-* #,##0_-;\-* #,##0_-;_-* &quot;-&quot;_-;_-@_-">
                  <c:v>1894</c:v>
                </c:pt>
                <c:pt idx="14">
                  <c:v>2359</c:v>
                </c:pt>
                <c:pt idx="15">
                  <c:v>2428</c:v>
                </c:pt>
                <c:pt idx="16">
                  <c:v>2727</c:v>
                </c:pt>
                <c:pt idx="17" formatCode="General">
                  <c:v>2670</c:v>
                </c:pt>
                <c:pt idx="18" formatCode="General">
                  <c:v>2566</c:v>
                </c:pt>
                <c:pt idx="19" formatCode="General">
                  <c:v>2475</c:v>
                </c:pt>
                <c:pt idx="20" formatCode="General">
                  <c:v>2524</c:v>
                </c:pt>
                <c:pt idx="21" formatCode="General">
                  <c:v>2430</c:v>
                </c:pt>
                <c:pt idx="22" formatCode="General">
                  <c:v>2425</c:v>
                </c:pt>
                <c:pt idx="23" formatCode="General">
                  <c:v>2325</c:v>
                </c:pt>
                <c:pt idx="24" formatCode="General">
                  <c:v>2159</c:v>
                </c:pt>
                <c:pt idx="25" formatCode="General">
                  <c:v>2039</c:v>
                </c:pt>
                <c:pt idx="26" formatCode="General">
                  <c:v>1584</c:v>
                </c:pt>
                <c:pt idx="27" formatCode="General">
                  <c:v>1495</c:v>
                </c:pt>
                <c:pt idx="28" formatCode="General">
                  <c:v>1600</c:v>
                </c:pt>
                <c:pt idx="29" formatCode="General">
                  <c:v>1827</c:v>
                </c:pt>
                <c:pt idx="30" formatCode="General">
                  <c:v>1724</c:v>
                </c:pt>
                <c:pt idx="31" formatCode="General">
                  <c:v>2028</c:v>
                </c:pt>
                <c:pt idx="32" formatCode="General">
                  <c:v>2059</c:v>
                </c:pt>
                <c:pt idx="33" formatCode="General">
                  <c:v>2104</c:v>
                </c:pt>
                <c:pt idx="34" formatCode="General">
                  <c:v>2049</c:v>
                </c:pt>
                <c:pt idx="35" formatCode="_-* #,##0_-;\-* #,##0_-;_-* &quot;-&quot;_-;_-@_-">
                  <c:v>2042</c:v>
                </c:pt>
                <c:pt idx="36" formatCode="_-* #,##0_-;\-* #,##0_-;_-* &quot;-&quot;_-;_-@_-">
                  <c:v>2079</c:v>
                </c:pt>
                <c:pt idx="37" formatCode="_-* #,##0_-;\-* #,##0_-;_-* &quot;-&quot;_-;_-@_-">
                  <c:v>2043</c:v>
                </c:pt>
                <c:pt idx="38" formatCode="_-* #,##0_-;\-* #,##0_-;_-* &quot;-&quot;_-;_-@_-">
                  <c:v>1933</c:v>
                </c:pt>
                <c:pt idx="39" formatCode="_-* #,##0_-;\-* #,##0_-;_-* &quot;-&quot;_-;_-@_-">
                  <c:v>1941</c:v>
                </c:pt>
                <c:pt idx="40" formatCode="_-* #,##0_-;\-* #,##0_-;_-* &quot;-&quot;_-;_-@_-">
                  <c:v>2430</c:v>
                </c:pt>
                <c:pt idx="41" formatCode="_-* #,##0_-;\-* #,##0_-;_-* &quot;-&quot;_-;_-@_-">
                  <c:v>2434</c:v>
                </c:pt>
                <c:pt idx="42" formatCode="_-* #,##0_-;\-* #,##0_-;_-* &quot;-&quot;_-;_-@_-">
                  <c:v>2372</c:v>
                </c:pt>
                <c:pt idx="43" formatCode="_-* #,##0_-;\-* #,##0_-;_-* &quot;-&quot;_-;_-@_-">
                  <c:v>2076</c:v>
                </c:pt>
                <c:pt idx="44" formatCode="_-* #,##0_-;\-* #,##0_-;_-* &quot;-&quot;_-;_-@_-">
                  <c:v>2074</c:v>
                </c:pt>
                <c:pt idx="45" formatCode="_-* #,##0_-;\-* #,##0_-;_-* &quot;-&quot;_-;_-@_-">
                  <c:v>2192</c:v>
                </c:pt>
                <c:pt idx="46" formatCode="_-* #,##0_-;\-* #,##0_-;_-* &quot;-&quot;_-;_-@_-">
                  <c:v>2081</c:v>
                </c:pt>
                <c:pt idx="47" formatCode="_-* #,##0_-;\-* #,##0_-;_-* &quot;-&quot;_-;_-@_-">
                  <c:v>1860</c:v>
                </c:pt>
                <c:pt idx="48" formatCode="General">
                  <c:v>1733</c:v>
                </c:pt>
                <c:pt idx="49" formatCode="General">
                  <c:v>1672</c:v>
                </c:pt>
                <c:pt idx="50" formatCode="General">
                  <c:v>1480</c:v>
                </c:pt>
                <c:pt idx="51" formatCode="General">
                  <c:v>1566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92C-460D-995A-21DE189E59C4}"/>
            </c:ext>
          </c:extLst>
        </c:ser>
        <c:ser>
          <c:idx val="5"/>
          <c:order val="5"/>
          <c:tx>
            <c:strRef>
              <c:f>'Comp Resp'!$A$37</c:f>
              <c:strCache>
                <c:ptCount val="1"/>
                <c:pt idx="0">
                  <c:v> ATENCIONES RESPIRATORIAS 2024</c:v>
                </c:pt>
              </c:strCache>
            </c:strRef>
          </c:tx>
          <c:val>
            <c:numRef>
              <c:f>'Comp Resp'!$B$37:$BA$37</c:f>
              <c:numCache>
                <c:formatCode>#,##0</c:formatCode>
                <c:ptCount val="52"/>
                <c:pt idx="0">
                  <c:v>1396</c:v>
                </c:pt>
                <c:pt idx="1">
                  <c:v>1246</c:v>
                </c:pt>
                <c:pt idx="2">
                  <c:v>1141</c:v>
                </c:pt>
                <c:pt idx="3">
                  <c:v>1142</c:v>
                </c:pt>
                <c:pt idx="4">
                  <c:v>1124</c:v>
                </c:pt>
                <c:pt idx="5">
                  <c:v>1344</c:v>
                </c:pt>
                <c:pt idx="6">
                  <c:v>1170</c:v>
                </c:pt>
                <c:pt idx="7">
                  <c:v>1262</c:v>
                </c:pt>
                <c:pt idx="8">
                  <c:v>1259</c:v>
                </c:pt>
                <c:pt idx="9">
                  <c:v>2643</c:v>
                </c:pt>
                <c:pt idx="10">
                  <c:v>2837</c:v>
                </c:pt>
                <c:pt idx="11">
                  <c:v>3534</c:v>
                </c:pt>
                <c:pt idx="12">
                  <c:v>3378</c:v>
                </c:pt>
                <c:pt idx="13">
                  <c:v>3546</c:v>
                </c:pt>
                <c:pt idx="14">
                  <c:v>3716</c:v>
                </c:pt>
                <c:pt idx="15">
                  <c:v>3777</c:v>
                </c:pt>
                <c:pt idx="16">
                  <c:v>3853</c:v>
                </c:pt>
                <c:pt idx="17">
                  <c:v>3451</c:v>
                </c:pt>
                <c:pt idx="18">
                  <c:v>3251</c:v>
                </c:pt>
                <c:pt idx="19">
                  <c:v>3392</c:v>
                </c:pt>
                <c:pt idx="20">
                  <c:v>3188</c:v>
                </c:pt>
                <c:pt idx="21">
                  <c:v>3181</c:v>
                </c:pt>
                <c:pt idx="22">
                  <c:v>3419</c:v>
                </c:pt>
                <c:pt idx="23">
                  <c:v>3257</c:v>
                </c:pt>
                <c:pt idx="24">
                  <c:v>2988</c:v>
                </c:pt>
                <c:pt idx="25">
                  <c:v>2938</c:v>
                </c:pt>
                <c:pt idx="26">
                  <c:v>2465</c:v>
                </c:pt>
                <c:pt idx="27">
                  <c:v>2083</c:v>
                </c:pt>
                <c:pt idx="28">
                  <c:v>2044</c:v>
                </c:pt>
                <c:pt idx="29">
                  <c:v>2634</c:v>
                </c:pt>
                <c:pt idx="30">
                  <c:v>2485</c:v>
                </c:pt>
                <c:pt idx="31">
                  <c:v>2683</c:v>
                </c:pt>
                <c:pt idx="32">
                  <c:v>2945</c:v>
                </c:pt>
                <c:pt idx="33">
                  <c:v>2852</c:v>
                </c:pt>
                <c:pt idx="34">
                  <c:v>2847</c:v>
                </c:pt>
                <c:pt idx="35">
                  <c:v>3054</c:v>
                </c:pt>
                <c:pt idx="36">
                  <c:v>2929</c:v>
                </c:pt>
                <c:pt idx="37">
                  <c:v>2727</c:v>
                </c:pt>
                <c:pt idx="38">
                  <c:v>2767</c:v>
                </c:pt>
                <c:pt idx="39">
                  <c:v>2740</c:v>
                </c:pt>
                <c:pt idx="40">
                  <c:v>2844</c:v>
                </c:pt>
                <c:pt idx="41">
                  <c:v>2929</c:v>
                </c:pt>
                <c:pt idx="42">
                  <c:v>3061</c:v>
                </c:pt>
                <c:pt idx="43">
                  <c:v>2735</c:v>
                </c:pt>
                <c:pt idx="44">
                  <c:v>2424</c:v>
                </c:pt>
                <c:pt idx="45">
                  <c:v>2639</c:v>
                </c:pt>
                <c:pt idx="46">
                  <c:v>2728</c:v>
                </c:pt>
                <c:pt idx="47">
                  <c:v>2581</c:v>
                </c:pt>
                <c:pt idx="48">
                  <c:v>2474</c:v>
                </c:pt>
                <c:pt idx="49">
                  <c:v>2201</c:v>
                </c:pt>
                <c:pt idx="50">
                  <c:v>1927</c:v>
                </c:pt>
                <c:pt idx="51">
                  <c:v>1687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92C-460D-995A-21DE189E59C4}"/>
            </c:ext>
          </c:extLst>
        </c:ser>
        <c:ser>
          <c:idx val="6"/>
          <c:order val="6"/>
          <c:tx>
            <c:strRef>
              <c:f>'Comp Resp'!$A$38</c:f>
              <c:strCache>
                <c:ptCount val="1"/>
                <c:pt idx="0">
                  <c:v> ATENCIONES RESPIRATORIAS 2025</c:v>
                </c:pt>
              </c:strCache>
            </c:strRef>
          </c:tx>
          <c:val>
            <c:numRef>
              <c:f>'Comp Resp'!$B$38:$BA$38</c:f>
              <c:numCache>
                <c:formatCode>_-* #,##0_-;\-* #,##0_-;_-* "-"_-;_-@_-</c:formatCode>
                <c:ptCount val="52"/>
                <c:pt idx="0">
                  <c:v>1488</c:v>
                </c:pt>
                <c:pt idx="1">
                  <c:v>1477</c:v>
                </c:pt>
                <c:pt idx="2">
                  <c:v>1376</c:v>
                </c:pt>
                <c:pt idx="3">
                  <c:v>1149</c:v>
                </c:pt>
                <c:pt idx="4">
                  <c:v>1088</c:v>
                </c:pt>
                <c:pt idx="5">
                  <c:v>1039</c:v>
                </c:pt>
                <c:pt idx="6">
                  <c:v>1047</c:v>
                </c:pt>
                <c:pt idx="7">
                  <c:v>1087</c:v>
                </c:pt>
                <c:pt idx="8">
                  <c:v>1005</c:v>
                </c:pt>
                <c:pt idx="9">
                  <c:v>1213</c:v>
                </c:pt>
                <c:pt idx="10">
                  <c:v>1675</c:v>
                </c:pt>
                <c:pt idx="11">
                  <c:v>2515</c:v>
                </c:pt>
                <c:pt idx="12">
                  <c:v>2418</c:v>
                </c:pt>
                <c:pt idx="13">
                  <c:v>2127</c:v>
                </c:pt>
                <c:pt idx="14">
                  <c:v>2097</c:v>
                </c:pt>
                <c:pt idx="15">
                  <c:v>2275</c:v>
                </c:pt>
                <c:pt idx="16">
                  <c:v>2810</c:v>
                </c:pt>
                <c:pt idx="17">
                  <c:v>3141</c:v>
                </c:pt>
                <c:pt idx="18">
                  <c:v>3628</c:v>
                </c:pt>
                <c:pt idx="19">
                  <c:v>3765</c:v>
                </c:pt>
                <c:pt idx="20">
                  <c:v>3702</c:v>
                </c:pt>
                <c:pt idx="21">
                  <c:v>3489</c:v>
                </c:pt>
                <c:pt idx="22">
                  <c:v>3134</c:v>
                </c:pt>
                <c:pt idx="23">
                  <c:v>3059</c:v>
                </c:pt>
                <c:pt idx="24">
                  <c:v>2897</c:v>
                </c:pt>
                <c:pt idx="25">
                  <c:v>2794</c:v>
                </c:pt>
                <c:pt idx="26">
                  <c:v>2437</c:v>
                </c:pt>
                <c:pt idx="27">
                  <c:v>2191</c:v>
                </c:pt>
                <c:pt idx="28">
                  <c:v>2083</c:v>
                </c:pt>
                <c:pt idx="29">
                  <c:v>2421</c:v>
                </c:pt>
                <c:pt idx="30">
                  <c:v>2199</c:v>
                </c:pt>
                <c:pt idx="31">
                  <c:v>2553</c:v>
                </c:pt>
                <c:pt idx="32">
                  <c:v>2515</c:v>
                </c:pt>
                <c:pt idx="33">
                  <c:v>2506</c:v>
                </c:pt>
                <c:pt idx="34">
                  <c:v>2441</c:v>
                </c:pt>
                <c:pt idx="35">
                  <c:v>2475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92C-460D-995A-21DE189E5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423416"/>
        <c:axId val="1"/>
      </c:lineChart>
      <c:catAx>
        <c:axId val="45342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53423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44640201834063"/>
          <c:y val="0.16817536033251818"/>
          <c:w val="0.17855359798165935"/>
          <c:h val="0.73968306862666044"/>
        </c:manualLayout>
      </c:layout>
      <c:overlay val="0"/>
      <c:txPr>
        <a:bodyPr/>
        <a:lstStyle/>
        <a:p>
          <a:pPr>
            <a:defRPr sz="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Demanda Asistencial Total v/s Respiratoria  Iquique</a:t>
            </a:r>
            <a:endParaRPr lang="es-CL" sz="100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 Resp'!$A$150</c:f>
              <c:strCache>
                <c:ptCount val="1"/>
                <c:pt idx="0">
                  <c:v>SECCIÓN 1. TOTAL ATENCIONES DE URGENCIA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val>
            <c:numRef>
              <c:f>'Comp Resp'!$B$150:$AK$150</c:f>
              <c:numCache>
                <c:formatCode>General</c:formatCode>
                <c:ptCount val="36"/>
                <c:pt idx="0">
                  <c:v>2628</c:v>
                </c:pt>
                <c:pt idx="1">
                  <c:v>2842</c:v>
                </c:pt>
                <c:pt idx="2">
                  <c:v>2745</c:v>
                </c:pt>
                <c:pt idx="3">
                  <c:v>2702</c:v>
                </c:pt>
                <c:pt idx="4">
                  <c:v>2795</c:v>
                </c:pt>
                <c:pt idx="5">
                  <c:v>2455</c:v>
                </c:pt>
                <c:pt idx="6">
                  <c:v>2696</c:v>
                </c:pt>
                <c:pt idx="7">
                  <c:v>2713</c:v>
                </c:pt>
                <c:pt idx="8">
                  <c:v>2532</c:v>
                </c:pt>
                <c:pt idx="9">
                  <c:v>2477</c:v>
                </c:pt>
                <c:pt idx="10">
                  <c:v>2803</c:v>
                </c:pt>
                <c:pt idx="11">
                  <c:v>3052</c:v>
                </c:pt>
                <c:pt idx="12">
                  <c:v>3092</c:v>
                </c:pt>
                <c:pt idx="13">
                  <c:v>2920</c:v>
                </c:pt>
                <c:pt idx="14">
                  <c:v>3006</c:v>
                </c:pt>
                <c:pt idx="15">
                  <c:v>2883</c:v>
                </c:pt>
                <c:pt idx="16">
                  <c:v>3096</c:v>
                </c:pt>
                <c:pt idx="17">
                  <c:v>3332</c:v>
                </c:pt>
                <c:pt idx="18">
                  <c:v>3316</c:v>
                </c:pt>
                <c:pt idx="19">
                  <c:v>3258</c:v>
                </c:pt>
                <c:pt idx="20">
                  <c:v>3672</c:v>
                </c:pt>
                <c:pt idx="21">
                  <c:v>3519</c:v>
                </c:pt>
                <c:pt idx="22">
                  <c:v>3306</c:v>
                </c:pt>
                <c:pt idx="23">
                  <c:v>3407</c:v>
                </c:pt>
                <c:pt idx="24">
                  <c:v>3360</c:v>
                </c:pt>
                <c:pt idx="25">
                  <c:v>3116</c:v>
                </c:pt>
                <c:pt idx="26">
                  <c:v>2949</c:v>
                </c:pt>
                <c:pt idx="27">
                  <c:v>2786</c:v>
                </c:pt>
                <c:pt idx="28">
                  <c:v>2268</c:v>
                </c:pt>
                <c:pt idx="29">
                  <c:v>2975</c:v>
                </c:pt>
                <c:pt idx="30">
                  <c:v>2853</c:v>
                </c:pt>
                <c:pt idx="31">
                  <c:v>3077</c:v>
                </c:pt>
                <c:pt idx="32">
                  <c:v>3286</c:v>
                </c:pt>
                <c:pt idx="33">
                  <c:v>3495</c:v>
                </c:pt>
                <c:pt idx="34">
                  <c:v>3468</c:v>
                </c:pt>
                <c:pt idx="35">
                  <c:v>3254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A-4603-8702-03E515A81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463016"/>
        <c:axId val="1"/>
      </c:barChart>
      <c:lineChart>
        <c:grouping val="standard"/>
        <c:varyColors val="0"/>
        <c:ser>
          <c:idx val="1"/>
          <c:order val="1"/>
          <c:tx>
            <c:strRef>
              <c:f>'Comp Resp'!$A$151</c:f>
              <c:strCache>
                <c:ptCount val="1"/>
                <c:pt idx="0">
                  <c:v>TOTAL CAUSAS SISTEMA RESPIRATORIO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'Comp Resp'!$B$151:$AK$151</c:f>
              <c:numCache>
                <c:formatCode>General</c:formatCode>
                <c:ptCount val="36"/>
                <c:pt idx="0">
                  <c:v>711</c:v>
                </c:pt>
                <c:pt idx="1">
                  <c:v>793</c:v>
                </c:pt>
                <c:pt idx="2">
                  <c:v>742</c:v>
                </c:pt>
                <c:pt idx="3">
                  <c:v>617</c:v>
                </c:pt>
                <c:pt idx="4">
                  <c:v>576</c:v>
                </c:pt>
                <c:pt idx="5">
                  <c:v>540</c:v>
                </c:pt>
                <c:pt idx="6">
                  <c:v>553</c:v>
                </c:pt>
                <c:pt idx="7">
                  <c:v>564</c:v>
                </c:pt>
                <c:pt idx="8">
                  <c:v>508</c:v>
                </c:pt>
                <c:pt idx="9">
                  <c:v>605</c:v>
                </c:pt>
                <c:pt idx="10">
                  <c:v>770</c:v>
                </c:pt>
                <c:pt idx="11">
                  <c:v>1073</c:v>
                </c:pt>
                <c:pt idx="12">
                  <c:v>1109</c:v>
                </c:pt>
                <c:pt idx="13">
                  <c:v>991</c:v>
                </c:pt>
                <c:pt idx="14">
                  <c:v>1055</c:v>
                </c:pt>
                <c:pt idx="15">
                  <c:v>1010</c:v>
                </c:pt>
                <c:pt idx="16">
                  <c:v>1184</c:v>
                </c:pt>
                <c:pt idx="17">
                  <c:v>1579</c:v>
                </c:pt>
                <c:pt idx="18">
                  <c:v>1626</c:v>
                </c:pt>
                <c:pt idx="19">
                  <c:v>1588</c:v>
                </c:pt>
                <c:pt idx="20">
                  <c:v>1859</c:v>
                </c:pt>
                <c:pt idx="21">
                  <c:v>1684</c:v>
                </c:pt>
                <c:pt idx="22">
                  <c:v>1454</c:v>
                </c:pt>
                <c:pt idx="23">
                  <c:v>1482</c:v>
                </c:pt>
                <c:pt idx="24">
                  <c:v>1430</c:v>
                </c:pt>
                <c:pt idx="25">
                  <c:v>1363</c:v>
                </c:pt>
                <c:pt idx="26">
                  <c:v>1210</c:v>
                </c:pt>
                <c:pt idx="27">
                  <c:v>1050</c:v>
                </c:pt>
                <c:pt idx="28">
                  <c:v>795</c:v>
                </c:pt>
                <c:pt idx="29">
                  <c:v>1121</c:v>
                </c:pt>
                <c:pt idx="30">
                  <c:v>1050</c:v>
                </c:pt>
                <c:pt idx="31">
                  <c:v>1161</c:v>
                </c:pt>
                <c:pt idx="32">
                  <c:v>1354</c:v>
                </c:pt>
                <c:pt idx="33">
                  <c:v>1428</c:v>
                </c:pt>
                <c:pt idx="34">
                  <c:v>1395</c:v>
                </c:pt>
                <c:pt idx="35">
                  <c:v>1282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4A-4603-8702-03E515A81BD7}"/>
            </c:ext>
          </c:extLst>
        </c:ser>
        <c:ser>
          <c:idx val="2"/>
          <c:order val="2"/>
          <c:tx>
            <c:strRef>
              <c:f>'Comp Resp'!$A$161</c:f>
              <c:strCache>
                <c:ptCount val="1"/>
                <c:pt idx="0">
                  <c:v> Total IRAS Bajas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'Comp Resp'!$B$161:$AK$161</c:f>
              <c:numCache>
                <c:formatCode>General</c:formatCode>
                <c:ptCount val="36"/>
                <c:pt idx="0">
                  <c:v>146</c:v>
                </c:pt>
                <c:pt idx="1">
                  <c:v>163</c:v>
                </c:pt>
                <c:pt idx="2">
                  <c:v>142</c:v>
                </c:pt>
                <c:pt idx="3">
                  <c:v>116</c:v>
                </c:pt>
                <c:pt idx="4">
                  <c:v>117</c:v>
                </c:pt>
                <c:pt idx="5">
                  <c:v>87</c:v>
                </c:pt>
                <c:pt idx="6">
                  <c:v>121</c:v>
                </c:pt>
                <c:pt idx="7">
                  <c:v>122</c:v>
                </c:pt>
                <c:pt idx="8">
                  <c:v>142</c:v>
                </c:pt>
                <c:pt idx="9">
                  <c:v>136</c:v>
                </c:pt>
                <c:pt idx="10">
                  <c:v>148</c:v>
                </c:pt>
                <c:pt idx="11">
                  <c:v>219</c:v>
                </c:pt>
                <c:pt idx="12">
                  <c:v>210</c:v>
                </c:pt>
                <c:pt idx="13">
                  <c:v>184</c:v>
                </c:pt>
                <c:pt idx="14">
                  <c:v>221</c:v>
                </c:pt>
                <c:pt idx="15">
                  <c:v>206</c:v>
                </c:pt>
                <c:pt idx="16">
                  <c:v>219</c:v>
                </c:pt>
                <c:pt idx="17">
                  <c:v>256</c:v>
                </c:pt>
                <c:pt idx="18">
                  <c:v>313</c:v>
                </c:pt>
                <c:pt idx="19">
                  <c:v>285</c:v>
                </c:pt>
                <c:pt idx="20">
                  <c:v>357</c:v>
                </c:pt>
                <c:pt idx="21">
                  <c:v>274</c:v>
                </c:pt>
                <c:pt idx="22">
                  <c:v>269</c:v>
                </c:pt>
                <c:pt idx="23">
                  <c:v>285</c:v>
                </c:pt>
                <c:pt idx="24">
                  <c:v>261</c:v>
                </c:pt>
                <c:pt idx="25">
                  <c:v>264</c:v>
                </c:pt>
                <c:pt idx="26">
                  <c:v>237</c:v>
                </c:pt>
                <c:pt idx="27">
                  <c:v>182</c:v>
                </c:pt>
                <c:pt idx="28">
                  <c:v>140</c:v>
                </c:pt>
                <c:pt idx="29">
                  <c:v>206</c:v>
                </c:pt>
                <c:pt idx="30">
                  <c:v>201</c:v>
                </c:pt>
                <c:pt idx="31">
                  <c:v>215</c:v>
                </c:pt>
                <c:pt idx="32">
                  <c:v>256</c:v>
                </c:pt>
                <c:pt idx="33">
                  <c:v>238</c:v>
                </c:pt>
                <c:pt idx="34">
                  <c:v>299</c:v>
                </c:pt>
                <c:pt idx="35">
                  <c:v>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4A-4603-8702-03E515A81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463016"/>
        <c:axId val="1"/>
      </c:lineChart>
      <c:catAx>
        <c:axId val="453463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534630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Demanda Asistencial Respiratoria Baja Desagregada </a:t>
            </a:r>
            <a:endParaRPr lang="es-CL" sz="100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7"/>
          <c:order val="7"/>
          <c:tx>
            <c:strRef>
              <c:f>'Comp Resp'!$A$161</c:f>
              <c:strCache>
                <c:ptCount val="1"/>
                <c:pt idx="0">
                  <c:v> Total IRAS Bajas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'Comp Resp'!$B$161:$AK$161</c:f>
              <c:numCache>
                <c:formatCode>General</c:formatCode>
                <c:ptCount val="36"/>
                <c:pt idx="0">
                  <c:v>146</c:v>
                </c:pt>
                <c:pt idx="1">
                  <c:v>163</c:v>
                </c:pt>
                <c:pt idx="2">
                  <c:v>142</c:v>
                </c:pt>
                <c:pt idx="3">
                  <c:v>116</c:v>
                </c:pt>
                <c:pt idx="4">
                  <c:v>117</c:v>
                </c:pt>
                <c:pt idx="5">
                  <c:v>87</c:v>
                </c:pt>
                <c:pt idx="6">
                  <c:v>121</c:v>
                </c:pt>
                <c:pt idx="7">
                  <c:v>122</c:v>
                </c:pt>
                <c:pt idx="8">
                  <c:v>142</c:v>
                </c:pt>
                <c:pt idx="9">
                  <c:v>136</c:v>
                </c:pt>
                <c:pt idx="10">
                  <c:v>148</c:v>
                </c:pt>
                <c:pt idx="11">
                  <c:v>219</c:v>
                </c:pt>
                <c:pt idx="12">
                  <c:v>210</c:v>
                </c:pt>
                <c:pt idx="13">
                  <c:v>184</c:v>
                </c:pt>
                <c:pt idx="14">
                  <c:v>221</c:v>
                </c:pt>
                <c:pt idx="15">
                  <c:v>206</c:v>
                </c:pt>
                <c:pt idx="16">
                  <c:v>219</c:v>
                </c:pt>
                <c:pt idx="17">
                  <c:v>256</c:v>
                </c:pt>
                <c:pt idx="18">
                  <c:v>313</c:v>
                </c:pt>
                <c:pt idx="19">
                  <c:v>285</c:v>
                </c:pt>
                <c:pt idx="20">
                  <c:v>357</c:v>
                </c:pt>
                <c:pt idx="21">
                  <c:v>274</c:v>
                </c:pt>
                <c:pt idx="22">
                  <c:v>269</c:v>
                </c:pt>
                <c:pt idx="23">
                  <c:v>285</c:v>
                </c:pt>
                <c:pt idx="24">
                  <c:v>261</c:v>
                </c:pt>
                <c:pt idx="25">
                  <c:v>264</c:v>
                </c:pt>
                <c:pt idx="26">
                  <c:v>237</c:v>
                </c:pt>
                <c:pt idx="27">
                  <c:v>182</c:v>
                </c:pt>
                <c:pt idx="28">
                  <c:v>140</c:v>
                </c:pt>
                <c:pt idx="29">
                  <c:v>206</c:v>
                </c:pt>
                <c:pt idx="30">
                  <c:v>201</c:v>
                </c:pt>
                <c:pt idx="31">
                  <c:v>215</c:v>
                </c:pt>
                <c:pt idx="32">
                  <c:v>256</c:v>
                </c:pt>
                <c:pt idx="33">
                  <c:v>238</c:v>
                </c:pt>
                <c:pt idx="34">
                  <c:v>299</c:v>
                </c:pt>
                <c:pt idx="35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B-4EA9-9E8A-A56EAFD13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465536"/>
        <c:axId val="1"/>
      </c:barChart>
      <c:lineChart>
        <c:grouping val="standard"/>
        <c:varyColors val="0"/>
        <c:ser>
          <c:idx val="0"/>
          <c:order val="0"/>
          <c:tx>
            <c:strRef>
              <c:f>'Comp Resp'!$A$154</c:f>
              <c:strCache>
                <c:ptCount val="1"/>
                <c:pt idx="0">
                  <c:v>Influenza 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'Comp Resp'!$B$154:$AK$154</c:f>
              <c:numCache>
                <c:formatCode>General</c:formatCode>
                <c:ptCount val="36"/>
                <c:pt idx="0">
                  <c:v>9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4</c:v>
                </c:pt>
                <c:pt idx="13">
                  <c:v>4</c:v>
                </c:pt>
                <c:pt idx="14">
                  <c:v>17</c:v>
                </c:pt>
                <c:pt idx="15">
                  <c:v>15</c:v>
                </c:pt>
                <c:pt idx="16">
                  <c:v>19</c:v>
                </c:pt>
                <c:pt idx="17">
                  <c:v>26</c:v>
                </c:pt>
                <c:pt idx="18">
                  <c:v>31</c:v>
                </c:pt>
                <c:pt idx="19">
                  <c:v>31</c:v>
                </c:pt>
                <c:pt idx="20">
                  <c:v>43</c:v>
                </c:pt>
                <c:pt idx="21">
                  <c:v>23</c:v>
                </c:pt>
                <c:pt idx="22">
                  <c:v>13</c:v>
                </c:pt>
                <c:pt idx="23">
                  <c:v>12</c:v>
                </c:pt>
                <c:pt idx="24">
                  <c:v>4</c:v>
                </c:pt>
                <c:pt idx="25">
                  <c:v>14</c:v>
                </c:pt>
                <c:pt idx="26">
                  <c:v>12</c:v>
                </c:pt>
                <c:pt idx="27">
                  <c:v>3</c:v>
                </c:pt>
                <c:pt idx="28">
                  <c:v>2</c:v>
                </c:pt>
                <c:pt idx="29">
                  <c:v>2</c:v>
                </c:pt>
                <c:pt idx="30">
                  <c:v>1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3</c:v>
                </c:pt>
                <c:pt idx="3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7B-4EA9-9E8A-A56EAFD131CE}"/>
            </c:ext>
          </c:extLst>
        </c:ser>
        <c:ser>
          <c:idx val="1"/>
          <c:order val="1"/>
          <c:tx>
            <c:strRef>
              <c:f>'Comp Resp'!$A$155</c:f>
              <c:strCache>
                <c:ptCount val="1"/>
                <c:pt idx="0">
                  <c:v>Neumonía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'Comp Resp'!$B$155:$AK$155</c:f>
              <c:numCache>
                <c:formatCode>General</c:formatCode>
                <c:ptCount val="36"/>
                <c:pt idx="0">
                  <c:v>29</c:v>
                </c:pt>
                <c:pt idx="1">
                  <c:v>19</c:v>
                </c:pt>
                <c:pt idx="2">
                  <c:v>28</c:v>
                </c:pt>
                <c:pt idx="3">
                  <c:v>20</c:v>
                </c:pt>
                <c:pt idx="4">
                  <c:v>12</c:v>
                </c:pt>
                <c:pt idx="5">
                  <c:v>9</c:v>
                </c:pt>
                <c:pt idx="6">
                  <c:v>14</c:v>
                </c:pt>
                <c:pt idx="7">
                  <c:v>13</c:v>
                </c:pt>
                <c:pt idx="8">
                  <c:v>20</c:v>
                </c:pt>
                <c:pt idx="9">
                  <c:v>10</c:v>
                </c:pt>
                <c:pt idx="10">
                  <c:v>15</c:v>
                </c:pt>
                <c:pt idx="11">
                  <c:v>28</c:v>
                </c:pt>
                <c:pt idx="12">
                  <c:v>24</c:v>
                </c:pt>
                <c:pt idx="13">
                  <c:v>13</c:v>
                </c:pt>
                <c:pt idx="14">
                  <c:v>27</c:v>
                </c:pt>
                <c:pt idx="15">
                  <c:v>23</c:v>
                </c:pt>
                <c:pt idx="16">
                  <c:v>33</c:v>
                </c:pt>
                <c:pt idx="17">
                  <c:v>34</c:v>
                </c:pt>
                <c:pt idx="18">
                  <c:v>52</c:v>
                </c:pt>
                <c:pt idx="19">
                  <c:v>38</c:v>
                </c:pt>
                <c:pt idx="20">
                  <c:v>30</c:v>
                </c:pt>
                <c:pt idx="21">
                  <c:v>35</c:v>
                </c:pt>
                <c:pt idx="22">
                  <c:v>45</c:v>
                </c:pt>
                <c:pt idx="23">
                  <c:v>37</c:v>
                </c:pt>
                <c:pt idx="24">
                  <c:v>41</c:v>
                </c:pt>
                <c:pt idx="25">
                  <c:v>33</c:v>
                </c:pt>
                <c:pt idx="26">
                  <c:v>33</c:v>
                </c:pt>
                <c:pt idx="27">
                  <c:v>33</c:v>
                </c:pt>
                <c:pt idx="28">
                  <c:v>21</c:v>
                </c:pt>
                <c:pt idx="29">
                  <c:v>28</c:v>
                </c:pt>
                <c:pt idx="30">
                  <c:v>21</c:v>
                </c:pt>
                <c:pt idx="31">
                  <c:v>20</c:v>
                </c:pt>
                <c:pt idx="32">
                  <c:v>23</c:v>
                </c:pt>
                <c:pt idx="33">
                  <c:v>23</c:v>
                </c:pt>
                <c:pt idx="34">
                  <c:v>35</c:v>
                </c:pt>
                <c:pt idx="35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7B-4EA9-9E8A-A56EAFD131CE}"/>
            </c:ext>
          </c:extLst>
        </c:ser>
        <c:ser>
          <c:idx val="2"/>
          <c:order val="2"/>
          <c:tx>
            <c:strRef>
              <c:f>'Comp Resp'!$A$156</c:f>
              <c:strCache>
                <c:ptCount val="1"/>
                <c:pt idx="0">
                  <c:v>Bronquitis/bronquiolitis aguda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'Comp Resp'!$B$156:$AK$156</c:f>
              <c:numCache>
                <c:formatCode>General</c:formatCode>
                <c:ptCount val="36"/>
                <c:pt idx="0">
                  <c:v>65</c:v>
                </c:pt>
                <c:pt idx="1">
                  <c:v>96</c:v>
                </c:pt>
                <c:pt idx="2">
                  <c:v>74</c:v>
                </c:pt>
                <c:pt idx="3">
                  <c:v>56</c:v>
                </c:pt>
                <c:pt idx="4">
                  <c:v>68</c:v>
                </c:pt>
                <c:pt idx="5">
                  <c:v>50</c:v>
                </c:pt>
                <c:pt idx="6">
                  <c:v>75</c:v>
                </c:pt>
                <c:pt idx="7">
                  <c:v>67</c:v>
                </c:pt>
                <c:pt idx="8">
                  <c:v>78</c:v>
                </c:pt>
                <c:pt idx="9">
                  <c:v>88</c:v>
                </c:pt>
                <c:pt idx="10">
                  <c:v>91</c:v>
                </c:pt>
                <c:pt idx="11">
                  <c:v>123</c:v>
                </c:pt>
                <c:pt idx="12">
                  <c:v>111</c:v>
                </c:pt>
                <c:pt idx="13">
                  <c:v>127</c:v>
                </c:pt>
                <c:pt idx="14">
                  <c:v>125</c:v>
                </c:pt>
                <c:pt idx="15">
                  <c:v>114</c:v>
                </c:pt>
                <c:pt idx="16">
                  <c:v>116</c:v>
                </c:pt>
                <c:pt idx="17">
                  <c:v>161</c:v>
                </c:pt>
                <c:pt idx="18">
                  <c:v>183</c:v>
                </c:pt>
                <c:pt idx="19">
                  <c:v>165</c:v>
                </c:pt>
                <c:pt idx="20">
                  <c:v>213</c:v>
                </c:pt>
                <c:pt idx="21">
                  <c:v>167</c:v>
                </c:pt>
                <c:pt idx="22">
                  <c:v>170</c:v>
                </c:pt>
                <c:pt idx="23">
                  <c:v>187</c:v>
                </c:pt>
                <c:pt idx="24">
                  <c:v>160</c:v>
                </c:pt>
                <c:pt idx="25">
                  <c:v>152</c:v>
                </c:pt>
                <c:pt idx="26">
                  <c:v>149</c:v>
                </c:pt>
                <c:pt idx="27">
                  <c:v>97</c:v>
                </c:pt>
                <c:pt idx="28">
                  <c:v>81</c:v>
                </c:pt>
                <c:pt idx="29">
                  <c:v>111</c:v>
                </c:pt>
                <c:pt idx="30">
                  <c:v>120</c:v>
                </c:pt>
                <c:pt idx="31">
                  <c:v>116</c:v>
                </c:pt>
                <c:pt idx="32">
                  <c:v>167</c:v>
                </c:pt>
                <c:pt idx="33">
                  <c:v>143</c:v>
                </c:pt>
                <c:pt idx="34">
                  <c:v>188</c:v>
                </c:pt>
                <c:pt idx="35">
                  <c:v>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7B-4EA9-9E8A-A56EAFD131CE}"/>
            </c:ext>
          </c:extLst>
        </c:ser>
        <c:ser>
          <c:idx val="3"/>
          <c:order val="3"/>
          <c:tx>
            <c:strRef>
              <c:f>'Comp Resp'!$A$157</c:f>
              <c:strCache>
                <c:ptCount val="1"/>
                <c:pt idx="0">
                  <c:v>Crisis obstructiva bronquial 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'Comp Resp'!$B$157:$AK$157</c:f>
              <c:numCache>
                <c:formatCode>General</c:formatCode>
                <c:ptCount val="36"/>
                <c:pt idx="0">
                  <c:v>19</c:v>
                </c:pt>
                <c:pt idx="1">
                  <c:v>22</c:v>
                </c:pt>
                <c:pt idx="2">
                  <c:v>21</c:v>
                </c:pt>
                <c:pt idx="3">
                  <c:v>19</c:v>
                </c:pt>
                <c:pt idx="4">
                  <c:v>23</c:v>
                </c:pt>
                <c:pt idx="5">
                  <c:v>15</c:v>
                </c:pt>
                <c:pt idx="6">
                  <c:v>18</c:v>
                </c:pt>
                <c:pt idx="7">
                  <c:v>24</c:v>
                </c:pt>
                <c:pt idx="8">
                  <c:v>26</c:v>
                </c:pt>
                <c:pt idx="9">
                  <c:v>30</c:v>
                </c:pt>
                <c:pt idx="10">
                  <c:v>27</c:v>
                </c:pt>
                <c:pt idx="11">
                  <c:v>30</c:v>
                </c:pt>
                <c:pt idx="12">
                  <c:v>33</c:v>
                </c:pt>
                <c:pt idx="13">
                  <c:v>24</c:v>
                </c:pt>
                <c:pt idx="14">
                  <c:v>26</c:v>
                </c:pt>
                <c:pt idx="15">
                  <c:v>30</c:v>
                </c:pt>
                <c:pt idx="16">
                  <c:v>31</c:v>
                </c:pt>
                <c:pt idx="17">
                  <c:v>19</c:v>
                </c:pt>
                <c:pt idx="18">
                  <c:v>20</c:v>
                </c:pt>
                <c:pt idx="19">
                  <c:v>29</c:v>
                </c:pt>
                <c:pt idx="20">
                  <c:v>30</c:v>
                </c:pt>
                <c:pt idx="21">
                  <c:v>24</c:v>
                </c:pt>
                <c:pt idx="22">
                  <c:v>20</c:v>
                </c:pt>
                <c:pt idx="23">
                  <c:v>29</c:v>
                </c:pt>
                <c:pt idx="24">
                  <c:v>25</c:v>
                </c:pt>
                <c:pt idx="25">
                  <c:v>36</c:v>
                </c:pt>
                <c:pt idx="26">
                  <c:v>21</c:v>
                </c:pt>
                <c:pt idx="27">
                  <c:v>25</c:v>
                </c:pt>
                <c:pt idx="28">
                  <c:v>20</c:v>
                </c:pt>
                <c:pt idx="29">
                  <c:v>37</c:v>
                </c:pt>
                <c:pt idx="30">
                  <c:v>46</c:v>
                </c:pt>
                <c:pt idx="31">
                  <c:v>34</c:v>
                </c:pt>
                <c:pt idx="32">
                  <c:v>28</c:v>
                </c:pt>
                <c:pt idx="33">
                  <c:v>31</c:v>
                </c:pt>
                <c:pt idx="34">
                  <c:v>40</c:v>
                </c:pt>
                <c:pt idx="35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7B-4EA9-9E8A-A56EAFD131CE}"/>
            </c:ext>
          </c:extLst>
        </c:ser>
        <c:ser>
          <c:idx val="4"/>
          <c:order val="4"/>
          <c:tx>
            <c:strRef>
              <c:f>'Comp Resp'!$A$158</c:f>
              <c:strCache>
                <c:ptCount val="1"/>
                <c:pt idx="0">
                  <c:v>Otra causa respiratoria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'Comp Resp'!$B$158:$AK$158</c:f>
              <c:numCache>
                <c:formatCode>General</c:formatCode>
                <c:ptCount val="36"/>
                <c:pt idx="0">
                  <c:v>24</c:v>
                </c:pt>
                <c:pt idx="1">
                  <c:v>20</c:v>
                </c:pt>
                <c:pt idx="2">
                  <c:v>13</c:v>
                </c:pt>
                <c:pt idx="3">
                  <c:v>16</c:v>
                </c:pt>
                <c:pt idx="4">
                  <c:v>13</c:v>
                </c:pt>
                <c:pt idx="5">
                  <c:v>12</c:v>
                </c:pt>
                <c:pt idx="6">
                  <c:v>12</c:v>
                </c:pt>
                <c:pt idx="7">
                  <c:v>18</c:v>
                </c:pt>
                <c:pt idx="8">
                  <c:v>16</c:v>
                </c:pt>
                <c:pt idx="9">
                  <c:v>8</c:v>
                </c:pt>
                <c:pt idx="10">
                  <c:v>15</c:v>
                </c:pt>
                <c:pt idx="11">
                  <c:v>37</c:v>
                </c:pt>
                <c:pt idx="12">
                  <c:v>38</c:v>
                </c:pt>
                <c:pt idx="13">
                  <c:v>14</c:v>
                </c:pt>
                <c:pt idx="14">
                  <c:v>22</c:v>
                </c:pt>
                <c:pt idx="15">
                  <c:v>24</c:v>
                </c:pt>
                <c:pt idx="16">
                  <c:v>20</c:v>
                </c:pt>
                <c:pt idx="17">
                  <c:v>16</c:v>
                </c:pt>
                <c:pt idx="18">
                  <c:v>25</c:v>
                </c:pt>
                <c:pt idx="19">
                  <c:v>20</c:v>
                </c:pt>
                <c:pt idx="20">
                  <c:v>39</c:v>
                </c:pt>
                <c:pt idx="21">
                  <c:v>23</c:v>
                </c:pt>
                <c:pt idx="22">
                  <c:v>21</c:v>
                </c:pt>
                <c:pt idx="23">
                  <c:v>20</c:v>
                </c:pt>
                <c:pt idx="24">
                  <c:v>28</c:v>
                </c:pt>
                <c:pt idx="25">
                  <c:v>28</c:v>
                </c:pt>
                <c:pt idx="26">
                  <c:v>22</c:v>
                </c:pt>
                <c:pt idx="27">
                  <c:v>23</c:v>
                </c:pt>
                <c:pt idx="28">
                  <c:v>16</c:v>
                </c:pt>
                <c:pt idx="29">
                  <c:v>28</c:v>
                </c:pt>
                <c:pt idx="30">
                  <c:v>13</c:v>
                </c:pt>
                <c:pt idx="31">
                  <c:v>40</c:v>
                </c:pt>
                <c:pt idx="32">
                  <c:v>33</c:v>
                </c:pt>
                <c:pt idx="33">
                  <c:v>36</c:v>
                </c:pt>
                <c:pt idx="34">
                  <c:v>31</c:v>
                </c:pt>
                <c:pt idx="35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7B-4EA9-9E8A-A56EAFD131CE}"/>
            </c:ext>
          </c:extLst>
        </c:ser>
        <c:ser>
          <c:idx val="5"/>
          <c:order val="5"/>
          <c:tx>
            <c:strRef>
              <c:f>'Comp Resp'!$A$159</c:f>
              <c:strCache>
                <c:ptCount val="1"/>
                <c:pt idx="0">
                  <c:v>Covid-19, Virus no identificado U07.2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'Comp Resp'!$B$159:$AK$159</c:f>
              <c:numCache>
                <c:formatCode>General</c:formatCode>
                <c:ptCount val="36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  <c:pt idx="24">
                  <c:v>3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7B-4EA9-9E8A-A56EAFD131CE}"/>
            </c:ext>
          </c:extLst>
        </c:ser>
        <c:ser>
          <c:idx val="6"/>
          <c:order val="6"/>
          <c:tx>
            <c:strRef>
              <c:f>'Comp Resp'!$A$160</c:f>
              <c:strCache>
                <c:ptCount val="1"/>
                <c:pt idx="0">
                  <c:v>Covid-19, Virus identificado U07.1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'Comp Resp'!$B$160:$AK$160</c:f>
              <c:numCache>
                <c:formatCode>General</c:formatCode>
                <c:ptCount val="36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37B-4EA9-9E8A-A56EAFD13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465536"/>
        <c:axId val="1"/>
      </c:lineChart>
      <c:catAx>
        <c:axId val="4534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534655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Demanda Asistencial Total v/s Respiratoria Alto Hospicio</a:t>
            </a:r>
            <a:endParaRPr lang="es-CL" sz="1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 Resp'!$A$241</c:f>
              <c:strCache>
                <c:ptCount val="1"/>
                <c:pt idx="0">
                  <c:v>SECCIÓN 1. TOTAL ATENCIONES DE URGENCIA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val>
            <c:numRef>
              <c:f>'Comp Resp'!$B$241:$AK$241</c:f>
              <c:numCache>
                <c:formatCode>_-* #,##0_-;\-* #,##0_-;_-* "-"_-;_-@_-</c:formatCode>
                <c:ptCount val="36"/>
                <c:pt idx="0">
                  <c:v>2013</c:v>
                </c:pt>
                <c:pt idx="1">
                  <c:v>2073</c:v>
                </c:pt>
                <c:pt idx="2">
                  <c:v>1991</c:v>
                </c:pt>
                <c:pt idx="3">
                  <c:v>1981</c:v>
                </c:pt>
                <c:pt idx="4">
                  <c:v>1970</c:v>
                </c:pt>
                <c:pt idx="5">
                  <c:v>1901</c:v>
                </c:pt>
                <c:pt idx="6">
                  <c:v>2005</c:v>
                </c:pt>
                <c:pt idx="7">
                  <c:v>1868</c:v>
                </c:pt>
                <c:pt idx="8">
                  <c:v>1955</c:v>
                </c:pt>
                <c:pt idx="9">
                  <c:v>1963</c:v>
                </c:pt>
                <c:pt idx="10">
                  <c:v>2193</c:v>
                </c:pt>
                <c:pt idx="11">
                  <c:v>2441</c:v>
                </c:pt>
                <c:pt idx="12">
                  <c:v>2454</c:v>
                </c:pt>
                <c:pt idx="13">
                  <c:v>2280</c:v>
                </c:pt>
                <c:pt idx="14">
                  <c:v>2297</c:v>
                </c:pt>
                <c:pt idx="15">
                  <c:v>2235</c:v>
                </c:pt>
                <c:pt idx="16">
                  <c:v>2472</c:v>
                </c:pt>
                <c:pt idx="17">
                  <c:v>2267</c:v>
                </c:pt>
                <c:pt idx="18">
                  <c:v>2510</c:v>
                </c:pt>
                <c:pt idx="19">
                  <c:v>2422</c:v>
                </c:pt>
                <c:pt idx="20">
                  <c:v>2315</c:v>
                </c:pt>
                <c:pt idx="21">
                  <c:v>2328</c:v>
                </c:pt>
                <c:pt idx="22">
                  <c:v>2293</c:v>
                </c:pt>
                <c:pt idx="23">
                  <c:v>2148</c:v>
                </c:pt>
                <c:pt idx="24">
                  <c:v>2085</c:v>
                </c:pt>
                <c:pt idx="25">
                  <c:v>2142</c:v>
                </c:pt>
                <c:pt idx="26">
                  <c:v>1846</c:v>
                </c:pt>
                <c:pt idx="27">
                  <c:v>1670</c:v>
                </c:pt>
                <c:pt idx="28">
                  <c:v>1534</c:v>
                </c:pt>
                <c:pt idx="29">
                  <c:v>1826</c:v>
                </c:pt>
                <c:pt idx="30">
                  <c:v>1830</c:v>
                </c:pt>
                <c:pt idx="31">
                  <c:v>1980</c:v>
                </c:pt>
                <c:pt idx="32">
                  <c:v>1841</c:v>
                </c:pt>
                <c:pt idx="33">
                  <c:v>2103</c:v>
                </c:pt>
                <c:pt idx="34">
                  <c:v>2033</c:v>
                </c:pt>
                <c:pt idx="35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A-4486-95FD-8ED2A1EAF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464456"/>
        <c:axId val="1"/>
      </c:barChart>
      <c:lineChart>
        <c:grouping val="standard"/>
        <c:varyColors val="0"/>
        <c:ser>
          <c:idx val="1"/>
          <c:order val="1"/>
          <c:tx>
            <c:strRef>
              <c:f>'Comp Resp'!$A$242</c:f>
              <c:strCache>
                <c:ptCount val="1"/>
                <c:pt idx="0">
                  <c:v>TOTAL CAUSAS SISTEMA RESPIRATORIO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'Comp Resp'!$B$242:$AK$242</c:f>
              <c:numCache>
                <c:formatCode>_-* #,##0_-;\-* #,##0_-;_-* "-"_-;_-@_-</c:formatCode>
                <c:ptCount val="36"/>
                <c:pt idx="0">
                  <c:v>515</c:v>
                </c:pt>
                <c:pt idx="1">
                  <c:v>493</c:v>
                </c:pt>
                <c:pt idx="2">
                  <c:v>416</c:v>
                </c:pt>
                <c:pt idx="3">
                  <c:v>324</c:v>
                </c:pt>
                <c:pt idx="4">
                  <c:v>355</c:v>
                </c:pt>
                <c:pt idx="5">
                  <c:v>345</c:v>
                </c:pt>
                <c:pt idx="6">
                  <c:v>332</c:v>
                </c:pt>
                <c:pt idx="7">
                  <c:v>326</c:v>
                </c:pt>
                <c:pt idx="8">
                  <c:v>343</c:v>
                </c:pt>
                <c:pt idx="9">
                  <c:v>354</c:v>
                </c:pt>
                <c:pt idx="10">
                  <c:v>565</c:v>
                </c:pt>
                <c:pt idx="11">
                  <c:v>847</c:v>
                </c:pt>
                <c:pt idx="12">
                  <c:v>808</c:v>
                </c:pt>
                <c:pt idx="13">
                  <c:v>709</c:v>
                </c:pt>
                <c:pt idx="14">
                  <c:v>658</c:v>
                </c:pt>
                <c:pt idx="15">
                  <c:v>756</c:v>
                </c:pt>
                <c:pt idx="16">
                  <c:v>990</c:v>
                </c:pt>
                <c:pt idx="17">
                  <c:v>1036</c:v>
                </c:pt>
                <c:pt idx="18">
                  <c:v>1187</c:v>
                </c:pt>
                <c:pt idx="19">
                  <c:v>1178</c:v>
                </c:pt>
                <c:pt idx="20">
                  <c:v>1070</c:v>
                </c:pt>
                <c:pt idx="21">
                  <c:v>1058</c:v>
                </c:pt>
                <c:pt idx="22">
                  <c:v>946</c:v>
                </c:pt>
                <c:pt idx="23">
                  <c:v>903</c:v>
                </c:pt>
                <c:pt idx="24">
                  <c:v>826</c:v>
                </c:pt>
                <c:pt idx="25">
                  <c:v>820</c:v>
                </c:pt>
                <c:pt idx="26">
                  <c:v>673</c:v>
                </c:pt>
                <c:pt idx="27">
                  <c:v>542</c:v>
                </c:pt>
                <c:pt idx="28">
                  <c:v>522</c:v>
                </c:pt>
                <c:pt idx="29">
                  <c:v>617</c:v>
                </c:pt>
                <c:pt idx="30">
                  <c:v>592</c:v>
                </c:pt>
                <c:pt idx="31">
                  <c:v>684</c:v>
                </c:pt>
                <c:pt idx="32">
                  <c:v>684</c:v>
                </c:pt>
                <c:pt idx="33">
                  <c:v>737</c:v>
                </c:pt>
                <c:pt idx="34">
                  <c:v>703</c:v>
                </c:pt>
                <c:pt idx="35">
                  <c:v>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AA-4486-95FD-8ED2A1EAF94A}"/>
            </c:ext>
          </c:extLst>
        </c:ser>
        <c:ser>
          <c:idx val="2"/>
          <c:order val="2"/>
          <c:tx>
            <c:strRef>
              <c:f>'Comp Resp'!$A$252</c:f>
              <c:strCache>
                <c:ptCount val="1"/>
                <c:pt idx="0">
                  <c:v>Total IRAS Bajas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'Comp Resp'!$B$252:$AK$252</c:f>
              <c:numCache>
                <c:formatCode>_-* #,##0_-;\-* #,##0_-;_-* "-"_-;_-@_-</c:formatCode>
                <c:ptCount val="36"/>
                <c:pt idx="0">
                  <c:v>98</c:v>
                </c:pt>
                <c:pt idx="1">
                  <c:v>125</c:v>
                </c:pt>
                <c:pt idx="2">
                  <c:v>91</c:v>
                </c:pt>
                <c:pt idx="3">
                  <c:v>81</c:v>
                </c:pt>
                <c:pt idx="4">
                  <c:v>84</c:v>
                </c:pt>
                <c:pt idx="5">
                  <c:v>70</c:v>
                </c:pt>
                <c:pt idx="6">
                  <c:v>80</c:v>
                </c:pt>
                <c:pt idx="7">
                  <c:v>81</c:v>
                </c:pt>
                <c:pt idx="8">
                  <c:v>95</c:v>
                </c:pt>
                <c:pt idx="9">
                  <c:v>98</c:v>
                </c:pt>
                <c:pt idx="10">
                  <c:v>134</c:v>
                </c:pt>
                <c:pt idx="11">
                  <c:v>155</c:v>
                </c:pt>
                <c:pt idx="12">
                  <c:v>169</c:v>
                </c:pt>
                <c:pt idx="13">
                  <c:v>123</c:v>
                </c:pt>
                <c:pt idx="14">
                  <c:v>125</c:v>
                </c:pt>
                <c:pt idx="15">
                  <c:v>123</c:v>
                </c:pt>
                <c:pt idx="16">
                  <c:v>161</c:v>
                </c:pt>
                <c:pt idx="17">
                  <c:v>175</c:v>
                </c:pt>
                <c:pt idx="18">
                  <c:v>183</c:v>
                </c:pt>
                <c:pt idx="19">
                  <c:v>192</c:v>
                </c:pt>
                <c:pt idx="20">
                  <c:v>165</c:v>
                </c:pt>
                <c:pt idx="21">
                  <c:v>192</c:v>
                </c:pt>
                <c:pt idx="22">
                  <c:v>135</c:v>
                </c:pt>
                <c:pt idx="23">
                  <c:v>143</c:v>
                </c:pt>
                <c:pt idx="24">
                  <c:v>141</c:v>
                </c:pt>
                <c:pt idx="25">
                  <c:v>152</c:v>
                </c:pt>
                <c:pt idx="26">
                  <c:v>124</c:v>
                </c:pt>
                <c:pt idx="27">
                  <c:v>128</c:v>
                </c:pt>
                <c:pt idx="28">
                  <c:v>118</c:v>
                </c:pt>
                <c:pt idx="29">
                  <c:v>91</c:v>
                </c:pt>
                <c:pt idx="30">
                  <c:v>105</c:v>
                </c:pt>
                <c:pt idx="31">
                  <c:v>121</c:v>
                </c:pt>
                <c:pt idx="32">
                  <c:v>120</c:v>
                </c:pt>
                <c:pt idx="33">
                  <c:v>134</c:v>
                </c:pt>
                <c:pt idx="34">
                  <c:v>118</c:v>
                </c:pt>
                <c:pt idx="35">
                  <c:v>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AA-4486-95FD-8ED2A1EAF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464456"/>
        <c:axId val="1"/>
      </c:lineChart>
      <c:catAx>
        <c:axId val="45346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534644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0.16458</cdr:x>
      <cdr:y>0.02951</cdr:y>
    </cdr:from>
    <cdr:to>
      <cdr:x>0.75625</cdr:x>
      <cdr:y>0.12326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752475" y="80963"/>
          <a:ext cx="27051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0.08408</cdr:x>
      <cdr:y>0.35373</cdr:y>
    </cdr:from>
    <cdr:to>
      <cdr:x>0.12051</cdr:x>
      <cdr:y>0.39792</cdr:y>
    </cdr:to>
    <cdr:sp macro="" textlink="">
      <cdr:nvSpPr>
        <cdr:cNvPr id="2" name="Marco 1">
          <a:extLst xmlns:a="http://schemas.openxmlformats.org/drawingml/2006/main">
            <a:ext uri="{FF2B5EF4-FFF2-40B4-BE49-F238E27FC236}">
              <a16:creationId xmlns:a16="http://schemas.microsoft.com/office/drawing/2014/main" id="{13B0EC3E-BB34-534A-7597-67807A4EE4FA}"/>
            </a:ext>
          </a:extLst>
        </cdr:cNvPr>
        <cdr:cNvSpPr/>
      </cdr:nvSpPr>
      <cdr:spPr>
        <a:xfrm xmlns:a="http://schemas.openxmlformats.org/drawingml/2006/main">
          <a:off x="945449" y="2211409"/>
          <a:ext cx="409575" cy="276225"/>
        </a:xfrm>
        <a:prstGeom xmlns:a="http://schemas.openxmlformats.org/drawingml/2006/main" prst="frame">
          <a:avLst>
            <a:gd name="adj1" fmla="val 0"/>
          </a:avLst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L" kern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DA8A0AC-860D-6787-CADE-0B72B46779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8192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1BB263-8012-AB3F-708A-1D88707584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558192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C51BA9C-D0DB-0441-BA7A-9665F809294D}" type="datetimeFigureOut">
              <a:rPr lang="es-CL"/>
              <a:pPr>
                <a:defRPr/>
              </a:pPr>
              <a:t>09-09-2025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E4830D-8B7F-565E-F1F3-9BB9E3BF72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567010"/>
            <a:ext cx="3037840" cy="558191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8BC6BC-8B35-DB55-8014-15508144D3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10567010"/>
            <a:ext cx="3037840" cy="558191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A0DD960-4988-0548-BC1C-4267867223C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8192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l">
              <a:defRPr sz="14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558192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r">
              <a:defRPr sz="1400"/>
            </a:lvl1pPr>
          </a:lstStyle>
          <a:p>
            <a:fld id="{0F6B7012-7E0D-48C6-A940-16FC68CBC7ED}" type="datetimeFigureOut">
              <a:rPr lang="es-CL" smtClean="0"/>
              <a:t>09-09-2025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390650"/>
            <a:ext cx="6673850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629" tIns="51814" rIns="103629" bIns="51814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5354002"/>
            <a:ext cx="5608320" cy="4380548"/>
          </a:xfrm>
          <a:prstGeom prst="rect">
            <a:avLst/>
          </a:prstGeom>
        </p:spPr>
        <p:txBody>
          <a:bodyPr vert="horz" lIns="103629" tIns="51814" rIns="103629" bIns="51814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567010"/>
            <a:ext cx="3037840" cy="558191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l">
              <a:defRPr sz="14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10567010"/>
            <a:ext cx="3037840" cy="558191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r">
              <a:defRPr sz="1400"/>
            </a:lvl1pPr>
          </a:lstStyle>
          <a:p>
            <a:fld id="{827EF9F6-795F-43D5-B561-B1418C8D2E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627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F9F6-795F-43D5-B561-B1418C8D2E22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67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39259"/>
            <a:ext cx="10515600" cy="8377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2882212" y="3681032"/>
            <a:ext cx="6427574" cy="346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4101379" y="1600590"/>
            <a:ext cx="3989238" cy="5599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8321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06D97B16-7C3C-3DCD-5321-EE541B5CC6E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12" name="Marcador de texto 13">
            <a:extLst>
              <a:ext uri="{FF2B5EF4-FFF2-40B4-BE49-F238E27FC236}">
                <a16:creationId xmlns:a16="http://schemas.microsoft.com/office/drawing/2014/main" id="{D466892E-21EB-5F17-7709-C5183D8B4B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3036" y="2291313"/>
            <a:ext cx="5279952" cy="22753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/>
              <a:t>Haga clic para modificar los estilos de texto del patrón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/>
              <a:t>Haga clic para modificar los estilos de texto del patrón </a:t>
            </a:r>
          </a:p>
          <a:p>
            <a:pPr lvl="0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3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AC17B51-1112-EBA5-7008-B8E53B0FD25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8715E8E8-EBF8-322B-D57B-C8BBB7C86D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47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  <p:sp>
        <p:nvSpPr>
          <p:cNvPr id="8" name="Marcador de texto 13">
            <a:extLst>
              <a:ext uri="{FF2B5EF4-FFF2-40B4-BE49-F238E27FC236}">
                <a16:creationId xmlns:a16="http://schemas.microsoft.com/office/drawing/2014/main" id="{149DC9BA-E36E-B480-1DED-19266C0E3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79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F454279A-FB41-DDEE-90AD-23A93D6667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551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</p:spTree>
    <p:extLst>
      <p:ext uri="{BB962C8B-B14F-4D97-AF65-F5344CB8AC3E}">
        <p14:creationId xmlns:p14="http://schemas.microsoft.com/office/powerpoint/2010/main" val="18703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36A952D6-5185-FE90-173D-9B4238679C1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55744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2">
            <a:extLst>
              <a:ext uri="{FF2B5EF4-FFF2-40B4-BE49-F238E27FC236}">
                <a16:creationId xmlns:a16="http://schemas.microsoft.com/office/drawing/2014/main" id="{083C2F68-6964-3C8B-C094-22EBBD96A1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60D15-3417-47F6-F965-7789E500EE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7072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5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2">
            <a:extLst>
              <a:ext uri="{FF2B5EF4-FFF2-40B4-BE49-F238E27FC236}">
                <a16:creationId xmlns:a16="http://schemas.microsoft.com/office/drawing/2014/main" id="{0ACB8943-007C-33E5-CF14-C945CC700A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6F0B8119-FB90-2490-8112-1D4EEF42EFB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84961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6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B787F262-AA07-6FC4-4287-B4142226B22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49916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7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0D6255A5-5A3F-5538-429C-DB581F832C2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4DB415EF-E6CF-1D34-E6EB-14DD19F69D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47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9E79EBB5-6B94-C65B-57BB-B6C49409F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79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  <p:sp>
        <p:nvSpPr>
          <p:cNvPr id="11" name="Marcador de texto 13">
            <a:extLst>
              <a:ext uri="{FF2B5EF4-FFF2-40B4-BE49-F238E27FC236}">
                <a16:creationId xmlns:a16="http://schemas.microsoft.com/office/drawing/2014/main" id="{DC51C920-4CC8-14E1-3746-F2578D74C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551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</p:spTree>
    <p:extLst>
      <p:ext uri="{BB962C8B-B14F-4D97-AF65-F5344CB8AC3E}">
        <p14:creationId xmlns:p14="http://schemas.microsoft.com/office/powerpoint/2010/main" val="132129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3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00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8" r:id="rId5"/>
    <p:sldLayoutId id="2147483706" r:id="rId6"/>
    <p:sldLayoutId id="2147483708" r:id="rId7"/>
    <p:sldLayoutId id="2147483719" r:id="rId8"/>
    <p:sldLayoutId id="2147483711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4360D064-FA42-47E7-3F22-BF6B327636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339975"/>
            <a:ext cx="10515600" cy="836613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s-CL" altLang="es-CL" sz="4000" b="1" dirty="0">
                <a:solidFill>
                  <a:schemeClr val="bg1"/>
                </a:solidFill>
              </a:rPr>
              <a:t> Cierre Campaña Invierno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8CE3B01-6C7A-B312-5189-35B5F8E957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2900" y="3265488"/>
            <a:ext cx="6426200" cy="3460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s-CL" sz="1400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F66237F0-B46F-BE9D-238A-278227DFF925}"/>
              </a:ext>
            </a:extLst>
          </p:cNvPr>
          <p:cNvSpPr txBox="1">
            <a:spLocks/>
          </p:cNvSpPr>
          <p:nvPr/>
        </p:nvSpPr>
        <p:spPr>
          <a:xfrm>
            <a:off x="4010025" y="1901825"/>
            <a:ext cx="3987800" cy="26193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Servicio de Salud Tarapacá</a:t>
            </a:r>
          </a:p>
        </p:txBody>
      </p:sp>
      <p:pic>
        <p:nvPicPr>
          <p:cNvPr id="3077" name="Imagen 2">
            <a:extLst>
              <a:ext uri="{FF2B5EF4-FFF2-40B4-BE49-F238E27FC236}">
                <a16:creationId xmlns:a16="http://schemas.microsoft.com/office/drawing/2014/main" id="{5EA336C6-F244-2056-C0B0-7C50E8B0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3511550"/>
            <a:ext cx="39497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80192BF-BBC7-CE95-118C-5E461FBF002F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s-CL" dirty="0"/>
              <a:t>Gestión Dispositivos Fiestas Religiosas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15E771-0733-3386-6A9B-4E72FB3F71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8541" y="1916173"/>
            <a:ext cx="8884508" cy="4188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San Lorenzo</a:t>
            </a:r>
          </a:p>
          <a:p>
            <a:r>
              <a:rPr lang="es-CL" dirty="0"/>
              <a:t>Dispositivo estuvo activo desde el 01 al 12 de agosto</a:t>
            </a:r>
          </a:p>
          <a:p>
            <a:r>
              <a:rPr lang="es-CL" dirty="0"/>
              <a:t>Total Atenciones: 818</a:t>
            </a:r>
          </a:p>
          <a:p>
            <a:r>
              <a:rPr lang="es-CL" dirty="0"/>
              <a:t>31% respiratorias</a:t>
            </a:r>
          </a:p>
          <a:p>
            <a:r>
              <a:rPr lang="es-CL" dirty="0"/>
              <a:t>60% demás causas</a:t>
            </a:r>
          </a:p>
          <a:p>
            <a:r>
              <a:rPr lang="es-CL" dirty="0"/>
              <a:t>42% de los usuarios atendidos corresponden a personas entre 15 y 64 años.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671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66D2468-FA62-E9A5-1F1D-AAD952CD2EB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81676" y="419070"/>
            <a:ext cx="9585138" cy="596123"/>
          </a:xfrm>
        </p:spPr>
        <p:txBody>
          <a:bodyPr/>
          <a:lstStyle/>
          <a:p>
            <a:r>
              <a:rPr lang="es-CL" dirty="0"/>
              <a:t>Estrategia </a:t>
            </a:r>
            <a:r>
              <a:rPr lang="es-CL" dirty="0" err="1"/>
              <a:t>Policonsultantes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8D58D3-C6D0-7C5E-14A4-88C90DA561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791" y="309358"/>
            <a:ext cx="5279952" cy="815546"/>
          </a:xfrm>
        </p:spPr>
        <p:txBody>
          <a:bodyPr>
            <a:normAutofit/>
          </a:bodyPr>
          <a:lstStyle/>
          <a:p>
            <a:r>
              <a:rPr lang="es-CL" sz="1800" dirty="0"/>
              <a:t>Inicio: 24 abril</a:t>
            </a:r>
          </a:p>
          <a:p>
            <a:r>
              <a:rPr lang="es-CL" sz="1800" dirty="0"/>
              <a:t>Término: 27 agosto</a:t>
            </a:r>
          </a:p>
          <a:p>
            <a:endParaRPr lang="es-CL" sz="1800" dirty="0"/>
          </a:p>
          <a:p>
            <a:endParaRPr lang="es-CL" sz="18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0AB291F-35CE-B430-56C8-7DEFAAA9DD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806816"/>
              </p:ext>
            </p:extLst>
          </p:nvPr>
        </p:nvGraphicFramePr>
        <p:xfrm>
          <a:off x="602245" y="11249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F24FA5D-49CA-FDA8-CC1D-752BFB86E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65552"/>
              </p:ext>
            </p:extLst>
          </p:nvPr>
        </p:nvGraphicFramePr>
        <p:xfrm>
          <a:off x="6572411" y="106374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E4533B9-4080-7C22-6BE3-685CE7B42C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664271"/>
              </p:ext>
            </p:extLst>
          </p:nvPr>
        </p:nvGraphicFramePr>
        <p:xfrm>
          <a:off x="6676767" y="3868104"/>
          <a:ext cx="4572000" cy="2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41C8BFC-2B90-2ECE-04BF-41FD444923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486543"/>
              </p:ext>
            </p:extLst>
          </p:nvPr>
        </p:nvGraphicFramePr>
        <p:xfrm>
          <a:off x="720810" y="4053015"/>
          <a:ext cx="4572000" cy="244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7277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D04F0A-42C9-881E-F673-7DB72CC155C3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s-CL" dirty="0"/>
              <a:t>Estrategias Hospitalarias</a:t>
            </a:r>
          </a:p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332385-2CC8-808D-0F70-C3C5BED7B4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6270" y="5115485"/>
            <a:ext cx="6421637" cy="1248245"/>
          </a:xfrm>
        </p:spPr>
        <p:txBody>
          <a:bodyPr/>
          <a:lstStyle/>
          <a:p>
            <a:r>
              <a:rPr lang="es-CL" dirty="0"/>
              <a:t>Tener en cuenta que la campaña en esta región dura hasta septiembre y que los refuerzo se pueden extender hasta ese mes, si los recursos lo permiten.</a:t>
            </a:r>
          </a:p>
        </p:txBody>
      </p:sp>
      <p:graphicFrame>
        <p:nvGraphicFramePr>
          <p:cNvPr id="4" name="Marcador de contenido 1">
            <a:extLst>
              <a:ext uri="{FF2B5EF4-FFF2-40B4-BE49-F238E27FC236}">
                <a16:creationId xmlns:a16="http://schemas.microsoft.com/office/drawing/2014/main" id="{0F902A84-D354-C7DB-4D5E-F4800A2325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734808"/>
              </p:ext>
            </p:extLst>
          </p:nvPr>
        </p:nvGraphicFramePr>
        <p:xfrm>
          <a:off x="1952861" y="1640547"/>
          <a:ext cx="8031892" cy="2960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2208">
                  <a:extLst>
                    <a:ext uri="{9D8B030D-6E8A-4147-A177-3AD203B41FA5}">
                      <a16:colId xmlns:a16="http://schemas.microsoft.com/office/drawing/2014/main" val="1874432928"/>
                    </a:ext>
                  </a:extLst>
                </a:gridCol>
                <a:gridCol w="1356027">
                  <a:extLst>
                    <a:ext uri="{9D8B030D-6E8A-4147-A177-3AD203B41FA5}">
                      <a16:colId xmlns:a16="http://schemas.microsoft.com/office/drawing/2014/main" val="2057249751"/>
                    </a:ext>
                  </a:extLst>
                </a:gridCol>
                <a:gridCol w="1273657">
                  <a:extLst>
                    <a:ext uri="{9D8B030D-6E8A-4147-A177-3AD203B41FA5}">
                      <a16:colId xmlns:a16="http://schemas.microsoft.com/office/drawing/2014/main" val="428360474"/>
                    </a:ext>
                  </a:extLst>
                </a:gridCol>
              </a:tblGrid>
              <a:tr h="474202">
                <a:tc>
                  <a:txBody>
                    <a:bodyPr/>
                    <a:lstStyle/>
                    <a:p>
                      <a:r>
                        <a:rPr lang="es-CL" sz="1400" dirty="0"/>
                        <a:t>Indicador</a:t>
                      </a:r>
                    </a:p>
                  </a:txBody>
                  <a:tcPr>
                    <a:solidFill>
                      <a:srgbClr val="0945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2024</a:t>
                      </a:r>
                    </a:p>
                  </a:txBody>
                  <a:tcPr>
                    <a:solidFill>
                      <a:srgbClr val="0945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2025 (julio)</a:t>
                      </a:r>
                    </a:p>
                  </a:txBody>
                  <a:tcPr>
                    <a:solidFill>
                      <a:srgbClr val="0945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992754"/>
                  </a:ext>
                </a:extLst>
              </a:tr>
              <a:tr h="4742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</a:rPr>
                        <a:t>Refuerzo Unidad Emergencia Hospitalaria (atenciones)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110.172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104.131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709819"/>
                  </a:ext>
                </a:extLst>
              </a:tr>
              <a:tr h="4573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</a:rPr>
                        <a:t>Refuerzo Hospitalización Domiciliaria (ingresos)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2.730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1.762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974921"/>
                  </a:ext>
                </a:extLst>
              </a:tr>
              <a:tr h="4573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</a:rPr>
                        <a:t>Refuerzo para reconversión de camas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732354"/>
                  </a:ext>
                </a:extLst>
              </a:tr>
              <a:tr h="7263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</a:rPr>
                        <a:t>Refuerzo Unidad de Apoyo Imagenológico y de Laboratorio (muestras procesadas)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3.004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851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949474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</a:rPr>
                        <a:t>Refuerzo Unidades de Paciente Crítico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84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17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5071DEE-6EBB-060D-CCB4-AA5BA4AB0F9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69589" y="1806239"/>
            <a:ext cx="9585138" cy="596123"/>
          </a:xfrm>
        </p:spPr>
        <p:txBody>
          <a:bodyPr/>
          <a:lstStyle/>
          <a:p>
            <a:r>
              <a:rPr lang="es-MX" dirty="0"/>
              <a:t>VACUNACION DE INVIERNO</a:t>
            </a:r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0CBBA-DF0E-2F80-E73A-401CE58E94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INFLUENZA </a:t>
            </a:r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EE4785-B76F-5FA7-EF3D-7C7D7EFB1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NIRSEVIMAB </a:t>
            </a:r>
            <a:endParaRPr lang="es-C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34EFACB-7C77-DD42-57CE-3936220577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/>
              <a:t>Covid-19</a:t>
            </a:r>
            <a:endParaRPr lang="es-CL" dirty="0"/>
          </a:p>
        </p:txBody>
      </p:sp>
      <p:pic>
        <p:nvPicPr>
          <p:cNvPr id="1026" name="Picture 2" descr="Autoridades lanzan campaña de vacunación contra la Influenza | SSVQ">
            <a:extLst>
              <a:ext uri="{FF2B5EF4-FFF2-40B4-BE49-F238E27FC236}">
                <a16:creationId xmlns:a16="http://schemas.microsoft.com/office/drawing/2014/main" id="{637FA563-B660-1D4D-3980-9C3B994D8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9" y="3429000"/>
            <a:ext cx="2857500" cy="233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0CC8BD6-1F34-2D4B-4D5E-FDF045607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800" y="3428999"/>
            <a:ext cx="2803495" cy="23314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C202F0-83EE-F6AF-9001-3202EFD38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109" y="3428999"/>
            <a:ext cx="3252788" cy="22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7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94B88A-6C1A-272D-FF84-7241E11C81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B612673-E2B2-AB2D-208B-95DB599A673E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s-MX" dirty="0"/>
              <a:t>INFLUENZA al 02 de septiembre 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29C1062-9C2E-C306-C203-7206EF794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45" y="1602978"/>
            <a:ext cx="11406605" cy="488011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783F285-2E80-83F3-53B4-917590F220FE}"/>
              </a:ext>
            </a:extLst>
          </p:cNvPr>
          <p:cNvSpPr/>
          <p:nvPr/>
        </p:nvSpPr>
        <p:spPr>
          <a:xfrm>
            <a:off x="990014" y="1991656"/>
            <a:ext cx="21835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4to Nivel Nacional </a:t>
            </a:r>
            <a:endParaRPr lang="es-E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Marco 9">
            <a:extLst>
              <a:ext uri="{FF2B5EF4-FFF2-40B4-BE49-F238E27FC236}">
                <a16:creationId xmlns:a16="http://schemas.microsoft.com/office/drawing/2014/main" id="{9DC63EAC-9C1D-684B-2F7D-1F48AE11ADAD}"/>
              </a:ext>
            </a:extLst>
          </p:cNvPr>
          <p:cNvSpPr/>
          <p:nvPr/>
        </p:nvSpPr>
        <p:spPr>
          <a:xfrm>
            <a:off x="1225296" y="2624328"/>
            <a:ext cx="466344" cy="228600"/>
          </a:xfrm>
          <a:prstGeom prst="fram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1" name="Marco 10">
            <a:extLst>
              <a:ext uri="{FF2B5EF4-FFF2-40B4-BE49-F238E27FC236}">
                <a16:creationId xmlns:a16="http://schemas.microsoft.com/office/drawing/2014/main" id="{1B4820A0-543A-B71C-3409-4B65C6EAD4AA}"/>
              </a:ext>
            </a:extLst>
          </p:cNvPr>
          <p:cNvSpPr/>
          <p:nvPr/>
        </p:nvSpPr>
        <p:spPr>
          <a:xfrm>
            <a:off x="4215384" y="2505456"/>
            <a:ext cx="429768" cy="192024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2" name="Marco 11">
            <a:extLst>
              <a:ext uri="{FF2B5EF4-FFF2-40B4-BE49-F238E27FC236}">
                <a16:creationId xmlns:a16="http://schemas.microsoft.com/office/drawing/2014/main" id="{36BA8AF6-5ADF-84FF-613F-2EF63771AC87}"/>
              </a:ext>
            </a:extLst>
          </p:cNvPr>
          <p:cNvSpPr/>
          <p:nvPr/>
        </p:nvSpPr>
        <p:spPr>
          <a:xfrm>
            <a:off x="6371831" y="2601468"/>
            <a:ext cx="530352" cy="192024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3" name="Marco 12">
            <a:extLst>
              <a:ext uri="{FF2B5EF4-FFF2-40B4-BE49-F238E27FC236}">
                <a16:creationId xmlns:a16="http://schemas.microsoft.com/office/drawing/2014/main" id="{AC82E6C1-0EBD-957E-0B70-7BB4F9B02796}"/>
              </a:ext>
            </a:extLst>
          </p:cNvPr>
          <p:cNvSpPr/>
          <p:nvPr/>
        </p:nvSpPr>
        <p:spPr>
          <a:xfrm>
            <a:off x="8577072" y="2601468"/>
            <a:ext cx="429768" cy="192024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76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5BF988-FDCD-34BF-066A-569CC707169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15309" y="554037"/>
            <a:ext cx="9585138" cy="596123"/>
          </a:xfrm>
        </p:spPr>
        <p:txBody>
          <a:bodyPr/>
          <a:lstStyle/>
          <a:p>
            <a:r>
              <a:rPr lang="es-MX" dirty="0"/>
              <a:t>Influenza por comuna al 02 de septiembre.  </a:t>
            </a:r>
            <a:endParaRPr lang="es-CL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1A6B613-FF0B-2167-8A3F-B87140BFF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895098"/>
              </p:ext>
            </p:extLst>
          </p:nvPr>
        </p:nvGraphicFramePr>
        <p:xfrm>
          <a:off x="813577" y="1354296"/>
          <a:ext cx="9102852" cy="2379345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27786989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1900578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412155583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412918328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786429909"/>
                    </a:ext>
                  </a:extLst>
                </a:gridCol>
                <a:gridCol w="822452">
                  <a:extLst>
                    <a:ext uri="{9D8B030D-6E8A-4147-A177-3AD203B41FA5}">
                      <a16:colId xmlns:a16="http://schemas.microsoft.com/office/drawing/2014/main" val="1768088888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8502075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5113148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47742752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28294804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Comuna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Niños y niñas de 6 meses a 5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Escolares de 6 años a 10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Adultos mayores de 60 años y más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Crónicos de 11 a 59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Embarazadas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Personal de salud privados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Otras prioridades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Población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Rechazos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13633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11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Promedio Nacional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1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1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1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1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1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1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103,7%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1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1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1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60.709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7454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Hospicio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1804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Camiña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4962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Colchane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53643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553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Iquique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38525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681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Pozo Almonte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5239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100" b="1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TOTAL REGIONAL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  <a:endParaRPr lang="es-C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103,7%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1.549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745714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8146284-FEAC-A285-AA63-11E4D85DA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0" y="3937777"/>
            <a:ext cx="2552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5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47E567-C7EF-ECD9-9163-9B478A9A3694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s-MX" dirty="0"/>
              <a:t>Influenza Funcionarios Públicos </a:t>
            </a:r>
            <a:endParaRPr lang="es-CL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069AA-EBB6-CC7E-9AB7-FF19E0450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86918"/>
              </p:ext>
            </p:extLst>
          </p:nvPr>
        </p:nvGraphicFramePr>
        <p:xfrm>
          <a:off x="820364" y="1497106"/>
          <a:ext cx="9046322" cy="2346801"/>
        </p:xfrm>
        <a:graphic>
          <a:graphicData uri="http://schemas.openxmlformats.org/drawingml/2006/table">
            <a:tbl>
              <a:tblPr/>
              <a:tblGrid>
                <a:gridCol w="2051743">
                  <a:extLst>
                    <a:ext uri="{9D8B030D-6E8A-4147-A177-3AD203B41FA5}">
                      <a16:colId xmlns:a16="http://schemas.microsoft.com/office/drawing/2014/main" val="2930377323"/>
                    </a:ext>
                  </a:extLst>
                </a:gridCol>
                <a:gridCol w="1647612">
                  <a:extLst>
                    <a:ext uri="{9D8B030D-6E8A-4147-A177-3AD203B41FA5}">
                      <a16:colId xmlns:a16="http://schemas.microsoft.com/office/drawing/2014/main" val="2615112600"/>
                    </a:ext>
                  </a:extLst>
                </a:gridCol>
                <a:gridCol w="1746517">
                  <a:extLst>
                    <a:ext uri="{9D8B030D-6E8A-4147-A177-3AD203B41FA5}">
                      <a16:colId xmlns:a16="http://schemas.microsoft.com/office/drawing/2014/main" val="1860831056"/>
                    </a:ext>
                  </a:extLst>
                </a:gridCol>
                <a:gridCol w="1610881">
                  <a:extLst>
                    <a:ext uri="{9D8B030D-6E8A-4147-A177-3AD203B41FA5}">
                      <a16:colId xmlns:a16="http://schemas.microsoft.com/office/drawing/2014/main" val="597407145"/>
                    </a:ext>
                  </a:extLst>
                </a:gridCol>
                <a:gridCol w="1989569">
                  <a:extLst>
                    <a:ext uri="{9D8B030D-6E8A-4147-A177-3AD203B41FA5}">
                      <a16:colId xmlns:a16="http://schemas.microsoft.com/office/drawing/2014/main" val="69753812"/>
                    </a:ext>
                  </a:extLst>
                </a:gridCol>
              </a:tblGrid>
              <a:tr h="4227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COMUNA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TOTAL FUNCIONARIOS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VACUNADOS INFLUENZA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VACUNADOS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% NO VACUNADOS CONTRA INFLUENZA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525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Iquique APS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Aptos Display" panose="020B0004020202020204" pitchFamily="34" charset="0"/>
                        </a:rPr>
                        <a:t>7,00%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757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Alto Hospicio APS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1.056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1.016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Aptos Display" panose="020B0004020202020204" pitchFamily="34" charset="0"/>
                        </a:rPr>
                        <a:t>3,78%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262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Camiña APS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Aptos Display" panose="020B00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764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Colchane APS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Aptos Display" panose="020B00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314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Huara APS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Aptos Display" panose="020B0004020202020204" pitchFamily="34" charset="0"/>
                        </a:rPr>
                        <a:t>10,81%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9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Pica APS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>
                          <a:solidFill>
                            <a:schemeClr val="accent3"/>
                          </a:solidFill>
                          <a:effectLst/>
                          <a:latin typeface="Aptos Display" panose="020B0004020202020204" pitchFamily="34" charset="0"/>
                        </a:rPr>
                        <a:t>6,12%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371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Pozo Almonte APS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Aptos Display" panose="020B0004020202020204" pitchFamily="34" charset="0"/>
                        </a:rPr>
                        <a:t>10,72%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368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Hospital E.T.G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2.589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2.131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Aptos Display" panose="020B0004020202020204" pitchFamily="34" charset="0"/>
                        </a:rPr>
                        <a:t>17,69%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298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Hospital 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1.295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1.138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Aptos Display" panose="020B0004020202020204" pitchFamily="34" charset="0"/>
                        </a:rPr>
                        <a:t>12,12%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32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SST -Red de Salud Mental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Aptos Display" panose="020B0004020202020204" pitchFamily="34" charset="0"/>
                        </a:rPr>
                        <a:t>20,29%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219356"/>
                  </a:ext>
                </a:extLst>
              </a:tr>
            </a:tbl>
          </a:graphicData>
        </a:graphic>
      </p:graphicFrame>
      <p:pic>
        <p:nvPicPr>
          <p:cNvPr id="3074" name="Picture 2" descr="Grupo de personal médico del hospital de pie juntos. Trabajadores de  medicina masculina y femenina - médicos, médicos, paramédicos, enfermeras  aisladas sobre fondo blanco. Ilustración en estilo de dibujos animados  plana. |">
            <a:extLst>
              <a:ext uri="{FF2B5EF4-FFF2-40B4-BE49-F238E27FC236}">
                <a16:creationId xmlns:a16="http://schemas.microsoft.com/office/drawing/2014/main" id="{E6923313-F863-A755-EDBC-0C3AFAEBF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994049"/>
            <a:ext cx="4371975" cy="259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184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BA957C-9E59-7997-8BA9-EDBC045E7ED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73776" y="386633"/>
            <a:ext cx="9585138" cy="596123"/>
          </a:xfrm>
        </p:spPr>
        <p:txBody>
          <a:bodyPr/>
          <a:lstStyle/>
          <a:p>
            <a:r>
              <a:rPr lang="es-MX" dirty="0"/>
              <a:t>NIRSEVIMAB al 02 de septiembre</a:t>
            </a:r>
            <a:endParaRPr lang="es-CL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7B82AB4-40E2-42A1-85D3-848D274A60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223099"/>
              </p:ext>
            </p:extLst>
          </p:nvPr>
        </p:nvGraphicFramePr>
        <p:xfrm>
          <a:off x="473776" y="982757"/>
          <a:ext cx="11244448" cy="5572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3756C7C-B1BF-A6F2-B551-A4529B157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529071"/>
              </p:ext>
            </p:extLst>
          </p:nvPr>
        </p:nvGraphicFramePr>
        <p:xfrm>
          <a:off x="752476" y="1179302"/>
          <a:ext cx="10515598" cy="633833"/>
        </p:xfrm>
        <a:graphic>
          <a:graphicData uri="http://schemas.openxmlformats.org/drawingml/2006/table">
            <a:tbl>
              <a:tblPr/>
              <a:tblGrid>
                <a:gridCol w="1940647">
                  <a:extLst>
                    <a:ext uri="{9D8B030D-6E8A-4147-A177-3AD203B41FA5}">
                      <a16:colId xmlns:a16="http://schemas.microsoft.com/office/drawing/2014/main" val="1185234958"/>
                    </a:ext>
                  </a:extLst>
                </a:gridCol>
                <a:gridCol w="785285">
                  <a:extLst>
                    <a:ext uri="{9D8B030D-6E8A-4147-A177-3AD203B41FA5}">
                      <a16:colId xmlns:a16="http://schemas.microsoft.com/office/drawing/2014/main" val="2680813451"/>
                    </a:ext>
                  </a:extLst>
                </a:gridCol>
                <a:gridCol w="785285">
                  <a:extLst>
                    <a:ext uri="{9D8B030D-6E8A-4147-A177-3AD203B41FA5}">
                      <a16:colId xmlns:a16="http://schemas.microsoft.com/office/drawing/2014/main" val="3773805382"/>
                    </a:ext>
                  </a:extLst>
                </a:gridCol>
                <a:gridCol w="785285">
                  <a:extLst>
                    <a:ext uri="{9D8B030D-6E8A-4147-A177-3AD203B41FA5}">
                      <a16:colId xmlns:a16="http://schemas.microsoft.com/office/drawing/2014/main" val="3328081281"/>
                    </a:ext>
                  </a:extLst>
                </a:gridCol>
                <a:gridCol w="785285">
                  <a:extLst>
                    <a:ext uri="{9D8B030D-6E8A-4147-A177-3AD203B41FA5}">
                      <a16:colId xmlns:a16="http://schemas.microsoft.com/office/drawing/2014/main" val="1215683730"/>
                    </a:ext>
                  </a:extLst>
                </a:gridCol>
                <a:gridCol w="785285">
                  <a:extLst>
                    <a:ext uri="{9D8B030D-6E8A-4147-A177-3AD203B41FA5}">
                      <a16:colId xmlns:a16="http://schemas.microsoft.com/office/drawing/2014/main" val="3430694064"/>
                    </a:ext>
                  </a:extLst>
                </a:gridCol>
                <a:gridCol w="785285">
                  <a:extLst>
                    <a:ext uri="{9D8B030D-6E8A-4147-A177-3AD203B41FA5}">
                      <a16:colId xmlns:a16="http://schemas.microsoft.com/office/drawing/2014/main" val="3407657215"/>
                    </a:ext>
                  </a:extLst>
                </a:gridCol>
                <a:gridCol w="785285">
                  <a:extLst>
                    <a:ext uri="{9D8B030D-6E8A-4147-A177-3AD203B41FA5}">
                      <a16:colId xmlns:a16="http://schemas.microsoft.com/office/drawing/2014/main" val="1695282342"/>
                    </a:ext>
                  </a:extLst>
                </a:gridCol>
                <a:gridCol w="785285">
                  <a:extLst>
                    <a:ext uri="{9D8B030D-6E8A-4147-A177-3AD203B41FA5}">
                      <a16:colId xmlns:a16="http://schemas.microsoft.com/office/drawing/2014/main" val="543550359"/>
                    </a:ext>
                  </a:extLst>
                </a:gridCol>
                <a:gridCol w="785285">
                  <a:extLst>
                    <a:ext uri="{9D8B030D-6E8A-4147-A177-3AD203B41FA5}">
                      <a16:colId xmlns:a16="http://schemas.microsoft.com/office/drawing/2014/main" val="3322368374"/>
                    </a:ext>
                  </a:extLst>
                </a:gridCol>
                <a:gridCol w="722101">
                  <a:extLst>
                    <a:ext uri="{9D8B030D-6E8A-4147-A177-3AD203B41FA5}">
                      <a16:colId xmlns:a16="http://schemas.microsoft.com/office/drawing/2014/main" val="1985585747"/>
                    </a:ext>
                  </a:extLst>
                </a:gridCol>
                <a:gridCol w="785285">
                  <a:extLst>
                    <a:ext uri="{9D8B030D-6E8A-4147-A177-3AD203B41FA5}">
                      <a16:colId xmlns:a16="http://schemas.microsoft.com/office/drawing/2014/main" val="1816210218"/>
                    </a:ext>
                  </a:extLst>
                </a:gridCol>
              </a:tblGrid>
              <a:tr h="217314">
                <a:tc row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Servicio de Salud</a:t>
                      </a:r>
                    </a:p>
                  </a:txBody>
                  <a:tcPr marL="9055" marR="9055" marT="9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Cohorte lactantes 1 a 5 meses</a:t>
                      </a:r>
                    </a:p>
                  </a:txBody>
                  <a:tcPr marL="9055" marR="9055" marT="9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Cohorte recién nacidos marzo - octubre 2025</a:t>
                      </a:r>
                    </a:p>
                  </a:txBody>
                  <a:tcPr marL="9055" marR="9055" marT="9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738780"/>
                  </a:ext>
                </a:extLst>
              </a:tr>
              <a:tr h="23542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Avance Oct.</a:t>
                      </a:r>
                    </a:p>
                  </a:txBody>
                  <a:tcPr marL="9055" marR="9055" marT="9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Avance Nov.</a:t>
                      </a:r>
                    </a:p>
                  </a:txBody>
                  <a:tcPr marL="9055" marR="9055" marT="9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Avance Dic.</a:t>
                      </a:r>
                    </a:p>
                  </a:txBody>
                  <a:tcPr marL="9055" marR="9055" marT="9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Avance Ene.</a:t>
                      </a:r>
                    </a:p>
                  </a:txBody>
                  <a:tcPr marL="9055" marR="9055" marT="9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Avance Feb.</a:t>
                      </a:r>
                    </a:p>
                  </a:txBody>
                  <a:tcPr marL="9055" marR="9055" marT="9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9055" marR="9055" marT="9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1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Avance Mar.</a:t>
                      </a:r>
                    </a:p>
                  </a:txBody>
                  <a:tcPr marL="9055" marR="9055" marT="9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Avance Abr.</a:t>
                      </a:r>
                    </a:p>
                  </a:txBody>
                  <a:tcPr marL="9055" marR="9055" marT="9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Avance May.</a:t>
                      </a:r>
                    </a:p>
                  </a:txBody>
                  <a:tcPr marL="9055" marR="9055" marT="9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Avance Jun.</a:t>
                      </a:r>
                    </a:p>
                  </a:txBody>
                  <a:tcPr marL="9055" marR="9055" marT="9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Avance Jul.</a:t>
                      </a:r>
                    </a:p>
                  </a:txBody>
                  <a:tcPr marL="9055" marR="9055" marT="9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130813"/>
                  </a:ext>
                </a:extLst>
              </a:tr>
              <a:tr h="1810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S.S. Tarapacá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78,8%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86,3%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95,2%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94,5%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96,7%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90,3%</a:t>
                      </a:r>
                    </a:p>
                  </a:txBody>
                  <a:tcPr marL="9055" marR="9055" marT="9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95,1%</a:t>
                      </a:r>
                    </a:p>
                  </a:txBody>
                  <a:tcPr marL="9055" marR="9055" marT="9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98,5%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97,8%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97,4%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99,1%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345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48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2">
            <a:extLst>
              <a:ext uri="{FF2B5EF4-FFF2-40B4-BE49-F238E27FC236}">
                <a16:creationId xmlns:a16="http://schemas.microsoft.com/office/drawing/2014/main" id="{4F404E1E-C2F7-A9DF-85B9-1C9E40205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704850"/>
            <a:ext cx="77724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F7482D8-AEC0-C5C8-A224-215F9877A73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4971" y="461939"/>
            <a:ext cx="9585138" cy="596123"/>
          </a:xfrm>
        </p:spPr>
        <p:txBody>
          <a:bodyPr/>
          <a:lstStyle/>
          <a:p>
            <a:r>
              <a:rPr lang="es-CL" dirty="0"/>
              <a:t>Demanda Asistencial Hospitalaria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0AB3E5-C1F2-B321-DEFD-A47D29AB03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971" y="4065373"/>
            <a:ext cx="10723245" cy="2330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/>
              <a:t>La demanda asistencial total no diferenciada hospitalaria comienza a aumentar en la semana 11 con un </a:t>
            </a:r>
            <a:r>
              <a:rPr lang="es-CL" dirty="0" err="1"/>
              <a:t>peak</a:t>
            </a:r>
            <a:r>
              <a:rPr lang="es-CL" dirty="0"/>
              <a:t> en la semana 20 llegando a las 3.600 consultas. Luego de ello comienza una baja que llega a lo más bajo de las consultas en la semana 28 con 2.008 consultas, justo la semana pre Tirana. Luego comienza a subir nuevamente la demanda asistencial, llegando a la semana 36 a un total de 3.025 consultas.</a:t>
            </a:r>
          </a:p>
          <a:p>
            <a:pPr marL="0" indent="0" algn="just">
              <a:buNone/>
            </a:pPr>
            <a:r>
              <a:rPr lang="es-CL" dirty="0"/>
              <a:t>Analizando la demanda de ambos hospitales, la mayor demanda la trae el HETG.</a:t>
            </a:r>
          </a:p>
        </p:txBody>
      </p:sp>
      <p:graphicFrame>
        <p:nvGraphicFramePr>
          <p:cNvPr id="7" name="4 Gráfico">
            <a:extLst>
              <a:ext uri="{FF2B5EF4-FFF2-40B4-BE49-F238E27FC236}">
                <a16:creationId xmlns:a16="http://schemas.microsoft.com/office/drawing/2014/main" id="{ECBAE0E3-500D-066B-A2C6-2EFE34E98A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70482"/>
              </p:ext>
            </p:extLst>
          </p:nvPr>
        </p:nvGraphicFramePr>
        <p:xfrm>
          <a:off x="241085" y="1136606"/>
          <a:ext cx="570251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3EAADA8-6B95-B9F7-7A28-1962AB0565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22818"/>
              </p:ext>
            </p:extLst>
          </p:nvPr>
        </p:nvGraphicFramePr>
        <p:xfrm>
          <a:off x="5943599" y="1136606"/>
          <a:ext cx="52799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506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6A4F782-F90F-C19D-48AA-D605B3E8088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56694" y="420337"/>
            <a:ext cx="9585138" cy="596123"/>
          </a:xfrm>
        </p:spPr>
        <p:txBody>
          <a:bodyPr/>
          <a:lstStyle/>
          <a:p>
            <a:r>
              <a:rPr lang="es-CL" dirty="0"/>
              <a:t>Demanda Asistencial Hospitalaria Respiratoria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5D6A4-038F-49FC-1B96-CABC26E342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334" y="4139514"/>
            <a:ext cx="11060380" cy="217478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L" dirty="0"/>
              <a:t>Con respecto a la demanda respiratoria en los hospitales de la región, esta comienza con una primera alza en la semana 12 y luego llega el </a:t>
            </a:r>
            <a:r>
              <a:rPr lang="es-CL" dirty="0" err="1"/>
              <a:t>peak</a:t>
            </a:r>
            <a:r>
              <a:rPr lang="es-CL" dirty="0"/>
              <a:t> en la semana 20 llegando a 993 atenciones, para luego tener un comportamiento a la baja, llegando en la semana 29 al punto más bajo con 351 atenciones (semana de la Tirana), luego la curva tiene un comportamiento al alza discreto, llegando en la semana 36 a las 591 atenciones.</a:t>
            </a:r>
          </a:p>
          <a:p>
            <a:pPr marL="0" indent="0">
              <a:buNone/>
            </a:pPr>
            <a:r>
              <a:rPr lang="es-CL" dirty="0"/>
              <a:t>En comparación de ambos hospitales, el que lleva la mayor parte de las atenciones respiratorias es el HAH, teniendo un comportamiento marcado por las respiratorias, en comparación con el HETG.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F74CE81E-48C2-748D-0103-6FCD03CA18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480559"/>
              </p:ext>
            </p:extLst>
          </p:nvPr>
        </p:nvGraphicFramePr>
        <p:xfrm>
          <a:off x="244865" y="1016460"/>
          <a:ext cx="6094151" cy="270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07089EE-BBEB-3BF6-6411-77FF34A35E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913291"/>
              </p:ext>
            </p:extLst>
          </p:nvPr>
        </p:nvGraphicFramePr>
        <p:xfrm>
          <a:off x="6339017" y="1012459"/>
          <a:ext cx="5511114" cy="271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34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F3AF9DE-B172-CBE1-2F41-0FE1FFE983E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43859" y="398063"/>
            <a:ext cx="9585138" cy="596123"/>
          </a:xfrm>
        </p:spPr>
        <p:txBody>
          <a:bodyPr/>
          <a:lstStyle/>
          <a:p>
            <a:r>
              <a:rPr lang="es-CL" dirty="0"/>
              <a:t>Demanda Asistencial Urgencias APS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E56D79-47B3-3846-8853-A62758E6F0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859" y="4416237"/>
            <a:ext cx="10787287" cy="1119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/>
              <a:t>El comportamiento de la demanda total, en las urgencias de APS, no ha sido diferente a años anteriores, ni tampoco la respiratoria, es por esto que se debe analizar desde el punto de vista comunal.</a:t>
            </a:r>
          </a:p>
        </p:txBody>
      </p:sp>
      <p:graphicFrame>
        <p:nvGraphicFramePr>
          <p:cNvPr id="5" name="3 Gráfico">
            <a:extLst>
              <a:ext uri="{FF2B5EF4-FFF2-40B4-BE49-F238E27FC236}">
                <a16:creationId xmlns:a16="http://schemas.microsoft.com/office/drawing/2014/main" id="{635E9F01-E11E-CD1A-C8F8-64F923F691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058761"/>
              </p:ext>
            </p:extLst>
          </p:nvPr>
        </p:nvGraphicFramePr>
        <p:xfrm>
          <a:off x="353462" y="1322171"/>
          <a:ext cx="5602496" cy="2790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C7A19A6F-345D-E59E-A44D-23EEA3FF4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713684"/>
              </p:ext>
            </p:extLst>
          </p:nvPr>
        </p:nvGraphicFramePr>
        <p:xfrm>
          <a:off x="5955958" y="1322139"/>
          <a:ext cx="5882581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264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E4208E8-763B-E555-F78E-171A248EF44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80531" y="586081"/>
            <a:ext cx="9585138" cy="596123"/>
          </a:xfrm>
        </p:spPr>
        <p:txBody>
          <a:bodyPr/>
          <a:lstStyle/>
          <a:p>
            <a:r>
              <a:rPr lang="es-CL" dirty="0"/>
              <a:t>Demanda Asistencial Urgencias APS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A1A13E-F976-F37B-A6D8-2D8ADB895C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977" y="4065372"/>
            <a:ext cx="10527957" cy="23972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L" dirty="0"/>
              <a:t>La demanda respiratoria en la comuna de Iquique, tiene un aumento desde la semana 11, con un </a:t>
            </a:r>
            <a:r>
              <a:rPr lang="es-CL" dirty="0" err="1"/>
              <a:t>peak</a:t>
            </a:r>
            <a:r>
              <a:rPr lang="es-CL" dirty="0"/>
              <a:t> en la semana 21 y luego una baja hasta la semana 29, para luego volver a subir hasta la semana 34.</a:t>
            </a:r>
          </a:p>
          <a:p>
            <a:pPr marL="0" indent="0" algn="just">
              <a:buNone/>
            </a:pPr>
            <a:r>
              <a:rPr lang="es-CL" dirty="0"/>
              <a:t>Las respiratorias bajas más diagnosticadas son: </a:t>
            </a:r>
          </a:p>
          <a:p>
            <a:pPr marL="457200" indent="-457200" algn="just">
              <a:buAutoNum type="arabicPeriod"/>
            </a:pPr>
            <a:r>
              <a:rPr lang="es-CL" dirty="0"/>
              <a:t>Bronquitis</a:t>
            </a:r>
          </a:p>
          <a:p>
            <a:pPr marL="457200" indent="-457200" algn="just">
              <a:buAutoNum type="arabicPeriod"/>
            </a:pPr>
            <a:r>
              <a:rPr lang="es-CL" dirty="0"/>
              <a:t>Crisis Obstructivas</a:t>
            </a:r>
          </a:p>
          <a:p>
            <a:pPr marL="457200" indent="-457200" algn="just">
              <a:buAutoNum type="arabicPeriod"/>
            </a:pPr>
            <a:r>
              <a:rPr lang="es-CL" dirty="0"/>
              <a:t>Neumonías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4BF6945-DBE7-324E-1402-36DBDF3B6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673440"/>
              </p:ext>
            </p:extLst>
          </p:nvPr>
        </p:nvGraphicFramePr>
        <p:xfrm>
          <a:off x="480531" y="1128408"/>
          <a:ext cx="5279952" cy="272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9DB9135-90D8-4209-6F1A-C367331783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442710"/>
              </p:ext>
            </p:extLst>
          </p:nvPr>
        </p:nvGraphicFramePr>
        <p:xfrm>
          <a:off x="6277916" y="1128408"/>
          <a:ext cx="5433553" cy="272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405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A4E6901-B961-2C72-4FEC-9BF8C4FCC17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1104" y="456140"/>
            <a:ext cx="9585138" cy="596123"/>
          </a:xfrm>
        </p:spPr>
        <p:txBody>
          <a:bodyPr/>
          <a:lstStyle/>
          <a:p>
            <a:r>
              <a:rPr lang="es-CL" dirty="0"/>
              <a:t>Demanda Asistencial Urgencias APS </a:t>
            </a:r>
          </a:p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F64565-9C25-02E4-48C9-8C8472E868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6691" y="4371345"/>
            <a:ext cx="10503244" cy="22094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L" dirty="0"/>
              <a:t>En Alto Hospicio, el comportamiento de las respiratorias es más constante durante los meses de invierno sin grandes alzas ni disminuciones. </a:t>
            </a:r>
          </a:p>
          <a:p>
            <a:pPr marL="0" indent="0" algn="just">
              <a:buNone/>
            </a:pPr>
            <a:r>
              <a:rPr lang="es-CL" dirty="0"/>
              <a:t>Con respecto a las respiratorias bajas, los principales diagnósticos son:</a:t>
            </a:r>
          </a:p>
          <a:p>
            <a:pPr marL="457200" indent="-457200" algn="just">
              <a:buAutoNum type="arabicPeriod"/>
            </a:pPr>
            <a:r>
              <a:rPr lang="es-CL" dirty="0"/>
              <a:t>Bronquitis</a:t>
            </a:r>
          </a:p>
          <a:p>
            <a:pPr marL="457200" indent="-457200" algn="just">
              <a:buAutoNum type="arabicPeriod"/>
            </a:pPr>
            <a:r>
              <a:rPr lang="es-CL" dirty="0"/>
              <a:t>Neumonías</a:t>
            </a:r>
          </a:p>
          <a:p>
            <a:pPr marL="457200" indent="-457200" algn="just">
              <a:buAutoNum type="arabicPeriod"/>
            </a:pPr>
            <a:r>
              <a:rPr lang="es-CL" dirty="0"/>
              <a:t>Otras respiratorias bajas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D37F0EB-F98C-5632-7C41-0713D7DF0B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207006"/>
              </p:ext>
            </p:extLst>
          </p:nvPr>
        </p:nvGraphicFramePr>
        <p:xfrm>
          <a:off x="431104" y="1052263"/>
          <a:ext cx="5279952" cy="272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F53716F-6517-8E65-5197-C31CA4C0B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747112"/>
              </p:ext>
            </p:extLst>
          </p:nvPr>
        </p:nvGraphicFramePr>
        <p:xfrm>
          <a:off x="6096001" y="1054247"/>
          <a:ext cx="5664896" cy="272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378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57908AD-CDE8-BBB3-7CAB-308AC74B1E1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81677" y="443783"/>
            <a:ext cx="9585138" cy="596123"/>
          </a:xfrm>
        </p:spPr>
        <p:txBody>
          <a:bodyPr/>
          <a:lstStyle/>
          <a:p>
            <a:r>
              <a:rPr lang="es-CL" dirty="0"/>
              <a:t>Demanda Asistencial Urgencias APS </a:t>
            </a:r>
          </a:p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8CE59A-5DB9-CDC3-6B12-903E1460D2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914" y="4138844"/>
            <a:ext cx="10762735" cy="22753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L" dirty="0"/>
              <a:t>En Pozo Almonte, el comportamiento es más marcado durante los mese del año, teniendo un aumento marcado entre marzo y junio y un descenso marcado en julio con la fiesta de la Tirana, y luego un aumento discreto en agosto.</a:t>
            </a:r>
          </a:p>
          <a:p>
            <a:pPr marL="0" indent="0" algn="just">
              <a:buNone/>
            </a:pPr>
            <a:r>
              <a:rPr lang="es-CL" dirty="0"/>
              <a:t>Con respecto de los diagnosticados son:</a:t>
            </a:r>
          </a:p>
          <a:p>
            <a:pPr marL="457200" indent="-457200" algn="just">
              <a:buAutoNum type="arabicPeriod"/>
            </a:pPr>
            <a:r>
              <a:rPr lang="es-CL" dirty="0"/>
              <a:t>Bronquitis</a:t>
            </a:r>
          </a:p>
          <a:p>
            <a:pPr marL="457200" indent="-457200" algn="just">
              <a:buAutoNum type="arabicPeriod"/>
            </a:pPr>
            <a:r>
              <a:rPr lang="es-CL" dirty="0"/>
              <a:t>Neumonía</a:t>
            </a:r>
          </a:p>
          <a:p>
            <a:pPr marL="457200" indent="-457200" algn="just">
              <a:buAutoNum type="arabicPeriod"/>
            </a:pPr>
            <a:r>
              <a:rPr lang="es-CL" dirty="0"/>
              <a:t>Influenza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DA6F46B-CB75-0056-534A-736C0B6BFD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566308"/>
              </p:ext>
            </p:extLst>
          </p:nvPr>
        </p:nvGraphicFramePr>
        <p:xfrm>
          <a:off x="381677" y="1039906"/>
          <a:ext cx="5418442" cy="271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5E33AFA-E9DA-4D47-12B5-4A21DAD8CA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420140"/>
              </p:ext>
            </p:extLst>
          </p:nvPr>
        </p:nvGraphicFramePr>
        <p:xfrm>
          <a:off x="6096000" y="1022839"/>
          <a:ext cx="5418443" cy="273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03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FCAB9F0-CC95-DB8C-8AB0-F28CE8207EC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17600" y="443122"/>
            <a:ext cx="9585138" cy="596123"/>
          </a:xfrm>
        </p:spPr>
        <p:txBody>
          <a:bodyPr/>
          <a:lstStyle/>
          <a:p>
            <a:r>
              <a:rPr lang="es-CL" dirty="0"/>
              <a:t>Circulación Viral</a:t>
            </a:r>
          </a:p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BF268B-5D66-D19D-64AF-38B5AD413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5989" y="3978708"/>
            <a:ext cx="11503111" cy="1966446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dirty="0"/>
              <a:t>Circulación mayormente de HRV, con un 30%, VRS, con un 22% de las muestras y la Influenza AH1N1 con un 22% de las muestras. Se destaca la entrada en la semana 16 de VRS y la semana 13 para Influenza A H1N1.</a:t>
            </a:r>
          </a:p>
          <a:p>
            <a:pPr algn="just"/>
            <a:r>
              <a:rPr lang="es-CL" dirty="0"/>
              <a:t>% de positividad del 49% en promedio, teniendo en la semana 18 un </a:t>
            </a:r>
            <a:r>
              <a:rPr lang="es-CL" dirty="0" err="1"/>
              <a:t>peak</a:t>
            </a:r>
            <a:r>
              <a:rPr lang="es-CL" dirty="0"/>
              <a:t> de positividad llegando al 75%.</a:t>
            </a:r>
          </a:p>
          <a:p>
            <a:pPr algn="just"/>
            <a:r>
              <a:rPr lang="es-CL" dirty="0"/>
              <a:t>Total de muestras analizadas: 851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5AE465B-2CCE-E9C1-C3E3-DB5BD79C13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88877"/>
              </p:ext>
            </p:extLst>
          </p:nvPr>
        </p:nvGraphicFramePr>
        <p:xfrm>
          <a:off x="236356" y="1122915"/>
          <a:ext cx="5571320" cy="25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5E8C9B07-A156-9981-52AE-37F14D0AEB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747488"/>
              </p:ext>
            </p:extLst>
          </p:nvPr>
        </p:nvGraphicFramePr>
        <p:xfrm>
          <a:off x="6096000" y="1121637"/>
          <a:ext cx="5753100" cy="25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642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80192BF-BBC7-CE95-118C-5E461FBF002F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s-CL" dirty="0"/>
              <a:t>Gestión Dispositivos Fiestas Religiosas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15E771-0733-3386-6A9B-4E72FB3F71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8541" y="1916173"/>
            <a:ext cx="8884508" cy="4188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La Tirana</a:t>
            </a:r>
          </a:p>
          <a:p>
            <a:r>
              <a:rPr lang="es-CL" dirty="0"/>
              <a:t>1° reunión de coordinación en el mes de mayo</a:t>
            </a:r>
          </a:p>
          <a:p>
            <a:r>
              <a:rPr lang="es-CL" dirty="0"/>
              <a:t>Apertura de dispositivo el 10 de julio hasta el 19 </a:t>
            </a:r>
          </a:p>
          <a:p>
            <a:r>
              <a:rPr lang="es-CL" dirty="0"/>
              <a:t>Refuerzo SUR La Tirana con Médico, Enfermera y TENS presenciales los días 7, 8 y 9 de julio en horario SUR</a:t>
            </a:r>
          </a:p>
          <a:p>
            <a:r>
              <a:rPr lang="es-CL" dirty="0"/>
              <a:t>Refuerzo M2: 13 de julio base en Pozo Almonte; y desde el 14 al 17 de julio base en La Tirana.</a:t>
            </a:r>
          </a:p>
          <a:p>
            <a:r>
              <a:rPr lang="es-CL" dirty="0"/>
              <a:t>Total de atenciones: 2.191</a:t>
            </a:r>
          </a:p>
          <a:p>
            <a:r>
              <a:rPr lang="es-CL" dirty="0"/>
              <a:t>Total traslados M1:27</a:t>
            </a:r>
          </a:p>
          <a:p>
            <a:r>
              <a:rPr lang="es-CL" dirty="0"/>
              <a:t>Total traslados M2:14 (7 IAM)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2123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Gob2024">
  <a:themeElements>
    <a:clrScheme name="GOBIERNO DE CHILE 2024">
      <a:dk1>
        <a:srgbClr val="1B4389"/>
      </a:dk1>
      <a:lt1>
        <a:srgbClr val="FFFFFF"/>
      </a:lt1>
      <a:dk2>
        <a:srgbClr val="2259CC"/>
      </a:dk2>
      <a:lt2>
        <a:srgbClr val="DBEDF9"/>
      </a:lt2>
      <a:accent1>
        <a:srgbClr val="0C69B2"/>
      </a:accent1>
      <a:accent2>
        <a:srgbClr val="E5385F"/>
      </a:accent2>
      <a:accent3>
        <a:srgbClr val="2259CC"/>
      </a:accent3>
      <a:accent4>
        <a:srgbClr val="3CB7F5"/>
      </a:accent4>
      <a:accent5>
        <a:srgbClr val="E87982"/>
      </a:accent5>
      <a:accent6>
        <a:srgbClr val="70AD47"/>
      </a:accent6>
      <a:hlink>
        <a:srgbClr val="0563C1"/>
      </a:hlink>
      <a:folHlink>
        <a:srgbClr val="E3950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Gob2024" id="{2F5F9722-0B10-344F-8C82-9BE0849341A2}" vid="{698E2328-B6BA-674D-B63D-49A7BA75759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</TotalTime>
  <Words>1318</Words>
  <Application>Microsoft Office PowerPoint</Application>
  <PresentationFormat>Panorámica</PresentationFormat>
  <Paragraphs>284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Aptos Display</vt:lpstr>
      <vt:lpstr>Aptos Narrow</vt:lpstr>
      <vt:lpstr>Arial</vt:lpstr>
      <vt:lpstr>Calibri</vt:lpstr>
      <vt:lpstr>Verdana</vt:lpstr>
      <vt:lpstr>TemaGob2024</vt:lpstr>
      <vt:lpstr> Cierre Campaña Invierno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ana mujica</cp:lastModifiedBy>
  <cp:revision>49</cp:revision>
  <cp:lastPrinted>2025-02-25T17:57:41Z</cp:lastPrinted>
  <dcterms:created xsi:type="dcterms:W3CDTF">2022-09-08T19:25:06Z</dcterms:created>
  <dcterms:modified xsi:type="dcterms:W3CDTF">2025-09-09T18:12:25Z</dcterms:modified>
</cp:coreProperties>
</file>