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Lst>
  <p:notesMasterIdLst>
    <p:notesMasterId r:id="rId33"/>
  </p:notesMasterIdLst>
  <p:handoutMasterIdLst>
    <p:handoutMasterId r:id="rId34"/>
  </p:handoutMasterIdLst>
  <p:sldIdLst>
    <p:sldId id="256" r:id="rId4"/>
    <p:sldId id="477" r:id="rId5"/>
    <p:sldId id="449" r:id="rId6"/>
    <p:sldId id="482" r:id="rId7"/>
    <p:sldId id="511" r:id="rId8"/>
    <p:sldId id="443" r:id="rId9"/>
    <p:sldId id="444" r:id="rId10"/>
    <p:sldId id="448" r:id="rId11"/>
    <p:sldId id="481" r:id="rId12"/>
    <p:sldId id="497" r:id="rId13"/>
    <p:sldId id="505" r:id="rId14"/>
    <p:sldId id="498" r:id="rId15"/>
    <p:sldId id="504" r:id="rId16"/>
    <p:sldId id="512" r:id="rId17"/>
    <p:sldId id="515" r:id="rId18"/>
    <p:sldId id="513" r:id="rId19"/>
    <p:sldId id="516" r:id="rId20"/>
    <p:sldId id="514" r:id="rId21"/>
    <p:sldId id="517" r:id="rId22"/>
    <p:sldId id="499" r:id="rId23"/>
    <p:sldId id="502" r:id="rId24"/>
    <p:sldId id="509" r:id="rId25"/>
    <p:sldId id="434" r:id="rId26"/>
    <p:sldId id="382" r:id="rId27"/>
    <p:sldId id="490" r:id="rId28"/>
    <p:sldId id="510" r:id="rId29"/>
    <p:sldId id="488" r:id="rId30"/>
    <p:sldId id="493" r:id="rId31"/>
    <p:sldId id="483" r:id="rId32"/>
  </p:sldIdLst>
  <p:sldSz cx="9906000" cy="6858000" type="A4"/>
  <p:notesSz cx="9926638" cy="67976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4">
          <p15:clr>
            <a:srgbClr val="A4A3A4"/>
          </p15:clr>
        </p15:guide>
        <p15:guide id="2" pos="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202"/>
    <a:srgbClr val="404040"/>
    <a:srgbClr val="808080"/>
    <a:srgbClr val="CCCCCC"/>
    <a:srgbClr val="005FA1"/>
    <a:srgbClr val="E17068"/>
    <a:srgbClr val="FE454A"/>
    <a:srgbClr val="EF4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9199" autoAdjust="0"/>
  </p:normalViewPr>
  <p:slideViewPr>
    <p:cSldViewPr snapToObjects="1">
      <p:cViewPr varScale="1">
        <p:scale>
          <a:sx n="116" d="100"/>
          <a:sy n="116" d="100"/>
        </p:scale>
        <p:origin x="1218" y="108"/>
      </p:cViewPr>
      <p:guideLst>
        <p:guide orient="horz" pos="-4"/>
        <p:guide pos="3"/>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2125" cy="338138"/>
          </a:xfrm>
          <a:prstGeom prst="rect">
            <a:avLst/>
          </a:prstGeom>
        </p:spPr>
        <p:txBody>
          <a:bodyPr vert="horz" lIns="84076" tIns="42038" rIns="84076" bIns="42038" rtlCol="0"/>
          <a:lstStyle>
            <a:lvl1pPr algn="l" eaLnBrk="1" hangingPunct="1">
              <a:defRPr sz="1100">
                <a:ea typeface="ヒラギノ角ゴ Pro W3" charset="-128"/>
                <a:cs typeface="+mn-cs"/>
              </a:defRPr>
            </a:lvl1pPr>
          </a:lstStyle>
          <a:p>
            <a:pPr>
              <a:defRPr/>
            </a:pPr>
            <a:endParaRPr lang="es-CL"/>
          </a:p>
        </p:txBody>
      </p:sp>
      <p:sp>
        <p:nvSpPr>
          <p:cNvPr id="3" name="2 Marcador de fecha"/>
          <p:cNvSpPr>
            <a:spLocks noGrp="1"/>
          </p:cNvSpPr>
          <p:nvPr>
            <p:ph type="dt" sz="quarter" idx="1"/>
          </p:nvPr>
        </p:nvSpPr>
        <p:spPr>
          <a:xfrm>
            <a:off x="5622925" y="0"/>
            <a:ext cx="4300538" cy="338138"/>
          </a:xfrm>
          <a:prstGeom prst="rect">
            <a:avLst/>
          </a:prstGeom>
        </p:spPr>
        <p:txBody>
          <a:bodyPr vert="horz" lIns="84076" tIns="42038" rIns="84076" bIns="42038" rtlCol="0"/>
          <a:lstStyle>
            <a:lvl1pPr algn="r" eaLnBrk="1" hangingPunct="1">
              <a:defRPr sz="1100">
                <a:ea typeface="ヒラギノ角ゴ Pro W3" charset="-128"/>
                <a:cs typeface="+mn-cs"/>
              </a:defRPr>
            </a:lvl1pPr>
          </a:lstStyle>
          <a:p>
            <a:pPr>
              <a:defRPr/>
            </a:pPr>
            <a:fld id="{09279ECE-55D7-4096-81BF-EBB805BD97C4}" type="datetimeFigureOut">
              <a:rPr lang="es-CL"/>
              <a:pPr>
                <a:defRPr/>
              </a:pPr>
              <a:t>20-07-2021</a:t>
            </a:fld>
            <a:endParaRPr lang="es-CL" dirty="0"/>
          </a:p>
        </p:txBody>
      </p:sp>
      <p:sp>
        <p:nvSpPr>
          <p:cNvPr id="4" name="3 Marcador de pie de página"/>
          <p:cNvSpPr>
            <a:spLocks noGrp="1"/>
          </p:cNvSpPr>
          <p:nvPr>
            <p:ph type="ftr" sz="quarter" idx="2"/>
          </p:nvPr>
        </p:nvSpPr>
        <p:spPr>
          <a:xfrm>
            <a:off x="0" y="6456363"/>
            <a:ext cx="4302125" cy="339725"/>
          </a:xfrm>
          <a:prstGeom prst="rect">
            <a:avLst/>
          </a:prstGeom>
        </p:spPr>
        <p:txBody>
          <a:bodyPr vert="horz" lIns="84076" tIns="42038" rIns="84076" bIns="42038" rtlCol="0" anchor="b"/>
          <a:lstStyle>
            <a:lvl1pPr algn="l" eaLnBrk="1" hangingPunct="1">
              <a:defRPr sz="1100">
                <a:ea typeface="ヒラギノ角ゴ Pro W3" charset="-128"/>
                <a:cs typeface="+mn-cs"/>
              </a:defRPr>
            </a:lvl1pPr>
          </a:lstStyle>
          <a:p>
            <a:pPr>
              <a:defRPr/>
            </a:pPr>
            <a:endParaRPr lang="es-CL"/>
          </a:p>
        </p:txBody>
      </p:sp>
      <p:sp>
        <p:nvSpPr>
          <p:cNvPr id="5" name="4 Marcador de número de diapositiva"/>
          <p:cNvSpPr>
            <a:spLocks noGrp="1"/>
          </p:cNvSpPr>
          <p:nvPr>
            <p:ph type="sldNum" sz="quarter" idx="3"/>
          </p:nvPr>
        </p:nvSpPr>
        <p:spPr>
          <a:xfrm>
            <a:off x="5622925" y="6456363"/>
            <a:ext cx="4300538" cy="339725"/>
          </a:xfrm>
          <a:prstGeom prst="rect">
            <a:avLst/>
          </a:prstGeom>
        </p:spPr>
        <p:txBody>
          <a:bodyPr vert="horz" wrap="square" lIns="84076" tIns="42038" rIns="84076" bIns="42038" numCol="1" anchor="b" anchorCtr="0" compatLnSpc="1">
            <a:prstTxWarp prst="textNoShape">
              <a:avLst/>
            </a:prstTxWarp>
          </a:bodyPr>
          <a:lstStyle>
            <a:lvl1pPr algn="r" eaLnBrk="1" hangingPunct="1">
              <a:defRPr sz="1100"/>
            </a:lvl1pPr>
          </a:lstStyle>
          <a:p>
            <a:fld id="{0B14BC22-080B-4E3E-B37F-163635D6C2F0}" type="slidenum">
              <a:rPr lang="es-CL" altLang="es-CL"/>
              <a:pPr/>
              <a:t>‹Nº›</a:t>
            </a:fld>
            <a:endParaRPr lang="es-CL" altLang="es-CL"/>
          </a:p>
        </p:txBody>
      </p:sp>
    </p:spTree>
    <p:extLst>
      <p:ext uri="{BB962C8B-B14F-4D97-AF65-F5344CB8AC3E}">
        <p14:creationId xmlns:p14="http://schemas.microsoft.com/office/powerpoint/2010/main" val="3939102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8138"/>
          </a:xfrm>
          <a:prstGeom prst="rect">
            <a:avLst/>
          </a:prstGeom>
        </p:spPr>
        <p:txBody>
          <a:bodyPr vert="horz" wrap="square" lIns="84076" tIns="42038" rIns="84076" bIns="42038" numCol="1" anchor="t" anchorCtr="0" compatLnSpc="1">
            <a:prstTxWarp prst="textNoShape">
              <a:avLst/>
            </a:prstTxWarp>
          </a:bodyPr>
          <a:lstStyle>
            <a:lvl1pPr eaLnBrk="1" hangingPunct="1">
              <a:defRPr sz="11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5622925" y="0"/>
            <a:ext cx="4300538" cy="338138"/>
          </a:xfrm>
          <a:prstGeom prst="rect">
            <a:avLst/>
          </a:prstGeom>
        </p:spPr>
        <p:txBody>
          <a:bodyPr vert="horz" wrap="square" lIns="84076" tIns="42038" rIns="84076" bIns="42038" numCol="1" anchor="t" anchorCtr="0" compatLnSpc="1">
            <a:prstTxWarp prst="textNoShape">
              <a:avLst/>
            </a:prstTxWarp>
          </a:bodyPr>
          <a:lstStyle>
            <a:lvl1pPr algn="r" eaLnBrk="1" hangingPunct="1">
              <a:defRPr sz="1100">
                <a:latin typeface="Calibri" pitchFamily="34" charset="0"/>
                <a:ea typeface="ヒラギノ角ゴ Pro W3" charset="-128"/>
                <a:cs typeface="+mn-cs"/>
              </a:defRPr>
            </a:lvl1pPr>
          </a:lstStyle>
          <a:p>
            <a:pPr>
              <a:defRPr/>
            </a:pPr>
            <a:fld id="{52D3AE4F-51E9-46A9-B897-CE85A66DA631}" type="datetime1">
              <a:rPr lang="en-US"/>
              <a:pPr>
                <a:defRPr/>
              </a:pPr>
              <a:t>7/20/2021</a:t>
            </a:fld>
            <a:endParaRPr lang="en-US" dirty="0"/>
          </a:p>
        </p:txBody>
      </p:sp>
      <p:sp>
        <p:nvSpPr>
          <p:cNvPr id="4" name="Slide Image Placeholder 3"/>
          <p:cNvSpPr>
            <a:spLocks noGrp="1" noRot="1" noChangeAspect="1"/>
          </p:cNvSpPr>
          <p:nvPr>
            <p:ph type="sldImg" idx="2"/>
          </p:nvPr>
        </p:nvSpPr>
        <p:spPr>
          <a:xfrm>
            <a:off x="3122613" y="509588"/>
            <a:ext cx="3681412" cy="2549525"/>
          </a:xfrm>
          <a:prstGeom prst="rect">
            <a:avLst/>
          </a:prstGeom>
          <a:noFill/>
          <a:ln w="12700">
            <a:solidFill>
              <a:prstClr val="black"/>
            </a:solidFill>
          </a:ln>
        </p:spPr>
        <p:txBody>
          <a:bodyPr vert="horz" wrap="square" lIns="84076" tIns="42038" rIns="84076" bIns="42038" numCol="1" anchor="ctr" anchorCtr="0" compatLnSpc="1">
            <a:prstTxWarp prst="textNoShape">
              <a:avLst/>
            </a:prstTxWarp>
          </a:bodyPr>
          <a:lstStyle/>
          <a:p>
            <a:pPr lvl="0"/>
            <a:endParaRPr lang="es-ES" noProof="0" dirty="0"/>
          </a:p>
        </p:txBody>
      </p:sp>
      <p:sp>
        <p:nvSpPr>
          <p:cNvPr id="5" name="Notes Placeholder 4"/>
          <p:cNvSpPr>
            <a:spLocks noGrp="1"/>
          </p:cNvSpPr>
          <p:nvPr>
            <p:ph type="body" sz="quarter" idx="3"/>
          </p:nvPr>
        </p:nvSpPr>
        <p:spPr>
          <a:xfrm>
            <a:off x="992188" y="3228975"/>
            <a:ext cx="7942262" cy="3060700"/>
          </a:xfrm>
          <a:prstGeom prst="rect">
            <a:avLst/>
          </a:prstGeom>
        </p:spPr>
        <p:txBody>
          <a:bodyPr vert="horz" wrap="square" lIns="84076" tIns="42038" rIns="84076" bIns="4203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456363"/>
            <a:ext cx="4302125" cy="339725"/>
          </a:xfrm>
          <a:prstGeom prst="rect">
            <a:avLst/>
          </a:prstGeom>
        </p:spPr>
        <p:txBody>
          <a:bodyPr vert="horz" wrap="square" lIns="84076" tIns="42038" rIns="84076" bIns="42038" numCol="1" anchor="b" anchorCtr="0" compatLnSpc="1">
            <a:prstTxWarp prst="textNoShape">
              <a:avLst/>
            </a:prstTxWarp>
          </a:bodyPr>
          <a:lstStyle>
            <a:lvl1pPr eaLnBrk="1" hangingPunct="1">
              <a:defRPr sz="11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5622925" y="6456363"/>
            <a:ext cx="4300538" cy="339725"/>
          </a:xfrm>
          <a:prstGeom prst="rect">
            <a:avLst/>
          </a:prstGeom>
        </p:spPr>
        <p:txBody>
          <a:bodyPr vert="horz" wrap="square" lIns="84076" tIns="42038" rIns="84076" bIns="42038" numCol="1" anchor="b" anchorCtr="0" compatLnSpc="1">
            <a:prstTxWarp prst="textNoShape">
              <a:avLst/>
            </a:prstTxWarp>
          </a:bodyPr>
          <a:lstStyle>
            <a:lvl1pPr algn="r" eaLnBrk="1" hangingPunct="1">
              <a:defRPr sz="1100">
                <a:latin typeface="Calibri" panose="020F0502020204030204" pitchFamily="34" charset="0"/>
              </a:defRPr>
            </a:lvl1pPr>
          </a:lstStyle>
          <a:p>
            <a:fld id="{B657E281-EBDB-4F65-8D0A-75D9E258E834}" type="slidenum">
              <a:rPr lang="en-US" altLang="es-CL"/>
              <a:pPr/>
              <a:t>‹Nº›</a:t>
            </a:fld>
            <a:endParaRPr lang="en-US" altLang="es-CL"/>
          </a:p>
        </p:txBody>
      </p:sp>
    </p:spTree>
    <p:extLst>
      <p:ext uri="{BB962C8B-B14F-4D97-AF65-F5344CB8AC3E}">
        <p14:creationId xmlns:p14="http://schemas.microsoft.com/office/powerpoint/2010/main" val="18659884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ea typeface="ヒラギノ角ゴ Pro W3"/>
              <a:cs typeface="ヒラギノ角ゴ Pro W3"/>
            </a:endParaRPr>
          </a:p>
        </p:txBody>
      </p:sp>
      <p:sp>
        <p:nvSpPr>
          <p:cNvPr id="33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663575" indent="-254000">
              <a:defRPr>
                <a:solidFill>
                  <a:schemeClr val="tx1"/>
                </a:solidFill>
                <a:latin typeface="Arial" panose="020B0604020202020204" pitchFamily="34" charset="0"/>
                <a:ea typeface="ヒラギノ角ゴ Pro W3"/>
                <a:cs typeface="ヒラギノ角ゴ Pro W3"/>
              </a:defRPr>
            </a:lvl2pPr>
            <a:lvl3pPr marL="1020763" indent="-203200">
              <a:defRPr>
                <a:solidFill>
                  <a:schemeClr val="tx1"/>
                </a:solidFill>
                <a:latin typeface="Arial" panose="020B0604020202020204" pitchFamily="34" charset="0"/>
                <a:ea typeface="ヒラギノ角ゴ Pro W3"/>
                <a:cs typeface="ヒラギノ角ゴ Pro W3"/>
              </a:defRPr>
            </a:lvl3pPr>
            <a:lvl4pPr marL="1430338" indent="-203200">
              <a:defRPr>
                <a:solidFill>
                  <a:schemeClr val="tx1"/>
                </a:solidFill>
                <a:latin typeface="Arial" panose="020B0604020202020204" pitchFamily="34" charset="0"/>
                <a:ea typeface="ヒラギノ角ゴ Pro W3"/>
                <a:cs typeface="ヒラギノ角ゴ Pro W3"/>
              </a:defRPr>
            </a:lvl4pPr>
            <a:lvl5pPr marL="1838325" indent="-203200">
              <a:defRPr>
                <a:solidFill>
                  <a:schemeClr val="tx1"/>
                </a:solidFill>
                <a:latin typeface="Arial" panose="020B0604020202020204" pitchFamily="34" charset="0"/>
                <a:ea typeface="ヒラギノ角ゴ Pro W3"/>
                <a:cs typeface="ヒラギノ角ゴ Pro W3"/>
              </a:defRPr>
            </a:lvl5pPr>
            <a:lvl6pPr marL="2295525" indent="-2032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752725" indent="-2032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209925" indent="-2032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667125" indent="-2032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B90A9EC7-0BEB-4313-96E7-BBE8AA433A32}" type="slidenum">
              <a:rPr lang="en-US" altLang="es-CL">
                <a:latin typeface="Calibri" panose="020F0502020204030204" pitchFamily="34" charset="0"/>
              </a:rPr>
              <a:pPr/>
              <a:t>1</a:t>
            </a:fld>
            <a:endParaRPr lang="en-US" altLang="es-CL">
              <a:latin typeface="Calibri" panose="020F0502020204030204" pitchFamily="34" charset="0"/>
            </a:endParaRPr>
          </a:p>
        </p:txBody>
      </p:sp>
    </p:spTree>
    <p:extLst>
      <p:ext uri="{BB962C8B-B14F-4D97-AF65-F5344CB8AC3E}">
        <p14:creationId xmlns:p14="http://schemas.microsoft.com/office/powerpoint/2010/main" val="152160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600202"/>
            <a:ext cx="84201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495300" y="2590800"/>
            <a:ext cx="69342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4" name="Date Placeholder 3"/>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32B32E13-5620-4451-8F0C-A3A5D26D7D92}" type="datetime1">
              <a:rPr lang="en-US"/>
              <a:pPr>
                <a:defRPr/>
              </a:pPr>
              <a:t>7/20/2021</a:t>
            </a:fld>
            <a:endParaRPr lang="en-US" dirty="0"/>
          </a:p>
        </p:txBody>
      </p:sp>
      <p:sp>
        <p:nvSpPr>
          <p:cNvPr id="5" name="Footer Placeholder 4"/>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1993873E-FDD1-4660-ACD9-7F03498DC85E}" type="slidenum">
              <a:rPr lang="en-US" altLang="es-CL"/>
              <a:pPr/>
              <a:t>‹Nº›</a:t>
            </a:fld>
            <a:endParaRPr lang="en-US" altLang="es-CL"/>
          </a:p>
        </p:txBody>
      </p:sp>
    </p:spTree>
    <p:extLst>
      <p:ext uri="{BB962C8B-B14F-4D97-AF65-F5344CB8AC3E}">
        <p14:creationId xmlns:p14="http://schemas.microsoft.com/office/powerpoint/2010/main" val="324104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F1822081-B9B4-4293-9DD8-8A1A4F30D876}" type="slidenum">
              <a:rPr lang="en-US" altLang="es-CL"/>
              <a:pPr/>
              <a:t>‹Nº›</a:t>
            </a:fld>
            <a:endParaRPr lang="en-US" altLang="es-CL"/>
          </a:p>
        </p:txBody>
      </p:sp>
    </p:spTree>
    <p:extLst>
      <p:ext uri="{BB962C8B-B14F-4D97-AF65-F5344CB8AC3E}">
        <p14:creationId xmlns:p14="http://schemas.microsoft.com/office/powerpoint/2010/main" val="347156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55434D50-CFC7-4599-9290-CD7734314496}" type="slidenum">
              <a:rPr lang="en-US" altLang="es-CL"/>
              <a:pPr/>
              <a:t>‹Nº›</a:t>
            </a:fld>
            <a:endParaRPr lang="en-US" altLang="es-CL"/>
          </a:p>
        </p:txBody>
      </p:sp>
    </p:spTree>
    <p:extLst>
      <p:ext uri="{BB962C8B-B14F-4D97-AF65-F5344CB8AC3E}">
        <p14:creationId xmlns:p14="http://schemas.microsoft.com/office/powerpoint/2010/main" val="4048608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2"/>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1"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088394E1-DABD-47B1-B3A4-01F934FBABF3}" type="slidenum">
              <a:rPr lang="en-US" altLang="es-CL"/>
              <a:pPr/>
              <a:t>‹Nº›</a:t>
            </a:fld>
            <a:endParaRPr lang="en-US" altLang="es-CL"/>
          </a:p>
        </p:txBody>
      </p:sp>
    </p:spTree>
    <p:extLst>
      <p:ext uri="{BB962C8B-B14F-4D97-AF65-F5344CB8AC3E}">
        <p14:creationId xmlns:p14="http://schemas.microsoft.com/office/powerpoint/2010/main" val="68694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579BDF02-E75A-4D00-AC7A-0A7C796C18B9}" type="slidenum">
              <a:rPr lang="en-US" altLang="es-CL"/>
              <a:pPr/>
              <a:t>‹Nº›</a:t>
            </a:fld>
            <a:endParaRPr lang="en-US" altLang="es-CL"/>
          </a:p>
        </p:txBody>
      </p:sp>
    </p:spTree>
    <p:extLst>
      <p:ext uri="{BB962C8B-B14F-4D97-AF65-F5344CB8AC3E}">
        <p14:creationId xmlns:p14="http://schemas.microsoft.com/office/powerpoint/2010/main" val="3650577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2287BCC6-9115-4DD7-B657-46B26CCF595F}" type="slidenum">
              <a:rPr lang="en-US" altLang="es-CL"/>
              <a:pPr/>
              <a:t>‹Nº›</a:t>
            </a:fld>
            <a:endParaRPr lang="en-US" altLang="es-CL"/>
          </a:p>
        </p:txBody>
      </p:sp>
    </p:spTree>
    <p:extLst>
      <p:ext uri="{BB962C8B-B14F-4D97-AF65-F5344CB8AC3E}">
        <p14:creationId xmlns:p14="http://schemas.microsoft.com/office/powerpoint/2010/main" val="3585148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1450" y="274640"/>
            <a:ext cx="222885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95300" y="274640"/>
            <a:ext cx="586105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330401CE-A11F-4A62-8AA1-C73A9EA5F760}" type="slidenum">
              <a:rPr lang="en-US" altLang="es-CL"/>
              <a:pPr/>
              <a:t>‹Nº›</a:t>
            </a:fld>
            <a:endParaRPr lang="en-US" altLang="es-CL"/>
          </a:p>
        </p:txBody>
      </p:sp>
    </p:spTree>
    <p:extLst>
      <p:ext uri="{BB962C8B-B14F-4D97-AF65-F5344CB8AC3E}">
        <p14:creationId xmlns:p14="http://schemas.microsoft.com/office/powerpoint/2010/main" val="2910475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A3F7E304-A01B-427C-ADDE-99C7786EE282}" type="datetime1">
              <a:rPr lang="en-US"/>
              <a:pPr>
                <a:defRPr/>
              </a:pPr>
              <a:t>7/20/2021</a:t>
            </a:fld>
            <a:endParaRPr lang="en-US" dirty="0"/>
          </a:p>
        </p:txBody>
      </p:sp>
      <p:sp>
        <p:nvSpPr>
          <p:cNvPr id="5" name="Footer Placeholder 4"/>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AC031AC2-916D-4C74-BA20-3EBCA17959AC}" type="slidenum">
              <a:rPr lang="en-US" altLang="es-CL"/>
              <a:pPr/>
              <a:t>‹Nº›</a:t>
            </a:fld>
            <a:endParaRPr lang="en-US" altLang="es-CL"/>
          </a:p>
        </p:txBody>
      </p:sp>
    </p:spTree>
    <p:extLst>
      <p:ext uri="{BB962C8B-B14F-4D97-AF65-F5344CB8AC3E}">
        <p14:creationId xmlns:p14="http://schemas.microsoft.com/office/powerpoint/2010/main" val="2139901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ADAC6F94-7D00-4A06-996B-C89C175D94DB}" type="datetime1">
              <a:rPr lang="en-US"/>
              <a:pPr>
                <a:defRPr/>
              </a:pPr>
              <a:t>7/20/2021</a:t>
            </a:fld>
            <a:endParaRPr lang="en-US" dirty="0"/>
          </a:p>
        </p:txBody>
      </p:sp>
      <p:sp>
        <p:nvSpPr>
          <p:cNvPr id="5" name="Footer Placeholder 4"/>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EE3D90DF-DED6-40E0-A448-57B115E1FCDC}" type="slidenum">
              <a:rPr lang="en-US" altLang="es-CL"/>
              <a:pPr/>
              <a:t>‹Nº›</a:t>
            </a:fld>
            <a:endParaRPr lang="en-US" altLang="es-CL"/>
          </a:p>
        </p:txBody>
      </p:sp>
    </p:spTree>
    <p:extLst>
      <p:ext uri="{BB962C8B-B14F-4D97-AF65-F5344CB8AC3E}">
        <p14:creationId xmlns:p14="http://schemas.microsoft.com/office/powerpoint/2010/main" val="3303897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4"/>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DDBC8969-15E0-4782-B4E9-64010EEA8CD1}" type="datetime1">
              <a:rPr lang="en-US"/>
              <a:pPr>
                <a:defRPr/>
              </a:pPr>
              <a:t>7/20/2021</a:t>
            </a:fld>
            <a:endParaRPr lang="en-US" dirty="0"/>
          </a:p>
        </p:txBody>
      </p:sp>
      <p:sp>
        <p:nvSpPr>
          <p:cNvPr id="5" name="Footer Placeholder 4"/>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EF4D0570-B7A5-48A2-A01F-F4AD8F38A5AC}" type="slidenum">
              <a:rPr lang="en-US" altLang="es-CL"/>
              <a:pPr/>
              <a:t>‹Nº›</a:t>
            </a:fld>
            <a:endParaRPr lang="en-US" altLang="es-CL"/>
          </a:p>
        </p:txBody>
      </p:sp>
    </p:spTree>
    <p:extLst>
      <p:ext uri="{BB962C8B-B14F-4D97-AF65-F5344CB8AC3E}">
        <p14:creationId xmlns:p14="http://schemas.microsoft.com/office/powerpoint/2010/main" val="3840690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B7A5A792-3144-46D9-B2A8-5EEE7ACE55AE}" type="datetime1">
              <a:rPr lang="en-US"/>
              <a:pPr>
                <a:defRPr/>
              </a:pPr>
              <a:t>7/20/2021</a:t>
            </a:fld>
            <a:endParaRPr lang="en-US" dirty="0"/>
          </a:p>
        </p:txBody>
      </p:sp>
      <p:sp>
        <p:nvSpPr>
          <p:cNvPr id="6" name="Footer Placeholder 5"/>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47AFE481-3DA4-48C9-80C4-1A45343065A3}" type="slidenum">
              <a:rPr lang="en-US" altLang="es-CL"/>
              <a:pPr/>
              <a:t>‹Nº›</a:t>
            </a:fld>
            <a:endParaRPr lang="en-US" altLang="es-CL"/>
          </a:p>
        </p:txBody>
      </p:sp>
    </p:spTree>
    <p:extLst>
      <p:ext uri="{BB962C8B-B14F-4D97-AF65-F5344CB8AC3E}">
        <p14:creationId xmlns:p14="http://schemas.microsoft.com/office/powerpoint/2010/main" val="326610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2B36FBDC-1CDB-45ED-B40B-DE15ADF67E90}" type="datetime1">
              <a:rPr lang="en-US"/>
              <a:pPr>
                <a:defRPr/>
              </a:pPr>
              <a:t>7/20/2021</a:t>
            </a:fld>
            <a:endParaRPr lang="en-US" dirty="0"/>
          </a:p>
        </p:txBody>
      </p:sp>
      <p:sp>
        <p:nvSpPr>
          <p:cNvPr id="5" name="Footer Placeholder 4"/>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E5AE9304-3922-40EA-805A-42F857FAD9BC}" type="slidenum">
              <a:rPr lang="en-US" altLang="es-CL"/>
              <a:pPr/>
              <a:t>‹Nº›</a:t>
            </a:fld>
            <a:endParaRPr lang="en-US" altLang="es-CL"/>
          </a:p>
        </p:txBody>
      </p:sp>
    </p:spTree>
    <p:extLst>
      <p:ext uri="{BB962C8B-B14F-4D97-AF65-F5344CB8AC3E}">
        <p14:creationId xmlns:p14="http://schemas.microsoft.com/office/powerpoint/2010/main" val="972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1"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1"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38E2BBFA-C612-4724-A342-4022DE0BFBB3}" type="datetime1">
              <a:rPr lang="en-US"/>
              <a:pPr>
                <a:defRPr/>
              </a:pPr>
              <a:t>7/20/2021</a:t>
            </a:fld>
            <a:endParaRPr lang="en-US" dirty="0"/>
          </a:p>
        </p:txBody>
      </p:sp>
      <p:sp>
        <p:nvSpPr>
          <p:cNvPr id="8" name="Footer Placeholder 7"/>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722247FB-E146-4EFF-A66D-88EDE5728EFD}" type="slidenum">
              <a:rPr lang="en-US" altLang="es-CL"/>
              <a:pPr/>
              <a:t>‹Nº›</a:t>
            </a:fld>
            <a:endParaRPr lang="en-US" altLang="es-CL"/>
          </a:p>
        </p:txBody>
      </p:sp>
    </p:spTree>
    <p:extLst>
      <p:ext uri="{BB962C8B-B14F-4D97-AF65-F5344CB8AC3E}">
        <p14:creationId xmlns:p14="http://schemas.microsoft.com/office/powerpoint/2010/main" val="4173346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08D9E438-6982-4F25-8FEC-DBC05B43B718}" type="datetime1">
              <a:rPr lang="en-US"/>
              <a:pPr>
                <a:defRPr/>
              </a:pPr>
              <a:t>7/20/2021</a:t>
            </a:fld>
            <a:endParaRPr lang="en-US" dirty="0"/>
          </a:p>
        </p:txBody>
      </p:sp>
      <p:sp>
        <p:nvSpPr>
          <p:cNvPr id="4" name="Footer Placeholder 3"/>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8B0694DD-9699-46DE-8135-238AB671EF35}" type="slidenum">
              <a:rPr lang="en-US" altLang="es-CL"/>
              <a:pPr/>
              <a:t>‹Nº›</a:t>
            </a:fld>
            <a:endParaRPr lang="en-US" altLang="es-CL"/>
          </a:p>
        </p:txBody>
      </p:sp>
    </p:spTree>
    <p:extLst>
      <p:ext uri="{BB962C8B-B14F-4D97-AF65-F5344CB8AC3E}">
        <p14:creationId xmlns:p14="http://schemas.microsoft.com/office/powerpoint/2010/main" val="1123339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1E7C1847-4525-445F-BF91-B11E1A06BCA3}" type="datetime1">
              <a:rPr lang="en-US"/>
              <a:pPr>
                <a:defRPr/>
              </a:pPr>
              <a:t>7/20/2021</a:t>
            </a:fld>
            <a:endParaRPr lang="en-US" dirty="0"/>
          </a:p>
        </p:txBody>
      </p:sp>
      <p:sp>
        <p:nvSpPr>
          <p:cNvPr id="3" name="Footer Placeholder 2"/>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CDDBA93D-CA91-4DEA-B92D-DB4CB8829E82}" type="slidenum">
              <a:rPr lang="en-US" altLang="es-CL"/>
              <a:pPr/>
              <a:t>‹Nº›</a:t>
            </a:fld>
            <a:endParaRPr lang="en-US" altLang="es-CL"/>
          </a:p>
        </p:txBody>
      </p:sp>
    </p:spTree>
    <p:extLst>
      <p:ext uri="{BB962C8B-B14F-4D97-AF65-F5344CB8AC3E}">
        <p14:creationId xmlns:p14="http://schemas.microsoft.com/office/powerpoint/2010/main" val="854150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2"/>
            <a:ext cx="553772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1"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A18C82EC-E13F-4168-9014-E6D3D5E409D1}" type="datetime1">
              <a:rPr lang="en-US"/>
              <a:pPr>
                <a:defRPr/>
              </a:pPr>
              <a:t>7/20/2021</a:t>
            </a:fld>
            <a:endParaRPr lang="en-US" dirty="0"/>
          </a:p>
        </p:txBody>
      </p:sp>
      <p:sp>
        <p:nvSpPr>
          <p:cNvPr id="6" name="Footer Placeholder 5"/>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B2CD1B47-E7A5-4B30-BC0F-B2638A267B4B}" type="slidenum">
              <a:rPr lang="en-US" altLang="es-CL"/>
              <a:pPr/>
              <a:t>‹Nº›</a:t>
            </a:fld>
            <a:endParaRPr lang="en-US" altLang="es-CL"/>
          </a:p>
        </p:txBody>
      </p:sp>
    </p:spTree>
    <p:extLst>
      <p:ext uri="{BB962C8B-B14F-4D97-AF65-F5344CB8AC3E}">
        <p14:creationId xmlns:p14="http://schemas.microsoft.com/office/powerpoint/2010/main" val="1192890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6FE44CA8-9433-4EAA-A147-72FB62A4D5F5}" type="datetime1">
              <a:rPr lang="en-US"/>
              <a:pPr>
                <a:defRPr/>
              </a:pPr>
              <a:t>7/20/2021</a:t>
            </a:fld>
            <a:endParaRPr lang="en-US" dirty="0"/>
          </a:p>
        </p:txBody>
      </p:sp>
      <p:sp>
        <p:nvSpPr>
          <p:cNvPr id="6" name="Footer Placeholder 5"/>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FF8ECF2E-E058-482A-ACF8-217A60D2429C}" type="slidenum">
              <a:rPr lang="en-US" altLang="es-CL"/>
              <a:pPr/>
              <a:t>‹Nº›</a:t>
            </a:fld>
            <a:endParaRPr lang="en-US" altLang="es-CL"/>
          </a:p>
        </p:txBody>
      </p:sp>
    </p:spTree>
    <p:extLst>
      <p:ext uri="{BB962C8B-B14F-4D97-AF65-F5344CB8AC3E}">
        <p14:creationId xmlns:p14="http://schemas.microsoft.com/office/powerpoint/2010/main" val="3278596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95300" y="1600201"/>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288EF8A4-F268-4AEB-B6A2-DF9FD47AC5AD}" type="datetime1">
              <a:rPr lang="en-US"/>
              <a:pPr>
                <a:defRPr/>
              </a:pPr>
              <a:t>7/20/2021</a:t>
            </a:fld>
            <a:endParaRPr lang="en-US" dirty="0"/>
          </a:p>
        </p:txBody>
      </p:sp>
      <p:sp>
        <p:nvSpPr>
          <p:cNvPr id="5" name="Footer Placeholder 4"/>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688F01BE-6F60-41D7-8394-5D618D7A582B}" type="slidenum">
              <a:rPr lang="en-US" altLang="es-CL"/>
              <a:pPr/>
              <a:t>‹Nº›</a:t>
            </a:fld>
            <a:endParaRPr lang="en-US" altLang="es-CL"/>
          </a:p>
        </p:txBody>
      </p:sp>
    </p:spTree>
    <p:extLst>
      <p:ext uri="{BB962C8B-B14F-4D97-AF65-F5344CB8AC3E}">
        <p14:creationId xmlns:p14="http://schemas.microsoft.com/office/powerpoint/2010/main" val="1541205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0"/>
            <a:ext cx="652145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722D09C7-68BB-42F8-BCEC-880102A00DCC}" type="datetime1">
              <a:rPr lang="en-US"/>
              <a:pPr>
                <a:defRPr/>
              </a:pPr>
              <a:t>7/20/2021</a:t>
            </a:fld>
            <a:endParaRPr lang="en-US" dirty="0"/>
          </a:p>
        </p:txBody>
      </p:sp>
      <p:sp>
        <p:nvSpPr>
          <p:cNvPr id="5" name="Footer Placeholder 4"/>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EE78B040-69B1-47B6-9269-98CF84FDC867}" type="slidenum">
              <a:rPr lang="en-US" altLang="es-CL"/>
              <a:pPr/>
              <a:t>‹Nº›</a:t>
            </a:fld>
            <a:endParaRPr lang="en-US" altLang="es-CL"/>
          </a:p>
        </p:txBody>
      </p:sp>
    </p:spTree>
    <p:extLst>
      <p:ext uri="{BB962C8B-B14F-4D97-AF65-F5344CB8AC3E}">
        <p14:creationId xmlns:p14="http://schemas.microsoft.com/office/powerpoint/2010/main" val="33086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4"/>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BFDFA4DA-1C5B-476B-A752-FA05716B96B3}" type="datetime1">
              <a:rPr lang="en-US"/>
              <a:pPr>
                <a:defRPr/>
              </a:pPr>
              <a:t>7/20/2021</a:t>
            </a:fld>
            <a:endParaRPr lang="en-US" dirty="0"/>
          </a:p>
        </p:txBody>
      </p:sp>
      <p:sp>
        <p:nvSpPr>
          <p:cNvPr id="5" name="Footer Placeholder 4"/>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1E977034-E987-43C4-8ADD-D0C4490FD4A7}" type="slidenum">
              <a:rPr lang="en-US" altLang="es-CL"/>
              <a:pPr/>
              <a:t>‹Nº›</a:t>
            </a:fld>
            <a:endParaRPr lang="en-US" altLang="es-CL"/>
          </a:p>
        </p:txBody>
      </p:sp>
    </p:spTree>
    <p:extLst>
      <p:ext uri="{BB962C8B-B14F-4D97-AF65-F5344CB8AC3E}">
        <p14:creationId xmlns:p14="http://schemas.microsoft.com/office/powerpoint/2010/main" val="422955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9D8DFD1B-1BD1-4DFA-BA8F-6A6F07FD6E0C}" type="datetime1">
              <a:rPr lang="en-US"/>
              <a:pPr>
                <a:defRPr/>
              </a:pPr>
              <a:t>7/20/2021</a:t>
            </a:fld>
            <a:endParaRPr lang="en-US" dirty="0"/>
          </a:p>
        </p:txBody>
      </p:sp>
      <p:sp>
        <p:nvSpPr>
          <p:cNvPr id="6" name="Footer Placeholder 5"/>
          <p:cNvSpPr>
            <a:spLocks noGrp="1"/>
          </p:cNvSpPr>
          <p:nvPr>
            <p:ph type="ftr" sz="quarter" idx="11"/>
          </p:nvPr>
        </p:nvSpPr>
        <p:spPr>
          <a:xfrm>
            <a:off x="3384550" y="6356350"/>
            <a:ext cx="31369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AC2A0EA6-2321-4517-BA7E-E3B4D4507504}" type="slidenum">
              <a:rPr lang="en-US" altLang="es-CL"/>
              <a:pPr/>
              <a:t>‹Nº›</a:t>
            </a:fld>
            <a:endParaRPr lang="en-US" altLang="es-CL"/>
          </a:p>
        </p:txBody>
      </p:sp>
    </p:spTree>
    <p:extLst>
      <p:ext uri="{BB962C8B-B14F-4D97-AF65-F5344CB8AC3E}">
        <p14:creationId xmlns:p14="http://schemas.microsoft.com/office/powerpoint/2010/main" val="404283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CA519BAC-773E-4647-AD47-5EFC141FF0D8}" type="datetime1">
              <a:rPr lang="en-US"/>
              <a:pPr>
                <a:defRPr/>
              </a:pPr>
              <a:t>7/20/2021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FFEC882-A696-4B2C-8AA0-D23C631BEB88}" type="slidenum">
              <a:rPr lang="en-US" altLang="es-CL"/>
              <a:pPr/>
              <a:t>‹Nº›</a:t>
            </a:fld>
            <a:endParaRPr lang="en-US" altLang="es-CL"/>
          </a:p>
        </p:txBody>
      </p:sp>
    </p:spTree>
    <p:extLst>
      <p:ext uri="{BB962C8B-B14F-4D97-AF65-F5344CB8AC3E}">
        <p14:creationId xmlns:p14="http://schemas.microsoft.com/office/powerpoint/2010/main" val="379409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E0EDFCE3-D539-4B74-B9F2-F8A26A082DB8}" type="slidenum">
              <a:rPr lang="en-US" altLang="es-CL"/>
              <a:pPr/>
              <a:t>‹Nº›</a:t>
            </a:fld>
            <a:endParaRPr lang="en-US" altLang="es-CL"/>
          </a:p>
        </p:txBody>
      </p:sp>
    </p:spTree>
    <p:extLst>
      <p:ext uri="{BB962C8B-B14F-4D97-AF65-F5344CB8AC3E}">
        <p14:creationId xmlns:p14="http://schemas.microsoft.com/office/powerpoint/2010/main" val="387209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21AD13F7-D7BD-4115-AD54-53D3F1BD628B}" type="datetime1">
              <a:rPr lang="en-US"/>
              <a:pPr>
                <a:defRPr/>
              </a:pPr>
              <a:t>7/20/2021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8EF86BFD-7B9D-4260-90EA-4D289750CCFE}" type="slidenum">
              <a:rPr lang="en-US" altLang="es-CL"/>
              <a:pPr/>
              <a:t>‹Nº›</a:t>
            </a:fld>
            <a:endParaRPr lang="en-US" altLang="es-CL"/>
          </a:p>
        </p:txBody>
      </p:sp>
    </p:spTree>
    <p:extLst>
      <p:ext uri="{BB962C8B-B14F-4D97-AF65-F5344CB8AC3E}">
        <p14:creationId xmlns:p14="http://schemas.microsoft.com/office/powerpoint/2010/main" val="368656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25CF0A41-D03C-40A7-AEF1-5EDF7595E848}" type="datetime1">
              <a:rPr lang="en-US"/>
              <a:pPr>
                <a:defRPr/>
              </a:pPr>
              <a:t>7/20/2021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5BDAF552-7820-4205-9E33-8074009E4007}" type="slidenum">
              <a:rPr lang="en-US" altLang="es-CL"/>
              <a:pPr/>
              <a:t>‹Nº›</a:t>
            </a:fld>
            <a:endParaRPr lang="en-US" altLang="es-CL"/>
          </a:p>
        </p:txBody>
      </p:sp>
    </p:spTree>
    <p:extLst>
      <p:ext uri="{BB962C8B-B14F-4D97-AF65-F5344CB8AC3E}">
        <p14:creationId xmlns:p14="http://schemas.microsoft.com/office/powerpoint/2010/main" val="131460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1" y="1535113"/>
            <a:ext cx="4376870"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95301" y="2174875"/>
            <a:ext cx="437687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32111" y="1535113"/>
            <a:ext cx="4378591"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1"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charset="-128"/>
                <a:cs typeface="+mn-cs"/>
              </a:defRPr>
            </a:lvl1pPr>
          </a:lstStyle>
          <a:p>
            <a:pPr>
              <a:defRPr/>
            </a:pPr>
            <a:fld id="{837C1971-F96C-459B-A581-6AE82DF5D2E6}" type="datetime1">
              <a:rPr lang="en-US"/>
              <a:pPr>
                <a:defRPr/>
              </a:pPr>
              <a:t>7/20/2021</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139F0665-428F-4E02-994F-E28752550372}" type="slidenum">
              <a:rPr lang="en-US" altLang="es-CL"/>
              <a:pPr/>
              <a:t>‹Nº›</a:t>
            </a:fld>
            <a:endParaRPr lang="en-US" altLang="es-CL"/>
          </a:p>
        </p:txBody>
      </p:sp>
    </p:spTree>
    <p:extLst>
      <p:ext uri="{BB962C8B-B14F-4D97-AF65-F5344CB8AC3E}">
        <p14:creationId xmlns:p14="http://schemas.microsoft.com/office/powerpoint/2010/main" val="999468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1026" name="Rectangle 64"/>
          <p:cNvSpPr>
            <a:spLocks noChangeArrowheads="1"/>
          </p:cNvSpPr>
          <p:nvPr userDrawn="1"/>
        </p:nvSpPr>
        <p:spPr bwMode="auto">
          <a:xfrm>
            <a:off x="577850" y="3333750"/>
            <a:ext cx="1119188" cy="3524250"/>
          </a:xfrm>
          <a:prstGeom prst="rect">
            <a:avLst/>
          </a:prstGeom>
          <a:solidFill>
            <a:srgbClr val="006CB7"/>
          </a:solidFill>
          <a:ln>
            <a:noFill/>
          </a:ln>
          <a:effectLst>
            <a:outerShdw dist="38100" dir="12899965" algn="br" rotWithShape="0">
              <a:srgbClr val="808080">
                <a:alpha val="25000"/>
              </a:srgbClr>
            </a:outerShdw>
          </a:effec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dirty="0">
              <a:solidFill>
                <a:srgbClr val="FFFFFF"/>
              </a:solidFill>
              <a:latin typeface="Calibri" pitchFamily="34" charset="0"/>
            </a:endParaRPr>
          </a:p>
        </p:txBody>
      </p:sp>
      <p:sp>
        <p:nvSpPr>
          <p:cNvPr id="1027" name="Rectangle 65"/>
          <p:cNvSpPr>
            <a:spLocks noChangeArrowheads="1"/>
          </p:cNvSpPr>
          <p:nvPr userDrawn="1"/>
        </p:nvSpPr>
        <p:spPr bwMode="auto">
          <a:xfrm>
            <a:off x="1697038" y="3333750"/>
            <a:ext cx="1365250" cy="3524250"/>
          </a:xfrm>
          <a:prstGeom prst="rect">
            <a:avLst/>
          </a:prstGeom>
          <a:solidFill>
            <a:srgbClr val="EF4144"/>
          </a:solidFill>
          <a:ln>
            <a:noFill/>
          </a:ln>
          <a:effectLst>
            <a:outerShdw dist="38100" dir="12899965" rotWithShape="0">
              <a:srgbClr val="808080">
                <a:alpha val="25000"/>
              </a:srgbClr>
            </a:outerShdw>
          </a:effec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dirty="0">
              <a:solidFill>
                <a:srgbClr val="FFFFFF"/>
              </a:solidFill>
              <a:latin typeface="Calibri" pitchFamily="34" charset="0"/>
            </a:endParaRPr>
          </a:p>
        </p:txBody>
      </p:sp>
      <p:pic>
        <p:nvPicPr>
          <p:cNvPr id="1028" name="Picture 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01675" y="3452813"/>
            <a:ext cx="869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817688" y="3452813"/>
            <a:ext cx="1117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0" name="Rectangle 70"/>
          <p:cNvSpPr>
            <a:spLocks noChangeArrowheads="1"/>
          </p:cNvSpPr>
          <p:nvPr userDrawn="1"/>
        </p:nvSpPr>
        <p:spPr bwMode="auto">
          <a:xfrm>
            <a:off x="577850" y="0"/>
            <a:ext cx="1119188" cy="1371600"/>
          </a:xfrm>
          <a:prstGeom prst="rect">
            <a:avLst/>
          </a:prstGeom>
          <a:solidFill>
            <a:srgbClr val="006CB7"/>
          </a:solidFill>
          <a:ln>
            <a:noFill/>
          </a:ln>
          <a:effectLst>
            <a:outerShdw dist="38100" dir="2700000" algn="br" rotWithShape="0">
              <a:srgbClr val="808080">
                <a:alpha val="25000"/>
              </a:srgbClr>
            </a:outerShdw>
          </a:effec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dirty="0">
              <a:solidFill>
                <a:srgbClr val="FFFFFF"/>
              </a:solidFill>
              <a:latin typeface="Calibri" pitchFamily="34" charset="0"/>
            </a:endParaRPr>
          </a:p>
        </p:txBody>
      </p:sp>
      <p:sp>
        <p:nvSpPr>
          <p:cNvPr id="1031" name="Rectangle 71"/>
          <p:cNvSpPr>
            <a:spLocks noChangeArrowheads="1"/>
          </p:cNvSpPr>
          <p:nvPr userDrawn="1"/>
        </p:nvSpPr>
        <p:spPr bwMode="auto">
          <a:xfrm>
            <a:off x="1697038" y="0"/>
            <a:ext cx="1365250" cy="1371600"/>
          </a:xfrm>
          <a:prstGeom prst="rect">
            <a:avLst/>
          </a:prstGeom>
          <a:solidFill>
            <a:srgbClr val="EF4144"/>
          </a:solidFill>
          <a:ln>
            <a:noFill/>
          </a:ln>
          <a:effectLst>
            <a:outerShdw dist="38100" dir="2700000" rotWithShape="0">
              <a:srgbClr val="808080">
                <a:alpha val="25000"/>
              </a:srgbClr>
            </a:outerShdw>
          </a:effec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dirty="0">
              <a:solidFill>
                <a:srgbClr val="FFFFFF"/>
              </a:solidFill>
              <a:latin typeface="Calibri" pitchFamily="34" charset="0"/>
            </a:endParaRPr>
          </a:p>
        </p:txBody>
      </p:sp>
    </p:spTree>
  </p:cSld>
  <p:clrMap bg1="dk1" tx1="lt1" bg2="dk2" tx2="lt2" accent1="accent1" accent2="accent2" accent3="accent3" accent4="accent4" accent5="accent5" accent6="accent6" hlink="hlink" folHlink="folHlink"/>
  <p:sldLayoutIdLst>
    <p:sldLayoutId id="2147489735" r:id="rId1"/>
    <p:sldLayoutId id="2147489736" r:id="rId2"/>
    <p:sldLayoutId id="2147489737" r:id="rId3"/>
    <p:sldLayoutId id="2147489738"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65100" y="152400"/>
            <a:ext cx="8845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2051" name="Text Placeholder 2"/>
          <p:cNvSpPr>
            <a:spLocks noGrp="1"/>
          </p:cNvSpPr>
          <p:nvPr>
            <p:ph type="body" idx="1"/>
          </p:nvPr>
        </p:nvSpPr>
        <p:spPr bwMode="auto">
          <a:xfrm>
            <a:off x="165100" y="1477963"/>
            <a:ext cx="88582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20638" y="6527800"/>
            <a:ext cx="31369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699250" y="6527800"/>
            <a:ext cx="23114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defRPr>
            </a:lvl1pPr>
          </a:lstStyle>
          <a:p>
            <a:fld id="{633B6D1B-029B-46D5-B438-CAF5DFC9D77F}" type="slidenum">
              <a:rPr lang="en-US" altLang="es-CL"/>
              <a:pPr/>
              <a:t>‹Nº›</a:t>
            </a:fld>
            <a:endParaRPr lang="en-US" altLang="es-CL"/>
          </a:p>
        </p:txBody>
      </p:sp>
      <p:sp>
        <p:nvSpPr>
          <p:cNvPr id="2054" name="Rectangle 6"/>
          <p:cNvSpPr>
            <a:spLocks noChangeArrowheads="1"/>
          </p:cNvSpPr>
          <p:nvPr userDrawn="1"/>
        </p:nvSpPr>
        <p:spPr bwMode="auto">
          <a:xfrm>
            <a:off x="9115425" y="-6350"/>
            <a:ext cx="307975" cy="866775"/>
          </a:xfrm>
          <a:prstGeom prst="rect">
            <a:avLst/>
          </a:prstGeom>
          <a:solidFill>
            <a:srgbClr val="006CB7"/>
          </a:solidFill>
          <a:ln>
            <a:noFill/>
          </a:ln>
          <a:effectLst>
            <a:outerShdw dist="38100" dir="2700000" algn="br" rotWithShape="0">
              <a:srgbClr val="808080">
                <a:alpha val="25000"/>
              </a:srgbClr>
            </a:outerShdw>
          </a:effec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dirty="0">
              <a:solidFill>
                <a:srgbClr val="FFFFFF"/>
              </a:solidFill>
              <a:latin typeface="Calibri" pitchFamily="34" charset="0"/>
            </a:endParaRPr>
          </a:p>
        </p:txBody>
      </p:sp>
      <p:sp>
        <p:nvSpPr>
          <p:cNvPr id="2055" name="Rectangle 7"/>
          <p:cNvSpPr>
            <a:spLocks noChangeArrowheads="1"/>
          </p:cNvSpPr>
          <p:nvPr userDrawn="1"/>
        </p:nvSpPr>
        <p:spPr bwMode="auto">
          <a:xfrm>
            <a:off x="9423400" y="0"/>
            <a:ext cx="376238" cy="860425"/>
          </a:xfrm>
          <a:prstGeom prst="rect">
            <a:avLst/>
          </a:prstGeom>
          <a:solidFill>
            <a:srgbClr val="EF4144"/>
          </a:solidFill>
          <a:ln>
            <a:noFill/>
          </a:ln>
          <a:effectLst>
            <a:outerShdw dist="38100" dir="2700000" rotWithShape="0">
              <a:srgbClr val="808080">
                <a:alpha val="25000"/>
              </a:srgbClr>
            </a:outerShdw>
          </a:effec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dirty="0">
              <a:solidFill>
                <a:srgbClr val="FFFFFF"/>
              </a:solidFill>
              <a:latin typeface="Calibri" pitchFamily="34" charset="0"/>
            </a:endParaRPr>
          </a:p>
        </p:txBody>
      </p:sp>
      <p:sp>
        <p:nvSpPr>
          <p:cNvPr id="2056" name="Rectangle 9"/>
          <p:cNvSpPr>
            <a:spLocks noChangeArrowheads="1"/>
          </p:cNvSpPr>
          <p:nvPr userDrawn="1"/>
        </p:nvSpPr>
        <p:spPr bwMode="auto">
          <a:xfrm>
            <a:off x="9115425" y="6400800"/>
            <a:ext cx="307975" cy="457200"/>
          </a:xfrm>
          <a:prstGeom prst="rect">
            <a:avLst/>
          </a:prstGeom>
          <a:solidFill>
            <a:srgbClr val="006CB7"/>
          </a:solidFill>
          <a:ln>
            <a:noFill/>
          </a:ln>
          <a:effectLst>
            <a:outerShdw dist="38100" dir="12899965" algn="br" rotWithShape="0">
              <a:srgbClr val="808080">
                <a:alpha val="25000"/>
              </a:srgbClr>
            </a:outerShdw>
          </a:effec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dirty="0">
              <a:solidFill>
                <a:srgbClr val="FFFFFF"/>
              </a:solidFill>
              <a:latin typeface="Calibri" pitchFamily="34" charset="0"/>
            </a:endParaRPr>
          </a:p>
        </p:txBody>
      </p:sp>
      <p:sp>
        <p:nvSpPr>
          <p:cNvPr id="2057" name="Rectangle 10"/>
          <p:cNvSpPr>
            <a:spLocks noChangeArrowheads="1"/>
          </p:cNvSpPr>
          <p:nvPr userDrawn="1"/>
        </p:nvSpPr>
        <p:spPr bwMode="auto">
          <a:xfrm>
            <a:off x="9423400" y="6400800"/>
            <a:ext cx="376238" cy="457200"/>
          </a:xfrm>
          <a:prstGeom prst="rect">
            <a:avLst/>
          </a:prstGeom>
          <a:solidFill>
            <a:srgbClr val="EF4144"/>
          </a:solidFill>
          <a:ln>
            <a:noFill/>
          </a:ln>
          <a:effectLst>
            <a:outerShdw dist="38100" dir="12899965" rotWithShape="0">
              <a:srgbClr val="808080">
                <a:alpha val="25000"/>
              </a:srgbClr>
            </a:outerShdw>
          </a:effec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dirty="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9739" r:id="rId1"/>
    <p:sldLayoutId id="2147489740" r:id="rId2"/>
    <p:sldLayoutId id="2147489741" r:id="rId3"/>
    <p:sldLayoutId id="2147489742" r:id="rId4"/>
    <p:sldLayoutId id="2147489743" r:id="rId5"/>
    <p:sldLayoutId id="2147489744" r:id="rId6"/>
    <p:sldLayoutId id="2147489745" r:id="rId7"/>
    <p:sldLayoutId id="2147489746" r:id="rId8"/>
    <p:sldLayoutId id="2147489747" r:id="rId9"/>
    <p:sldLayoutId id="2147489748" r:id="rId10"/>
    <p:sldLayoutId id="2147489749"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6629400"/>
            <a:ext cx="9906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dirty="0">
              <a:solidFill>
                <a:srgbClr val="FFFFFF"/>
              </a:solidFill>
              <a:ea typeface="ヒラギノ角ゴ Pro W3" charset="0"/>
              <a:cs typeface="ヒラギノ角ゴ Pro W3" charset="0"/>
            </a:endParaRPr>
          </a:p>
        </p:txBody>
      </p:sp>
      <p:sp>
        <p:nvSpPr>
          <p:cNvPr id="3075" name="Rectangle 13"/>
          <p:cNvSpPr>
            <a:spLocks noChangeArrowheads="1"/>
          </p:cNvSpPr>
          <p:nvPr userDrawn="1"/>
        </p:nvSpPr>
        <p:spPr bwMode="auto">
          <a:xfrm>
            <a:off x="7750175" y="0"/>
            <a:ext cx="2155825" cy="6629400"/>
          </a:xfrm>
          <a:prstGeom prst="rect">
            <a:avLst/>
          </a:prstGeom>
          <a:solidFill>
            <a:schemeClr val="bg1"/>
          </a:solidFill>
          <a:ln>
            <a:noFill/>
          </a:ln>
          <a:effectLst>
            <a:outerShdw dist="38100" dir="5640026" rotWithShape="0">
              <a:srgbClr val="808080">
                <a:alpha val="25000"/>
              </a:srgbClr>
            </a:outerShdw>
          </a:effec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dirty="0">
              <a:solidFill>
                <a:srgbClr val="FFFFFF"/>
              </a:solidFill>
              <a:latin typeface="Calibri" pitchFamily="34" charset="0"/>
            </a:endParaRPr>
          </a:p>
        </p:txBody>
      </p:sp>
      <p:grpSp>
        <p:nvGrpSpPr>
          <p:cNvPr id="3076" name="Group 11"/>
          <p:cNvGrpSpPr>
            <a:grpSpLocks/>
          </p:cNvGrpSpPr>
          <p:nvPr userDrawn="1"/>
        </p:nvGrpSpPr>
        <p:grpSpPr bwMode="auto">
          <a:xfrm>
            <a:off x="7750175" y="2058988"/>
            <a:ext cx="2155825" cy="2038350"/>
            <a:chOff x="3511550" y="2133600"/>
            <a:chExt cx="2976563" cy="3048000"/>
          </a:xfrm>
        </p:grpSpPr>
        <p:sp>
          <p:nvSpPr>
            <p:cNvPr id="7" name="Rectangle 6"/>
            <p:cNvSpPr/>
            <p:nvPr userDrawn="1"/>
          </p:nvSpPr>
          <p:spPr>
            <a:xfrm>
              <a:off x="3511550" y="2133600"/>
              <a:ext cx="1339235"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dirty="0">
                <a:solidFill>
                  <a:srgbClr val="FFFFFF"/>
                </a:solidFill>
                <a:ea typeface="ヒラギノ角ゴ Pro W3" charset="0"/>
                <a:cs typeface="ヒラギノ角ゴ Pro W3" charset="0"/>
              </a:endParaRPr>
            </a:p>
          </p:txBody>
        </p:sp>
        <p:sp>
          <p:nvSpPr>
            <p:cNvPr id="8" name="Rectangle 7"/>
            <p:cNvSpPr/>
            <p:nvPr userDrawn="1"/>
          </p:nvSpPr>
          <p:spPr>
            <a:xfrm>
              <a:off x="4850785" y="2133600"/>
              <a:ext cx="1637328"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dirty="0">
                <a:solidFill>
                  <a:srgbClr val="FFFFFF"/>
                </a:solidFill>
                <a:ea typeface="ヒラギノ角ゴ Pro W3" charset="0"/>
                <a:cs typeface="ヒラギノ角ゴ Pro W3" charset="0"/>
              </a:endParaRPr>
            </a:p>
          </p:txBody>
        </p:sp>
        <p:pic>
          <p:nvPicPr>
            <p:cNvPr id="308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077" name="Rectangle 12"/>
          <p:cNvSpPr>
            <a:spLocks noChangeArrowheads="1"/>
          </p:cNvSpPr>
          <p:nvPr userDrawn="1"/>
        </p:nvSpPr>
        <p:spPr bwMode="auto">
          <a:xfrm>
            <a:off x="4763" y="0"/>
            <a:ext cx="7743825" cy="6629400"/>
          </a:xfrm>
          <a:prstGeom prst="rect">
            <a:avLst/>
          </a:prstGeom>
          <a:solidFill>
            <a:srgbClr val="006CB7"/>
          </a:solidFill>
          <a:ln>
            <a:noFill/>
          </a:ln>
          <a:effectLst>
            <a:outerShdw dist="38100" dir="3779989" algn="br" rotWithShape="0">
              <a:srgbClr val="808080">
                <a:alpha val="70000"/>
              </a:srgbClr>
            </a:outerShdw>
          </a:effec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dirty="0">
              <a:solidFill>
                <a:srgbClr val="FFFFFF"/>
              </a:solidFill>
              <a:latin typeface="Calibri" pitchFamily="34" charset="0"/>
            </a:endParaRPr>
          </a:p>
        </p:txBody>
      </p:sp>
      <p:sp>
        <p:nvSpPr>
          <p:cNvPr id="3078" name="Title Placeholder 1"/>
          <p:cNvSpPr>
            <a:spLocks noGrp="1"/>
          </p:cNvSpPr>
          <p:nvPr>
            <p:ph type="title"/>
          </p:nvPr>
        </p:nvSpPr>
        <p:spPr bwMode="auto">
          <a:xfrm>
            <a:off x="495300" y="2525713"/>
            <a:ext cx="7016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smtClean="0"/>
              <a:t>Click to edit Master title style</a:t>
            </a:r>
          </a:p>
        </p:txBody>
      </p:sp>
    </p:spTree>
  </p:cSld>
  <p:clrMap bg1="lt1" tx1="dk1" bg2="lt2" tx2="dk2" accent1="accent1" accent2="accent2" accent3="accent3" accent4="accent4" accent5="accent5" accent6="accent6" hlink="hlink" folHlink="folHlink"/>
  <p:sldLayoutIdLst>
    <p:sldLayoutId id="2147489750" r:id="rId1"/>
    <p:sldLayoutId id="2147489751" r:id="rId2"/>
    <p:sldLayoutId id="2147489752" r:id="rId3"/>
    <p:sldLayoutId id="2147489753" r:id="rId4"/>
    <p:sldLayoutId id="2147489754" r:id="rId5"/>
    <p:sldLayoutId id="2147489755" r:id="rId6"/>
    <p:sldLayoutId id="2147489756" r:id="rId7"/>
    <p:sldLayoutId id="2147489757" r:id="rId8"/>
    <p:sldLayoutId id="2147489758" r:id="rId9"/>
    <p:sldLayoutId id="2147489759" r:id="rId10"/>
    <p:sldLayoutId id="2147489760"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1052513" y="1557338"/>
            <a:ext cx="8420100" cy="936625"/>
          </a:xfrm>
          <a:ln>
            <a:miter lim="800000"/>
            <a:headEnd/>
            <a:tailEnd/>
          </a:ln>
        </p:spPr>
        <p:txBody>
          <a:bodyPr vert="horz" wrap="square" lIns="91440" tIns="45720" rIns="91440" bIns="45720" numCol="1" anchor="t" anchorCtr="0" compatLnSpc="1">
            <a:prstTxWarp prst="textNoShape">
              <a:avLst/>
            </a:prstTxWarp>
          </a:bodyPr>
          <a:lstStyle/>
          <a:p>
            <a:pPr algn="ctr" fontAlgn="base">
              <a:spcAft>
                <a:spcPct val="0"/>
              </a:spcAft>
              <a:defRPr/>
            </a:pPr>
            <a:r>
              <a:rPr lang="es-ES_tradnl" sz="3600" b="1" dirty="0">
                <a:solidFill>
                  <a:srgbClr val="FFFFFF"/>
                </a:solidFill>
                <a:latin typeface="+mn-lt"/>
                <a:sym typeface="Verdana Bold" charset="0"/>
              </a:rPr>
              <a:t>Proyectos de Inversión</a:t>
            </a:r>
            <a:br>
              <a:rPr lang="es-ES_tradnl" sz="3600" b="1" dirty="0">
                <a:solidFill>
                  <a:srgbClr val="FFFFFF"/>
                </a:solidFill>
                <a:latin typeface="+mn-lt"/>
                <a:sym typeface="Verdana Bold" charset="0"/>
              </a:rPr>
            </a:br>
            <a:r>
              <a:rPr lang="es-ES_tradnl" sz="3600" b="1" dirty="0">
                <a:solidFill>
                  <a:srgbClr val="FFFFFF"/>
                </a:solidFill>
                <a:latin typeface="+mn-lt"/>
                <a:sym typeface="Verdana Bold" charset="0"/>
              </a:rPr>
              <a:t>Servicio de Salud de Iquique</a:t>
            </a:r>
            <a:br>
              <a:rPr lang="es-ES_tradnl" sz="3600" b="1" dirty="0">
                <a:solidFill>
                  <a:srgbClr val="FFFFFF"/>
                </a:solidFill>
                <a:latin typeface="+mn-lt"/>
                <a:sym typeface="Verdana Bold" charset="0"/>
              </a:rPr>
            </a:br>
            <a:endParaRPr lang="es-ES_tradnl" sz="3600" b="1" dirty="0">
              <a:solidFill>
                <a:srgbClr val="FFFFFF"/>
              </a:solidFill>
              <a:latin typeface="+mn-lt"/>
              <a:sym typeface="Verdana Bold" charset="0"/>
            </a:endParaRPr>
          </a:p>
        </p:txBody>
      </p:sp>
      <p:sp>
        <p:nvSpPr>
          <p:cNvPr id="32771" name="Subtitle 2"/>
          <p:cNvSpPr>
            <a:spLocks noGrp="1"/>
          </p:cNvSpPr>
          <p:nvPr>
            <p:ph type="subTitle" idx="1"/>
          </p:nvPr>
        </p:nvSpPr>
        <p:spPr bwMode="auto">
          <a:xfrm>
            <a:off x="3079750" y="4508500"/>
            <a:ext cx="5922963"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Aft>
                <a:spcPct val="0"/>
              </a:spcAft>
              <a:buFont typeface="Arial" panose="020B0604020202020204" pitchFamily="34" charset="0"/>
              <a:buNone/>
            </a:pPr>
            <a:r>
              <a:rPr lang="es-ES_tradnl" altLang="es-CL" sz="2000" b="1" smtClean="0">
                <a:solidFill>
                  <a:srgbClr val="FFFFFF"/>
                </a:solidFill>
                <a:latin typeface="Verdana" panose="020B0604030504040204" pitchFamily="34" charset="0"/>
                <a:ea typeface="ヒラギノ角ゴ Pro W3"/>
                <a:cs typeface="ヒラギノ角ゴ Pro W3"/>
                <a:sym typeface="Verdana" panose="020B0604030504040204" pitchFamily="34" charset="0"/>
              </a:rPr>
              <a:t>   </a:t>
            </a:r>
          </a:p>
          <a:p>
            <a:pPr algn="ctr" fontAlgn="base">
              <a:spcAft>
                <a:spcPct val="0"/>
              </a:spcAft>
              <a:buFont typeface="Arial" panose="020B0604020202020204" pitchFamily="34" charset="0"/>
              <a:buNone/>
            </a:pPr>
            <a:r>
              <a:rPr lang="es-ES_tradnl" altLang="es-CL" sz="2000" b="1" smtClean="0">
                <a:solidFill>
                  <a:srgbClr val="FFFFFF"/>
                </a:solidFill>
                <a:latin typeface="Verdana" panose="020B0604030504040204" pitchFamily="34" charset="0"/>
                <a:ea typeface="ヒラギノ角ゴ Pro W3"/>
                <a:cs typeface="ヒラギノ角ゴ Pro W3"/>
                <a:sym typeface="Verdana" panose="020B0604030504040204" pitchFamily="34" charset="0"/>
              </a:rPr>
              <a:t>MAYO 2021</a:t>
            </a:r>
            <a:endParaRPr lang="en-US" altLang="es-CL" sz="2000" b="1" smtClean="0">
              <a:solidFill>
                <a:srgbClr val="FFFFFF"/>
              </a:solidFill>
              <a:ea typeface="ヒラギノ角ゴ Pro W3"/>
              <a:cs typeface="ヒラギノ角ゴ Pro W3"/>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234950" y="155575"/>
            <a:ext cx="7880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200" b="0" u="sng" dirty="0"/>
              <a:t>POSTA CARIQUIMA</a:t>
            </a:r>
          </a:p>
        </p:txBody>
      </p:sp>
      <p:graphicFrame>
        <p:nvGraphicFramePr>
          <p:cNvPr id="2" name="Tabla 1"/>
          <p:cNvGraphicFramePr>
            <a:graphicFrameLocks noGrp="1"/>
          </p:cNvGraphicFramePr>
          <p:nvPr/>
        </p:nvGraphicFramePr>
        <p:xfrm>
          <a:off x="395288" y="790575"/>
          <a:ext cx="8445500" cy="4899025"/>
        </p:xfrm>
        <a:graphic>
          <a:graphicData uri="http://schemas.openxmlformats.org/drawingml/2006/table">
            <a:tbl>
              <a:tblPr firstRow="1" firstCol="1" bandRow="1">
                <a:tableStyleId>{5C22544A-7EE6-4342-B048-85BDC9FD1C3A}</a:tableStyleId>
              </a:tblPr>
              <a:tblGrid>
                <a:gridCol w="4222334"/>
                <a:gridCol w="4223166"/>
              </a:tblGrid>
              <a:tr h="246678">
                <a:tc>
                  <a:txBody>
                    <a:bodyPr/>
                    <a:lstStyle/>
                    <a:p>
                      <a:pPr indent="180340" algn="l">
                        <a:lnSpc>
                          <a:spcPct val="115000"/>
                        </a:lnSpc>
                        <a:spcAft>
                          <a:spcPts val="0"/>
                        </a:spcAft>
                      </a:pPr>
                      <a:r>
                        <a:rPr lang="es-CL" sz="1400" dirty="0">
                          <a:effectLst/>
                        </a:rPr>
                        <a:t>REGIÓN</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l">
                        <a:lnSpc>
                          <a:spcPct val="115000"/>
                        </a:lnSpc>
                        <a:spcAft>
                          <a:spcPts val="0"/>
                        </a:spcAft>
                      </a:pPr>
                      <a:r>
                        <a:rPr lang="es-CL" sz="1400">
                          <a:effectLst/>
                        </a:rPr>
                        <a:t>TARAPACÁ</a:t>
                      </a:r>
                      <a:endParaRPr lang="es-CL"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44474">
                <a:tc>
                  <a:txBody>
                    <a:bodyPr/>
                    <a:lstStyle/>
                    <a:p>
                      <a:pPr indent="180340" algn="l">
                        <a:lnSpc>
                          <a:spcPct val="115000"/>
                        </a:lnSpc>
                        <a:spcAft>
                          <a:spcPts val="0"/>
                        </a:spcAft>
                      </a:pPr>
                      <a:r>
                        <a:rPr lang="es-CL" sz="1400" dirty="0">
                          <a:effectLst/>
                        </a:rPr>
                        <a:t>CÓDIGO BIP</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182563" indent="0" algn="just" defTabSz="457200" rtl="0" eaLnBrk="1" latinLnBrk="0" hangingPunct="1">
                        <a:lnSpc>
                          <a:spcPct val="115000"/>
                        </a:lnSpc>
                        <a:spcAft>
                          <a:spcPts val="0"/>
                        </a:spcAft>
                      </a:pPr>
                      <a:r>
                        <a:rPr lang="es-CL" sz="1400" kern="1200" dirty="0">
                          <a:solidFill>
                            <a:schemeClr val="dk1"/>
                          </a:solidFill>
                          <a:effectLst/>
                          <a:latin typeface="+mn-lt"/>
                          <a:ea typeface="+mn-ea"/>
                          <a:cs typeface="+mn-cs"/>
                        </a:rPr>
                        <a:t>30110277</a:t>
                      </a:r>
                    </a:p>
                  </a:txBody>
                  <a:tcPr marL="44445" marR="44445" marT="0" marB="0" anchor="ctr"/>
                </a:tc>
              </a:tr>
              <a:tr h="244474">
                <a:tc>
                  <a:txBody>
                    <a:bodyPr/>
                    <a:lstStyle/>
                    <a:p>
                      <a:pPr indent="180340" algn="l">
                        <a:lnSpc>
                          <a:spcPct val="115000"/>
                        </a:lnSpc>
                        <a:spcAft>
                          <a:spcPts val="0"/>
                        </a:spcAft>
                      </a:pPr>
                      <a:r>
                        <a:rPr lang="es-CL" sz="1400" dirty="0">
                          <a:effectLst/>
                        </a:rPr>
                        <a:t>PROVINCIA / COMUNA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182563" indent="0" algn="just" defTabSz="457200" rtl="0" eaLnBrk="1" latinLnBrk="0" hangingPunct="1">
                        <a:lnSpc>
                          <a:spcPct val="115000"/>
                        </a:lnSpc>
                        <a:spcAft>
                          <a:spcPts val="0"/>
                        </a:spcAft>
                      </a:pPr>
                      <a:r>
                        <a:rPr lang="es-CL" sz="1400" kern="1200" dirty="0" err="1">
                          <a:solidFill>
                            <a:schemeClr val="dk1"/>
                          </a:solidFill>
                          <a:effectLst/>
                          <a:latin typeface="+mn-lt"/>
                          <a:ea typeface="+mn-ea"/>
                          <a:cs typeface="+mn-cs"/>
                        </a:rPr>
                        <a:t>Colchane</a:t>
                      </a:r>
                      <a:endParaRPr lang="es-CL" sz="1400" kern="1200" dirty="0">
                        <a:solidFill>
                          <a:schemeClr val="dk1"/>
                        </a:solidFill>
                        <a:effectLst/>
                        <a:latin typeface="+mn-lt"/>
                        <a:ea typeface="+mn-ea"/>
                        <a:cs typeface="+mn-cs"/>
                      </a:endParaRPr>
                    </a:p>
                  </a:txBody>
                  <a:tcPr marL="44445" marR="44445" marT="0" marB="0" anchor="ctr"/>
                </a:tc>
              </a:tr>
              <a:tr h="977894">
                <a:tc>
                  <a:txBody>
                    <a:bodyPr/>
                    <a:lstStyle/>
                    <a:p>
                      <a:pPr indent="180340" algn="l">
                        <a:lnSpc>
                          <a:spcPct val="115000"/>
                        </a:lnSpc>
                        <a:spcAft>
                          <a:spcPts val="0"/>
                        </a:spcAft>
                      </a:pPr>
                      <a:r>
                        <a:rPr lang="es-CL" sz="1400" dirty="0">
                          <a:effectLst/>
                        </a:rPr>
                        <a:t>ESTADO ACTUAL</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mn-lt"/>
                          <a:ea typeface="+mn-ea"/>
                          <a:cs typeface="+mn-cs"/>
                        </a:rPr>
                        <a:t>En Ejecución</a:t>
                      </a:r>
                    </a:p>
                    <a:p>
                      <a:pPr marL="0" indent="180340" algn="just" defTabSz="457200" rtl="0" eaLnBrk="1" latinLnBrk="0" hangingPunct="1">
                        <a:lnSpc>
                          <a:spcPct val="115000"/>
                        </a:lnSpc>
                        <a:spcAft>
                          <a:spcPts val="0"/>
                        </a:spcAft>
                      </a:pPr>
                      <a:r>
                        <a:rPr lang="es-CL" sz="1400" kern="1200" dirty="0">
                          <a:solidFill>
                            <a:schemeClr val="dk1"/>
                          </a:solidFill>
                          <a:effectLst/>
                          <a:latin typeface="+mn-lt"/>
                          <a:ea typeface="+mn-ea"/>
                          <a:cs typeface="+mn-cs"/>
                        </a:rPr>
                        <a:t>Obras Exteriores</a:t>
                      </a:r>
                    </a:p>
                    <a:p>
                      <a:pPr marL="0" indent="180340" algn="just" defTabSz="457200" rtl="0" eaLnBrk="1" latinLnBrk="0" hangingPunct="1">
                        <a:lnSpc>
                          <a:spcPct val="115000"/>
                        </a:lnSpc>
                        <a:spcAft>
                          <a:spcPts val="0"/>
                        </a:spcAft>
                      </a:pPr>
                      <a:r>
                        <a:rPr lang="es-CL" sz="1400" kern="1200" dirty="0">
                          <a:solidFill>
                            <a:schemeClr val="dk1"/>
                          </a:solidFill>
                          <a:effectLst/>
                          <a:latin typeface="+mn-lt"/>
                          <a:ea typeface="+mn-ea"/>
                          <a:cs typeface="+mn-cs"/>
                        </a:rPr>
                        <a:t>Revestimientos interiores</a:t>
                      </a:r>
                    </a:p>
                    <a:p>
                      <a:pPr marL="0" indent="180340" algn="just" defTabSz="457200" rtl="0" eaLnBrk="1" latinLnBrk="0" hangingPunct="1">
                        <a:lnSpc>
                          <a:spcPct val="115000"/>
                        </a:lnSpc>
                        <a:spcAft>
                          <a:spcPts val="0"/>
                        </a:spcAft>
                      </a:pPr>
                      <a:r>
                        <a:rPr lang="es-CL" sz="1400" kern="1200" dirty="0">
                          <a:solidFill>
                            <a:schemeClr val="dk1"/>
                          </a:solidFill>
                          <a:effectLst/>
                          <a:latin typeface="+mn-lt"/>
                          <a:ea typeface="+mn-ea"/>
                          <a:cs typeface="+mn-cs"/>
                        </a:rPr>
                        <a:t>Instalación de cubierta</a:t>
                      </a:r>
                    </a:p>
                  </a:txBody>
                  <a:tcPr marL="44445" marR="44445" marT="0" marB="0" anchor="ctr"/>
                </a:tc>
              </a:tr>
              <a:tr h="244474">
                <a:tc>
                  <a:txBody>
                    <a:bodyPr/>
                    <a:lstStyle/>
                    <a:p>
                      <a:pPr indent="180340" algn="l">
                        <a:lnSpc>
                          <a:spcPct val="115000"/>
                        </a:lnSpc>
                        <a:spcAft>
                          <a:spcPts val="0"/>
                        </a:spcAft>
                      </a:pPr>
                      <a:r>
                        <a:rPr lang="es-CL" sz="1400" dirty="0">
                          <a:effectLst/>
                        </a:rPr>
                        <a:t>CONTRATISTA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r>
                        <a:rPr lang="es-CL" sz="1400" dirty="0">
                          <a:effectLst/>
                          <a:latin typeface="Calibri" panose="020F0502020204030204" pitchFamily="34" charset="0"/>
                          <a:ea typeface="Times New Roman" panose="02020603050405020304" pitchFamily="18" charset="0"/>
                          <a:cs typeface="Times New Roman" panose="02020603050405020304" pitchFamily="18" charset="0"/>
                        </a:rPr>
                        <a:t>GAA</a:t>
                      </a:r>
                    </a:p>
                  </a:txBody>
                  <a:tcPr marL="44445" marR="44445" marT="0" marB="0" anchor="ctr"/>
                </a:tc>
              </a:tr>
              <a:tr h="244474">
                <a:tc>
                  <a:txBody>
                    <a:bodyPr/>
                    <a:lstStyle/>
                    <a:p>
                      <a:pPr indent="180340" algn="l">
                        <a:lnSpc>
                          <a:spcPct val="115000"/>
                        </a:lnSpc>
                        <a:spcAft>
                          <a:spcPts val="0"/>
                        </a:spcAft>
                      </a:pPr>
                      <a:r>
                        <a:rPr lang="es-CL" sz="1400" dirty="0">
                          <a:effectLst/>
                        </a:rPr>
                        <a:t>MONTO M$</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182563" indent="0" algn="just" defTabSz="457200" rtl="0" eaLnBrk="1" latinLnBrk="0" hangingPunct="1">
                        <a:lnSpc>
                          <a:spcPct val="115000"/>
                        </a:lnSpc>
                        <a:spcAft>
                          <a:spcPts val="0"/>
                        </a:spcAft>
                      </a:pPr>
                      <a:r>
                        <a:rPr lang="es-CL" sz="1400" kern="1200" dirty="0">
                          <a:solidFill>
                            <a:schemeClr val="dk1"/>
                          </a:solidFill>
                          <a:effectLst/>
                          <a:latin typeface="+mn-lt"/>
                          <a:ea typeface="+mn-ea"/>
                          <a:cs typeface="+mn-cs"/>
                        </a:rPr>
                        <a:t>1.070.496</a:t>
                      </a:r>
                    </a:p>
                  </a:txBody>
                  <a:tcPr marL="44445" marR="44445" marT="0" marB="0" anchor="ctr"/>
                </a:tc>
              </a:tr>
              <a:tr h="244474">
                <a:tc>
                  <a:txBody>
                    <a:bodyPr/>
                    <a:lstStyle/>
                    <a:p>
                      <a:pPr indent="180340" algn="l">
                        <a:lnSpc>
                          <a:spcPct val="115000"/>
                        </a:lnSpc>
                        <a:spcAft>
                          <a:spcPts val="0"/>
                        </a:spcAft>
                      </a:pPr>
                      <a:r>
                        <a:rPr lang="es-CL" sz="1400" dirty="0">
                          <a:effectLst/>
                        </a:rPr>
                        <a:t>MANDANTE / FINANCIAMIENTO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182563" indent="0" algn="just" defTabSz="457200" rtl="0" eaLnBrk="1" latinLnBrk="0" hangingPunct="1">
                        <a:lnSpc>
                          <a:spcPct val="115000"/>
                        </a:lnSpc>
                        <a:spcAft>
                          <a:spcPts val="0"/>
                        </a:spcAft>
                      </a:pPr>
                      <a:r>
                        <a:rPr lang="es-CL" sz="1400" kern="1200" dirty="0">
                          <a:solidFill>
                            <a:schemeClr val="dk1"/>
                          </a:solidFill>
                          <a:effectLst/>
                          <a:latin typeface="+mn-lt"/>
                          <a:ea typeface="+mn-ea"/>
                          <a:cs typeface="+mn-cs"/>
                        </a:rPr>
                        <a:t>Servicio de Salud/FNDR</a:t>
                      </a:r>
                    </a:p>
                  </a:txBody>
                  <a:tcPr marL="44445" marR="44445" marT="0" marB="0" anchor="ctr"/>
                </a:tc>
              </a:tr>
              <a:tr h="1474191">
                <a:tc>
                  <a:txBody>
                    <a:bodyPr/>
                    <a:lstStyle/>
                    <a:p>
                      <a:pPr indent="180340" algn="l">
                        <a:lnSpc>
                          <a:spcPct val="115000"/>
                        </a:lnSpc>
                        <a:spcAft>
                          <a:spcPts val="0"/>
                        </a:spcAft>
                      </a:pPr>
                      <a:r>
                        <a:rPr lang="es-CL" sz="1400" dirty="0">
                          <a:effectLst/>
                        </a:rPr>
                        <a:t>DESCRIPCIÓN PROYECTO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0" algn="just" defTabSz="457200" rtl="0" eaLnBrk="1" latinLnBrk="0" hangingPunct="1">
                        <a:lnSpc>
                          <a:spcPct val="115000"/>
                        </a:lnSpc>
                        <a:spcAft>
                          <a:spcPts val="0"/>
                        </a:spcAft>
                      </a:pPr>
                      <a:r>
                        <a:rPr lang="es-CL" sz="1400" kern="1200" dirty="0">
                          <a:solidFill>
                            <a:schemeClr val="dk1"/>
                          </a:solidFill>
                          <a:effectLst/>
                          <a:latin typeface="+mn-lt"/>
                          <a:ea typeface="+mn-ea"/>
                          <a:cs typeface="+mn-cs"/>
                        </a:rPr>
                        <a:t>Contempla la normalización para lograr un centro de salud de  328,3 mt2  en albañilería, el cual considera, áreas de atención clínica, áreas administrativas y recintos de servicios generales.</a:t>
                      </a:r>
                    </a:p>
                  </a:txBody>
                  <a:tcPr marL="44445" marR="44445" marT="0" marB="0" anchor="ctr"/>
                </a:tc>
              </a:tr>
              <a:tr h="244474">
                <a:tc>
                  <a:txBody>
                    <a:bodyPr/>
                    <a:lstStyle/>
                    <a:p>
                      <a:pPr indent="180340" algn="l">
                        <a:lnSpc>
                          <a:spcPct val="115000"/>
                        </a:lnSpc>
                        <a:spcAft>
                          <a:spcPts val="0"/>
                        </a:spcAft>
                      </a:pPr>
                      <a:r>
                        <a:rPr lang="es-CL" sz="1400" dirty="0">
                          <a:effectLst/>
                        </a:rPr>
                        <a:t>ENTREGA DE TERRENO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182563" indent="0" algn="just" defTabSz="457200" rtl="0" eaLnBrk="1" latinLnBrk="0" hangingPunct="1">
                        <a:lnSpc>
                          <a:spcPct val="115000"/>
                        </a:lnSpc>
                        <a:spcAft>
                          <a:spcPts val="0"/>
                        </a:spcAft>
                      </a:pPr>
                      <a:r>
                        <a:rPr lang="es-CL" sz="1400" kern="1200" dirty="0">
                          <a:solidFill>
                            <a:schemeClr val="dk1"/>
                          </a:solidFill>
                          <a:effectLst/>
                          <a:latin typeface="+mn-lt"/>
                          <a:ea typeface="+mn-ea"/>
                          <a:cs typeface="+mn-cs"/>
                        </a:rPr>
                        <a:t>16-04-2020</a:t>
                      </a:r>
                    </a:p>
                  </a:txBody>
                  <a:tcPr marL="44445" marR="44445" marT="0" marB="0" anchor="ctr"/>
                </a:tc>
              </a:tr>
              <a:tr h="244474">
                <a:tc>
                  <a:txBody>
                    <a:bodyPr/>
                    <a:lstStyle/>
                    <a:p>
                      <a:pPr indent="180340" algn="l">
                        <a:lnSpc>
                          <a:spcPct val="115000"/>
                        </a:lnSpc>
                        <a:spcAft>
                          <a:spcPts val="0"/>
                        </a:spcAft>
                      </a:pPr>
                      <a:r>
                        <a:rPr lang="es-CL" sz="1400" dirty="0">
                          <a:effectLst/>
                        </a:rPr>
                        <a:t>PLAZO  DE OBRAS</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182563" indent="0" algn="just" defTabSz="457200" rtl="0" eaLnBrk="1" latinLnBrk="0" hangingPunct="1">
                        <a:lnSpc>
                          <a:spcPct val="115000"/>
                        </a:lnSpc>
                        <a:spcAft>
                          <a:spcPts val="0"/>
                        </a:spcAft>
                      </a:pPr>
                      <a:r>
                        <a:rPr lang="es-CL" sz="1400" kern="1200" dirty="0">
                          <a:solidFill>
                            <a:schemeClr val="dk1"/>
                          </a:solidFill>
                          <a:effectLst/>
                          <a:latin typeface="+mn-lt"/>
                          <a:ea typeface="+mn-ea"/>
                          <a:cs typeface="+mn-cs"/>
                        </a:rPr>
                        <a:t>365+ 120 Días</a:t>
                      </a:r>
                    </a:p>
                  </a:txBody>
                  <a:tcPr marL="44445" marR="44445" marT="0" marB="0" anchor="ctr"/>
                </a:tc>
              </a:tr>
              <a:tr h="244474">
                <a:tc>
                  <a:txBody>
                    <a:bodyPr/>
                    <a:lstStyle/>
                    <a:p>
                      <a:pPr marL="0" marR="0" lvl="0" indent="180340" algn="l" defTabSz="457200" rtl="0" eaLnBrk="1" fontAlgn="auto" latinLnBrk="0" hangingPunct="1">
                        <a:lnSpc>
                          <a:spcPct val="115000"/>
                        </a:lnSpc>
                        <a:spcBef>
                          <a:spcPts val="0"/>
                        </a:spcBef>
                        <a:spcAft>
                          <a:spcPts val="0"/>
                        </a:spcAft>
                        <a:buClrTx/>
                        <a:buSzTx/>
                        <a:buFontTx/>
                        <a:buNone/>
                        <a:tabLst/>
                        <a:defRPr/>
                      </a:pPr>
                      <a:r>
                        <a:rPr lang="es-CL" sz="1400" dirty="0">
                          <a:effectLst/>
                        </a:rPr>
                        <a:t>TÉRMINO DE OBRAS</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182563" indent="0" algn="just" defTabSz="457200" rtl="0" eaLnBrk="1" latinLnBrk="0" hangingPunct="1">
                        <a:lnSpc>
                          <a:spcPct val="115000"/>
                        </a:lnSpc>
                        <a:spcAft>
                          <a:spcPts val="0"/>
                        </a:spcAft>
                      </a:pPr>
                      <a:r>
                        <a:rPr lang="es-ES" sz="1400" kern="1200" dirty="0">
                          <a:solidFill>
                            <a:schemeClr val="dk1"/>
                          </a:solidFill>
                          <a:effectLst/>
                          <a:latin typeface="+mn-lt"/>
                          <a:ea typeface="+mn-ea"/>
                          <a:cs typeface="+mn-cs"/>
                        </a:rPr>
                        <a:t>14-08-2021</a:t>
                      </a:r>
                      <a:endParaRPr lang="es-CL" sz="1400" kern="1200" dirty="0">
                        <a:solidFill>
                          <a:schemeClr val="dk1"/>
                        </a:solidFill>
                        <a:effectLst/>
                        <a:latin typeface="+mn-lt"/>
                        <a:ea typeface="+mn-ea"/>
                        <a:cs typeface="+mn-cs"/>
                      </a:endParaRPr>
                    </a:p>
                  </a:txBody>
                  <a:tcPr marL="44445" marR="44445" marT="0" marB="0" anchor="ctr"/>
                </a:tc>
              </a:tr>
              <a:tr h="244474">
                <a:tc>
                  <a:txBody>
                    <a:bodyPr/>
                    <a:lstStyle/>
                    <a:p>
                      <a:pPr indent="180340" algn="l">
                        <a:lnSpc>
                          <a:spcPct val="115000"/>
                        </a:lnSpc>
                        <a:spcAft>
                          <a:spcPts val="0"/>
                        </a:spcAft>
                      </a:pPr>
                      <a:r>
                        <a:rPr lang="es-CL" sz="1400" dirty="0">
                          <a:effectLst/>
                        </a:rPr>
                        <a:t>PORCENTAJE DE AVANCE A LA FECHA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182563" indent="0" algn="just" defTabSz="457200" rtl="0" eaLnBrk="1" latinLnBrk="0" hangingPunct="1">
                        <a:lnSpc>
                          <a:spcPct val="115000"/>
                        </a:lnSpc>
                        <a:spcAft>
                          <a:spcPts val="0"/>
                        </a:spcAft>
                      </a:pPr>
                      <a:r>
                        <a:rPr lang="es-CL" sz="1400" kern="1200" dirty="0">
                          <a:solidFill>
                            <a:schemeClr val="dk1"/>
                          </a:solidFill>
                          <a:effectLst/>
                          <a:latin typeface="+mn-lt"/>
                          <a:ea typeface="+mn-ea"/>
                          <a:cs typeface="+mn-cs"/>
                        </a:rPr>
                        <a:t>50%</a:t>
                      </a:r>
                    </a:p>
                  </a:txBody>
                  <a:tcPr marL="44445" marR="44445" marT="0" marB="0" anchor="ctr"/>
                </a:tc>
              </a:tr>
            </a:tbl>
          </a:graphicData>
        </a:graphic>
      </p:graphicFrame>
      <p:sp>
        <p:nvSpPr>
          <p:cNvPr id="43052" name="Rectangle 31"/>
          <p:cNvSpPr>
            <a:spLocks noChangeArrowheads="1"/>
          </p:cNvSpPr>
          <p:nvPr/>
        </p:nvSpPr>
        <p:spPr bwMode="auto">
          <a:xfrm>
            <a:off x="417513" y="7524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334963" y="250825"/>
            <a:ext cx="7880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800" b="0" u="sng" dirty="0">
                <a:latin typeface="+mj-lt"/>
              </a:rPr>
              <a:t>Posta </a:t>
            </a:r>
            <a:r>
              <a:rPr lang="es-CL" sz="2800" b="0" u="sng" dirty="0" err="1">
                <a:latin typeface="+mj-lt"/>
              </a:rPr>
              <a:t>cariquima</a:t>
            </a:r>
            <a:endParaRPr lang="es-CL" sz="2800" b="0" u="sng" dirty="0">
              <a:latin typeface="+mj-lt"/>
            </a:endParaRPr>
          </a:p>
        </p:txBody>
      </p:sp>
      <p:sp>
        <p:nvSpPr>
          <p:cNvPr id="44035" name="Rectangle 41"/>
          <p:cNvSpPr>
            <a:spLocks noChangeArrowheads="1"/>
          </p:cNvSpPr>
          <p:nvPr/>
        </p:nvSpPr>
        <p:spPr bwMode="auto">
          <a:xfrm>
            <a:off x="1347788" y="35131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sp>
        <p:nvSpPr>
          <p:cNvPr id="44036" name="Rectangle 42"/>
          <p:cNvSpPr>
            <a:spLocks noChangeArrowheads="1"/>
          </p:cNvSpPr>
          <p:nvPr/>
        </p:nvSpPr>
        <p:spPr bwMode="auto">
          <a:xfrm>
            <a:off x="1347788" y="39703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pic>
        <p:nvPicPr>
          <p:cNvPr id="44037"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847725"/>
            <a:ext cx="5184775"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3832225"/>
            <a:ext cx="5081587"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234950" y="155575"/>
            <a:ext cx="7880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200" b="0" u="sng" dirty="0"/>
              <a:t>POSTA LA TIRANA</a:t>
            </a:r>
          </a:p>
        </p:txBody>
      </p:sp>
      <p:graphicFrame>
        <p:nvGraphicFramePr>
          <p:cNvPr id="2" name="Tabla 1"/>
          <p:cNvGraphicFramePr>
            <a:graphicFrameLocks noGrp="1"/>
          </p:cNvGraphicFramePr>
          <p:nvPr/>
        </p:nvGraphicFramePr>
        <p:xfrm>
          <a:off x="395288" y="773113"/>
          <a:ext cx="8445500" cy="5075237"/>
        </p:xfrm>
        <a:graphic>
          <a:graphicData uri="http://schemas.openxmlformats.org/drawingml/2006/table">
            <a:tbl>
              <a:tblPr firstRow="1" firstCol="1" bandRow="1">
                <a:tableStyleId>{5C22544A-7EE6-4342-B048-85BDC9FD1C3A}</a:tableStyleId>
              </a:tblPr>
              <a:tblGrid>
                <a:gridCol w="4222334"/>
                <a:gridCol w="4223166"/>
              </a:tblGrid>
              <a:tr h="253762">
                <a:tc>
                  <a:txBody>
                    <a:bodyPr/>
                    <a:lstStyle/>
                    <a:p>
                      <a:pPr indent="180340" algn="l">
                        <a:lnSpc>
                          <a:spcPct val="115000"/>
                        </a:lnSpc>
                        <a:spcAft>
                          <a:spcPts val="0"/>
                        </a:spcAft>
                      </a:pPr>
                      <a:r>
                        <a:rPr lang="es-CL" sz="1400" dirty="0">
                          <a:effectLst/>
                        </a:rPr>
                        <a:t>REGIÓN</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l">
                        <a:lnSpc>
                          <a:spcPct val="115000"/>
                        </a:lnSpc>
                        <a:spcAft>
                          <a:spcPts val="0"/>
                        </a:spcAft>
                      </a:pPr>
                      <a:r>
                        <a:rPr lang="es-CL" sz="1400">
                          <a:effectLst/>
                        </a:rPr>
                        <a:t>TARAPACÁ</a:t>
                      </a:r>
                      <a:endParaRPr lang="es-CL"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3762">
                <a:tc>
                  <a:txBody>
                    <a:bodyPr/>
                    <a:lstStyle/>
                    <a:p>
                      <a:pPr indent="180340" algn="l">
                        <a:lnSpc>
                          <a:spcPct val="115000"/>
                        </a:lnSpc>
                        <a:spcAft>
                          <a:spcPts val="0"/>
                        </a:spcAft>
                      </a:pPr>
                      <a:r>
                        <a:rPr lang="es-CL" sz="1400" dirty="0">
                          <a:effectLst/>
                        </a:rPr>
                        <a:t>CÓDIGO BIP</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30108640</a:t>
                      </a:r>
                    </a:p>
                  </a:txBody>
                  <a:tcPr marL="44445" marR="44445" marT="0" marB="0" anchor="ctr"/>
                </a:tc>
              </a:tr>
              <a:tr h="253762">
                <a:tc>
                  <a:txBody>
                    <a:bodyPr/>
                    <a:lstStyle/>
                    <a:p>
                      <a:pPr indent="180340" algn="l">
                        <a:lnSpc>
                          <a:spcPct val="115000"/>
                        </a:lnSpc>
                        <a:spcAft>
                          <a:spcPts val="0"/>
                        </a:spcAft>
                      </a:pPr>
                      <a:r>
                        <a:rPr lang="es-CL" sz="1400" dirty="0">
                          <a:effectLst/>
                        </a:rPr>
                        <a:t>PROVINCIA / COMUNA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Pozo Almonte</a:t>
                      </a:r>
                    </a:p>
                  </a:txBody>
                  <a:tcPr marL="44445" marR="44445" marT="0" marB="0" anchor="ctr"/>
                </a:tc>
              </a:tr>
              <a:tr h="1015047">
                <a:tc>
                  <a:txBody>
                    <a:bodyPr/>
                    <a:lstStyle/>
                    <a:p>
                      <a:pPr indent="180340" algn="l">
                        <a:lnSpc>
                          <a:spcPct val="115000"/>
                        </a:lnSpc>
                        <a:spcAft>
                          <a:spcPts val="0"/>
                        </a:spcAft>
                      </a:pPr>
                      <a:r>
                        <a:rPr lang="es-CL" sz="1400" dirty="0">
                          <a:effectLst/>
                        </a:rPr>
                        <a:t>ESTADO ACTUAL</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Ejecución</a:t>
                      </a:r>
                    </a:p>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Obras exteriores</a:t>
                      </a:r>
                    </a:p>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Tabique interior</a:t>
                      </a:r>
                    </a:p>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Instalaciones Sanitarias y eléctrica</a:t>
                      </a:r>
                    </a:p>
                  </a:txBody>
                  <a:tcPr marL="44445" marR="44445" marT="0" marB="0" anchor="ctr"/>
                </a:tc>
              </a:tr>
              <a:tr h="253762">
                <a:tc>
                  <a:txBody>
                    <a:bodyPr/>
                    <a:lstStyle/>
                    <a:p>
                      <a:pPr indent="180340" algn="l">
                        <a:lnSpc>
                          <a:spcPct val="115000"/>
                        </a:lnSpc>
                        <a:spcAft>
                          <a:spcPts val="0"/>
                        </a:spcAft>
                      </a:pPr>
                      <a:r>
                        <a:rPr lang="es-CL" sz="1400" dirty="0">
                          <a:effectLst/>
                        </a:rPr>
                        <a:t>CONTRATISTA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ERAGO</a:t>
                      </a:r>
                    </a:p>
                  </a:txBody>
                  <a:tcPr marL="44445" marR="44445" marT="0" marB="0" anchor="ctr"/>
                </a:tc>
              </a:tr>
              <a:tr h="253762">
                <a:tc>
                  <a:txBody>
                    <a:bodyPr/>
                    <a:lstStyle/>
                    <a:p>
                      <a:pPr indent="180340" algn="l">
                        <a:lnSpc>
                          <a:spcPct val="115000"/>
                        </a:lnSpc>
                        <a:spcAft>
                          <a:spcPts val="0"/>
                        </a:spcAft>
                      </a:pPr>
                      <a:r>
                        <a:rPr lang="es-CL" sz="1400" dirty="0">
                          <a:effectLst/>
                        </a:rPr>
                        <a:t>MONTO M $</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821.222</a:t>
                      </a:r>
                    </a:p>
                  </a:txBody>
                  <a:tcPr marL="44445" marR="44445" marT="0" marB="0" anchor="ctr"/>
                </a:tc>
              </a:tr>
              <a:tr h="253762">
                <a:tc>
                  <a:txBody>
                    <a:bodyPr/>
                    <a:lstStyle/>
                    <a:p>
                      <a:pPr indent="180340" algn="l">
                        <a:lnSpc>
                          <a:spcPct val="115000"/>
                        </a:lnSpc>
                        <a:spcAft>
                          <a:spcPts val="0"/>
                        </a:spcAft>
                      </a:pPr>
                      <a:r>
                        <a:rPr lang="es-CL" sz="1400" dirty="0">
                          <a:effectLst/>
                        </a:rPr>
                        <a:t>MANDANTE / FINANCIAMIENTO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Servicio De Salud/ FNDR</a:t>
                      </a:r>
                    </a:p>
                  </a:txBody>
                  <a:tcPr marL="44445" marR="44445" marT="0" marB="0" anchor="ctr"/>
                </a:tc>
              </a:tr>
              <a:tr h="1522571">
                <a:tc>
                  <a:txBody>
                    <a:bodyPr/>
                    <a:lstStyle/>
                    <a:p>
                      <a:pPr indent="180340" algn="l">
                        <a:lnSpc>
                          <a:spcPct val="115000"/>
                        </a:lnSpc>
                        <a:spcAft>
                          <a:spcPts val="0"/>
                        </a:spcAft>
                      </a:pPr>
                      <a:r>
                        <a:rPr lang="es-CL" sz="1400" dirty="0">
                          <a:effectLst/>
                        </a:rPr>
                        <a:t>DESCRIPCIÓN PROYECTO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0" algn="just" defTabSz="457200" rtl="0" eaLnBrk="1" latinLnBrk="0" hangingPunct="1">
                        <a:lnSpc>
                          <a:spcPct val="115000"/>
                        </a:lnSpc>
                        <a:spcAft>
                          <a:spcPts val="0"/>
                        </a:spcAft>
                      </a:pPr>
                      <a:r>
                        <a:rPr lang="es-CL" sz="1400" kern="1200" dirty="0">
                          <a:solidFill>
                            <a:schemeClr val="dk1"/>
                          </a:solidFill>
                          <a:effectLst/>
                          <a:latin typeface="+mn-lt"/>
                          <a:ea typeface="+mn-ea"/>
                          <a:cs typeface="+mn-cs"/>
                        </a:rPr>
                        <a:t>Contempla la construcción de una Posta Rural de La Tirana de 224 M2, el cual considera, áreas de atención clínica, áreas administrativas y recintos de servicios generales, además se dotará de equipamiento necesario para habilitar los espacios que contemplarían las nuevas dependencias.</a:t>
                      </a:r>
                    </a:p>
                  </a:txBody>
                  <a:tcPr marL="44445" marR="44445" marT="0" marB="0" anchor="ctr"/>
                </a:tc>
              </a:tr>
              <a:tr h="253762">
                <a:tc>
                  <a:txBody>
                    <a:bodyPr/>
                    <a:lstStyle/>
                    <a:p>
                      <a:pPr indent="180340" algn="l">
                        <a:lnSpc>
                          <a:spcPct val="115000"/>
                        </a:lnSpc>
                        <a:spcAft>
                          <a:spcPts val="0"/>
                        </a:spcAft>
                      </a:pPr>
                      <a:r>
                        <a:rPr lang="es-CL" sz="1400" dirty="0">
                          <a:effectLst/>
                        </a:rPr>
                        <a:t>ENTREGA DE TERRENO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31-07-2020</a:t>
                      </a:r>
                    </a:p>
                  </a:txBody>
                  <a:tcPr marL="44445" marR="44445" marT="0" marB="0" anchor="ctr"/>
                </a:tc>
              </a:tr>
              <a:tr h="253762">
                <a:tc>
                  <a:txBody>
                    <a:bodyPr/>
                    <a:lstStyle/>
                    <a:p>
                      <a:pPr indent="180340" algn="l">
                        <a:lnSpc>
                          <a:spcPct val="115000"/>
                        </a:lnSpc>
                        <a:spcAft>
                          <a:spcPts val="0"/>
                        </a:spcAft>
                      </a:pPr>
                      <a:r>
                        <a:rPr lang="es-CL" sz="1400" dirty="0">
                          <a:effectLst/>
                        </a:rPr>
                        <a:t>TÉRMINO OBRAS</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29-10-2021</a:t>
                      </a:r>
                    </a:p>
                  </a:txBody>
                  <a:tcPr marL="44445" marR="44445" marT="0" marB="0" anchor="ctr"/>
                </a:tc>
              </a:tr>
              <a:tr h="253762">
                <a:tc>
                  <a:txBody>
                    <a:bodyPr/>
                    <a:lstStyle/>
                    <a:p>
                      <a:pPr indent="180340" algn="l">
                        <a:lnSpc>
                          <a:spcPct val="115000"/>
                        </a:lnSpc>
                        <a:spcAft>
                          <a:spcPts val="0"/>
                        </a:spcAft>
                      </a:pPr>
                      <a:r>
                        <a:rPr lang="es-CL" sz="1400" dirty="0">
                          <a:effectLst/>
                        </a:rPr>
                        <a:t>PLAZO  DE OBRAS</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365 + 90 Días</a:t>
                      </a:r>
                    </a:p>
                  </a:txBody>
                  <a:tcPr marL="44445" marR="44445" marT="0" marB="0" anchor="ctr"/>
                </a:tc>
              </a:tr>
              <a:tr h="253762">
                <a:tc>
                  <a:txBody>
                    <a:bodyPr/>
                    <a:lstStyle/>
                    <a:p>
                      <a:pPr indent="180340" algn="l">
                        <a:lnSpc>
                          <a:spcPct val="115000"/>
                        </a:lnSpc>
                        <a:spcAft>
                          <a:spcPts val="0"/>
                        </a:spcAft>
                      </a:pPr>
                      <a:r>
                        <a:rPr lang="es-CL" sz="1400" dirty="0">
                          <a:effectLst/>
                        </a:rPr>
                        <a:t>PORCENTAJE DE AVANCE A LA FECHA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55%</a:t>
                      </a:r>
                    </a:p>
                  </a:txBody>
                  <a:tcPr marL="44445" marR="44445" marT="0" marB="0" anchor="ctr"/>
                </a:tc>
              </a:tr>
            </a:tbl>
          </a:graphicData>
        </a:graphic>
      </p:graphicFrame>
      <p:sp>
        <p:nvSpPr>
          <p:cNvPr id="45100" name="Rectangle 31"/>
          <p:cNvSpPr>
            <a:spLocks noChangeArrowheads="1"/>
          </p:cNvSpPr>
          <p:nvPr/>
        </p:nvSpPr>
        <p:spPr bwMode="auto">
          <a:xfrm>
            <a:off x="417513" y="7524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160338" y="188913"/>
            <a:ext cx="7880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800" b="0" u="sng" dirty="0">
                <a:latin typeface="+mj-lt"/>
              </a:rPr>
              <a:t>Posta la tirana</a:t>
            </a:r>
          </a:p>
        </p:txBody>
      </p:sp>
      <p:sp>
        <p:nvSpPr>
          <p:cNvPr id="46083" name="Rectangle 41"/>
          <p:cNvSpPr>
            <a:spLocks noChangeArrowheads="1"/>
          </p:cNvSpPr>
          <p:nvPr/>
        </p:nvSpPr>
        <p:spPr bwMode="auto">
          <a:xfrm>
            <a:off x="1347788" y="35131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sp>
        <p:nvSpPr>
          <p:cNvPr id="46084" name="Rectangle 42"/>
          <p:cNvSpPr>
            <a:spLocks noChangeArrowheads="1"/>
          </p:cNvSpPr>
          <p:nvPr/>
        </p:nvSpPr>
        <p:spPr bwMode="auto">
          <a:xfrm>
            <a:off x="1347788" y="39703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pic>
        <p:nvPicPr>
          <p:cNvPr id="46085"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836613"/>
            <a:ext cx="47926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75" y="3933825"/>
            <a:ext cx="4973638"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234950" y="155575"/>
            <a:ext cx="831850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ES" sz="2200" b="0" u="sng" dirty="0"/>
              <a:t>Conservación de Cubierta, Cielo Falso y Muros Cesfam Héctor Reyno</a:t>
            </a:r>
            <a:endParaRPr lang="es-CL" sz="2200" b="0" u="sng" dirty="0"/>
          </a:p>
        </p:txBody>
      </p:sp>
      <p:graphicFrame>
        <p:nvGraphicFramePr>
          <p:cNvPr id="2" name="Tabla 1"/>
          <p:cNvGraphicFramePr>
            <a:graphicFrameLocks noGrp="1"/>
          </p:cNvGraphicFramePr>
          <p:nvPr/>
        </p:nvGraphicFramePr>
        <p:xfrm>
          <a:off x="395288" y="971550"/>
          <a:ext cx="8445500" cy="4786313"/>
        </p:xfrm>
        <a:graphic>
          <a:graphicData uri="http://schemas.openxmlformats.org/drawingml/2006/table">
            <a:tbl>
              <a:tblPr firstRow="1" firstCol="1" bandRow="1">
                <a:tableStyleId>{5C22544A-7EE6-4342-B048-85BDC9FD1C3A}</a:tableStyleId>
              </a:tblPr>
              <a:tblGrid>
                <a:gridCol w="4222334"/>
                <a:gridCol w="4223166"/>
              </a:tblGrid>
              <a:tr h="254058">
                <a:tc>
                  <a:txBody>
                    <a:bodyPr/>
                    <a:lstStyle/>
                    <a:p>
                      <a:pPr indent="180340" algn="l">
                        <a:lnSpc>
                          <a:spcPct val="115000"/>
                        </a:lnSpc>
                        <a:spcAft>
                          <a:spcPts val="0"/>
                        </a:spcAft>
                      </a:pPr>
                      <a:r>
                        <a:rPr lang="es-CL" sz="1400" dirty="0">
                          <a:effectLst/>
                        </a:rPr>
                        <a:t>REGIÓN</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l">
                        <a:lnSpc>
                          <a:spcPct val="115000"/>
                        </a:lnSpc>
                        <a:spcAft>
                          <a:spcPts val="0"/>
                        </a:spcAft>
                      </a:pPr>
                      <a:r>
                        <a:rPr lang="es-CL" sz="1400">
                          <a:effectLst/>
                        </a:rPr>
                        <a:t>TARAPACÁ</a:t>
                      </a:r>
                      <a:endParaRPr lang="es-CL"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4058">
                <a:tc>
                  <a:txBody>
                    <a:bodyPr/>
                    <a:lstStyle/>
                    <a:p>
                      <a:pPr indent="180340" algn="l">
                        <a:lnSpc>
                          <a:spcPct val="115000"/>
                        </a:lnSpc>
                        <a:spcAft>
                          <a:spcPts val="0"/>
                        </a:spcAft>
                      </a:pPr>
                      <a:r>
                        <a:rPr lang="es-CL" sz="1400" dirty="0">
                          <a:effectLst/>
                        </a:rPr>
                        <a:t>CÓDIGO BIP</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40011837</a:t>
                      </a:r>
                      <a:endPar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4058">
                <a:tc>
                  <a:txBody>
                    <a:bodyPr/>
                    <a:lstStyle/>
                    <a:p>
                      <a:pPr indent="180340" algn="l">
                        <a:lnSpc>
                          <a:spcPct val="115000"/>
                        </a:lnSpc>
                        <a:spcAft>
                          <a:spcPts val="0"/>
                        </a:spcAft>
                      </a:pPr>
                      <a:r>
                        <a:rPr lang="es-CL" sz="1400" dirty="0">
                          <a:effectLst/>
                        </a:rPr>
                        <a:t>PROVINCIA / COMUNA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Alto Hospicio</a:t>
                      </a:r>
                    </a:p>
                  </a:txBody>
                  <a:tcPr marL="44445" marR="44445" marT="0" marB="0" anchor="ctr"/>
                </a:tc>
              </a:tr>
              <a:tr h="762176">
                <a:tc>
                  <a:txBody>
                    <a:bodyPr/>
                    <a:lstStyle/>
                    <a:p>
                      <a:pPr indent="180340" algn="l">
                        <a:lnSpc>
                          <a:spcPct val="115000"/>
                        </a:lnSpc>
                        <a:spcAft>
                          <a:spcPts val="0"/>
                        </a:spcAft>
                      </a:pPr>
                      <a:r>
                        <a:rPr lang="es-CL" sz="1400" dirty="0">
                          <a:effectLst/>
                        </a:rPr>
                        <a:t>ESTADO ACTUAL</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Ejecución</a:t>
                      </a:r>
                    </a:p>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Retiro de techumbre existente</a:t>
                      </a:r>
                    </a:p>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Instalación de faena</a:t>
                      </a:r>
                    </a:p>
                  </a:txBody>
                  <a:tcPr marL="44445" marR="44445" marT="0" marB="0" anchor="ctr"/>
                </a:tc>
              </a:tr>
              <a:tr h="254058">
                <a:tc>
                  <a:txBody>
                    <a:bodyPr/>
                    <a:lstStyle/>
                    <a:p>
                      <a:pPr indent="180340" algn="l">
                        <a:lnSpc>
                          <a:spcPct val="115000"/>
                        </a:lnSpc>
                        <a:spcAft>
                          <a:spcPts val="0"/>
                        </a:spcAft>
                      </a:pPr>
                      <a:r>
                        <a:rPr lang="es-CL" sz="1400" dirty="0">
                          <a:effectLst/>
                        </a:rPr>
                        <a:t>CONTRATISTA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marR="0" lvl="0" indent="180340" algn="just" defTabSz="457200" rtl="0" eaLnBrk="1" fontAlgn="auto" latinLnBrk="0" hangingPunct="1">
                        <a:lnSpc>
                          <a:spcPct val="115000"/>
                        </a:lnSpc>
                        <a:spcBef>
                          <a:spcPts val="0"/>
                        </a:spcBef>
                        <a:spcAft>
                          <a:spcPts val="0"/>
                        </a:spcAft>
                        <a:buClrTx/>
                        <a:buSzTx/>
                        <a:buFontTx/>
                        <a:buNone/>
                        <a:tabLst/>
                        <a:defRPr/>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Las Mollacas Ltda.</a:t>
                      </a:r>
                    </a:p>
                  </a:txBody>
                  <a:tcPr marL="44445" marR="44445" marT="0" marB="0" anchor="ctr"/>
                </a:tc>
              </a:tr>
              <a:tr h="254058">
                <a:tc>
                  <a:txBody>
                    <a:bodyPr/>
                    <a:lstStyle/>
                    <a:p>
                      <a:pPr indent="180340" algn="l">
                        <a:lnSpc>
                          <a:spcPct val="115000"/>
                        </a:lnSpc>
                        <a:spcAft>
                          <a:spcPts val="0"/>
                        </a:spcAft>
                      </a:pPr>
                      <a:r>
                        <a:rPr lang="es-CL" sz="1400" dirty="0">
                          <a:effectLst/>
                        </a:rPr>
                        <a:t>MONTO M $</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573.404</a:t>
                      </a:r>
                      <a:endPar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4058">
                <a:tc>
                  <a:txBody>
                    <a:bodyPr/>
                    <a:lstStyle/>
                    <a:p>
                      <a:pPr indent="180340" algn="l">
                        <a:lnSpc>
                          <a:spcPct val="115000"/>
                        </a:lnSpc>
                        <a:spcAft>
                          <a:spcPts val="0"/>
                        </a:spcAft>
                      </a:pPr>
                      <a:r>
                        <a:rPr lang="es-CL" sz="1400" dirty="0">
                          <a:effectLst/>
                        </a:rPr>
                        <a:t>MANDANTE / FINANCIAMIENTO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SERVICIO SALUD IQUIQUE/ MINISTERIO DE SALUD</a:t>
                      </a:r>
                    </a:p>
                  </a:txBody>
                  <a:tcPr marL="44445" marR="44445" marT="0" marB="0" anchor="ctr"/>
                </a:tc>
              </a:tr>
              <a:tr h="1483556">
                <a:tc>
                  <a:txBody>
                    <a:bodyPr/>
                    <a:lstStyle/>
                    <a:p>
                      <a:pPr indent="180340" algn="l">
                        <a:lnSpc>
                          <a:spcPct val="115000"/>
                        </a:lnSpc>
                        <a:spcAft>
                          <a:spcPts val="0"/>
                        </a:spcAft>
                      </a:pPr>
                      <a:r>
                        <a:rPr lang="es-CL" sz="1400" dirty="0">
                          <a:effectLst/>
                        </a:rPr>
                        <a:t>DESCRIPCIÓN PROYECTO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0" algn="just" defTabSz="457200" rtl="0" eaLnBrk="1" latinLnBrk="0" hangingPunct="1">
                        <a:lnSpc>
                          <a:spcPct val="115000"/>
                        </a:lnSpc>
                        <a:spcAft>
                          <a:spcPts val="0"/>
                        </a:spcAft>
                      </a:pPr>
                      <a:r>
                        <a:rPr lang="es-ES" sz="1400" kern="1200" dirty="0">
                          <a:solidFill>
                            <a:schemeClr val="dk1"/>
                          </a:solidFill>
                          <a:effectLst/>
                          <a:latin typeface="+mn-lt"/>
                          <a:ea typeface="+mn-ea"/>
                          <a:cs typeface="+mn-cs"/>
                        </a:rPr>
                        <a:t>Obra de Conservación que considera la reposición total de las cubiertas del Cesfam Héctor Reyno, dañadas por lluvias estivales ocurridas en la región. De igual manera se consideran partidas de pintura y reposición de cielos. </a:t>
                      </a:r>
                      <a:endParaRPr lang="es-CL" sz="1400" kern="1200" dirty="0">
                        <a:solidFill>
                          <a:schemeClr val="dk1"/>
                        </a:solidFill>
                        <a:effectLst/>
                        <a:latin typeface="+mn-lt"/>
                        <a:ea typeface="+mn-ea"/>
                        <a:cs typeface="+mn-cs"/>
                      </a:endParaRPr>
                    </a:p>
                  </a:txBody>
                  <a:tcPr marL="44445" marR="44445" marT="0" marB="0" anchor="ctr"/>
                </a:tc>
              </a:tr>
              <a:tr h="254058">
                <a:tc>
                  <a:txBody>
                    <a:bodyPr/>
                    <a:lstStyle/>
                    <a:p>
                      <a:pPr indent="180340" algn="l">
                        <a:lnSpc>
                          <a:spcPct val="115000"/>
                        </a:lnSpc>
                        <a:spcAft>
                          <a:spcPts val="0"/>
                        </a:spcAft>
                      </a:pPr>
                      <a:r>
                        <a:rPr lang="es-CL" sz="1400" dirty="0">
                          <a:effectLst/>
                        </a:rPr>
                        <a:t>ENTREGA DE TERRENO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05-05-2021</a:t>
                      </a:r>
                      <a:endPar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4058">
                <a:tc>
                  <a:txBody>
                    <a:bodyPr/>
                    <a:lstStyle/>
                    <a:p>
                      <a:pPr indent="180340" algn="l">
                        <a:lnSpc>
                          <a:spcPct val="115000"/>
                        </a:lnSpc>
                        <a:spcAft>
                          <a:spcPts val="0"/>
                        </a:spcAft>
                      </a:pPr>
                      <a:r>
                        <a:rPr lang="es-CL" sz="1400" dirty="0">
                          <a:effectLst/>
                        </a:rPr>
                        <a:t>TÉRMINO OBRAS</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01-11-2021</a:t>
                      </a:r>
                      <a:endPar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4058">
                <a:tc>
                  <a:txBody>
                    <a:bodyPr/>
                    <a:lstStyle/>
                    <a:p>
                      <a:pPr indent="180340" algn="l">
                        <a:lnSpc>
                          <a:spcPct val="115000"/>
                        </a:lnSpc>
                        <a:spcAft>
                          <a:spcPts val="0"/>
                        </a:spcAft>
                      </a:pPr>
                      <a:r>
                        <a:rPr lang="es-CL" sz="1400" dirty="0">
                          <a:effectLst/>
                        </a:rPr>
                        <a:t>PLAZO  DE OBRAS</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180 Días</a:t>
                      </a:r>
                    </a:p>
                  </a:txBody>
                  <a:tcPr marL="44445" marR="44445" marT="0" marB="0" anchor="ctr"/>
                </a:tc>
              </a:tr>
              <a:tr h="254058">
                <a:tc>
                  <a:txBody>
                    <a:bodyPr/>
                    <a:lstStyle/>
                    <a:p>
                      <a:pPr indent="180340" algn="l">
                        <a:lnSpc>
                          <a:spcPct val="115000"/>
                        </a:lnSpc>
                        <a:spcAft>
                          <a:spcPts val="0"/>
                        </a:spcAft>
                      </a:pPr>
                      <a:r>
                        <a:rPr lang="es-CL" sz="1400" dirty="0">
                          <a:effectLst/>
                        </a:rPr>
                        <a:t>PORCENTAJE DE AVANCE A LA FECHA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2%</a:t>
                      </a:r>
                    </a:p>
                  </a:txBody>
                  <a:tcPr marL="44445" marR="44445" marT="0" marB="0" anchor="ctr"/>
                </a:tc>
              </a:tr>
            </a:tbl>
          </a:graphicData>
        </a:graphic>
      </p:graphicFrame>
      <p:sp>
        <p:nvSpPr>
          <p:cNvPr id="47148" name="Rectangle 31"/>
          <p:cNvSpPr>
            <a:spLocks noChangeArrowheads="1"/>
          </p:cNvSpPr>
          <p:nvPr/>
        </p:nvSpPr>
        <p:spPr bwMode="auto">
          <a:xfrm>
            <a:off x="417513" y="7524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160338" y="188913"/>
            <a:ext cx="8896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ES" sz="2800" b="0" u="sng" dirty="0">
                <a:latin typeface="+mj-lt"/>
              </a:rPr>
              <a:t>Conservación de Cubierta, Cielo Falso y Muros Cesfam Héctor Reyno</a:t>
            </a:r>
          </a:p>
        </p:txBody>
      </p:sp>
      <p:sp>
        <p:nvSpPr>
          <p:cNvPr id="48131" name="Rectangle 41"/>
          <p:cNvSpPr>
            <a:spLocks noChangeArrowheads="1"/>
          </p:cNvSpPr>
          <p:nvPr/>
        </p:nvSpPr>
        <p:spPr bwMode="auto">
          <a:xfrm>
            <a:off x="1347788" y="35131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sp>
        <p:nvSpPr>
          <p:cNvPr id="48132" name="Rectangle 42"/>
          <p:cNvSpPr>
            <a:spLocks noChangeArrowheads="1"/>
          </p:cNvSpPr>
          <p:nvPr/>
        </p:nvSpPr>
        <p:spPr bwMode="auto">
          <a:xfrm>
            <a:off x="1347788" y="39703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pic>
        <p:nvPicPr>
          <p:cNvPr id="48133" name="Image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4110038"/>
            <a:ext cx="5513387"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1268413"/>
            <a:ext cx="51530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234950" y="155575"/>
            <a:ext cx="7880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200" b="0" u="sng" dirty="0"/>
              <a:t>Reposición Ascensores Hospital Ernesto Torres Galdames</a:t>
            </a:r>
          </a:p>
        </p:txBody>
      </p:sp>
      <p:graphicFrame>
        <p:nvGraphicFramePr>
          <p:cNvPr id="2" name="Tabla 1"/>
          <p:cNvGraphicFramePr>
            <a:graphicFrameLocks noGrp="1"/>
          </p:cNvGraphicFramePr>
          <p:nvPr/>
        </p:nvGraphicFramePr>
        <p:xfrm>
          <a:off x="395288" y="890588"/>
          <a:ext cx="8445500" cy="4786312"/>
        </p:xfrm>
        <a:graphic>
          <a:graphicData uri="http://schemas.openxmlformats.org/drawingml/2006/table">
            <a:tbl>
              <a:tblPr firstRow="1" firstCol="1" bandRow="1">
                <a:tableStyleId>{5C22544A-7EE6-4342-B048-85BDC9FD1C3A}</a:tableStyleId>
              </a:tblPr>
              <a:tblGrid>
                <a:gridCol w="4222334"/>
                <a:gridCol w="4223166"/>
              </a:tblGrid>
              <a:tr h="254058">
                <a:tc>
                  <a:txBody>
                    <a:bodyPr/>
                    <a:lstStyle/>
                    <a:p>
                      <a:pPr indent="180340" algn="l">
                        <a:lnSpc>
                          <a:spcPct val="115000"/>
                        </a:lnSpc>
                        <a:spcAft>
                          <a:spcPts val="0"/>
                        </a:spcAft>
                      </a:pPr>
                      <a:r>
                        <a:rPr lang="es-CL" sz="1400" dirty="0">
                          <a:effectLst/>
                        </a:rPr>
                        <a:t>REGIÓN</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l">
                        <a:lnSpc>
                          <a:spcPct val="115000"/>
                        </a:lnSpc>
                        <a:spcAft>
                          <a:spcPts val="0"/>
                        </a:spcAft>
                      </a:pPr>
                      <a:r>
                        <a:rPr lang="es-CL" sz="1400">
                          <a:effectLst/>
                        </a:rPr>
                        <a:t>TARAPACÁ</a:t>
                      </a:r>
                      <a:endParaRPr lang="es-CL"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4058">
                <a:tc>
                  <a:txBody>
                    <a:bodyPr/>
                    <a:lstStyle/>
                    <a:p>
                      <a:pPr indent="180340" algn="l">
                        <a:lnSpc>
                          <a:spcPct val="115000"/>
                        </a:lnSpc>
                        <a:spcAft>
                          <a:spcPts val="0"/>
                        </a:spcAft>
                      </a:pPr>
                      <a:r>
                        <a:rPr lang="es-CL" sz="1400" dirty="0">
                          <a:effectLst/>
                        </a:rPr>
                        <a:t>CÓDIGO BIP</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40001352</a:t>
                      </a:r>
                      <a:endPar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4058">
                <a:tc>
                  <a:txBody>
                    <a:bodyPr/>
                    <a:lstStyle/>
                    <a:p>
                      <a:pPr indent="180340" algn="l">
                        <a:lnSpc>
                          <a:spcPct val="115000"/>
                        </a:lnSpc>
                        <a:spcAft>
                          <a:spcPts val="0"/>
                        </a:spcAft>
                      </a:pPr>
                      <a:r>
                        <a:rPr lang="es-CL" sz="1400" dirty="0">
                          <a:effectLst/>
                        </a:rPr>
                        <a:t>PROVINCIA / COMUNA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Iquique</a:t>
                      </a:r>
                    </a:p>
                  </a:txBody>
                  <a:tcPr marL="44445" marR="44445" marT="0" marB="0" anchor="ctr"/>
                </a:tc>
              </a:tr>
              <a:tr h="762176">
                <a:tc>
                  <a:txBody>
                    <a:bodyPr/>
                    <a:lstStyle/>
                    <a:p>
                      <a:pPr indent="180340" algn="l">
                        <a:lnSpc>
                          <a:spcPct val="115000"/>
                        </a:lnSpc>
                        <a:spcAft>
                          <a:spcPts val="0"/>
                        </a:spcAft>
                      </a:pPr>
                      <a:r>
                        <a:rPr lang="es-CL" sz="1400" dirty="0">
                          <a:effectLst/>
                        </a:rPr>
                        <a:t>ESTADO ACTUAL</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En Ejecución</a:t>
                      </a:r>
                    </a:p>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Instalación de Faena</a:t>
                      </a:r>
                    </a:p>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Confección de los ascensores en España</a:t>
                      </a:r>
                      <a:endPar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4058">
                <a:tc>
                  <a:txBody>
                    <a:bodyPr/>
                    <a:lstStyle/>
                    <a:p>
                      <a:pPr indent="180340" algn="l">
                        <a:lnSpc>
                          <a:spcPct val="115000"/>
                        </a:lnSpc>
                        <a:spcAft>
                          <a:spcPts val="0"/>
                        </a:spcAft>
                      </a:pPr>
                      <a:r>
                        <a:rPr lang="es-CL" sz="1400" dirty="0">
                          <a:effectLst/>
                        </a:rPr>
                        <a:t>CONTRATISTA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Ingeniería y Mantenimiento S.A.</a:t>
                      </a:r>
                      <a:endPar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4058">
                <a:tc>
                  <a:txBody>
                    <a:bodyPr/>
                    <a:lstStyle/>
                    <a:p>
                      <a:pPr indent="180340" algn="l">
                        <a:lnSpc>
                          <a:spcPct val="115000"/>
                        </a:lnSpc>
                        <a:spcAft>
                          <a:spcPts val="0"/>
                        </a:spcAft>
                      </a:pPr>
                      <a:r>
                        <a:rPr lang="es-CL" sz="1400" dirty="0">
                          <a:effectLst/>
                        </a:rPr>
                        <a:t>MONTO M $</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840.891</a:t>
                      </a:r>
                      <a:endPar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4058">
                <a:tc>
                  <a:txBody>
                    <a:bodyPr/>
                    <a:lstStyle/>
                    <a:p>
                      <a:pPr indent="180340" algn="l">
                        <a:lnSpc>
                          <a:spcPct val="115000"/>
                        </a:lnSpc>
                        <a:spcAft>
                          <a:spcPts val="0"/>
                        </a:spcAft>
                      </a:pPr>
                      <a:r>
                        <a:rPr lang="es-CL" sz="1400" dirty="0">
                          <a:effectLst/>
                        </a:rPr>
                        <a:t>MANDANTE / FINANCIAMIENTO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Servicio De Salud/ FNDR</a:t>
                      </a:r>
                    </a:p>
                  </a:txBody>
                  <a:tcPr marL="44445" marR="44445" marT="0" marB="0" anchor="ctr"/>
                </a:tc>
              </a:tr>
              <a:tr h="1483555">
                <a:tc>
                  <a:txBody>
                    <a:bodyPr/>
                    <a:lstStyle/>
                    <a:p>
                      <a:pPr indent="180340" algn="l">
                        <a:lnSpc>
                          <a:spcPct val="115000"/>
                        </a:lnSpc>
                        <a:spcAft>
                          <a:spcPts val="0"/>
                        </a:spcAft>
                      </a:pPr>
                      <a:r>
                        <a:rPr lang="es-CL" sz="1400" dirty="0">
                          <a:effectLst/>
                        </a:rPr>
                        <a:t>DESCRIPCIÓN PROYECTO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0" algn="just" defTabSz="457200" rtl="0" eaLnBrk="1" latinLnBrk="0" hangingPunct="1">
                        <a:lnSpc>
                          <a:spcPct val="115000"/>
                        </a:lnSpc>
                        <a:spcAft>
                          <a:spcPts val="0"/>
                        </a:spcAft>
                      </a:pPr>
                      <a:r>
                        <a:rPr lang="es-ES" sz="1400" kern="1200" dirty="0">
                          <a:solidFill>
                            <a:schemeClr val="dk1"/>
                          </a:solidFill>
                          <a:effectLst/>
                          <a:latin typeface="+mn-lt"/>
                          <a:ea typeface="+mn-ea"/>
                          <a:cs typeface="+mn-cs"/>
                        </a:rPr>
                        <a:t>Obra civil que considera la reposición de7 ascensores al interior del Hospital Ernesto Torres Galdames. La obra está en etapa de instalación de faenas y en paralelo se están fabricando los ascensores para su posterior envío desde España.</a:t>
                      </a:r>
                      <a:endParaRPr lang="es-CL" sz="1400" kern="1200" dirty="0">
                        <a:solidFill>
                          <a:schemeClr val="dk1"/>
                        </a:solidFill>
                        <a:effectLst/>
                        <a:latin typeface="+mn-lt"/>
                        <a:ea typeface="+mn-ea"/>
                        <a:cs typeface="+mn-cs"/>
                      </a:endParaRPr>
                    </a:p>
                  </a:txBody>
                  <a:tcPr marL="44445" marR="44445" marT="0" marB="0" anchor="ctr"/>
                </a:tc>
              </a:tr>
              <a:tr h="254058">
                <a:tc>
                  <a:txBody>
                    <a:bodyPr/>
                    <a:lstStyle/>
                    <a:p>
                      <a:pPr indent="180340" algn="l">
                        <a:lnSpc>
                          <a:spcPct val="115000"/>
                        </a:lnSpc>
                        <a:spcAft>
                          <a:spcPts val="0"/>
                        </a:spcAft>
                      </a:pPr>
                      <a:r>
                        <a:rPr lang="es-CL" sz="1400" dirty="0">
                          <a:effectLst/>
                        </a:rPr>
                        <a:t>ENTREGA DE TERRENO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11-04-2021</a:t>
                      </a:r>
                      <a:endPar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4058">
                <a:tc>
                  <a:txBody>
                    <a:bodyPr/>
                    <a:lstStyle/>
                    <a:p>
                      <a:pPr indent="180340" algn="l">
                        <a:lnSpc>
                          <a:spcPct val="115000"/>
                        </a:lnSpc>
                        <a:spcAft>
                          <a:spcPts val="0"/>
                        </a:spcAft>
                      </a:pPr>
                      <a:r>
                        <a:rPr lang="es-CL" sz="1400" dirty="0">
                          <a:effectLst/>
                        </a:rPr>
                        <a:t>TÉRMINO OBRAS</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18-12-2021</a:t>
                      </a:r>
                      <a:endPar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4058">
                <a:tc>
                  <a:txBody>
                    <a:bodyPr/>
                    <a:lstStyle/>
                    <a:p>
                      <a:pPr indent="180340" algn="l">
                        <a:lnSpc>
                          <a:spcPct val="115000"/>
                        </a:lnSpc>
                        <a:spcAft>
                          <a:spcPts val="0"/>
                        </a:spcAft>
                      </a:pPr>
                      <a:r>
                        <a:rPr lang="es-CL" sz="1400" dirty="0">
                          <a:effectLst/>
                        </a:rPr>
                        <a:t>PLAZO  DE OBRAS</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240 días</a:t>
                      </a:r>
                      <a:endPar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4058">
                <a:tc>
                  <a:txBody>
                    <a:bodyPr/>
                    <a:lstStyle/>
                    <a:p>
                      <a:pPr indent="180340" algn="l">
                        <a:lnSpc>
                          <a:spcPct val="115000"/>
                        </a:lnSpc>
                        <a:spcAft>
                          <a:spcPts val="0"/>
                        </a:spcAft>
                      </a:pPr>
                      <a:r>
                        <a:rPr lang="es-CL" sz="1400" dirty="0">
                          <a:effectLst/>
                        </a:rPr>
                        <a:t>PORCENTAJE DE AVANCE A LA FECHA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2%</a:t>
                      </a:r>
                    </a:p>
                  </a:txBody>
                  <a:tcPr marL="44445" marR="44445" marT="0" marB="0" anchor="ctr"/>
                </a:tc>
              </a:tr>
            </a:tbl>
          </a:graphicData>
        </a:graphic>
      </p:graphicFrame>
      <p:sp>
        <p:nvSpPr>
          <p:cNvPr id="49196" name="Rectangle 31"/>
          <p:cNvSpPr>
            <a:spLocks noChangeArrowheads="1"/>
          </p:cNvSpPr>
          <p:nvPr/>
        </p:nvSpPr>
        <p:spPr bwMode="auto">
          <a:xfrm>
            <a:off x="417513" y="7524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160338" y="188913"/>
            <a:ext cx="8896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ES" sz="2800" b="0" u="sng" dirty="0">
                <a:latin typeface="+mj-lt"/>
              </a:rPr>
              <a:t>Reposición Ascensores Hospital Ernesto Torres Galdames</a:t>
            </a:r>
          </a:p>
        </p:txBody>
      </p:sp>
      <p:sp>
        <p:nvSpPr>
          <p:cNvPr id="50179" name="Rectangle 41"/>
          <p:cNvSpPr>
            <a:spLocks noChangeArrowheads="1"/>
          </p:cNvSpPr>
          <p:nvPr/>
        </p:nvSpPr>
        <p:spPr bwMode="auto">
          <a:xfrm>
            <a:off x="1347788" y="35131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sp>
        <p:nvSpPr>
          <p:cNvPr id="50180" name="Rectangle 42"/>
          <p:cNvSpPr>
            <a:spLocks noChangeArrowheads="1"/>
          </p:cNvSpPr>
          <p:nvPr/>
        </p:nvSpPr>
        <p:spPr bwMode="auto">
          <a:xfrm>
            <a:off x="1347788" y="39703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pic>
        <p:nvPicPr>
          <p:cNvPr id="50181"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243013"/>
            <a:ext cx="5040313"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138" y="3914775"/>
            <a:ext cx="5040312"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234950" y="155575"/>
            <a:ext cx="844550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ES" sz="2200" b="0" u="sng" dirty="0"/>
              <a:t>HABILITACION Y MEJORAMIENTO DE LA RED ONCOLÓGICA DE TARAPACÁ</a:t>
            </a:r>
            <a:endParaRPr lang="es-CL" sz="2200" b="0" u="sng" dirty="0"/>
          </a:p>
        </p:txBody>
      </p:sp>
      <p:graphicFrame>
        <p:nvGraphicFramePr>
          <p:cNvPr id="2" name="Tabla 1"/>
          <p:cNvGraphicFramePr>
            <a:graphicFrameLocks noGrp="1"/>
          </p:cNvGraphicFramePr>
          <p:nvPr/>
        </p:nvGraphicFramePr>
        <p:xfrm>
          <a:off x="249238" y="981075"/>
          <a:ext cx="8445500" cy="5075238"/>
        </p:xfrm>
        <a:graphic>
          <a:graphicData uri="http://schemas.openxmlformats.org/drawingml/2006/table">
            <a:tbl>
              <a:tblPr firstRow="1" firstCol="1" bandRow="1">
                <a:tableStyleId>{5C22544A-7EE6-4342-B048-85BDC9FD1C3A}</a:tableStyleId>
              </a:tblPr>
              <a:tblGrid>
                <a:gridCol w="4222334"/>
                <a:gridCol w="4223166"/>
              </a:tblGrid>
              <a:tr h="253762">
                <a:tc>
                  <a:txBody>
                    <a:bodyPr/>
                    <a:lstStyle/>
                    <a:p>
                      <a:pPr indent="180340" algn="l">
                        <a:lnSpc>
                          <a:spcPct val="115000"/>
                        </a:lnSpc>
                        <a:spcAft>
                          <a:spcPts val="0"/>
                        </a:spcAft>
                      </a:pPr>
                      <a:r>
                        <a:rPr lang="es-CL" sz="1400" dirty="0">
                          <a:effectLst/>
                        </a:rPr>
                        <a:t>REGIÓN</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l">
                        <a:lnSpc>
                          <a:spcPct val="115000"/>
                        </a:lnSpc>
                        <a:spcAft>
                          <a:spcPts val="0"/>
                        </a:spcAft>
                      </a:pPr>
                      <a:r>
                        <a:rPr lang="es-CL" sz="1400">
                          <a:effectLst/>
                        </a:rPr>
                        <a:t>TARAPACÁ</a:t>
                      </a:r>
                      <a:endParaRPr lang="es-CL"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3762">
                <a:tc>
                  <a:txBody>
                    <a:bodyPr/>
                    <a:lstStyle/>
                    <a:p>
                      <a:pPr indent="180340" algn="l">
                        <a:lnSpc>
                          <a:spcPct val="115000"/>
                        </a:lnSpc>
                        <a:spcAft>
                          <a:spcPts val="0"/>
                        </a:spcAft>
                      </a:pPr>
                      <a:r>
                        <a:rPr lang="es-CL" sz="1400" dirty="0">
                          <a:effectLst/>
                        </a:rPr>
                        <a:t>CÓDIGO BIP</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30418022</a:t>
                      </a:r>
                    </a:p>
                  </a:txBody>
                  <a:tcPr marL="44445" marR="44445" marT="0" marB="0" anchor="ctr"/>
                </a:tc>
              </a:tr>
              <a:tr h="253762">
                <a:tc>
                  <a:txBody>
                    <a:bodyPr/>
                    <a:lstStyle/>
                    <a:p>
                      <a:pPr indent="180340" algn="l">
                        <a:lnSpc>
                          <a:spcPct val="115000"/>
                        </a:lnSpc>
                        <a:spcAft>
                          <a:spcPts val="0"/>
                        </a:spcAft>
                      </a:pPr>
                      <a:r>
                        <a:rPr lang="es-CL" sz="1400" dirty="0">
                          <a:effectLst/>
                        </a:rPr>
                        <a:t>PROVINCIA / COMUNA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Iquique</a:t>
                      </a:r>
                    </a:p>
                  </a:txBody>
                  <a:tcPr marL="44445" marR="44445" marT="0" marB="0" anchor="ctr"/>
                </a:tc>
              </a:tr>
              <a:tr h="761286">
                <a:tc>
                  <a:txBody>
                    <a:bodyPr/>
                    <a:lstStyle/>
                    <a:p>
                      <a:pPr indent="180340" algn="l">
                        <a:lnSpc>
                          <a:spcPct val="115000"/>
                        </a:lnSpc>
                        <a:spcAft>
                          <a:spcPts val="0"/>
                        </a:spcAft>
                      </a:pPr>
                      <a:r>
                        <a:rPr lang="es-CL" sz="1400" dirty="0">
                          <a:effectLst/>
                        </a:rPr>
                        <a:t>ESTADO ACTUAL</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Ejecución</a:t>
                      </a:r>
                    </a:p>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Término del primer hito</a:t>
                      </a:r>
                    </a:p>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En desarrollo de las Especialidades</a:t>
                      </a:r>
                    </a:p>
                  </a:txBody>
                  <a:tcPr marL="44445" marR="44445" marT="0" marB="0" anchor="ctr"/>
                </a:tc>
              </a:tr>
              <a:tr h="253762">
                <a:tc>
                  <a:txBody>
                    <a:bodyPr/>
                    <a:lstStyle/>
                    <a:p>
                      <a:pPr indent="180340" algn="l">
                        <a:lnSpc>
                          <a:spcPct val="115000"/>
                        </a:lnSpc>
                        <a:spcAft>
                          <a:spcPts val="0"/>
                        </a:spcAft>
                      </a:pPr>
                      <a:r>
                        <a:rPr lang="es-CL" sz="1400" dirty="0">
                          <a:effectLst/>
                        </a:rPr>
                        <a:t>CONTRATISTA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ARQUIFERREIRA</a:t>
                      </a:r>
                    </a:p>
                  </a:txBody>
                  <a:tcPr marL="44445" marR="44445" marT="0" marB="0" anchor="ctr"/>
                </a:tc>
              </a:tr>
              <a:tr h="253762">
                <a:tc>
                  <a:txBody>
                    <a:bodyPr/>
                    <a:lstStyle/>
                    <a:p>
                      <a:pPr indent="180340" algn="l">
                        <a:lnSpc>
                          <a:spcPct val="115000"/>
                        </a:lnSpc>
                        <a:spcAft>
                          <a:spcPts val="0"/>
                        </a:spcAft>
                      </a:pPr>
                      <a:r>
                        <a:rPr lang="es-CL" sz="1400" dirty="0">
                          <a:effectLst/>
                        </a:rPr>
                        <a:t>MONTO M $</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189.720</a:t>
                      </a:r>
                      <a:endPar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3762">
                <a:tc>
                  <a:txBody>
                    <a:bodyPr/>
                    <a:lstStyle/>
                    <a:p>
                      <a:pPr indent="180340" algn="l">
                        <a:lnSpc>
                          <a:spcPct val="115000"/>
                        </a:lnSpc>
                        <a:spcAft>
                          <a:spcPts val="0"/>
                        </a:spcAft>
                      </a:pPr>
                      <a:r>
                        <a:rPr lang="es-CL" sz="1400" dirty="0">
                          <a:effectLst/>
                        </a:rPr>
                        <a:t>MANDANTE / FINANCIAMIENTO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SERVICIO SALUD IQUIQUE/ MINISTERIO DE SALUD</a:t>
                      </a:r>
                    </a:p>
                  </a:txBody>
                  <a:tcPr marL="44445" marR="44445" marT="0" marB="0" anchor="ctr"/>
                </a:tc>
              </a:tr>
              <a:tr h="1776333">
                <a:tc>
                  <a:txBody>
                    <a:bodyPr/>
                    <a:lstStyle/>
                    <a:p>
                      <a:pPr indent="180340" algn="l">
                        <a:lnSpc>
                          <a:spcPct val="115000"/>
                        </a:lnSpc>
                        <a:spcAft>
                          <a:spcPts val="0"/>
                        </a:spcAft>
                      </a:pPr>
                      <a:r>
                        <a:rPr lang="es-CL" sz="1400" dirty="0">
                          <a:effectLst/>
                        </a:rPr>
                        <a:t>DESCRIPCIÓN PROYECTO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0" algn="just" defTabSz="457200" rtl="0" eaLnBrk="1" latinLnBrk="0" hangingPunct="1">
                        <a:lnSpc>
                          <a:spcPct val="115000"/>
                        </a:lnSpc>
                        <a:spcAft>
                          <a:spcPts val="0"/>
                        </a:spcAft>
                      </a:pPr>
                      <a:r>
                        <a:rPr lang="es-ES" sz="1400" kern="1200" dirty="0">
                          <a:solidFill>
                            <a:schemeClr val="dk1"/>
                          </a:solidFill>
                          <a:effectLst/>
                          <a:latin typeface="+mn-lt"/>
                          <a:ea typeface="+mn-ea"/>
                          <a:cs typeface="+mn-cs"/>
                        </a:rPr>
                        <a:t>Consultoría de Diseño de Arquitectura y Especialidades para el nuevo Servicio de Oncología Hospital Ernesto Torres Galdames. El proyecto considera 4000m2 en 5 niveles, en donde se considera principalmente las áreas de Radioterapia, Cuidados Paliativos, Quimioterapia, Medicina Nuclear, Central de Mezclas, entre otras áreas.</a:t>
                      </a:r>
                      <a:endParaRPr lang="es-CL" sz="1400" kern="1200" dirty="0">
                        <a:solidFill>
                          <a:schemeClr val="dk1"/>
                        </a:solidFill>
                        <a:effectLst/>
                        <a:latin typeface="+mn-lt"/>
                        <a:ea typeface="+mn-ea"/>
                        <a:cs typeface="+mn-cs"/>
                      </a:endParaRPr>
                    </a:p>
                  </a:txBody>
                  <a:tcPr marL="44445" marR="44445" marT="0" marB="0" anchor="ctr"/>
                </a:tc>
              </a:tr>
              <a:tr h="253762">
                <a:tc>
                  <a:txBody>
                    <a:bodyPr/>
                    <a:lstStyle/>
                    <a:p>
                      <a:pPr indent="180340" algn="l">
                        <a:lnSpc>
                          <a:spcPct val="115000"/>
                        </a:lnSpc>
                        <a:spcAft>
                          <a:spcPts val="0"/>
                        </a:spcAft>
                      </a:pPr>
                      <a:r>
                        <a:rPr lang="es-ES" sz="1400" dirty="0">
                          <a:effectLst/>
                          <a:latin typeface="Calibri" panose="020F0502020204030204" pitchFamily="34" charset="0"/>
                          <a:ea typeface="Times New Roman" panose="02020603050405020304" pitchFamily="18" charset="0"/>
                          <a:cs typeface="Times New Roman" panose="02020603050405020304" pitchFamily="18" charset="0"/>
                        </a:rPr>
                        <a:t>FECHA INICIO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31-12-2020</a:t>
                      </a:r>
                      <a:endPar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3762">
                <a:tc>
                  <a:txBody>
                    <a:bodyPr/>
                    <a:lstStyle/>
                    <a:p>
                      <a:pPr indent="180340" algn="l">
                        <a:lnSpc>
                          <a:spcPct val="115000"/>
                        </a:lnSpc>
                        <a:spcAft>
                          <a:spcPts val="0"/>
                        </a:spcAft>
                      </a:pPr>
                      <a:r>
                        <a:rPr lang="es-CL" sz="1400" dirty="0">
                          <a:effectLst/>
                        </a:rPr>
                        <a:t>FECHA TÉRMINO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E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31-12-2021</a:t>
                      </a:r>
                      <a:endPar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3762">
                <a:tc>
                  <a:txBody>
                    <a:bodyPr/>
                    <a:lstStyle/>
                    <a:p>
                      <a:pPr indent="180340" algn="l">
                        <a:lnSpc>
                          <a:spcPct val="115000"/>
                        </a:lnSpc>
                        <a:spcAft>
                          <a:spcPts val="0"/>
                        </a:spcAft>
                      </a:pPr>
                      <a:r>
                        <a:rPr lang="es-CL" sz="1400" dirty="0">
                          <a:effectLst/>
                        </a:rPr>
                        <a:t>PLAZO  </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365 Días</a:t>
                      </a:r>
                    </a:p>
                  </a:txBody>
                  <a:tcPr marL="44445" marR="44445" marT="0" marB="0" anchor="ctr"/>
                </a:tc>
              </a:tr>
              <a:tr h="253762">
                <a:tc>
                  <a:txBody>
                    <a:bodyPr/>
                    <a:lstStyle/>
                    <a:p>
                      <a:pPr indent="180340" algn="l">
                        <a:lnSpc>
                          <a:spcPct val="115000"/>
                        </a:lnSpc>
                        <a:spcAft>
                          <a:spcPts val="0"/>
                        </a:spcAft>
                      </a:pPr>
                      <a:r>
                        <a:rPr lang="es-CL" sz="1400" dirty="0">
                          <a:effectLst/>
                        </a:rPr>
                        <a:t>PORCENTAJE DE AVANCE A LA FECHA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r>
                        <a:rPr lang="es-CL"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14%</a:t>
                      </a:r>
                    </a:p>
                  </a:txBody>
                  <a:tcPr marL="44445" marR="44445" marT="0" marB="0" anchor="ctr"/>
                </a:tc>
              </a:tr>
            </a:tbl>
          </a:graphicData>
        </a:graphic>
      </p:graphicFrame>
      <p:sp>
        <p:nvSpPr>
          <p:cNvPr id="51244" name="Rectangle 31"/>
          <p:cNvSpPr>
            <a:spLocks noChangeArrowheads="1"/>
          </p:cNvSpPr>
          <p:nvPr/>
        </p:nvSpPr>
        <p:spPr bwMode="auto">
          <a:xfrm>
            <a:off x="417513" y="7524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160338" y="188913"/>
            <a:ext cx="8896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ES" sz="2800" b="0" u="sng" dirty="0">
                <a:latin typeface="+mj-lt"/>
              </a:rPr>
              <a:t>HABILITACION Y MEJORAMIENTO DE LA RED ONCOLÓGICA DE TARAPACÁ</a:t>
            </a:r>
          </a:p>
        </p:txBody>
      </p:sp>
      <p:sp>
        <p:nvSpPr>
          <p:cNvPr id="52227" name="Rectangle 41"/>
          <p:cNvSpPr>
            <a:spLocks noChangeArrowheads="1"/>
          </p:cNvSpPr>
          <p:nvPr/>
        </p:nvSpPr>
        <p:spPr bwMode="auto">
          <a:xfrm>
            <a:off x="1347788" y="35131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sp>
        <p:nvSpPr>
          <p:cNvPr id="52228" name="Rectangle 42"/>
          <p:cNvSpPr>
            <a:spLocks noChangeArrowheads="1"/>
          </p:cNvSpPr>
          <p:nvPr/>
        </p:nvSpPr>
        <p:spPr bwMode="auto">
          <a:xfrm>
            <a:off x="1347788" y="39703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pic>
        <p:nvPicPr>
          <p:cNvPr id="52229" name="Image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225550"/>
            <a:ext cx="526415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238" y="4083050"/>
            <a:ext cx="51117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Título"/>
          <p:cNvSpPr>
            <a:spLocks noGrp="1"/>
          </p:cNvSpPr>
          <p:nvPr>
            <p:ph type="title"/>
          </p:nvPr>
        </p:nvSpPr>
        <p:spPr>
          <a:xfrm>
            <a:off x="995363" y="2781300"/>
            <a:ext cx="7880350" cy="1223963"/>
          </a:xfrm>
        </p:spPr>
        <p:txBody>
          <a:bodyPr/>
          <a:lstStyle/>
          <a:p>
            <a:pPr algn="ctr">
              <a:defRPr/>
            </a:pPr>
            <a:r>
              <a:rPr lang="es-CL" sz="2800" u="sng" dirty="0">
                <a:latin typeface="+mj-lt"/>
              </a:rPr>
              <a:t>Obra TERMINADA 2021</a:t>
            </a:r>
            <a:br>
              <a:rPr lang="es-CL" sz="2800" u="sng" dirty="0">
                <a:latin typeface="+mj-lt"/>
              </a:rPr>
            </a:br>
            <a:endParaRPr lang="es-CL" sz="2000" u="sng"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Título"/>
          <p:cNvSpPr>
            <a:spLocks noGrp="1"/>
          </p:cNvSpPr>
          <p:nvPr>
            <p:ph type="title"/>
          </p:nvPr>
        </p:nvSpPr>
        <p:spPr>
          <a:xfrm>
            <a:off x="995363" y="2781300"/>
            <a:ext cx="7880350" cy="1223963"/>
          </a:xfrm>
        </p:spPr>
        <p:txBody>
          <a:bodyPr/>
          <a:lstStyle/>
          <a:p>
            <a:pPr algn="ctr">
              <a:defRPr/>
            </a:pPr>
            <a:r>
              <a:rPr lang="es-CL" sz="2800" u="sng" dirty="0">
                <a:latin typeface="+mj-lt"/>
              </a:rPr>
              <a:t>En PROCESO DE LICITACIÓN 2021</a:t>
            </a:r>
            <a:br>
              <a:rPr lang="es-CL" sz="2800" u="sng" dirty="0">
                <a:latin typeface="+mj-lt"/>
              </a:rPr>
            </a:br>
            <a:endParaRPr lang="es-CL" sz="2000" u="sng"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234950" y="155575"/>
            <a:ext cx="7880350" cy="752475"/>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lgn="just">
              <a:defRPr/>
            </a:pPr>
            <a:endParaRPr lang="es-CL" sz="2200" b="0" u="sng" dirty="0"/>
          </a:p>
        </p:txBody>
      </p:sp>
      <p:graphicFrame>
        <p:nvGraphicFramePr>
          <p:cNvPr id="2" name="1 Tabla"/>
          <p:cNvGraphicFramePr>
            <a:graphicFrameLocks noGrp="1"/>
          </p:cNvGraphicFramePr>
          <p:nvPr/>
        </p:nvGraphicFramePr>
        <p:xfrm>
          <a:off x="612775" y="1500188"/>
          <a:ext cx="8732838" cy="1847850"/>
        </p:xfrm>
        <a:graphic>
          <a:graphicData uri="http://schemas.openxmlformats.org/drawingml/2006/table">
            <a:tbl>
              <a:tblPr>
                <a:tableStyleId>{5C22544A-7EE6-4342-B048-85BDC9FD1C3A}</a:tableStyleId>
              </a:tblPr>
              <a:tblGrid>
                <a:gridCol w="2430332"/>
                <a:gridCol w="1159082"/>
                <a:gridCol w="3909740"/>
                <a:gridCol w="1233684"/>
              </a:tblGrid>
              <a:tr h="469535">
                <a:tc>
                  <a:txBody>
                    <a:bodyPr/>
                    <a:lstStyle/>
                    <a:p>
                      <a:pPr algn="ctr" fontAlgn="ctr"/>
                      <a:r>
                        <a:rPr lang="es-CL" sz="1800" b="1" u="none" strike="noStrike" dirty="0">
                          <a:effectLst/>
                        </a:rPr>
                        <a:t>Proyecto</a:t>
                      </a:r>
                      <a:endParaRPr lang="es-CL" sz="1800" b="1" i="0" u="none" strike="noStrike" dirty="0">
                        <a:solidFill>
                          <a:srgbClr val="000000"/>
                        </a:solidFill>
                        <a:effectLst/>
                        <a:latin typeface="Trebuchet MS" panose="020B0603020202020204" pitchFamily="34" charset="0"/>
                      </a:endParaRPr>
                    </a:p>
                  </a:txBody>
                  <a:tcPr marL="7013" marR="7013" marT="7009" marB="0" anchor="ctr">
                    <a:solidFill>
                      <a:schemeClr val="tx2">
                        <a:lumMod val="40000"/>
                        <a:lumOff val="60000"/>
                      </a:schemeClr>
                    </a:solidFill>
                  </a:tcPr>
                </a:tc>
                <a:tc>
                  <a:txBody>
                    <a:bodyPr/>
                    <a:lstStyle/>
                    <a:p>
                      <a:pPr algn="ctr" fontAlgn="ctr"/>
                      <a:r>
                        <a:rPr lang="es-CL" sz="1800" b="1" u="none" strike="noStrike" dirty="0">
                          <a:effectLst/>
                        </a:rPr>
                        <a:t>ESTADO</a:t>
                      </a:r>
                      <a:endParaRPr lang="es-CL" sz="1800" b="1" i="0" u="none" strike="noStrike" dirty="0">
                        <a:solidFill>
                          <a:srgbClr val="000000"/>
                        </a:solidFill>
                        <a:effectLst/>
                        <a:latin typeface="Trebuchet MS" panose="020B0603020202020204" pitchFamily="34" charset="0"/>
                      </a:endParaRPr>
                    </a:p>
                  </a:txBody>
                  <a:tcPr marL="7013" marR="7013" marT="7009" marB="0" anchor="ctr">
                    <a:solidFill>
                      <a:schemeClr val="tx2">
                        <a:lumMod val="40000"/>
                        <a:lumOff val="60000"/>
                      </a:schemeClr>
                    </a:solidFill>
                  </a:tcPr>
                </a:tc>
                <a:tc>
                  <a:txBody>
                    <a:bodyPr/>
                    <a:lstStyle/>
                    <a:p>
                      <a:pPr algn="ctr" fontAlgn="ctr"/>
                      <a:r>
                        <a:rPr lang="es-CL" sz="1800" b="1" u="none" strike="noStrike" dirty="0">
                          <a:effectLst/>
                        </a:rPr>
                        <a:t>Avances Servicio de Salud</a:t>
                      </a:r>
                      <a:endParaRPr lang="es-CL" sz="1800" b="1" i="0" u="none" strike="noStrike" dirty="0">
                        <a:solidFill>
                          <a:srgbClr val="000000"/>
                        </a:solidFill>
                        <a:effectLst/>
                        <a:latin typeface="Trebuchet MS" panose="020B0603020202020204" pitchFamily="34" charset="0"/>
                      </a:endParaRPr>
                    </a:p>
                  </a:txBody>
                  <a:tcPr marL="7013" marR="7013" marT="7009" marB="0" anchor="ctr">
                    <a:solidFill>
                      <a:schemeClr val="tx2">
                        <a:lumMod val="40000"/>
                        <a:lumOff val="60000"/>
                      </a:schemeClr>
                    </a:solidFill>
                  </a:tcPr>
                </a:tc>
                <a:tc>
                  <a:txBody>
                    <a:bodyPr/>
                    <a:lstStyle/>
                    <a:p>
                      <a:pPr algn="ctr" fontAlgn="ctr"/>
                      <a:r>
                        <a:rPr lang="es-CL" sz="1800" b="1" u="none" strike="noStrike" dirty="0">
                          <a:effectLst/>
                        </a:rPr>
                        <a:t>TOTAL M$</a:t>
                      </a:r>
                      <a:endParaRPr lang="es-CL" sz="1800" b="1" i="0" u="none" strike="noStrike" dirty="0">
                        <a:solidFill>
                          <a:srgbClr val="000000"/>
                        </a:solidFill>
                        <a:effectLst/>
                        <a:latin typeface="Trebuchet MS" panose="020B0603020202020204" pitchFamily="34" charset="0"/>
                      </a:endParaRPr>
                    </a:p>
                  </a:txBody>
                  <a:tcPr marL="7013" marR="7013" marT="7009" marB="0" anchor="ctr">
                    <a:solidFill>
                      <a:schemeClr val="tx2">
                        <a:lumMod val="40000"/>
                        <a:lumOff val="60000"/>
                      </a:schemeClr>
                    </a:solidFill>
                  </a:tcPr>
                </a:tc>
              </a:tr>
              <a:tr h="1378315">
                <a:tc>
                  <a:txBody>
                    <a:bodyPr/>
                    <a:lstStyle/>
                    <a:p>
                      <a:pPr algn="l" fontAlgn="ctr"/>
                      <a:r>
                        <a:rPr lang="es-ES" sz="1800" b="0" i="0" u="none" strike="noStrike" dirty="0">
                          <a:effectLst/>
                          <a:latin typeface="Trebuchet MS" panose="020B0603020202020204" pitchFamily="34" charset="0"/>
                        </a:rPr>
                        <a:t>Ampliación Anatomía Patológica, HETG</a:t>
                      </a:r>
                      <a:endParaRPr lang="es-CL" sz="1800" b="0" i="0" u="none" strike="noStrike" dirty="0">
                        <a:effectLst/>
                        <a:latin typeface="Trebuchet MS" panose="020B0603020202020204" pitchFamily="34" charset="0"/>
                      </a:endParaRPr>
                    </a:p>
                  </a:txBody>
                  <a:tcPr marL="7013" marR="7013" marT="7009" marB="0" anchor="ctr"/>
                </a:tc>
                <a:tc>
                  <a:txBody>
                    <a:bodyPr/>
                    <a:lstStyle/>
                    <a:p>
                      <a:pPr algn="l" fontAlgn="ctr"/>
                      <a:r>
                        <a:rPr lang="es-CL" sz="1800" u="none" strike="noStrike" dirty="0">
                          <a:effectLst/>
                        </a:rPr>
                        <a:t>DISEÑO</a:t>
                      </a:r>
                      <a:endParaRPr lang="es-CL" sz="1800" b="0" i="0" u="none" strike="noStrike" dirty="0">
                        <a:effectLst/>
                        <a:latin typeface="Trebuchet MS" panose="020B0603020202020204" pitchFamily="34" charset="0"/>
                      </a:endParaRPr>
                    </a:p>
                  </a:txBody>
                  <a:tcPr marL="7013" marR="7013" marT="7009" marB="0" anchor="ctr"/>
                </a:tc>
                <a:tc>
                  <a:txBody>
                    <a:bodyPr/>
                    <a:lstStyle/>
                    <a:p>
                      <a:pPr algn="l" fontAlgn="ctr"/>
                      <a:r>
                        <a:rPr lang="es-ES" sz="1800" u="none" strike="noStrike" dirty="0">
                          <a:effectLst/>
                        </a:rPr>
                        <a:t>En proceso de trámite administrativo de firma de contrato con la consultora </a:t>
                      </a:r>
                      <a:r>
                        <a:rPr lang="es-ES" sz="1800" u="none" strike="noStrike" dirty="0" err="1">
                          <a:effectLst/>
                        </a:rPr>
                        <a:t>RyC</a:t>
                      </a:r>
                      <a:r>
                        <a:rPr lang="es-ES" sz="1800" u="none" strike="noStrike" dirty="0">
                          <a:effectLst/>
                        </a:rPr>
                        <a:t> Ingeniería SPA </a:t>
                      </a:r>
                    </a:p>
                    <a:p>
                      <a:pPr algn="l" fontAlgn="ctr"/>
                      <a:r>
                        <a:rPr lang="es-ES" sz="1800" u="none" strike="noStrike" dirty="0">
                          <a:effectLst/>
                        </a:rPr>
                        <a:t>Adjudicada con fecha 11-05-2021</a:t>
                      </a:r>
                    </a:p>
                    <a:p>
                      <a:pPr algn="l" fontAlgn="ctr"/>
                      <a:r>
                        <a:rPr lang="es-ES" sz="1800" u="none" strike="noStrike" dirty="0">
                          <a:effectLst/>
                        </a:rPr>
                        <a:t>Plazo de ejecución 150 días</a:t>
                      </a:r>
                      <a:endParaRPr lang="es-CL" sz="1800" u="none" strike="noStrike" dirty="0">
                        <a:effectLst/>
                      </a:endParaRPr>
                    </a:p>
                  </a:txBody>
                  <a:tcPr marL="7013" marR="7013" marT="7009" marB="0" anchor="ctr"/>
                </a:tc>
                <a:tc>
                  <a:txBody>
                    <a:bodyPr/>
                    <a:lstStyle/>
                    <a:p>
                      <a:pPr algn="r" fontAlgn="ctr"/>
                      <a:r>
                        <a:rPr lang="es-CL" sz="1800" u="none" strike="noStrike" dirty="0">
                          <a:effectLst/>
                        </a:rPr>
                        <a:t>$66.721</a:t>
                      </a:r>
                      <a:endParaRPr lang="es-CL" sz="1800" b="0" i="0" u="none" strike="noStrike" dirty="0">
                        <a:effectLst/>
                        <a:latin typeface="Trebuchet MS" panose="020B0603020202020204" pitchFamily="34" charset="0"/>
                      </a:endParaRPr>
                    </a:p>
                  </a:txBody>
                  <a:tcPr marL="7013" marR="7013" marT="7009" marB="0"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234950" y="155575"/>
            <a:ext cx="8534400" cy="752475"/>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200" b="0" u="sng" dirty="0"/>
              <a:t>Proyecto de equipo y equipamiento en proceso de licitación</a:t>
            </a:r>
          </a:p>
        </p:txBody>
      </p:sp>
      <p:sp>
        <p:nvSpPr>
          <p:cNvPr id="55299" name="Rectangle 31"/>
          <p:cNvSpPr>
            <a:spLocks noChangeArrowheads="1"/>
          </p:cNvSpPr>
          <p:nvPr/>
        </p:nvSpPr>
        <p:spPr bwMode="auto">
          <a:xfrm>
            <a:off x="417513" y="7524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graphicFrame>
        <p:nvGraphicFramePr>
          <p:cNvPr id="2" name="1 Tabla"/>
          <p:cNvGraphicFramePr>
            <a:graphicFrameLocks noGrp="1"/>
          </p:cNvGraphicFramePr>
          <p:nvPr/>
        </p:nvGraphicFramePr>
        <p:xfrm>
          <a:off x="261938" y="1500188"/>
          <a:ext cx="9299575" cy="3698875"/>
        </p:xfrm>
        <a:graphic>
          <a:graphicData uri="http://schemas.openxmlformats.org/drawingml/2006/table">
            <a:tbl>
              <a:tblPr>
                <a:tableStyleId>{5C22544A-7EE6-4342-B048-85BDC9FD1C3A}</a:tableStyleId>
              </a:tblPr>
              <a:tblGrid>
                <a:gridCol w="2547850"/>
                <a:gridCol w="1215129"/>
                <a:gridCol w="4431790"/>
                <a:gridCol w="1104805"/>
              </a:tblGrid>
              <a:tr h="512147">
                <a:tc>
                  <a:txBody>
                    <a:bodyPr/>
                    <a:lstStyle/>
                    <a:p>
                      <a:pPr algn="ctr" fontAlgn="ctr"/>
                      <a:r>
                        <a:rPr lang="es-CL" sz="1800" b="1" u="none" strike="noStrike" dirty="0">
                          <a:effectLst/>
                          <a:latin typeface="+mj-lt"/>
                        </a:rPr>
                        <a:t>Proyecto</a:t>
                      </a:r>
                      <a:endParaRPr lang="es-CL" sz="1800" b="1" i="0" u="none" strike="noStrike" dirty="0">
                        <a:solidFill>
                          <a:srgbClr val="000000"/>
                        </a:solidFill>
                        <a:effectLst/>
                        <a:latin typeface="+mj-lt"/>
                      </a:endParaRPr>
                    </a:p>
                  </a:txBody>
                  <a:tcPr marL="7013" marR="7013" marT="7018" marB="0" anchor="ctr">
                    <a:solidFill>
                      <a:schemeClr val="tx2">
                        <a:lumMod val="40000"/>
                        <a:lumOff val="60000"/>
                      </a:schemeClr>
                    </a:solidFill>
                  </a:tcPr>
                </a:tc>
                <a:tc>
                  <a:txBody>
                    <a:bodyPr/>
                    <a:lstStyle/>
                    <a:p>
                      <a:pPr algn="ctr" fontAlgn="ctr"/>
                      <a:r>
                        <a:rPr lang="es-CL" sz="1800" b="1" u="none" strike="noStrike" dirty="0">
                          <a:effectLst/>
                          <a:latin typeface="+mj-lt"/>
                        </a:rPr>
                        <a:t>ESTADO</a:t>
                      </a:r>
                      <a:endParaRPr lang="es-CL" sz="1800" b="1" i="0" u="none" strike="noStrike" dirty="0">
                        <a:solidFill>
                          <a:srgbClr val="000000"/>
                        </a:solidFill>
                        <a:effectLst/>
                        <a:latin typeface="+mj-lt"/>
                      </a:endParaRPr>
                    </a:p>
                  </a:txBody>
                  <a:tcPr marL="7013" marR="7013" marT="7018" marB="0" anchor="ctr">
                    <a:solidFill>
                      <a:schemeClr val="tx2">
                        <a:lumMod val="40000"/>
                        <a:lumOff val="60000"/>
                      </a:schemeClr>
                    </a:solidFill>
                  </a:tcPr>
                </a:tc>
                <a:tc>
                  <a:txBody>
                    <a:bodyPr/>
                    <a:lstStyle/>
                    <a:p>
                      <a:pPr algn="ctr" fontAlgn="ctr"/>
                      <a:r>
                        <a:rPr lang="es-CL" sz="1800" b="1" u="none" strike="noStrike" dirty="0">
                          <a:effectLst/>
                          <a:latin typeface="+mj-lt"/>
                        </a:rPr>
                        <a:t>Avances Servicio de Salud</a:t>
                      </a:r>
                      <a:endParaRPr lang="es-CL" sz="1800" b="1" i="0" u="none" strike="noStrike" dirty="0">
                        <a:solidFill>
                          <a:srgbClr val="000000"/>
                        </a:solidFill>
                        <a:effectLst/>
                        <a:latin typeface="+mj-lt"/>
                      </a:endParaRPr>
                    </a:p>
                  </a:txBody>
                  <a:tcPr marL="7013" marR="7013" marT="7018" marB="0" anchor="ctr">
                    <a:solidFill>
                      <a:schemeClr val="tx2">
                        <a:lumMod val="40000"/>
                        <a:lumOff val="60000"/>
                      </a:schemeClr>
                    </a:solidFill>
                  </a:tcPr>
                </a:tc>
                <a:tc>
                  <a:txBody>
                    <a:bodyPr/>
                    <a:lstStyle/>
                    <a:p>
                      <a:pPr algn="ctr" fontAlgn="ctr"/>
                      <a:r>
                        <a:rPr lang="es-CL" sz="1800" b="1" u="none" strike="noStrike" dirty="0">
                          <a:effectLst/>
                          <a:latin typeface="+mj-lt"/>
                        </a:rPr>
                        <a:t>TOTAL M$</a:t>
                      </a:r>
                      <a:endParaRPr lang="es-CL" sz="1800" b="1" i="0" u="none" strike="noStrike" dirty="0">
                        <a:solidFill>
                          <a:srgbClr val="000000"/>
                        </a:solidFill>
                        <a:effectLst/>
                        <a:latin typeface="+mj-lt"/>
                      </a:endParaRPr>
                    </a:p>
                  </a:txBody>
                  <a:tcPr marL="7013" marR="7013" marT="7018" marB="0" anchor="ctr">
                    <a:solidFill>
                      <a:schemeClr val="tx2">
                        <a:lumMod val="40000"/>
                        <a:lumOff val="60000"/>
                      </a:schemeClr>
                    </a:solidFill>
                  </a:tcPr>
                </a:tc>
              </a:tr>
              <a:tr h="1378704">
                <a:tc>
                  <a:txBody>
                    <a:bodyPr/>
                    <a:lstStyle/>
                    <a:p>
                      <a:pPr algn="l" fontAlgn="ctr"/>
                      <a:r>
                        <a:rPr lang="es-CL" sz="1800" u="none" strike="noStrike" dirty="0">
                          <a:effectLst/>
                          <a:latin typeface="+mj-lt"/>
                        </a:rPr>
                        <a:t>Reposición Ambulancias HETG</a:t>
                      </a:r>
                      <a:endParaRPr lang="es-CL" sz="1800" b="0" i="0" u="none" strike="noStrike" dirty="0">
                        <a:effectLst/>
                        <a:latin typeface="+mj-lt"/>
                      </a:endParaRPr>
                    </a:p>
                  </a:txBody>
                  <a:tcPr marL="7112" marR="7112" marT="7105" marB="0" anchor="ctr"/>
                </a:tc>
                <a:tc>
                  <a:txBody>
                    <a:bodyPr/>
                    <a:lstStyle/>
                    <a:p>
                      <a:pPr algn="l" fontAlgn="ctr"/>
                      <a:r>
                        <a:rPr lang="es-CL" sz="1800" u="none" strike="noStrike" dirty="0">
                          <a:effectLst/>
                          <a:latin typeface="+mj-lt"/>
                        </a:rPr>
                        <a:t>EJECUCIÓN</a:t>
                      </a:r>
                      <a:endParaRPr lang="es-CL" sz="1800" b="0" i="0" u="none" strike="noStrike" dirty="0">
                        <a:effectLst/>
                        <a:latin typeface="+mj-lt"/>
                      </a:endParaRPr>
                    </a:p>
                  </a:txBody>
                  <a:tcPr marL="7112" marR="7112" marT="7105" marB="0" anchor="ctr"/>
                </a:tc>
                <a:tc>
                  <a:txBody>
                    <a:bodyPr/>
                    <a:lstStyle/>
                    <a:p>
                      <a:pPr algn="l" fontAlgn="ctr"/>
                      <a:r>
                        <a:rPr lang="es-CL" sz="1800" b="0" i="0" u="none" strike="noStrike" dirty="0">
                          <a:effectLst/>
                          <a:latin typeface="+mj-lt"/>
                        </a:rPr>
                        <a:t>En Licitación</a:t>
                      </a:r>
                    </a:p>
                    <a:p>
                      <a:pPr algn="l" fontAlgn="ctr"/>
                      <a:r>
                        <a:rPr lang="es-CL" sz="1800" b="0" i="0" u="none" strike="noStrike" dirty="0">
                          <a:effectLst/>
                          <a:latin typeface="+mj-lt"/>
                        </a:rPr>
                        <a:t>ID 1057448-31-LP21</a:t>
                      </a:r>
                    </a:p>
                    <a:p>
                      <a:pPr marL="0" marR="0" lvl="0" indent="0" algn="l" defTabSz="457200" rtl="0" eaLnBrk="1" fontAlgn="ctr" latinLnBrk="0" hangingPunct="1">
                        <a:lnSpc>
                          <a:spcPct val="100000"/>
                        </a:lnSpc>
                        <a:spcBef>
                          <a:spcPts val="0"/>
                        </a:spcBef>
                        <a:spcAft>
                          <a:spcPts val="0"/>
                        </a:spcAft>
                        <a:buClrTx/>
                        <a:buSzTx/>
                        <a:buFontTx/>
                        <a:buNone/>
                        <a:tabLst/>
                        <a:defRPr/>
                      </a:pPr>
                      <a:r>
                        <a:rPr lang="es-CL" sz="1800" b="0" i="0" u="none" strike="noStrike" kern="1200" dirty="0">
                          <a:solidFill>
                            <a:schemeClr val="dk1"/>
                          </a:solidFill>
                          <a:effectLst/>
                          <a:latin typeface="+mn-lt"/>
                          <a:ea typeface="+mn-ea"/>
                          <a:cs typeface="+mn-cs"/>
                        </a:rPr>
                        <a:t>ID 1057448-32-LP21</a:t>
                      </a:r>
                    </a:p>
                    <a:p>
                      <a:pPr algn="l" fontAlgn="ctr"/>
                      <a:r>
                        <a:rPr lang="es-CL" sz="1800" b="0" i="0" u="none" strike="noStrike" dirty="0">
                          <a:effectLst/>
                          <a:latin typeface="+mj-lt"/>
                        </a:rPr>
                        <a:t>Fecha Publicación: 13-05-2021</a:t>
                      </a:r>
                    </a:p>
                    <a:p>
                      <a:pPr algn="l" fontAlgn="ctr"/>
                      <a:r>
                        <a:rPr lang="es-CL" sz="1800" b="0" i="0" u="none" strike="noStrike" dirty="0">
                          <a:effectLst/>
                          <a:latin typeface="+mj-lt"/>
                        </a:rPr>
                        <a:t>Fecha Apertura: 24-05-2021</a:t>
                      </a:r>
                    </a:p>
                  </a:txBody>
                  <a:tcPr marL="7112" marR="7112" marT="7105" marB="0" anchor="ctr"/>
                </a:tc>
                <a:tc>
                  <a:txBody>
                    <a:bodyPr/>
                    <a:lstStyle/>
                    <a:p>
                      <a:pPr algn="ctr" fontAlgn="ctr"/>
                      <a:r>
                        <a:rPr lang="es-ES" sz="1800" b="0" i="0" u="none" strike="noStrike" dirty="0">
                          <a:effectLst/>
                          <a:latin typeface="+mj-lt"/>
                        </a:rPr>
                        <a:t>116.338</a:t>
                      </a:r>
                      <a:endParaRPr lang="es-CL" sz="1800" b="0" i="0" u="none" strike="noStrike" dirty="0">
                        <a:effectLst/>
                        <a:latin typeface="+mj-lt"/>
                      </a:endParaRPr>
                    </a:p>
                  </a:txBody>
                  <a:tcPr marL="7112" marR="7112" marT="7105" marB="0" anchor="ctr"/>
                </a:tc>
              </a:tr>
              <a:tr h="904012">
                <a:tc>
                  <a:txBody>
                    <a:bodyPr/>
                    <a:lstStyle/>
                    <a:p>
                      <a:pPr algn="l" fontAlgn="ctr"/>
                      <a:r>
                        <a:rPr lang="es-ES" sz="1800" b="0" i="0" u="none" strike="noStrike" dirty="0">
                          <a:effectLst/>
                          <a:latin typeface="+mj-lt"/>
                        </a:rPr>
                        <a:t>Reposición de Equipos de Anatomía Patológica</a:t>
                      </a:r>
                      <a:endParaRPr lang="es-CL" sz="1800" b="0" i="0" u="none" strike="noStrike" dirty="0">
                        <a:effectLst/>
                        <a:latin typeface="+mj-lt"/>
                      </a:endParaRPr>
                    </a:p>
                  </a:txBody>
                  <a:tcPr marL="7112" marR="7112" marT="7105" marB="0" anchor="ctr"/>
                </a:tc>
                <a:tc>
                  <a:txBody>
                    <a:bodyPr/>
                    <a:lstStyle/>
                    <a:p>
                      <a:pPr algn="l" fontAlgn="ctr"/>
                      <a:r>
                        <a:rPr lang="es-CL" sz="1800" b="0" i="0" u="none" strike="noStrike" dirty="0">
                          <a:effectLst/>
                          <a:latin typeface="+mj-lt"/>
                        </a:rPr>
                        <a:t>EJECUCIÓN</a:t>
                      </a:r>
                    </a:p>
                  </a:txBody>
                  <a:tcPr marL="7112" marR="7112" marT="7105" marB="0" anchor="ctr"/>
                </a:tc>
                <a:tc>
                  <a:txBody>
                    <a:bodyPr/>
                    <a:lstStyle/>
                    <a:p>
                      <a:pPr algn="l" fontAlgn="ctr"/>
                      <a:r>
                        <a:rPr lang="es-CL" sz="1800" b="0" i="0" u="none" strike="noStrike" dirty="0">
                          <a:effectLst/>
                          <a:latin typeface="+mj-lt"/>
                        </a:rPr>
                        <a:t>En Desarrollo de Bases Administrativas</a:t>
                      </a:r>
                    </a:p>
                  </a:txBody>
                  <a:tcPr marL="7112" marR="7112" marT="7105" marB="0" anchor="ctr"/>
                </a:tc>
                <a:tc>
                  <a:txBody>
                    <a:bodyPr/>
                    <a:lstStyle/>
                    <a:p>
                      <a:pPr algn="ctr" fontAlgn="ctr"/>
                      <a:r>
                        <a:rPr lang="es-ES" sz="1800" b="0" i="0" u="none" strike="noStrike" dirty="0">
                          <a:effectLst/>
                          <a:latin typeface="+mj-lt"/>
                        </a:rPr>
                        <a:t>66.950</a:t>
                      </a:r>
                      <a:endParaRPr lang="es-CL" sz="1800" b="0" i="0" u="none" strike="noStrike" dirty="0">
                        <a:effectLst/>
                        <a:latin typeface="+mj-lt"/>
                      </a:endParaRPr>
                    </a:p>
                  </a:txBody>
                  <a:tcPr marL="7112" marR="7112" marT="7105" marB="0" anchor="ctr"/>
                </a:tc>
              </a:tr>
              <a:tr h="904012">
                <a:tc>
                  <a:txBody>
                    <a:bodyPr/>
                    <a:lstStyle/>
                    <a:p>
                      <a:pPr algn="l" fontAlgn="ctr"/>
                      <a:r>
                        <a:rPr lang="es-ES" sz="1800" b="0" i="0" u="none" strike="noStrike" dirty="0">
                          <a:effectLst/>
                          <a:latin typeface="+mj-lt"/>
                        </a:rPr>
                        <a:t>Construcción Centro de Salud Familiar Comuna de Iquique</a:t>
                      </a:r>
                      <a:endParaRPr lang="es-CL" sz="1800" b="0" i="0" u="none" strike="noStrike" dirty="0">
                        <a:effectLst/>
                        <a:latin typeface="+mj-lt"/>
                      </a:endParaRPr>
                    </a:p>
                  </a:txBody>
                  <a:tcPr marL="7112" marR="7112" marT="7105" marB="0" anchor="ctr"/>
                </a:tc>
                <a:tc>
                  <a:txBody>
                    <a:bodyPr/>
                    <a:lstStyle/>
                    <a:p>
                      <a:pPr algn="l" fontAlgn="ctr"/>
                      <a:r>
                        <a:rPr lang="es-ES" sz="1800" b="0" i="0" u="none" strike="noStrike" dirty="0">
                          <a:effectLst/>
                          <a:latin typeface="+mj-lt"/>
                        </a:rPr>
                        <a:t>EJECUCIÓN</a:t>
                      </a:r>
                      <a:endParaRPr lang="es-CL" sz="1800" b="0" i="0" u="none" strike="noStrike" dirty="0">
                        <a:effectLst/>
                        <a:latin typeface="+mj-lt"/>
                      </a:endParaRPr>
                    </a:p>
                  </a:txBody>
                  <a:tcPr marL="7112" marR="7112" marT="7105" marB="0" anchor="ctr"/>
                </a:tc>
                <a:tc>
                  <a:txBody>
                    <a:bodyPr/>
                    <a:lstStyle/>
                    <a:p>
                      <a:pPr algn="l" fontAlgn="ctr"/>
                      <a:r>
                        <a:rPr lang="es-ES" sz="1800" b="0" i="0" u="none" strike="noStrike" dirty="0">
                          <a:effectLst/>
                          <a:latin typeface="+mj-lt"/>
                        </a:rPr>
                        <a:t>En Licitación</a:t>
                      </a:r>
                    </a:p>
                    <a:p>
                      <a:pPr algn="l" fontAlgn="ctr"/>
                      <a:r>
                        <a:rPr lang="es-ES" sz="1800" b="0" i="0" u="none" strike="noStrike" dirty="0">
                          <a:effectLst/>
                          <a:latin typeface="+mj-lt"/>
                        </a:rPr>
                        <a:t>ID 1077499-1-LR21</a:t>
                      </a:r>
                    </a:p>
                    <a:p>
                      <a:pPr algn="l" fontAlgn="ctr"/>
                      <a:r>
                        <a:rPr lang="es-ES" sz="1800" b="0" i="0" u="none" strike="noStrike" dirty="0">
                          <a:effectLst/>
                          <a:latin typeface="+mj-lt"/>
                        </a:rPr>
                        <a:t>Se evalúa la oferta técnica</a:t>
                      </a:r>
                      <a:endParaRPr lang="es-CL" sz="1800" b="0" i="0" u="none" strike="noStrike" dirty="0">
                        <a:effectLst/>
                        <a:latin typeface="+mj-lt"/>
                      </a:endParaRPr>
                    </a:p>
                  </a:txBody>
                  <a:tcPr marL="7112" marR="7112" marT="710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L" sz="1800" u="none" strike="noStrike" dirty="0">
                          <a:effectLst/>
                        </a:rPr>
                        <a:t> 6.064.617</a:t>
                      </a:r>
                      <a:endParaRPr lang="es-CL" sz="1800" b="0" i="0" u="none" strike="noStrike" dirty="0">
                        <a:effectLst/>
                        <a:latin typeface="Trebuchet MS" panose="020B0603020202020204" pitchFamily="34" charset="0"/>
                      </a:endParaRPr>
                    </a:p>
                    <a:p>
                      <a:pPr algn="ctr" fontAlgn="ctr"/>
                      <a:endParaRPr lang="es-CL" sz="1800" b="0" i="0" u="none" strike="noStrike" dirty="0">
                        <a:effectLst/>
                        <a:latin typeface="+mj-lt"/>
                      </a:endParaRPr>
                    </a:p>
                  </a:txBody>
                  <a:tcPr marL="7112" marR="7112" marT="7105" marB="0"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Título"/>
          <p:cNvSpPr>
            <a:spLocks noGrp="1"/>
          </p:cNvSpPr>
          <p:nvPr>
            <p:ph type="title"/>
          </p:nvPr>
        </p:nvSpPr>
        <p:spPr>
          <a:xfrm>
            <a:off x="995363" y="2781300"/>
            <a:ext cx="7880350" cy="1223963"/>
          </a:xfrm>
        </p:spPr>
        <p:txBody>
          <a:bodyPr/>
          <a:lstStyle/>
          <a:p>
            <a:pPr algn="ctr">
              <a:defRPr/>
            </a:pPr>
            <a:r>
              <a:rPr lang="es-CL" sz="2800" u="sng" dirty="0">
                <a:latin typeface="+mj-lt"/>
              </a:rPr>
              <a:t>PROYECTOS en CARTERA DE INVERSIÓN 2018 - 2022</a:t>
            </a:r>
            <a:br>
              <a:rPr lang="es-CL" sz="2800" u="sng" dirty="0">
                <a:latin typeface="+mj-lt"/>
              </a:rPr>
            </a:br>
            <a:endParaRPr lang="es-CL" sz="2000" u="sng"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nvGraphicFramePr>
        <p:xfrm>
          <a:off x="488950" y="1331913"/>
          <a:ext cx="9217025" cy="2109787"/>
        </p:xfrm>
        <a:graphic>
          <a:graphicData uri="http://schemas.openxmlformats.org/drawingml/2006/table">
            <a:tbl>
              <a:tblPr>
                <a:tableStyleId>{5C22544A-7EE6-4342-B048-85BDC9FD1C3A}</a:tableStyleId>
              </a:tblPr>
              <a:tblGrid>
                <a:gridCol w="2565080"/>
                <a:gridCol w="1223346"/>
                <a:gridCol w="4461760"/>
                <a:gridCol w="966838"/>
              </a:tblGrid>
              <a:tr h="260263">
                <a:tc>
                  <a:txBody>
                    <a:bodyPr/>
                    <a:lstStyle/>
                    <a:p>
                      <a:pPr algn="ctr" fontAlgn="ctr"/>
                      <a:r>
                        <a:rPr lang="es-CL" sz="1500" b="1" u="none" strike="noStrike" dirty="0">
                          <a:solidFill>
                            <a:schemeClr val="tx1"/>
                          </a:solidFill>
                          <a:effectLst/>
                        </a:rPr>
                        <a:t>Proyecto</a:t>
                      </a:r>
                      <a:endParaRPr lang="es-CL" sz="1500" b="1" i="0" u="none" strike="noStrike" dirty="0">
                        <a:solidFill>
                          <a:schemeClr val="tx1"/>
                        </a:solidFill>
                        <a:effectLst/>
                        <a:latin typeface="Trebuchet MS" panose="020B0603020202020204" pitchFamily="34" charset="0"/>
                      </a:endParaRPr>
                    </a:p>
                  </a:txBody>
                  <a:tcPr marL="6918" marR="6918" marT="6911" marB="0" anchor="ctr">
                    <a:solidFill>
                      <a:schemeClr val="accent1">
                        <a:lumMod val="60000"/>
                        <a:lumOff val="40000"/>
                      </a:schemeClr>
                    </a:solidFill>
                  </a:tcPr>
                </a:tc>
                <a:tc>
                  <a:txBody>
                    <a:bodyPr/>
                    <a:lstStyle/>
                    <a:p>
                      <a:pPr algn="ctr" fontAlgn="ctr"/>
                      <a:r>
                        <a:rPr lang="es-CL" sz="1500" b="1" i="0" u="none" strike="noStrike">
                          <a:solidFill>
                            <a:schemeClr val="tx1"/>
                          </a:solidFill>
                          <a:effectLst/>
                          <a:latin typeface="Trebuchet MS" panose="020B0603020202020204" pitchFamily="34" charset="0"/>
                        </a:rPr>
                        <a:t>Etapa</a:t>
                      </a:r>
                      <a:endParaRPr lang="es-CL" sz="1500" b="1" i="0" u="none" strike="noStrike" dirty="0">
                        <a:solidFill>
                          <a:schemeClr val="tx1"/>
                        </a:solidFill>
                        <a:effectLst/>
                        <a:latin typeface="Trebuchet MS" panose="020B0603020202020204" pitchFamily="34" charset="0"/>
                      </a:endParaRPr>
                    </a:p>
                  </a:txBody>
                  <a:tcPr marL="6918" marR="6918" marT="6911" marB="0" anchor="ctr">
                    <a:solidFill>
                      <a:schemeClr val="accent1">
                        <a:lumMod val="60000"/>
                        <a:lumOff val="40000"/>
                      </a:schemeClr>
                    </a:solidFill>
                  </a:tcPr>
                </a:tc>
                <a:tc>
                  <a:txBody>
                    <a:bodyPr/>
                    <a:lstStyle/>
                    <a:p>
                      <a:pPr algn="ctr" fontAlgn="ctr"/>
                      <a:r>
                        <a:rPr lang="es-CL" sz="1500" b="1" u="none" strike="noStrike" dirty="0">
                          <a:solidFill>
                            <a:schemeClr val="tx1"/>
                          </a:solidFill>
                          <a:effectLst/>
                        </a:rPr>
                        <a:t>Avances Servicio de Salud</a:t>
                      </a:r>
                      <a:endParaRPr lang="es-CL" sz="1500" b="1" i="0" u="none" strike="noStrike" dirty="0">
                        <a:solidFill>
                          <a:schemeClr val="tx1"/>
                        </a:solidFill>
                        <a:effectLst/>
                        <a:latin typeface="Trebuchet MS" panose="020B0603020202020204" pitchFamily="34" charset="0"/>
                      </a:endParaRPr>
                    </a:p>
                  </a:txBody>
                  <a:tcPr marL="6918" marR="6918" marT="6911" marB="0" anchor="ctr">
                    <a:solidFill>
                      <a:schemeClr val="accent1">
                        <a:lumMod val="60000"/>
                        <a:lumOff val="40000"/>
                      </a:schemeClr>
                    </a:solidFill>
                  </a:tcPr>
                </a:tc>
                <a:tc>
                  <a:txBody>
                    <a:bodyPr/>
                    <a:lstStyle/>
                    <a:p>
                      <a:pPr algn="ctr" fontAlgn="ctr"/>
                      <a:r>
                        <a:rPr lang="es-CL" sz="1500" b="1" u="none" strike="noStrike" dirty="0">
                          <a:solidFill>
                            <a:schemeClr val="tx1"/>
                          </a:solidFill>
                          <a:effectLst/>
                        </a:rPr>
                        <a:t>TOTAL M$</a:t>
                      </a:r>
                      <a:endParaRPr lang="es-CL" sz="1500" b="1" i="0" u="none" strike="noStrike" dirty="0">
                        <a:solidFill>
                          <a:schemeClr val="tx1"/>
                        </a:solidFill>
                        <a:effectLst/>
                        <a:latin typeface="Trebuchet MS" panose="020B0603020202020204" pitchFamily="34" charset="0"/>
                      </a:endParaRPr>
                    </a:p>
                  </a:txBody>
                  <a:tcPr marL="6918" marR="6918" marT="6911" marB="0" anchor="ctr">
                    <a:solidFill>
                      <a:schemeClr val="accent1">
                        <a:lumMod val="60000"/>
                        <a:lumOff val="40000"/>
                      </a:schemeClr>
                    </a:solidFill>
                  </a:tcPr>
                </a:tc>
              </a:tr>
              <a:tr h="463993">
                <a:tc>
                  <a:txBody>
                    <a:bodyPr/>
                    <a:lstStyle/>
                    <a:p>
                      <a:pPr algn="l" fontAlgn="ctr"/>
                      <a:r>
                        <a:rPr lang="es-CL" sz="1500" u="none" strike="noStrike" dirty="0">
                          <a:effectLst/>
                        </a:rPr>
                        <a:t>Mejoramiento </a:t>
                      </a:r>
                      <a:r>
                        <a:rPr lang="es-CL" sz="1500" u="none" strike="noStrike" dirty="0" err="1">
                          <a:effectLst/>
                        </a:rPr>
                        <a:t>Neotología</a:t>
                      </a:r>
                      <a:r>
                        <a:rPr lang="es-CL" sz="1500" u="none" strike="noStrike" dirty="0">
                          <a:effectLst/>
                        </a:rPr>
                        <a:t>  HETG</a:t>
                      </a:r>
                      <a:endParaRPr lang="es-CL" sz="1500" b="0" i="0" u="none" strike="noStrike" dirty="0">
                        <a:effectLst/>
                        <a:latin typeface="Trebuchet MS" panose="020B0603020202020204" pitchFamily="34" charset="0"/>
                      </a:endParaRPr>
                    </a:p>
                  </a:txBody>
                  <a:tcPr marL="6858" marR="6858" marT="6854" marB="0" anchor="ctr"/>
                </a:tc>
                <a:tc>
                  <a:txBody>
                    <a:bodyPr/>
                    <a:lstStyle/>
                    <a:p>
                      <a:pPr algn="l" fontAlgn="ctr"/>
                      <a:r>
                        <a:rPr lang="es-CL" sz="1500" u="none" strike="noStrike" dirty="0">
                          <a:effectLst/>
                        </a:rPr>
                        <a:t>DISEÑO</a:t>
                      </a:r>
                      <a:endParaRPr lang="es-CL" sz="1500" b="0" i="0" u="none" strike="noStrike" dirty="0">
                        <a:effectLst/>
                        <a:latin typeface="Trebuchet MS" panose="020B0603020202020204" pitchFamily="34" charset="0"/>
                      </a:endParaRPr>
                    </a:p>
                  </a:txBody>
                  <a:tcPr marL="6858" marR="6858" marT="6854" marB="0" anchor="ctr"/>
                </a:tc>
                <a:tc>
                  <a:txBody>
                    <a:bodyPr/>
                    <a:lstStyle/>
                    <a:p>
                      <a:pPr algn="l" fontAlgn="ctr"/>
                      <a:r>
                        <a:rPr lang="es-ES" sz="1500" b="0" i="0" u="none" strike="noStrike" dirty="0">
                          <a:effectLst/>
                          <a:latin typeface="Trebuchet MS" panose="020B0603020202020204" pitchFamily="34" charset="0"/>
                        </a:rPr>
                        <a:t>En revisión el Modelo de Gestión por parte de la DIGERA/MINSAL</a:t>
                      </a:r>
                      <a:endParaRPr lang="es-CL" sz="1500" b="0" i="0" u="none" strike="noStrike" dirty="0">
                        <a:effectLst/>
                        <a:latin typeface="Trebuchet MS" panose="020B0603020202020204" pitchFamily="34" charset="0"/>
                      </a:endParaRPr>
                    </a:p>
                  </a:txBody>
                  <a:tcPr marL="6858" marR="6858" marT="6854" marB="0" anchor="ctr"/>
                </a:tc>
                <a:tc>
                  <a:txBody>
                    <a:bodyPr/>
                    <a:lstStyle/>
                    <a:p>
                      <a:pPr algn="r" fontAlgn="ctr"/>
                      <a:r>
                        <a:rPr lang="es-CL" sz="1500" u="none" strike="noStrike" dirty="0">
                          <a:effectLst/>
                        </a:rPr>
                        <a:t>$80.000</a:t>
                      </a:r>
                      <a:endParaRPr lang="es-CL" sz="1500" b="0" i="0" u="none" strike="noStrike" dirty="0">
                        <a:effectLst/>
                        <a:latin typeface="Trebuchet MS" panose="020B0603020202020204" pitchFamily="34" charset="0"/>
                      </a:endParaRPr>
                    </a:p>
                  </a:txBody>
                  <a:tcPr marL="6858" marR="6858" marT="6854" marB="0" anchor="ctr"/>
                </a:tc>
              </a:tr>
              <a:tr h="692715">
                <a:tc>
                  <a:txBody>
                    <a:bodyPr/>
                    <a:lstStyle/>
                    <a:p>
                      <a:pPr algn="l" fontAlgn="ctr"/>
                      <a:r>
                        <a:rPr lang="es-CL" sz="1500" u="none" strike="noStrike" dirty="0">
                          <a:effectLst/>
                        </a:rPr>
                        <a:t>Ampliación y Remodelación Jardín Infantil y Sala Cuna Capullito HETG.</a:t>
                      </a:r>
                      <a:endParaRPr lang="es-CL" sz="1500" b="0" i="0" u="none" strike="noStrike" dirty="0">
                        <a:effectLst/>
                        <a:latin typeface="Trebuchet MS" panose="020B0603020202020204" pitchFamily="34" charset="0"/>
                      </a:endParaRPr>
                    </a:p>
                  </a:txBody>
                  <a:tcPr marL="7013" marR="7013" marT="7006" marB="0" anchor="ctr"/>
                </a:tc>
                <a:tc>
                  <a:txBody>
                    <a:bodyPr/>
                    <a:lstStyle/>
                    <a:p>
                      <a:pPr algn="l" fontAlgn="ctr"/>
                      <a:r>
                        <a:rPr lang="es-CL" sz="1500" u="none" strike="noStrike">
                          <a:effectLst/>
                        </a:rPr>
                        <a:t>EJECUCIÓN</a:t>
                      </a:r>
                      <a:endParaRPr lang="es-CL" sz="1500" b="0" i="0" u="none" strike="noStrike">
                        <a:effectLst/>
                        <a:latin typeface="Trebuchet MS" panose="020B0603020202020204" pitchFamily="34" charset="0"/>
                      </a:endParaRPr>
                    </a:p>
                  </a:txBody>
                  <a:tcPr marL="7013" marR="7013" marT="7006" marB="0" anchor="ctr"/>
                </a:tc>
                <a:tc>
                  <a:txBody>
                    <a:bodyPr/>
                    <a:lstStyle/>
                    <a:p>
                      <a:pPr algn="l" fontAlgn="ctr"/>
                      <a:r>
                        <a:rPr lang="es-CL" sz="1500" u="none" strike="noStrike" dirty="0">
                          <a:effectLst/>
                        </a:rPr>
                        <a:t>Se solicita incorporar en proceso presupuestario 2021 a Intendente</a:t>
                      </a:r>
                      <a:br>
                        <a:rPr lang="es-CL" sz="1500" u="none" strike="noStrike" dirty="0">
                          <a:effectLst/>
                        </a:rPr>
                      </a:br>
                      <a:endParaRPr lang="es-CL" sz="1500" b="0" i="0" u="none" strike="noStrike" dirty="0">
                        <a:effectLst/>
                        <a:latin typeface="Trebuchet MS" panose="020B0603020202020204" pitchFamily="34" charset="0"/>
                      </a:endParaRPr>
                    </a:p>
                  </a:txBody>
                  <a:tcPr marL="7013" marR="7013" marT="7006" marB="0" anchor="ctr"/>
                </a:tc>
                <a:tc>
                  <a:txBody>
                    <a:bodyPr/>
                    <a:lstStyle/>
                    <a:p>
                      <a:pPr algn="r" fontAlgn="ctr"/>
                      <a:r>
                        <a:rPr lang="es-CL" sz="1500" u="none" strike="noStrike" dirty="0">
                          <a:effectLst/>
                        </a:rPr>
                        <a:t>$ 1.865.000</a:t>
                      </a:r>
                      <a:endParaRPr lang="es-CL" sz="1500" b="0" i="0" u="none" strike="noStrike" dirty="0">
                        <a:effectLst/>
                        <a:latin typeface="Trebuchet MS" panose="020B0603020202020204" pitchFamily="34" charset="0"/>
                      </a:endParaRPr>
                    </a:p>
                  </a:txBody>
                  <a:tcPr marL="7013" marR="7013" marT="7006" marB="0" anchor="ctr"/>
                </a:tc>
              </a:tr>
              <a:tr h="692815">
                <a:tc>
                  <a:txBody>
                    <a:bodyPr/>
                    <a:lstStyle/>
                    <a:p>
                      <a:pPr algn="l" fontAlgn="ctr"/>
                      <a:r>
                        <a:rPr lang="es-CL" sz="1500" u="none" strike="noStrike" dirty="0">
                          <a:effectLst/>
                        </a:rPr>
                        <a:t>Construcción pabellón quirúrgico Unidad Cirugía Plástica y Gran Quemado</a:t>
                      </a:r>
                      <a:endParaRPr lang="es-CL" sz="1500" b="0" i="0" u="none" strike="noStrike" dirty="0">
                        <a:effectLst/>
                        <a:latin typeface="Trebuchet MS" panose="020B0603020202020204" pitchFamily="34" charset="0"/>
                      </a:endParaRPr>
                    </a:p>
                  </a:txBody>
                  <a:tcPr marL="7113" marR="7113" marT="7106" marB="0" anchor="ctr"/>
                </a:tc>
                <a:tc>
                  <a:txBody>
                    <a:bodyPr/>
                    <a:lstStyle/>
                    <a:p>
                      <a:pPr algn="l" fontAlgn="ctr"/>
                      <a:r>
                        <a:rPr lang="es-CL" sz="1500" u="none" strike="noStrike">
                          <a:effectLst/>
                        </a:rPr>
                        <a:t>EJECUCIÓN</a:t>
                      </a:r>
                      <a:endParaRPr lang="es-CL" sz="1500" b="0" i="0" u="none" strike="noStrike">
                        <a:effectLst/>
                        <a:latin typeface="Trebuchet MS" panose="020B0603020202020204" pitchFamily="34" charset="0"/>
                      </a:endParaRPr>
                    </a:p>
                  </a:txBody>
                  <a:tcPr marL="7113" marR="7113" marT="7106" marB="0" anchor="ctr"/>
                </a:tc>
                <a:tc>
                  <a:txBody>
                    <a:bodyPr/>
                    <a:lstStyle/>
                    <a:p>
                      <a:pPr algn="l" fontAlgn="ctr"/>
                      <a:r>
                        <a:rPr lang="es-CL" sz="1500" u="none" strike="noStrike" dirty="0">
                          <a:effectLst/>
                        </a:rPr>
                        <a:t>A la espera de lineamiento</a:t>
                      </a:r>
                      <a:r>
                        <a:rPr lang="es-CL" sz="1500" u="none" strike="noStrike" baseline="0" dirty="0">
                          <a:effectLst/>
                        </a:rPr>
                        <a:t>s Ministeriales</a:t>
                      </a:r>
                      <a:endParaRPr lang="es-CL" sz="1500" b="0" i="0" u="none" strike="noStrike" dirty="0">
                        <a:effectLst/>
                        <a:latin typeface="Trebuchet MS" panose="020B0603020202020204" pitchFamily="34" charset="0"/>
                      </a:endParaRPr>
                    </a:p>
                  </a:txBody>
                  <a:tcPr marL="7113" marR="7113" marT="7106" marB="0" anchor="ctr"/>
                </a:tc>
                <a:tc>
                  <a:txBody>
                    <a:bodyPr/>
                    <a:lstStyle/>
                    <a:p>
                      <a:pPr algn="r" fontAlgn="ctr"/>
                      <a:r>
                        <a:rPr lang="es-CL" sz="1500" u="none" strike="noStrike" dirty="0">
                          <a:effectLst/>
                        </a:rPr>
                        <a:t>$ 2.000.000</a:t>
                      </a:r>
                      <a:endParaRPr lang="es-CL" sz="1500" b="0" i="0" u="none" strike="noStrike" dirty="0">
                        <a:solidFill>
                          <a:srgbClr val="000000"/>
                        </a:solidFill>
                        <a:effectLst/>
                        <a:latin typeface="Trebuchet MS" panose="020B0603020202020204" pitchFamily="34" charset="0"/>
                      </a:endParaRPr>
                    </a:p>
                  </a:txBody>
                  <a:tcPr marL="7113" marR="7113" marT="7106" marB="0" anchor="ctr"/>
                </a:tc>
              </a:tr>
            </a:tbl>
          </a:graphicData>
        </a:graphic>
      </p:graphicFrame>
      <p:sp>
        <p:nvSpPr>
          <p:cNvPr id="9" name="3 Título"/>
          <p:cNvSpPr txBox="1">
            <a:spLocks/>
          </p:cNvSpPr>
          <p:nvPr/>
        </p:nvSpPr>
        <p:spPr bwMode="auto">
          <a:xfrm>
            <a:off x="160338" y="549275"/>
            <a:ext cx="7880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800" b="0" u="sng" dirty="0">
                <a:latin typeface="+mj-lt"/>
              </a:rPr>
              <a:t>PROYECTOS HOSPITALARIOS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Título"/>
          <p:cNvSpPr txBox="1">
            <a:spLocks/>
          </p:cNvSpPr>
          <p:nvPr/>
        </p:nvSpPr>
        <p:spPr bwMode="auto">
          <a:xfrm>
            <a:off x="160338" y="260350"/>
            <a:ext cx="7880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800" b="0" u="sng" dirty="0">
                <a:latin typeface="+mj-lt"/>
              </a:rPr>
              <a:t>PROYECTOS ATENCIÓN PRIMARIA</a:t>
            </a:r>
          </a:p>
        </p:txBody>
      </p:sp>
      <p:graphicFrame>
        <p:nvGraphicFramePr>
          <p:cNvPr id="3" name="Tabla 2"/>
          <p:cNvGraphicFramePr>
            <a:graphicFrameLocks noGrp="1"/>
          </p:cNvGraphicFramePr>
          <p:nvPr/>
        </p:nvGraphicFramePr>
        <p:xfrm>
          <a:off x="612775" y="1125538"/>
          <a:ext cx="8877300" cy="4046537"/>
        </p:xfrm>
        <a:graphic>
          <a:graphicData uri="http://schemas.openxmlformats.org/drawingml/2006/table">
            <a:tbl>
              <a:tblPr>
                <a:tableStyleId>{5C22544A-7EE6-4342-B048-85BDC9FD1C3A}</a:tableStyleId>
              </a:tblPr>
              <a:tblGrid>
                <a:gridCol w="2430454"/>
                <a:gridCol w="1159140"/>
                <a:gridCol w="4227588"/>
                <a:gridCol w="1060117"/>
              </a:tblGrid>
              <a:tr h="469718">
                <a:tc>
                  <a:txBody>
                    <a:bodyPr/>
                    <a:lstStyle/>
                    <a:p>
                      <a:pPr algn="ctr" fontAlgn="ctr"/>
                      <a:r>
                        <a:rPr lang="es-CL" sz="1500" b="1" u="none" strike="noStrike" dirty="0">
                          <a:effectLst/>
                        </a:rPr>
                        <a:t>Proyecto</a:t>
                      </a:r>
                      <a:endParaRPr lang="es-CL" sz="1500" b="1" i="0" u="none" strike="noStrike" dirty="0">
                        <a:solidFill>
                          <a:srgbClr val="000000"/>
                        </a:solidFill>
                        <a:effectLst/>
                        <a:latin typeface="Trebuchet MS" panose="020B0603020202020204" pitchFamily="34" charset="0"/>
                      </a:endParaRPr>
                    </a:p>
                  </a:txBody>
                  <a:tcPr marL="7013" marR="7013" marT="7012" marB="0" anchor="ctr">
                    <a:solidFill>
                      <a:schemeClr val="tx2">
                        <a:lumMod val="40000"/>
                        <a:lumOff val="60000"/>
                      </a:schemeClr>
                    </a:solidFill>
                  </a:tcPr>
                </a:tc>
                <a:tc>
                  <a:txBody>
                    <a:bodyPr/>
                    <a:lstStyle/>
                    <a:p>
                      <a:pPr algn="ctr" fontAlgn="ctr"/>
                      <a:r>
                        <a:rPr lang="es-CL" sz="1500" b="1" u="none" strike="noStrike" dirty="0">
                          <a:effectLst/>
                        </a:rPr>
                        <a:t>ESTADO</a:t>
                      </a:r>
                      <a:endParaRPr lang="es-CL" sz="1500" b="1" i="0" u="none" strike="noStrike" dirty="0">
                        <a:solidFill>
                          <a:srgbClr val="000000"/>
                        </a:solidFill>
                        <a:effectLst/>
                        <a:latin typeface="Trebuchet MS" panose="020B0603020202020204" pitchFamily="34" charset="0"/>
                      </a:endParaRPr>
                    </a:p>
                  </a:txBody>
                  <a:tcPr marL="7013" marR="7013" marT="7012" marB="0" anchor="ctr">
                    <a:solidFill>
                      <a:schemeClr val="tx2">
                        <a:lumMod val="40000"/>
                        <a:lumOff val="60000"/>
                      </a:schemeClr>
                    </a:solidFill>
                  </a:tcPr>
                </a:tc>
                <a:tc>
                  <a:txBody>
                    <a:bodyPr/>
                    <a:lstStyle/>
                    <a:p>
                      <a:pPr algn="ctr" fontAlgn="ctr"/>
                      <a:r>
                        <a:rPr lang="es-CL" sz="1500" b="1" u="none" strike="noStrike" dirty="0">
                          <a:effectLst/>
                        </a:rPr>
                        <a:t>Avances Servicio de Salud</a:t>
                      </a:r>
                      <a:endParaRPr lang="es-CL" sz="1500" b="1" i="0" u="none" strike="noStrike" dirty="0">
                        <a:solidFill>
                          <a:srgbClr val="000000"/>
                        </a:solidFill>
                        <a:effectLst/>
                        <a:latin typeface="Trebuchet MS" panose="020B0603020202020204" pitchFamily="34" charset="0"/>
                      </a:endParaRPr>
                    </a:p>
                  </a:txBody>
                  <a:tcPr marL="7013" marR="7013" marT="7012" marB="0" anchor="ctr">
                    <a:solidFill>
                      <a:schemeClr val="tx2">
                        <a:lumMod val="40000"/>
                        <a:lumOff val="60000"/>
                      </a:schemeClr>
                    </a:solidFill>
                  </a:tcPr>
                </a:tc>
                <a:tc>
                  <a:txBody>
                    <a:bodyPr/>
                    <a:lstStyle/>
                    <a:p>
                      <a:pPr algn="ctr" fontAlgn="ctr"/>
                      <a:r>
                        <a:rPr lang="es-CL" sz="1500" b="1" u="none" strike="noStrike" dirty="0">
                          <a:effectLst/>
                        </a:rPr>
                        <a:t>TOTAL M$</a:t>
                      </a:r>
                      <a:endParaRPr lang="es-CL" sz="1500" b="1" i="0" u="none" strike="noStrike" dirty="0">
                        <a:solidFill>
                          <a:srgbClr val="000000"/>
                        </a:solidFill>
                        <a:effectLst/>
                        <a:latin typeface="Trebuchet MS" panose="020B0603020202020204" pitchFamily="34" charset="0"/>
                      </a:endParaRPr>
                    </a:p>
                  </a:txBody>
                  <a:tcPr marL="7013" marR="7013" marT="7012" marB="0" anchor="ctr">
                    <a:solidFill>
                      <a:schemeClr val="tx2">
                        <a:lumMod val="40000"/>
                        <a:lumOff val="60000"/>
                      </a:schemeClr>
                    </a:solidFill>
                  </a:tcPr>
                </a:tc>
              </a:tr>
              <a:tr h="693000">
                <a:tc>
                  <a:txBody>
                    <a:bodyPr/>
                    <a:lstStyle/>
                    <a:p>
                      <a:pPr algn="l" fontAlgn="ctr"/>
                      <a:r>
                        <a:rPr lang="es-CL" sz="1500" u="none" strike="noStrike" dirty="0">
                          <a:effectLst/>
                        </a:rPr>
                        <a:t>Reposición con relocalización Centro de Salud  </a:t>
                      </a:r>
                      <a:r>
                        <a:rPr lang="es-CL" sz="1500" u="none" strike="noStrike" dirty="0" err="1">
                          <a:effectLst/>
                        </a:rPr>
                        <a:t>Camiña</a:t>
                      </a:r>
                      <a:endParaRPr lang="es-CL" sz="1500" b="0" i="0" u="none" strike="noStrike" dirty="0">
                        <a:effectLst/>
                        <a:latin typeface="Trebuchet MS" panose="020B0603020202020204" pitchFamily="34" charset="0"/>
                      </a:endParaRPr>
                    </a:p>
                  </a:txBody>
                  <a:tcPr marL="7113" marR="7113" marT="7113" marB="0" anchor="ctr"/>
                </a:tc>
                <a:tc>
                  <a:txBody>
                    <a:bodyPr/>
                    <a:lstStyle/>
                    <a:p>
                      <a:pPr algn="l" fontAlgn="ctr"/>
                      <a:r>
                        <a:rPr lang="es-CL" sz="1500" u="none" strike="noStrike" dirty="0">
                          <a:effectLst/>
                        </a:rPr>
                        <a:t>DISEÑO</a:t>
                      </a:r>
                      <a:endParaRPr lang="es-CL" sz="1500" b="0" i="0" u="none" strike="noStrike" dirty="0">
                        <a:effectLst/>
                        <a:latin typeface="Trebuchet MS" panose="020B0603020202020204" pitchFamily="34" charset="0"/>
                      </a:endParaRPr>
                    </a:p>
                  </a:txBody>
                  <a:tcPr marL="7113" marR="7113" marT="7113" marB="0" anchor="ctr"/>
                </a:tc>
                <a:tc>
                  <a:txBody>
                    <a:bodyPr/>
                    <a:lstStyle/>
                    <a:p>
                      <a:pPr marL="0" algn="just" defTabSz="177800" rtl="0" eaLnBrk="1" fontAlgn="ctr" latinLnBrk="0" hangingPunct="1">
                        <a:tabLst/>
                      </a:pPr>
                      <a:r>
                        <a:rPr lang="es-CL" sz="1500" u="none" strike="noStrike" kern="1200" dirty="0">
                          <a:solidFill>
                            <a:schemeClr val="dk1"/>
                          </a:solidFill>
                          <a:effectLst/>
                          <a:latin typeface="+mn-lt"/>
                          <a:ea typeface="+mn-ea"/>
                          <a:cs typeface="+mn-cs"/>
                        </a:rPr>
                        <a:t>RS</a:t>
                      </a:r>
                    </a:p>
                    <a:p>
                      <a:pPr marL="0" algn="just" defTabSz="177800" rtl="0" eaLnBrk="1" fontAlgn="ctr" latinLnBrk="0" hangingPunct="1">
                        <a:tabLst/>
                      </a:pPr>
                      <a:r>
                        <a:rPr lang="es-CL" sz="1500" u="none" strike="noStrike" kern="1200" dirty="0">
                          <a:solidFill>
                            <a:schemeClr val="dk1"/>
                          </a:solidFill>
                          <a:effectLst/>
                          <a:latin typeface="+mn-lt"/>
                          <a:ea typeface="+mn-ea"/>
                          <a:cs typeface="+mn-cs"/>
                        </a:rPr>
                        <a:t>Se solicita a Intendente priorizarlo en tabla CORE para su financiamiento</a:t>
                      </a:r>
                    </a:p>
                  </a:txBody>
                  <a:tcPr marL="7113" marR="7113" marT="7113" marB="0" anchor="ctr"/>
                </a:tc>
                <a:tc>
                  <a:txBody>
                    <a:bodyPr/>
                    <a:lstStyle/>
                    <a:p>
                      <a:pPr algn="r" fontAlgn="ctr"/>
                      <a:r>
                        <a:rPr lang="es-CL" sz="1500" u="none" strike="noStrike" dirty="0">
                          <a:effectLst/>
                        </a:rPr>
                        <a:t>$ 160.000</a:t>
                      </a:r>
                      <a:endParaRPr lang="es-CL" sz="1500" b="0" i="0" u="none" strike="noStrike" dirty="0">
                        <a:effectLst/>
                        <a:latin typeface="Trebuchet MS" panose="020B0603020202020204" pitchFamily="34" charset="0"/>
                      </a:endParaRPr>
                    </a:p>
                  </a:txBody>
                  <a:tcPr marL="7113" marR="7113" marT="7113" marB="0" anchor="ctr"/>
                </a:tc>
              </a:tr>
              <a:tr h="504054">
                <a:tc>
                  <a:txBody>
                    <a:bodyPr/>
                    <a:lstStyle/>
                    <a:p>
                      <a:pPr algn="l" fontAlgn="ctr"/>
                      <a:r>
                        <a:rPr lang="es-CL" sz="1500" u="none" strike="noStrike" dirty="0">
                          <a:effectLst/>
                        </a:rPr>
                        <a:t> REPOSICION CESFAM SUR </a:t>
                      </a:r>
                      <a:endParaRPr lang="es-CL" sz="1500" b="0" i="0" u="none" strike="noStrike" dirty="0">
                        <a:effectLst/>
                        <a:latin typeface="Trebuchet MS" panose="020B0603020202020204" pitchFamily="34" charset="0"/>
                      </a:endParaRPr>
                    </a:p>
                  </a:txBody>
                  <a:tcPr marL="5011" marR="5011" marT="5013" marB="0" anchor="ctr"/>
                </a:tc>
                <a:tc>
                  <a:txBody>
                    <a:bodyPr/>
                    <a:lstStyle/>
                    <a:p>
                      <a:pPr algn="l" fontAlgn="ctr"/>
                      <a:r>
                        <a:rPr lang="es-CL" sz="1500" u="none" strike="noStrike" dirty="0">
                          <a:effectLst/>
                        </a:rPr>
                        <a:t>DISEÑO</a:t>
                      </a:r>
                      <a:endParaRPr lang="es-CL" sz="1500" b="0" i="0" u="none" strike="noStrike" dirty="0">
                        <a:effectLst/>
                        <a:latin typeface="Trebuchet MS" panose="020B0603020202020204" pitchFamily="34" charset="0"/>
                      </a:endParaRPr>
                    </a:p>
                  </a:txBody>
                  <a:tcPr marL="5011" marR="5011" marT="5013" marB="0" anchor="ctr"/>
                </a:tc>
                <a:tc>
                  <a:txBody>
                    <a:bodyPr/>
                    <a:lstStyle/>
                    <a:p>
                      <a:pPr marL="0" algn="just" defTabSz="177800" rtl="0" eaLnBrk="1" fontAlgn="ctr" latinLnBrk="0" hangingPunct="1">
                        <a:tabLst/>
                      </a:pPr>
                      <a:r>
                        <a:rPr lang="es-CL" sz="1500" u="none" strike="noStrike" kern="1200" dirty="0">
                          <a:solidFill>
                            <a:schemeClr val="dk1"/>
                          </a:solidFill>
                          <a:effectLst/>
                          <a:latin typeface="+mn-lt"/>
                          <a:ea typeface="+mn-ea"/>
                          <a:cs typeface="+mn-cs"/>
                        </a:rPr>
                        <a:t>A LA ESPERA DE LA EJECUCIÓN DE CESFAM IQUIQUE</a:t>
                      </a:r>
                    </a:p>
                  </a:txBody>
                  <a:tcPr marL="5011" marR="5011" marT="5013" marB="0" anchor="ctr"/>
                </a:tc>
                <a:tc>
                  <a:txBody>
                    <a:bodyPr/>
                    <a:lstStyle/>
                    <a:p>
                      <a:pPr algn="r" fontAlgn="ctr"/>
                      <a:r>
                        <a:rPr lang="es-CL" sz="1500" u="none" strike="noStrike" dirty="0">
                          <a:effectLst/>
                        </a:rPr>
                        <a:t>$ 160.000</a:t>
                      </a:r>
                      <a:endParaRPr lang="es-CL" sz="1500" b="0" i="0" u="none" strike="noStrike" dirty="0">
                        <a:effectLst/>
                        <a:latin typeface="Trebuchet MS" panose="020B0603020202020204" pitchFamily="34" charset="0"/>
                      </a:endParaRPr>
                    </a:p>
                  </a:txBody>
                  <a:tcPr marL="5011" marR="5011" marT="5013" marB="0" anchor="ctr"/>
                </a:tc>
              </a:tr>
              <a:tr h="504054">
                <a:tc>
                  <a:txBody>
                    <a:bodyPr/>
                    <a:lstStyle/>
                    <a:p>
                      <a:pPr algn="l" fontAlgn="ctr"/>
                      <a:r>
                        <a:rPr lang="es-CL" sz="1500" u="none" strike="noStrike" dirty="0">
                          <a:effectLst/>
                        </a:rPr>
                        <a:t> REPOSICION CESFAM GUZMAN </a:t>
                      </a:r>
                      <a:endParaRPr lang="es-CL" sz="1500" b="0" i="0" u="none" strike="noStrike" dirty="0">
                        <a:effectLst/>
                        <a:latin typeface="Trebuchet MS" panose="020B0603020202020204" pitchFamily="34" charset="0"/>
                      </a:endParaRPr>
                    </a:p>
                  </a:txBody>
                  <a:tcPr marL="5011" marR="5011" marT="5013"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500" u="none" strike="noStrike" dirty="0">
                          <a:effectLst/>
                        </a:rPr>
                        <a:t>DISEÑO</a:t>
                      </a:r>
                      <a:endParaRPr lang="es-CL" sz="1500" b="0" i="0" u="none" strike="noStrike" dirty="0">
                        <a:effectLst/>
                        <a:latin typeface="Trebuchet MS" panose="020B0603020202020204" pitchFamily="34" charset="0"/>
                      </a:endParaRPr>
                    </a:p>
                  </a:txBody>
                  <a:tcPr marL="5011" marR="5011" marT="5013" marB="0" anchor="ctr"/>
                </a:tc>
                <a:tc>
                  <a:txBody>
                    <a:bodyPr/>
                    <a:lstStyle/>
                    <a:p>
                      <a:pPr marL="0" algn="just" defTabSz="177800" rtl="0" eaLnBrk="1" fontAlgn="ctr" latinLnBrk="0" hangingPunct="1">
                        <a:tabLst/>
                      </a:pPr>
                      <a:r>
                        <a:rPr lang="es-CL" sz="1500" u="none" strike="noStrike" kern="1200" dirty="0">
                          <a:solidFill>
                            <a:schemeClr val="dk1"/>
                          </a:solidFill>
                          <a:effectLst/>
                          <a:latin typeface="+mn-lt"/>
                          <a:ea typeface="+mn-ea"/>
                          <a:cs typeface="+mn-cs"/>
                        </a:rPr>
                        <a:t>A LA ESPERA DE LA EJECUCIÓN DE CESFAM IQUIQUE</a:t>
                      </a:r>
                    </a:p>
                  </a:txBody>
                  <a:tcPr marL="5011" marR="5011" marT="5013" marB="0" anchor="ctr"/>
                </a:tc>
                <a:tc>
                  <a:txBody>
                    <a:bodyPr/>
                    <a:lstStyle/>
                    <a:p>
                      <a:pPr algn="r" fontAlgn="ctr"/>
                      <a:r>
                        <a:rPr lang="es-CL" sz="1500" u="none" strike="noStrike" dirty="0">
                          <a:effectLst/>
                        </a:rPr>
                        <a:t>$ 160.000</a:t>
                      </a:r>
                      <a:endParaRPr lang="es-CL" sz="1500" b="0" i="0" u="none" strike="noStrike" dirty="0">
                        <a:effectLst/>
                        <a:latin typeface="Trebuchet MS" panose="020B0603020202020204" pitchFamily="34" charset="0"/>
                      </a:endParaRPr>
                    </a:p>
                  </a:txBody>
                  <a:tcPr marL="5011" marR="5011" marT="5013" marB="0" anchor="ctr"/>
                </a:tc>
              </a:tr>
              <a:tr h="504054">
                <a:tc>
                  <a:txBody>
                    <a:bodyPr/>
                    <a:lstStyle/>
                    <a:p>
                      <a:pPr algn="l" fontAlgn="ctr"/>
                      <a:r>
                        <a:rPr lang="es-CL" sz="1500" u="none" strike="noStrike" dirty="0">
                          <a:effectLst/>
                        </a:rPr>
                        <a:t> REPOSICION CESFAM AGUIRRE </a:t>
                      </a:r>
                      <a:endParaRPr lang="es-CL" sz="1500" b="0" i="0" u="none" strike="noStrike" dirty="0">
                        <a:effectLst/>
                        <a:latin typeface="Trebuchet MS" panose="020B0603020202020204" pitchFamily="34" charset="0"/>
                      </a:endParaRPr>
                    </a:p>
                  </a:txBody>
                  <a:tcPr marL="5011" marR="5011" marT="5013"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500" u="none" strike="noStrike" dirty="0">
                          <a:effectLst/>
                        </a:rPr>
                        <a:t>DISEÑO</a:t>
                      </a:r>
                      <a:endParaRPr lang="es-CL" sz="1500" b="0" i="0" u="none" strike="noStrike" dirty="0">
                        <a:effectLst/>
                        <a:latin typeface="Trebuchet MS" panose="020B0603020202020204" pitchFamily="34" charset="0"/>
                      </a:endParaRPr>
                    </a:p>
                  </a:txBody>
                  <a:tcPr marL="5011" marR="5011" marT="5013" marB="0" anchor="ctr"/>
                </a:tc>
                <a:tc>
                  <a:txBody>
                    <a:bodyPr/>
                    <a:lstStyle/>
                    <a:p>
                      <a:pPr marL="0" algn="just" defTabSz="177800" rtl="0" eaLnBrk="1" fontAlgn="ctr" latinLnBrk="0" hangingPunct="1">
                        <a:tabLst/>
                      </a:pPr>
                      <a:r>
                        <a:rPr lang="es-CL" sz="1500" u="none" strike="noStrike" kern="1200" dirty="0">
                          <a:solidFill>
                            <a:schemeClr val="dk1"/>
                          </a:solidFill>
                          <a:effectLst/>
                          <a:latin typeface="+mn-lt"/>
                          <a:ea typeface="+mn-ea"/>
                          <a:cs typeface="+mn-cs"/>
                        </a:rPr>
                        <a:t>A LA ESPERA DE LA EJECUCIÓN DE CESFAM IQUIQUE</a:t>
                      </a:r>
                    </a:p>
                  </a:txBody>
                  <a:tcPr marL="5011" marR="5011" marT="5013" marB="0" anchor="ctr"/>
                </a:tc>
                <a:tc>
                  <a:txBody>
                    <a:bodyPr/>
                    <a:lstStyle/>
                    <a:p>
                      <a:pPr algn="r" fontAlgn="ctr"/>
                      <a:r>
                        <a:rPr lang="es-CL" sz="1500" u="none" strike="noStrike" dirty="0">
                          <a:effectLst/>
                        </a:rPr>
                        <a:t>$ 160.000</a:t>
                      </a:r>
                      <a:endParaRPr lang="es-CL" sz="1500" b="0" i="0" u="none" strike="noStrike" dirty="0">
                        <a:effectLst/>
                        <a:latin typeface="Trebuchet MS" panose="020B0603020202020204" pitchFamily="34" charset="0"/>
                      </a:endParaRPr>
                    </a:p>
                  </a:txBody>
                  <a:tcPr marL="5011" marR="5011" marT="5013" marB="0" anchor="ctr"/>
                </a:tc>
              </a:tr>
              <a:tr h="685887">
                <a:tc>
                  <a:txBody>
                    <a:bodyPr/>
                    <a:lstStyle/>
                    <a:p>
                      <a:pPr algn="l" fontAlgn="ctr"/>
                      <a:r>
                        <a:rPr lang="es-CL" sz="1500" u="none" strike="noStrike" dirty="0">
                          <a:effectLst/>
                        </a:rPr>
                        <a:t>Construcción CESFAM  Altos de Playa Blanca </a:t>
                      </a:r>
                      <a:endParaRPr lang="es-CL" sz="1500" b="0" i="0" u="none" strike="noStrike" dirty="0">
                        <a:effectLst/>
                        <a:latin typeface="Trebuchet MS" panose="020B0603020202020204" pitchFamily="34" charset="0"/>
                      </a:endParaRPr>
                    </a:p>
                  </a:txBody>
                  <a:tcPr marL="5406" marR="5406" marT="5406" marB="0" anchor="ctr"/>
                </a:tc>
                <a:tc>
                  <a:txBody>
                    <a:bodyPr/>
                    <a:lstStyle/>
                    <a:p>
                      <a:pPr algn="l" fontAlgn="ctr"/>
                      <a:r>
                        <a:rPr lang="es-CL" sz="1500" u="none" strike="noStrike" dirty="0">
                          <a:effectLst/>
                        </a:rPr>
                        <a:t>DISEÑO</a:t>
                      </a:r>
                      <a:endParaRPr lang="es-CL" sz="1500" b="0" i="0" u="none" strike="noStrike" dirty="0">
                        <a:effectLst/>
                        <a:latin typeface="Trebuchet MS" panose="020B0603020202020204" pitchFamily="34" charset="0"/>
                      </a:endParaRPr>
                    </a:p>
                  </a:txBody>
                  <a:tcPr marL="5406" marR="5406" marT="5406" marB="0" anchor="ctr"/>
                </a:tc>
                <a:tc>
                  <a:txBody>
                    <a:bodyPr/>
                    <a:lstStyle/>
                    <a:p>
                      <a:pPr algn="just" defTabSz="177800" fontAlgn="ctr">
                        <a:tabLst/>
                      </a:pPr>
                      <a:r>
                        <a:rPr lang="es-CL" sz="1500" u="none" strike="noStrike" dirty="0">
                          <a:effectLst/>
                        </a:rPr>
                        <a:t>A la espera del término del</a:t>
                      </a:r>
                      <a:r>
                        <a:rPr lang="es-CL" sz="1500" u="none" strike="noStrike" baseline="0" dirty="0">
                          <a:effectLst/>
                        </a:rPr>
                        <a:t> estudio de </a:t>
                      </a:r>
                      <a:r>
                        <a:rPr lang="es-CL" sz="1500" u="none" strike="noStrike" baseline="0" dirty="0" err="1">
                          <a:effectLst/>
                        </a:rPr>
                        <a:t>Aluvional</a:t>
                      </a:r>
                      <a:r>
                        <a:rPr lang="es-CL" sz="1500" u="none" strike="noStrike" baseline="0" dirty="0">
                          <a:effectLst/>
                        </a:rPr>
                        <a:t> de las quebradas del Borde Costero, para determinar la factibilidad </a:t>
                      </a:r>
                      <a:endParaRPr lang="es-CL" sz="1500" b="0" i="0" u="none" strike="noStrike" dirty="0">
                        <a:effectLst/>
                        <a:latin typeface="Trebuchet MS" panose="020B0603020202020204" pitchFamily="34" charset="0"/>
                      </a:endParaRPr>
                    </a:p>
                  </a:txBody>
                  <a:tcPr marL="0" marR="0" marT="0" marB="0" anchor="ctr"/>
                </a:tc>
                <a:tc>
                  <a:txBody>
                    <a:bodyPr/>
                    <a:lstStyle/>
                    <a:p>
                      <a:pPr algn="r" fontAlgn="ctr"/>
                      <a:r>
                        <a:rPr lang="es-CL" sz="1500" u="none" strike="noStrike" dirty="0">
                          <a:effectLst/>
                        </a:rPr>
                        <a:t>$ 157.845</a:t>
                      </a:r>
                      <a:endParaRPr lang="es-CL" sz="1500" b="0" i="0" u="none" strike="noStrike" dirty="0">
                        <a:effectLst/>
                        <a:latin typeface="Trebuchet MS" panose="020B0603020202020204" pitchFamily="34" charset="0"/>
                      </a:endParaRPr>
                    </a:p>
                  </a:txBody>
                  <a:tcPr marL="5406" marR="5406" marT="5406" marB="0" anchor="ctr"/>
                </a:tc>
              </a:tr>
              <a:tr h="685771">
                <a:tc>
                  <a:txBody>
                    <a:bodyPr/>
                    <a:lstStyle/>
                    <a:p>
                      <a:pPr marL="0" algn="l" defTabSz="457200" rtl="0" eaLnBrk="1" fontAlgn="ctr" latinLnBrk="0" hangingPunct="1"/>
                      <a:r>
                        <a:rPr lang="es-ES" sz="1500" u="none" strike="noStrike" kern="1200" dirty="0">
                          <a:solidFill>
                            <a:schemeClr val="dk1"/>
                          </a:solidFill>
                          <a:effectLst/>
                          <a:latin typeface="+mn-lt"/>
                          <a:ea typeface="+mn-ea"/>
                          <a:cs typeface="+mn-cs"/>
                        </a:rPr>
                        <a:t>Construcción COSAM Allende</a:t>
                      </a:r>
                      <a:endParaRPr lang="es-CL" sz="1500" u="none" strike="noStrike" kern="1200" dirty="0">
                        <a:solidFill>
                          <a:schemeClr val="dk1"/>
                        </a:solidFill>
                        <a:effectLst/>
                        <a:latin typeface="+mn-lt"/>
                        <a:ea typeface="+mn-ea"/>
                        <a:cs typeface="+mn-cs"/>
                      </a:endParaRPr>
                    </a:p>
                  </a:txBody>
                  <a:tcPr marL="5406" marR="5406" marT="5406" marB="0" anchor="ctr"/>
                </a:tc>
                <a:tc>
                  <a:txBody>
                    <a:bodyPr/>
                    <a:lstStyle/>
                    <a:p>
                      <a:pPr marL="0" algn="l" defTabSz="457200" rtl="0" eaLnBrk="1" fontAlgn="ctr" latinLnBrk="0" hangingPunct="1"/>
                      <a:r>
                        <a:rPr lang="es-ES" sz="1500" u="none" strike="noStrike" kern="1200" dirty="0">
                          <a:solidFill>
                            <a:schemeClr val="dk1"/>
                          </a:solidFill>
                          <a:effectLst/>
                          <a:latin typeface="+mn-lt"/>
                          <a:ea typeface="+mn-ea"/>
                          <a:cs typeface="+mn-cs"/>
                        </a:rPr>
                        <a:t>EJECUCIÓN</a:t>
                      </a:r>
                      <a:endParaRPr lang="es-CL" sz="1500" u="none" strike="noStrike" kern="1200" dirty="0">
                        <a:solidFill>
                          <a:schemeClr val="dk1"/>
                        </a:solidFill>
                        <a:effectLst/>
                        <a:latin typeface="+mn-lt"/>
                        <a:ea typeface="+mn-ea"/>
                        <a:cs typeface="+mn-cs"/>
                      </a:endParaRPr>
                    </a:p>
                  </a:txBody>
                  <a:tcPr marL="5406" marR="5406" marT="5406" marB="0" anchor="ctr"/>
                </a:tc>
                <a:tc>
                  <a:txBody>
                    <a:bodyPr/>
                    <a:lstStyle/>
                    <a:p>
                      <a:pPr algn="just" defTabSz="177800" fontAlgn="ctr">
                        <a:tabLst/>
                      </a:pPr>
                      <a:r>
                        <a:rPr lang="es-ES" sz="1500" u="none" strike="noStrike" kern="1200" baseline="0" dirty="0">
                          <a:solidFill>
                            <a:schemeClr val="dk1"/>
                          </a:solidFill>
                          <a:effectLst/>
                          <a:latin typeface="+mn-lt"/>
                          <a:ea typeface="+mn-ea"/>
                          <a:cs typeface="+mn-cs"/>
                        </a:rPr>
                        <a:t>A la espera del Certificado de No Objeción – Pertinencia Técnica por parte del MINSAL</a:t>
                      </a:r>
                      <a:endParaRPr lang="es-CL" sz="1500" u="none" strike="noStrike" kern="1200" baseline="0" dirty="0">
                        <a:solidFill>
                          <a:schemeClr val="dk1"/>
                        </a:solidFill>
                        <a:effectLst/>
                        <a:latin typeface="+mn-lt"/>
                        <a:ea typeface="+mn-ea"/>
                        <a:cs typeface="+mn-cs"/>
                      </a:endParaRPr>
                    </a:p>
                  </a:txBody>
                  <a:tcPr marL="0" marR="0" marT="0" marB="0" anchor="ctr"/>
                </a:tc>
                <a:tc>
                  <a:txBody>
                    <a:bodyPr/>
                    <a:lstStyle/>
                    <a:p>
                      <a:pPr algn="r" fontAlgn="ctr"/>
                      <a:r>
                        <a:rPr lang="es-ES" sz="1500" b="0" i="0" u="none" strike="noStrike" dirty="0">
                          <a:effectLst/>
                          <a:latin typeface="Trebuchet MS" panose="020B0603020202020204" pitchFamily="34" charset="0"/>
                        </a:rPr>
                        <a:t>1.070.106</a:t>
                      </a:r>
                      <a:endParaRPr lang="es-CL" sz="1500" b="0" i="0" u="none" strike="noStrike" dirty="0">
                        <a:effectLst/>
                        <a:latin typeface="Trebuchet MS" panose="020B0603020202020204" pitchFamily="34" charset="0"/>
                      </a:endParaRPr>
                    </a:p>
                  </a:txBody>
                  <a:tcPr marL="5406" marR="5406" marT="5406" marB="0"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Título"/>
          <p:cNvSpPr>
            <a:spLocks noGrp="1"/>
          </p:cNvSpPr>
          <p:nvPr>
            <p:ph type="title"/>
          </p:nvPr>
        </p:nvSpPr>
        <p:spPr>
          <a:xfrm>
            <a:off x="995363" y="2781300"/>
            <a:ext cx="7880350" cy="1223963"/>
          </a:xfrm>
        </p:spPr>
        <p:txBody>
          <a:bodyPr/>
          <a:lstStyle/>
          <a:p>
            <a:pPr algn="ctr">
              <a:defRPr/>
            </a:pPr>
            <a:r>
              <a:rPr lang="es-CL" sz="2800" u="sng" dirty="0">
                <a:latin typeface="+mj-lt"/>
              </a:rPr>
              <a:t>PROYECTOS TERMINADOS en CARTERA DE INVERSIÓN 2018 - 2022</a:t>
            </a:r>
            <a:br>
              <a:rPr lang="es-CL" sz="2800" u="sng" dirty="0">
                <a:latin typeface="+mj-lt"/>
              </a:rPr>
            </a:br>
            <a:endParaRPr lang="es-CL" sz="2000" u="sng"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Título"/>
          <p:cNvSpPr txBox="1">
            <a:spLocks/>
          </p:cNvSpPr>
          <p:nvPr/>
        </p:nvSpPr>
        <p:spPr bwMode="auto">
          <a:xfrm>
            <a:off x="457200" y="260350"/>
            <a:ext cx="7880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800" b="0" u="sng" dirty="0">
                <a:latin typeface="+mj-lt"/>
              </a:rPr>
              <a:t>PROYECTOS TERMINADOS</a:t>
            </a:r>
          </a:p>
        </p:txBody>
      </p:sp>
      <p:graphicFrame>
        <p:nvGraphicFramePr>
          <p:cNvPr id="3" name="Tabla 2"/>
          <p:cNvGraphicFramePr>
            <a:graphicFrameLocks noGrp="1"/>
          </p:cNvGraphicFramePr>
          <p:nvPr/>
        </p:nvGraphicFramePr>
        <p:xfrm>
          <a:off x="488950" y="838200"/>
          <a:ext cx="8567738" cy="5884863"/>
        </p:xfrm>
        <a:graphic>
          <a:graphicData uri="http://schemas.openxmlformats.org/drawingml/2006/table">
            <a:tbl>
              <a:tblPr>
                <a:tableStyleId>{5C22544A-7EE6-4342-B048-85BDC9FD1C3A}</a:tableStyleId>
              </a:tblPr>
              <a:tblGrid>
                <a:gridCol w="2561120"/>
                <a:gridCol w="1104664"/>
                <a:gridCol w="4028911"/>
                <a:gridCol w="873042"/>
              </a:tblGrid>
              <a:tr h="356845">
                <a:tc>
                  <a:txBody>
                    <a:bodyPr/>
                    <a:lstStyle/>
                    <a:p>
                      <a:pPr algn="ctr" fontAlgn="ctr"/>
                      <a:r>
                        <a:rPr lang="es-CL" sz="1300" u="none" strike="noStrike" dirty="0">
                          <a:effectLst/>
                        </a:rPr>
                        <a:t>Proyecto</a:t>
                      </a:r>
                      <a:endParaRPr lang="es-CL" sz="1300" b="1" i="0" u="none" strike="noStrike" dirty="0">
                        <a:solidFill>
                          <a:srgbClr val="000000"/>
                        </a:solidFill>
                        <a:effectLst/>
                        <a:latin typeface="Trebuchet MS" panose="020B0603020202020204" pitchFamily="34" charset="0"/>
                      </a:endParaRPr>
                    </a:p>
                  </a:txBody>
                  <a:tcPr marL="5406" marR="5406" marT="5407" marB="0" anchor="ctr">
                    <a:solidFill>
                      <a:schemeClr val="tx2">
                        <a:lumMod val="40000"/>
                        <a:lumOff val="60000"/>
                      </a:schemeClr>
                    </a:solidFill>
                  </a:tcPr>
                </a:tc>
                <a:tc>
                  <a:txBody>
                    <a:bodyPr/>
                    <a:lstStyle/>
                    <a:p>
                      <a:pPr algn="ctr" fontAlgn="ctr"/>
                      <a:r>
                        <a:rPr lang="es-CL" sz="1300" u="none" strike="noStrike">
                          <a:effectLst/>
                        </a:rPr>
                        <a:t>ESTADO</a:t>
                      </a:r>
                      <a:endParaRPr lang="es-CL" sz="1300" b="1" i="0" u="none" strike="noStrike">
                        <a:solidFill>
                          <a:srgbClr val="000000"/>
                        </a:solidFill>
                        <a:effectLst/>
                        <a:latin typeface="Trebuchet MS" panose="020B0603020202020204" pitchFamily="34" charset="0"/>
                      </a:endParaRPr>
                    </a:p>
                  </a:txBody>
                  <a:tcPr marL="5406" marR="5406" marT="5407" marB="0" anchor="ctr">
                    <a:solidFill>
                      <a:schemeClr val="tx2">
                        <a:lumMod val="40000"/>
                        <a:lumOff val="60000"/>
                      </a:schemeClr>
                    </a:solidFill>
                  </a:tcPr>
                </a:tc>
                <a:tc>
                  <a:txBody>
                    <a:bodyPr/>
                    <a:lstStyle/>
                    <a:p>
                      <a:pPr algn="ctr" fontAlgn="ctr"/>
                      <a:r>
                        <a:rPr lang="es-CL" sz="1300" u="none" strike="noStrike" dirty="0">
                          <a:effectLst/>
                        </a:rPr>
                        <a:t>Avances Servicio de Salud</a:t>
                      </a:r>
                      <a:endParaRPr lang="es-CL" sz="1300" b="1" i="0" u="none" strike="noStrike" dirty="0">
                        <a:solidFill>
                          <a:srgbClr val="000000"/>
                        </a:solidFill>
                        <a:effectLst/>
                        <a:latin typeface="Trebuchet MS" panose="020B0603020202020204" pitchFamily="34" charset="0"/>
                      </a:endParaRPr>
                    </a:p>
                  </a:txBody>
                  <a:tcPr marL="5406" marR="5406" marT="5407" marB="0" anchor="ctr">
                    <a:solidFill>
                      <a:schemeClr val="tx2">
                        <a:lumMod val="40000"/>
                        <a:lumOff val="60000"/>
                      </a:schemeClr>
                    </a:solidFill>
                  </a:tcPr>
                </a:tc>
                <a:tc>
                  <a:txBody>
                    <a:bodyPr/>
                    <a:lstStyle/>
                    <a:p>
                      <a:pPr algn="ctr" fontAlgn="ctr"/>
                      <a:r>
                        <a:rPr lang="es-CL" sz="1300" u="none" strike="noStrike" dirty="0">
                          <a:effectLst/>
                        </a:rPr>
                        <a:t>TOTAL M$</a:t>
                      </a:r>
                      <a:endParaRPr lang="es-CL" sz="1300" b="1" i="0" u="none" strike="noStrike" dirty="0">
                        <a:solidFill>
                          <a:srgbClr val="000000"/>
                        </a:solidFill>
                        <a:effectLst/>
                        <a:latin typeface="Trebuchet MS" panose="020B0603020202020204" pitchFamily="34" charset="0"/>
                      </a:endParaRPr>
                    </a:p>
                  </a:txBody>
                  <a:tcPr marL="5406" marR="5406" marT="5407" marB="0" anchor="ctr">
                    <a:solidFill>
                      <a:schemeClr val="tx2">
                        <a:lumMod val="40000"/>
                        <a:lumOff val="60000"/>
                      </a:schemeClr>
                    </a:solidFill>
                  </a:tcPr>
                </a:tc>
              </a:tr>
              <a:tr h="797992">
                <a:tc>
                  <a:txBody>
                    <a:bodyPr/>
                    <a:lstStyle/>
                    <a:p>
                      <a:pPr algn="l" fontAlgn="ctr"/>
                      <a:r>
                        <a:rPr lang="es-CL" sz="1300" u="none" strike="noStrike" dirty="0">
                          <a:effectLst/>
                        </a:rPr>
                        <a:t> Reposición 4 ambulancias para el </a:t>
                      </a:r>
                      <a:br>
                        <a:rPr lang="es-CL" sz="1300" u="none" strike="noStrike" dirty="0">
                          <a:effectLst/>
                        </a:rPr>
                      </a:br>
                      <a:r>
                        <a:rPr lang="es-CL" sz="1300" u="none" strike="noStrike" dirty="0">
                          <a:effectLst/>
                        </a:rPr>
                        <a:t>Servicio de Atención Médica de Urgencia, HETG</a:t>
                      </a:r>
                      <a:br>
                        <a:rPr lang="es-CL" sz="1300" u="none" strike="noStrike" dirty="0">
                          <a:effectLst/>
                        </a:rPr>
                      </a:br>
                      <a:r>
                        <a:rPr lang="es-CL" sz="1300" u="none" strike="noStrike" dirty="0">
                          <a:effectLst/>
                        </a:rPr>
                        <a:t> </a:t>
                      </a:r>
                      <a:endParaRPr lang="es-CL" sz="1300" b="0" i="0" u="none" strike="noStrike" dirty="0">
                        <a:effectLst/>
                        <a:latin typeface="Trebuchet MS" panose="020B0603020202020204" pitchFamily="34" charset="0"/>
                      </a:endParaRPr>
                    </a:p>
                  </a:txBody>
                  <a:tcPr marL="5406" marR="5406" marT="5407" marB="0" anchor="ctr"/>
                </a:tc>
                <a:tc>
                  <a:txBody>
                    <a:bodyPr/>
                    <a:lstStyle/>
                    <a:p>
                      <a:pPr algn="l" fontAlgn="ctr"/>
                      <a:r>
                        <a:rPr lang="es-CL" sz="1300" u="none" strike="noStrike">
                          <a:effectLst/>
                        </a:rPr>
                        <a:t>EJECUCIÓN</a:t>
                      </a:r>
                      <a:endParaRPr lang="es-CL" sz="1300" b="0" i="0" u="none" strike="noStrike">
                        <a:effectLst/>
                        <a:latin typeface="Trebuchet MS" panose="020B0603020202020204" pitchFamily="34" charset="0"/>
                      </a:endParaRPr>
                    </a:p>
                  </a:txBody>
                  <a:tcPr marL="5406" marR="5406" marT="5407" marB="0" anchor="ctr"/>
                </a:tc>
                <a:tc>
                  <a:txBody>
                    <a:bodyPr/>
                    <a:lstStyle/>
                    <a:p>
                      <a:pPr algn="l" fontAlgn="ctr"/>
                      <a:r>
                        <a:rPr lang="es-CL" sz="1300" u="none" strike="noStrike" dirty="0">
                          <a:effectLst/>
                        </a:rPr>
                        <a:t>TERMINADO</a:t>
                      </a:r>
                      <a:endParaRPr lang="es-CL" sz="1300" b="0" i="0" u="none" strike="noStrike" dirty="0">
                        <a:effectLst/>
                        <a:latin typeface="Trebuchet MS" panose="020B0603020202020204" pitchFamily="34" charset="0"/>
                      </a:endParaRPr>
                    </a:p>
                  </a:txBody>
                  <a:tcPr marL="5406" marR="5406" marT="5407" marB="0" anchor="ctr"/>
                </a:tc>
                <a:tc>
                  <a:txBody>
                    <a:bodyPr/>
                    <a:lstStyle/>
                    <a:p>
                      <a:pPr algn="r" fontAlgn="ctr"/>
                      <a:r>
                        <a:rPr lang="es-CL" sz="1300" u="none" strike="noStrike" dirty="0">
                          <a:effectLst/>
                        </a:rPr>
                        <a:t>$ 310.500</a:t>
                      </a:r>
                      <a:endParaRPr lang="es-CL" sz="1300" b="0" i="0" u="none" strike="noStrike" dirty="0">
                        <a:effectLst/>
                        <a:latin typeface="Trebuchet MS" panose="020B0603020202020204" pitchFamily="34" charset="0"/>
                      </a:endParaRPr>
                    </a:p>
                  </a:txBody>
                  <a:tcPr marL="5406" marR="5406" marT="5407" marB="0" anchor="ctr"/>
                </a:tc>
              </a:tr>
              <a:tr h="500078">
                <a:tc>
                  <a:txBody>
                    <a:bodyPr/>
                    <a:lstStyle/>
                    <a:p>
                      <a:pPr algn="l" fontAlgn="ctr"/>
                      <a:r>
                        <a:rPr lang="es-CL" sz="1300" u="none" strike="noStrike" dirty="0">
                          <a:effectLst/>
                        </a:rPr>
                        <a:t>Vehículo de Atención Domiciliaria</a:t>
                      </a:r>
                      <a:endParaRPr lang="es-CL" sz="1300" b="0" i="0" u="none" strike="noStrike" dirty="0">
                        <a:effectLst/>
                        <a:latin typeface="Trebuchet MS" panose="020B0603020202020204" pitchFamily="34" charset="0"/>
                      </a:endParaRPr>
                    </a:p>
                  </a:txBody>
                  <a:tcPr marL="7112" marR="7112" marT="7108" marB="0" anchor="ctr"/>
                </a:tc>
                <a:tc>
                  <a:txBody>
                    <a:bodyPr/>
                    <a:lstStyle/>
                    <a:p>
                      <a:pPr algn="l" fontAlgn="ctr"/>
                      <a:r>
                        <a:rPr lang="es-CL" sz="1300" u="none" strike="noStrike" dirty="0">
                          <a:effectLst/>
                        </a:rPr>
                        <a:t>EJECUCIÓN</a:t>
                      </a:r>
                      <a:endParaRPr lang="es-CL" sz="1300" b="0" i="0" u="none" strike="noStrike" dirty="0">
                        <a:effectLst/>
                        <a:latin typeface="Trebuchet MS" panose="020B0603020202020204" pitchFamily="34" charset="0"/>
                      </a:endParaRPr>
                    </a:p>
                  </a:txBody>
                  <a:tcPr marL="7112" marR="7112" marT="7108" marB="0" anchor="ctr"/>
                </a:tc>
                <a:tc>
                  <a:txBody>
                    <a:bodyPr/>
                    <a:lstStyle/>
                    <a:p>
                      <a:pPr algn="just" fontAlgn="ctr"/>
                      <a:r>
                        <a:rPr lang="es-CL" sz="1300" u="none" strike="noStrike" dirty="0">
                          <a:effectLst/>
                        </a:rPr>
                        <a:t>TERMINADO</a:t>
                      </a:r>
                      <a:endParaRPr lang="es-CL" sz="1300" b="0" i="0" u="none" strike="noStrike" dirty="0">
                        <a:effectLst/>
                        <a:latin typeface="Trebuchet MS" panose="020B0603020202020204" pitchFamily="34" charset="0"/>
                      </a:endParaRPr>
                    </a:p>
                  </a:txBody>
                  <a:tcPr marL="7112" marR="7112" marT="7108" marB="0" anchor="ctr"/>
                </a:tc>
                <a:tc>
                  <a:txBody>
                    <a:bodyPr/>
                    <a:lstStyle/>
                    <a:p>
                      <a:pPr algn="r" fontAlgn="ctr"/>
                      <a:r>
                        <a:rPr lang="es-CL" sz="1300" u="none" strike="noStrike" dirty="0">
                          <a:effectLst/>
                        </a:rPr>
                        <a:t>$ 17.775</a:t>
                      </a:r>
                      <a:endParaRPr lang="es-CL" sz="1300" b="0" i="0" u="none" strike="noStrike" dirty="0">
                        <a:effectLst/>
                        <a:latin typeface="Trebuchet MS" panose="020B0603020202020204" pitchFamily="34" charset="0"/>
                      </a:endParaRPr>
                    </a:p>
                  </a:txBody>
                  <a:tcPr marL="7112" marR="7112" marT="7108" marB="0" anchor="ctr"/>
                </a:tc>
              </a:tr>
              <a:tr h="615027">
                <a:tc>
                  <a:txBody>
                    <a:bodyPr/>
                    <a:lstStyle/>
                    <a:p>
                      <a:pPr algn="l" fontAlgn="ctr"/>
                      <a:r>
                        <a:rPr lang="es-CL" sz="1300" u="none" strike="noStrike" dirty="0">
                          <a:effectLst/>
                        </a:rPr>
                        <a:t>Vehículo de Atención Domiciliaria CESFAM H. </a:t>
                      </a:r>
                      <a:r>
                        <a:rPr lang="es-CL" sz="1300" u="none" strike="noStrike" dirty="0" err="1">
                          <a:effectLst/>
                        </a:rPr>
                        <a:t>Reyno</a:t>
                      </a:r>
                      <a:endParaRPr lang="es-CL" sz="1300" b="0" i="0" u="none" strike="noStrike" dirty="0">
                        <a:effectLst/>
                        <a:latin typeface="Trebuchet MS" panose="020B0603020202020204" pitchFamily="34" charset="0"/>
                      </a:endParaRPr>
                    </a:p>
                  </a:txBody>
                  <a:tcPr marL="7112" marR="7112" marT="7108" marB="0" anchor="ctr"/>
                </a:tc>
                <a:tc>
                  <a:txBody>
                    <a:bodyPr/>
                    <a:lstStyle/>
                    <a:p>
                      <a:pPr algn="l" fontAlgn="ctr"/>
                      <a:r>
                        <a:rPr lang="es-CL" sz="1300" u="none" strike="noStrike">
                          <a:effectLst/>
                        </a:rPr>
                        <a:t>EJECUCIÓN</a:t>
                      </a:r>
                      <a:endParaRPr lang="es-CL" sz="1300" b="0" i="0" u="none" strike="noStrike">
                        <a:effectLst/>
                        <a:latin typeface="Trebuchet MS" panose="020B0603020202020204" pitchFamily="34" charset="0"/>
                      </a:endParaRPr>
                    </a:p>
                  </a:txBody>
                  <a:tcPr marL="7112" marR="7112" marT="7108" marB="0" anchor="ctr"/>
                </a:tc>
                <a:tc>
                  <a:txBody>
                    <a:bodyPr/>
                    <a:lstStyle/>
                    <a:p>
                      <a:pPr algn="l" fontAlgn="ctr"/>
                      <a:r>
                        <a:rPr lang="es-CL" sz="1300" b="0" i="0" u="none" strike="noStrike" dirty="0">
                          <a:effectLst/>
                          <a:latin typeface="+mn-lt"/>
                        </a:rPr>
                        <a:t>TERMINADO</a:t>
                      </a:r>
                      <a:endParaRPr lang="es-CL" sz="1300" b="0" i="0" u="none" strike="noStrike" dirty="0">
                        <a:effectLst/>
                        <a:latin typeface="Trebuchet MS" panose="020B0603020202020204" pitchFamily="34" charset="0"/>
                      </a:endParaRPr>
                    </a:p>
                  </a:txBody>
                  <a:tcPr marL="7112" marR="7112" marT="7108" marB="0" anchor="ctr"/>
                </a:tc>
                <a:tc>
                  <a:txBody>
                    <a:bodyPr/>
                    <a:lstStyle/>
                    <a:p>
                      <a:pPr algn="r" fontAlgn="ctr"/>
                      <a:r>
                        <a:rPr lang="es-CL" sz="1300" u="none" strike="noStrike" dirty="0">
                          <a:effectLst/>
                        </a:rPr>
                        <a:t>$ 57.894</a:t>
                      </a:r>
                      <a:endParaRPr lang="es-CL" sz="1300" b="0" i="0" u="none" strike="noStrike" dirty="0">
                        <a:effectLst/>
                        <a:latin typeface="Trebuchet MS" panose="020B0603020202020204" pitchFamily="34" charset="0"/>
                      </a:endParaRPr>
                    </a:p>
                  </a:txBody>
                  <a:tcPr marL="7112" marR="7112" marT="7108" marB="0" anchor="ctr"/>
                </a:tc>
              </a:tr>
              <a:tr h="615027">
                <a:tc>
                  <a:txBody>
                    <a:bodyPr/>
                    <a:lstStyle/>
                    <a:p>
                      <a:pPr algn="l" fontAlgn="ctr"/>
                      <a:r>
                        <a:rPr lang="es-CL" sz="1300" u="none" strike="noStrike" dirty="0">
                          <a:effectLst/>
                        </a:rPr>
                        <a:t>Reposición de Vehículos del SSI</a:t>
                      </a:r>
                      <a:endParaRPr lang="es-CL" sz="1300" b="0" i="0" u="none" strike="noStrike" dirty="0">
                        <a:effectLst/>
                        <a:latin typeface="Trebuchet MS" panose="020B0603020202020204" pitchFamily="34" charset="0"/>
                      </a:endParaRPr>
                    </a:p>
                  </a:txBody>
                  <a:tcPr marL="7112" marR="7112" marT="7108" marB="0" anchor="ctr"/>
                </a:tc>
                <a:tc>
                  <a:txBody>
                    <a:bodyPr/>
                    <a:lstStyle/>
                    <a:p>
                      <a:pPr algn="l" fontAlgn="ctr"/>
                      <a:r>
                        <a:rPr lang="es-CL" sz="1300" u="none" strike="noStrike">
                          <a:effectLst/>
                        </a:rPr>
                        <a:t>EJECUCIÓN</a:t>
                      </a:r>
                      <a:endParaRPr lang="es-CL" sz="1300" b="0" i="0" u="none" strike="noStrike">
                        <a:effectLst/>
                        <a:latin typeface="Trebuchet MS" panose="020B0603020202020204" pitchFamily="34" charset="0"/>
                      </a:endParaRPr>
                    </a:p>
                  </a:txBody>
                  <a:tcPr marL="7112" marR="7112" marT="7108" marB="0" anchor="ctr"/>
                </a:tc>
                <a:tc>
                  <a:txBody>
                    <a:bodyPr/>
                    <a:lstStyle/>
                    <a:p>
                      <a:pPr algn="l" fontAlgn="ctr"/>
                      <a:r>
                        <a:rPr lang="es-CL" sz="1300" u="none" strike="noStrike" kern="1200" baseline="0" dirty="0">
                          <a:solidFill>
                            <a:schemeClr val="dk1"/>
                          </a:solidFill>
                          <a:effectLst/>
                          <a:latin typeface="+mn-lt"/>
                          <a:ea typeface="+mn-ea"/>
                          <a:cs typeface="+mn-cs"/>
                        </a:rPr>
                        <a:t>TERMINADO</a:t>
                      </a:r>
                    </a:p>
                  </a:txBody>
                  <a:tcPr marL="7112" marR="7112" marT="7108" marB="0" anchor="ctr"/>
                </a:tc>
                <a:tc>
                  <a:txBody>
                    <a:bodyPr/>
                    <a:lstStyle/>
                    <a:p>
                      <a:pPr algn="r" fontAlgn="ctr"/>
                      <a:r>
                        <a:rPr lang="es-CL" sz="1300" u="none" strike="noStrike" dirty="0">
                          <a:effectLst/>
                        </a:rPr>
                        <a:t>$ 202.851</a:t>
                      </a:r>
                      <a:endParaRPr lang="es-CL" sz="1300" b="0" i="0" u="none" strike="noStrike" dirty="0">
                        <a:effectLst/>
                        <a:latin typeface="Trebuchet MS" panose="020B0603020202020204" pitchFamily="34" charset="0"/>
                      </a:endParaRPr>
                    </a:p>
                  </a:txBody>
                  <a:tcPr marL="7112" marR="7112" marT="7108" marB="0" anchor="ctr"/>
                </a:tc>
              </a:tr>
              <a:tr h="615027">
                <a:tc>
                  <a:txBody>
                    <a:bodyPr/>
                    <a:lstStyle/>
                    <a:p>
                      <a:pPr algn="l" fontAlgn="ctr"/>
                      <a:r>
                        <a:rPr lang="es-CL" sz="1300" u="none" strike="noStrike" dirty="0">
                          <a:effectLst/>
                        </a:rPr>
                        <a:t>Pabellón a Punto Etapa II</a:t>
                      </a:r>
                      <a:endParaRPr lang="es-CL" sz="1300" b="0" i="0" u="none" strike="noStrike" dirty="0">
                        <a:effectLst/>
                        <a:latin typeface="Trebuchet MS" panose="020B0603020202020204" pitchFamily="34" charset="0"/>
                      </a:endParaRPr>
                    </a:p>
                  </a:txBody>
                  <a:tcPr marL="7112" marR="7112" marT="7108" marB="0" anchor="ctr"/>
                </a:tc>
                <a:tc>
                  <a:txBody>
                    <a:bodyPr/>
                    <a:lstStyle/>
                    <a:p>
                      <a:pPr algn="l" fontAlgn="ctr"/>
                      <a:r>
                        <a:rPr lang="es-CL" sz="1300" u="none" strike="noStrike" dirty="0">
                          <a:effectLst/>
                        </a:rPr>
                        <a:t>EJECUCIÓN</a:t>
                      </a:r>
                      <a:endParaRPr lang="es-CL" sz="1300" b="0" i="0" u="none" strike="noStrike" dirty="0">
                        <a:effectLst/>
                        <a:latin typeface="Trebuchet MS" panose="020B0603020202020204" pitchFamily="34" charset="0"/>
                      </a:endParaRPr>
                    </a:p>
                  </a:txBody>
                  <a:tcPr marL="7112" marR="7112" marT="7108" marB="0" anchor="ctr"/>
                </a:tc>
                <a:tc>
                  <a:txBody>
                    <a:bodyPr/>
                    <a:lstStyle/>
                    <a:p>
                      <a:pPr algn="just" fontAlgn="ctr"/>
                      <a:r>
                        <a:rPr lang="es-CL" sz="1300" b="0" i="0" u="none" strike="noStrike" dirty="0">
                          <a:effectLst/>
                          <a:latin typeface="+mn-lt"/>
                        </a:rPr>
                        <a:t>Se</a:t>
                      </a:r>
                      <a:r>
                        <a:rPr lang="es-CL" sz="1300" b="0" i="0" u="none" strike="noStrike" baseline="0" dirty="0">
                          <a:effectLst/>
                          <a:latin typeface="+mn-lt"/>
                        </a:rPr>
                        <a:t> programa financiamiento tercera etapa 2021</a:t>
                      </a:r>
                      <a:endParaRPr lang="es-CL" sz="1300" b="0" i="0" u="none" strike="noStrike" dirty="0">
                        <a:effectLst/>
                        <a:latin typeface="Trebuchet MS" panose="020B0603020202020204" pitchFamily="34" charset="0"/>
                      </a:endParaRPr>
                    </a:p>
                  </a:txBody>
                  <a:tcPr marL="7112" marR="7112" marT="7108" marB="0" anchor="ctr"/>
                </a:tc>
                <a:tc>
                  <a:txBody>
                    <a:bodyPr/>
                    <a:lstStyle/>
                    <a:p>
                      <a:pPr algn="r" fontAlgn="ctr"/>
                      <a:r>
                        <a:rPr lang="es-CL" sz="1300" u="none" strike="noStrike" dirty="0">
                          <a:effectLst/>
                        </a:rPr>
                        <a:t>$ 1.292.043</a:t>
                      </a:r>
                      <a:endParaRPr lang="es-CL" sz="1300" b="0" i="0" u="none" strike="noStrike" dirty="0">
                        <a:effectLst/>
                        <a:latin typeface="Trebuchet MS" panose="020B0603020202020204" pitchFamily="34" charset="0"/>
                      </a:endParaRPr>
                    </a:p>
                  </a:txBody>
                  <a:tcPr marL="7112" marR="7112" marT="7108" marB="0" anchor="ctr"/>
                </a:tc>
              </a:tr>
              <a:tr h="2384868">
                <a:tc>
                  <a:txBody>
                    <a:bodyPr/>
                    <a:lstStyle/>
                    <a:p>
                      <a:pPr algn="l" fontAlgn="ctr"/>
                      <a:r>
                        <a:rPr lang="es-CL" sz="1300" b="0" i="0" u="none" strike="noStrike" dirty="0">
                          <a:effectLst/>
                          <a:latin typeface="+mn-lt"/>
                        </a:rPr>
                        <a:t>Construcción</a:t>
                      </a:r>
                      <a:r>
                        <a:rPr lang="es-CL" sz="1300" b="0" i="0" u="none" strike="noStrike" baseline="0" dirty="0">
                          <a:effectLst/>
                          <a:latin typeface="+mn-lt"/>
                        </a:rPr>
                        <a:t> Hospital de Alto Hospicio</a:t>
                      </a:r>
                    </a:p>
                    <a:p>
                      <a:pPr algn="l" fontAlgn="ctr"/>
                      <a:r>
                        <a:rPr lang="es-CL" sz="1300" b="0" i="0" u="none" strike="noStrike" baseline="0" dirty="0">
                          <a:effectLst/>
                          <a:latin typeface="+mn-lt"/>
                        </a:rPr>
                        <a:t>(Urbanización)</a:t>
                      </a:r>
                      <a:endParaRPr lang="es-CL" sz="1300" b="0" i="0" u="none" strike="noStrike" dirty="0">
                        <a:effectLst/>
                        <a:latin typeface="Trebuchet MS" panose="020B0603020202020204" pitchFamily="34" charset="0"/>
                      </a:endParaRPr>
                    </a:p>
                  </a:txBody>
                  <a:tcPr marL="7113" marR="7113" marT="7113" marB="0" anchor="ctr"/>
                </a:tc>
                <a:tc>
                  <a:txBody>
                    <a:bodyPr/>
                    <a:lstStyle/>
                    <a:p>
                      <a:pPr algn="l" fontAlgn="ctr"/>
                      <a:r>
                        <a:rPr lang="es-CL" sz="1300" u="none" strike="noStrike" dirty="0">
                          <a:effectLst/>
                        </a:rPr>
                        <a:t>EJECUCIÓN</a:t>
                      </a:r>
                      <a:endParaRPr lang="es-CL" sz="1300" b="0" i="0" u="none" strike="noStrike" dirty="0">
                        <a:effectLst/>
                        <a:latin typeface="Trebuchet MS" panose="020B0603020202020204" pitchFamily="34" charset="0"/>
                      </a:endParaRPr>
                    </a:p>
                  </a:txBody>
                  <a:tcPr marL="7113" marR="7113" marT="7113" marB="0" anchor="ctr"/>
                </a:tc>
                <a:tc>
                  <a:txBody>
                    <a:bodyPr/>
                    <a:lstStyle/>
                    <a:p>
                      <a:pPr algn="l" fontAlgn="ctr"/>
                      <a:r>
                        <a:rPr lang="es-CL" sz="1300" u="none" strike="noStrike" dirty="0">
                          <a:effectLst/>
                        </a:rPr>
                        <a:t>Primera Fase Ejecución: </a:t>
                      </a:r>
                      <a:br>
                        <a:rPr lang="es-CL" sz="1300" u="none" strike="noStrike" dirty="0">
                          <a:effectLst/>
                        </a:rPr>
                      </a:br>
                      <a:r>
                        <a:rPr lang="es-CL" sz="1300" u="none" strike="noStrike" dirty="0">
                          <a:effectLst/>
                        </a:rPr>
                        <a:t>Cierre Perimetral del Hospital por M$177.026, (terminado)</a:t>
                      </a:r>
                      <a:br>
                        <a:rPr lang="es-CL" sz="1300" u="none" strike="noStrike" dirty="0">
                          <a:effectLst/>
                        </a:rPr>
                      </a:br>
                      <a:r>
                        <a:rPr lang="es-CL" sz="1300" u="none" strike="noStrike" dirty="0">
                          <a:effectLst/>
                        </a:rPr>
                        <a:t>Segunda Fase Ejecución: 95% ejecutado</a:t>
                      </a:r>
                      <a:br>
                        <a:rPr lang="es-CL" sz="1300" u="none" strike="noStrike" dirty="0">
                          <a:effectLst/>
                        </a:rPr>
                      </a:br>
                      <a:r>
                        <a:rPr lang="es-CL" sz="1300" u="none" strike="noStrike" dirty="0">
                          <a:effectLst/>
                        </a:rPr>
                        <a:t> Obras de Urbanización que contempla por M$2.691.293:</a:t>
                      </a:r>
                      <a:br>
                        <a:rPr lang="es-CL" sz="1300" u="none" strike="noStrike" dirty="0">
                          <a:effectLst/>
                        </a:rPr>
                      </a:br>
                      <a:r>
                        <a:rPr lang="es-CL" sz="1300" u="none" strike="noStrike" dirty="0">
                          <a:effectLst/>
                        </a:rPr>
                        <a:t>- Agua Potable-Alcantarillado,</a:t>
                      </a:r>
                      <a:br>
                        <a:rPr lang="es-CL" sz="1300" u="none" strike="noStrike" dirty="0">
                          <a:effectLst/>
                        </a:rPr>
                      </a:br>
                      <a:r>
                        <a:rPr lang="es-CL" sz="1300" u="none" strike="noStrike" dirty="0">
                          <a:effectLst/>
                        </a:rPr>
                        <a:t>- Alumbrado Público </a:t>
                      </a:r>
                      <a:br>
                        <a:rPr lang="es-CL" sz="1300" u="none" strike="noStrike" dirty="0">
                          <a:effectLst/>
                        </a:rPr>
                      </a:br>
                      <a:r>
                        <a:rPr lang="es-CL" sz="1300" u="none" strike="noStrike" dirty="0">
                          <a:effectLst/>
                        </a:rPr>
                        <a:t>- Pavimentación 2do Acceso Iquique-Alto Hospicio </a:t>
                      </a:r>
                      <a:br>
                        <a:rPr lang="es-CL" sz="1300" u="none" strike="noStrike" dirty="0">
                          <a:effectLst/>
                        </a:rPr>
                      </a:br>
                      <a:r>
                        <a:rPr lang="es-CL" sz="1300" u="none" strike="noStrike" dirty="0">
                          <a:effectLst/>
                        </a:rPr>
                        <a:t>- Diseños y los estudios de mecánica de suelos enfocados a determinar la salinidad del suelo</a:t>
                      </a:r>
                      <a:br>
                        <a:rPr lang="es-CL" sz="1300" u="none" strike="noStrike" dirty="0">
                          <a:effectLst/>
                        </a:rPr>
                      </a:br>
                      <a:r>
                        <a:rPr lang="es-CL" sz="1300" u="none" strike="noStrike" dirty="0">
                          <a:effectLst/>
                        </a:rPr>
                        <a:t>Tercera Fase Ejecución: M$1.016.030</a:t>
                      </a:r>
                      <a:br>
                        <a:rPr lang="es-CL" sz="1300" u="none" strike="noStrike" dirty="0">
                          <a:effectLst/>
                        </a:rPr>
                      </a:br>
                      <a:r>
                        <a:rPr lang="es-CL" sz="1300" u="none" strike="noStrike" dirty="0">
                          <a:effectLst/>
                        </a:rPr>
                        <a:t>Se iniciará esta fase una vez esté construido el Hospital</a:t>
                      </a:r>
                      <a:br>
                        <a:rPr lang="es-CL" sz="1300" u="none" strike="noStrike" dirty="0">
                          <a:effectLst/>
                        </a:rPr>
                      </a:br>
                      <a:endParaRPr lang="es-CL" sz="1300" b="0" i="0" u="none" strike="noStrike" dirty="0">
                        <a:effectLst/>
                        <a:latin typeface="Trebuchet MS" panose="020B0603020202020204" pitchFamily="34" charset="0"/>
                      </a:endParaRPr>
                    </a:p>
                  </a:txBody>
                  <a:tcPr marL="7113" marR="7113" marT="7113" marB="0" anchor="ctr"/>
                </a:tc>
                <a:tc>
                  <a:txBody>
                    <a:bodyPr/>
                    <a:lstStyle/>
                    <a:p>
                      <a:pPr algn="r" fontAlgn="ctr"/>
                      <a:r>
                        <a:rPr lang="es-CL" sz="1300" u="none" strike="noStrike" dirty="0">
                          <a:effectLst/>
                        </a:rPr>
                        <a:t>$ 4.529.000</a:t>
                      </a:r>
                      <a:endParaRPr lang="es-CL" sz="1300" b="0" i="0" u="none" strike="noStrike" dirty="0">
                        <a:effectLst/>
                        <a:latin typeface="Trebuchet MS" panose="020B0603020202020204" pitchFamily="34" charset="0"/>
                      </a:endParaRPr>
                    </a:p>
                  </a:txBody>
                  <a:tcPr marL="7113" marR="7113" marT="7113" marB="0"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Título"/>
          <p:cNvSpPr txBox="1">
            <a:spLocks/>
          </p:cNvSpPr>
          <p:nvPr/>
        </p:nvSpPr>
        <p:spPr bwMode="auto">
          <a:xfrm>
            <a:off x="160338" y="260350"/>
            <a:ext cx="7880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800" b="0" u="sng" dirty="0">
                <a:latin typeface="+mj-lt"/>
              </a:rPr>
              <a:t>PROYECTOS TERMINADOS</a:t>
            </a:r>
          </a:p>
        </p:txBody>
      </p:sp>
      <p:graphicFrame>
        <p:nvGraphicFramePr>
          <p:cNvPr id="3" name="Tabla 2"/>
          <p:cNvGraphicFramePr>
            <a:graphicFrameLocks noGrp="1"/>
          </p:cNvGraphicFramePr>
          <p:nvPr/>
        </p:nvGraphicFramePr>
        <p:xfrm>
          <a:off x="165100" y="1125538"/>
          <a:ext cx="9180513" cy="3881437"/>
        </p:xfrm>
        <a:graphic>
          <a:graphicData uri="http://schemas.openxmlformats.org/drawingml/2006/table">
            <a:tbl>
              <a:tblPr>
                <a:tableStyleId>{5C22544A-7EE6-4342-B048-85BDC9FD1C3A}</a:tableStyleId>
              </a:tblPr>
              <a:tblGrid>
                <a:gridCol w="2554919"/>
                <a:gridCol w="1218500"/>
                <a:gridCol w="4444086"/>
                <a:gridCol w="963008"/>
              </a:tblGrid>
              <a:tr h="469549">
                <a:tc>
                  <a:txBody>
                    <a:bodyPr/>
                    <a:lstStyle/>
                    <a:p>
                      <a:pPr algn="ctr" fontAlgn="ctr"/>
                      <a:r>
                        <a:rPr lang="es-CL" sz="1300" b="1" u="none" strike="noStrike" dirty="0">
                          <a:effectLst/>
                        </a:rPr>
                        <a:t>Proyecto</a:t>
                      </a:r>
                      <a:endParaRPr lang="es-CL" sz="1300" b="1" i="0" u="none" strike="noStrike" dirty="0">
                        <a:solidFill>
                          <a:srgbClr val="000000"/>
                        </a:solidFill>
                        <a:effectLst/>
                        <a:latin typeface="Trebuchet MS" panose="020B0603020202020204" pitchFamily="34" charset="0"/>
                      </a:endParaRPr>
                    </a:p>
                  </a:txBody>
                  <a:tcPr marL="7113" marR="7113" marT="7115" marB="0" anchor="ctr">
                    <a:solidFill>
                      <a:schemeClr val="tx2">
                        <a:lumMod val="40000"/>
                        <a:lumOff val="60000"/>
                      </a:schemeClr>
                    </a:solidFill>
                  </a:tcPr>
                </a:tc>
                <a:tc>
                  <a:txBody>
                    <a:bodyPr/>
                    <a:lstStyle/>
                    <a:p>
                      <a:pPr algn="ctr" fontAlgn="ctr"/>
                      <a:r>
                        <a:rPr lang="es-CL" sz="1300" b="1" u="none" strike="noStrike" dirty="0">
                          <a:effectLst/>
                        </a:rPr>
                        <a:t>ESTADO</a:t>
                      </a:r>
                      <a:endParaRPr lang="es-CL" sz="1300" b="1" i="0" u="none" strike="noStrike" dirty="0">
                        <a:solidFill>
                          <a:srgbClr val="000000"/>
                        </a:solidFill>
                        <a:effectLst/>
                        <a:latin typeface="Trebuchet MS" panose="020B0603020202020204" pitchFamily="34" charset="0"/>
                      </a:endParaRPr>
                    </a:p>
                  </a:txBody>
                  <a:tcPr marL="7113" marR="7113" marT="7115" marB="0" anchor="ctr">
                    <a:solidFill>
                      <a:schemeClr val="tx2">
                        <a:lumMod val="40000"/>
                        <a:lumOff val="60000"/>
                      </a:schemeClr>
                    </a:solidFill>
                  </a:tcPr>
                </a:tc>
                <a:tc>
                  <a:txBody>
                    <a:bodyPr/>
                    <a:lstStyle/>
                    <a:p>
                      <a:pPr algn="ctr" fontAlgn="ctr"/>
                      <a:r>
                        <a:rPr lang="es-CL" sz="1300" b="1" u="none" strike="noStrike" dirty="0">
                          <a:effectLst/>
                        </a:rPr>
                        <a:t>Avances Servicio de Salud</a:t>
                      </a:r>
                      <a:endParaRPr lang="es-CL" sz="1300" b="1" i="0" u="none" strike="noStrike" dirty="0">
                        <a:solidFill>
                          <a:srgbClr val="000000"/>
                        </a:solidFill>
                        <a:effectLst/>
                        <a:latin typeface="Trebuchet MS" panose="020B0603020202020204" pitchFamily="34" charset="0"/>
                      </a:endParaRPr>
                    </a:p>
                  </a:txBody>
                  <a:tcPr marL="7113" marR="7113" marT="7115" marB="0" anchor="ctr">
                    <a:solidFill>
                      <a:schemeClr val="tx2">
                        <a:lumMod val="40000"/>
                        <a:lumOff val="60000"/>
                      </a:schemeClr>
                    </a:solidFill>
                  </a:tcPr>
                </a:tc>
                <a:tc>
                  <a:txBody>
                    <a:bodyPr/>
                    <a:lstStyle/>
                    <a:p>
                      <a:pPr algn="ctr" fontAlgn="ctr"/>
                      <a:r>
                        <a:rPr lang="es-CL" sz="1300" b="1" u="none" strike="noStrike" dirty="0">
                          <a:effectLst/>
                        </a:rPr>
                        <a:t>TOTAL M$</a:t>
                      </a:r>
                      <a:endParaRPr lang="es-CL" sz="1300" b="1" i="0" u="none" strike="noStrike" dirty="0">
                        <a:solidFill>
                          <a:srgbClr val="000000"/>
                        </a:solidFill>
                        <a:effectLst/>
                        <a:latin typeface="Trebuchet MS" panose="020B0603020202020204" pitchFamily="34" charset="0"/>
                      </a:endParaRPr>
                    </a:p>
                  </a:txBody>
                  <a:tcPr marL="7113" marR="7113" marT="7115" marB="0" anchor="ctr">
                    <a:solidFill>
                      <a:schemeClr val="tx2">
                        <a:lumMod val="40000"/>
                        <a:lumOff val="60000"/>
                      </a:schemeClr>
                    </a:solidFill>
                  </a:tcPr>
                </a:tc>
              </a:tr>
              <a:tr h="601679">
                <a:tc>
                  <a:txBody>
                    <a:bodyPr/>
                    <a:lstStyle/>
                    <a:p>
                      <a:pPr algn="l" fontAlgn="ctr"/>
                      <a:r>
                        <a:rPr lang="es-CL" sz="1300" u="none" strike="noStrike" dirty="0">
                          <a:effectLst/>
                        </a:rPr>
                        <a:t>Equipos de la Unidad de Colonoscopia del Hospital Ernesto Torres G.</a:t>
                      </a:r>
                      <a:endParaRPr lang="es-CL" sz="1300" b="0" i="0" u="none" strike="noStrike" dirty="0">
                        <a:effectLst/>
                        <a:latin typeface="Trebuchet MS" panose="020B0603020202020204" pitchFamily="34" charset="0"/>
                      </a:endParaRPr>
                    </a:p>
                  </a:txBody>
                  <a:tcPr marL="7113" marR="7113" marT="7115" marB="0" anchor="ctr"/>
                </a:tc>
                <a:tc>
                  <a:txBody>
                    <a:bodyPr/>
                    <a:lstStyle/>
                    <a:p>
                      <a:pPr algn="l" fontAlgn="ctr"/>
                      <a:r>
                        <a:rPr lang="es-CL" sz="1300" u="none" strike="noStrike">
                          <a:effectLst/>
                        </a:rPr>
                        <a:t>EJECUCIÓN</a:t>
                      </a:r>
                      <a:endParaRPr lang="es-CL" sz="1300" b="0" i="0" u="none" strike="noStrike">
                        <a:effectLst/>
                        <a:latin typeface="Trebuchet MS" panose="020B0603020202020204" pitchFamily="34" charset="0"/>
                      </a:endParaRPr>
                    </a:p>
                  </a:txBody>
                  <a:tcPr marL="7113" marR="7113" marT="7115" marB="0" anchor="ctr"/>
                </a:tc>
                <a:tc>
                  <a:txBody>
                    <a:bodyPr/>
                    <a:lstStyle/>
                    <a:p>
                      <a:pPr algn="l" fontAlgn="ctr"/>
                      <a:r>
                        <a:rPr lang="es-CL" sz="1300" u="none" strike="noStrike" dirty="0">
                          <a:effectLst/>
                        </a:rPr>
                        <a:t>TERMINADO</a:t>
                      </a:r>
                      <a:endParaRPr lang="es-CL" sz="1300" b="0" i="0" u="none" strike="noStrike" dirty="0">
                        <a:effectLst/>
                        <a:latin typeface="Trebuchet MS" panose="020B0603020202020204" pitchFamily="34" charset="0"/>
                      </a:endParaRPr>
                    </a:p>
                  </a:txBody>
                  <a:tcPr marL="7113" marR="7113" marT="7115" marB="0" anchor="ctr"/>
                </a:tc>
                <a:tc>
                  <a:txBody>
                    <a:bodyPr/>
                    <a:lstStyle/>
                    <a:p>
                      <a:pPr algn="r" fontAlgn="ctr"/>
                      <a:r>
                        <a:rPr lang="es-CL" sz="1300" u="none" strike="noStrike">
                          <a:effectLst/>
                        </a:rPr>
                        <a:t>$ 354.610</a:t>
                      </a:r>
                      <a:endParaRPr lang="es-CL" sz="1300" b="0" i="0" u="none" strike="noStrike">
                        <a:effectLst/>
                        <a:latin typeface="Trebuchet MS" panose="020B0603020202020204" pitchFamily="34" charset="0"/>
                      </a:endParaRPr>
                    </a:p>
                  </a:txBody>
                  <a:tcPr marL="7113" marR="7113" marT="7115" marB="0" anchor="ctr"/>
                </a:tc>
              </a:tr>
              <a:tr h="403491">
                <a:tc>
                  <a:txBody>
                    <a:bodyPr/>
                    <a:lstStyle/>
                    <a:p>
                      <a:pPr algn="l" fontAlgn="ctr"/>
                      <a:r>
                        <a:rPr lang="es-CL" sz="1300" u="none" strike="noStrike">
                          <a:effectLst/>
                        </a:rPr>
                        <a:t>Ambulancias para la Atención Primaria de Urgencia</a:t>
                      </a:r>
                      <a:endParaRPr lang="es-CL" sz="1300" b="0" i="0" u="none" strike="noStrike">
                        <a:effectLst/>
                        <a:latin typeface="Trebuchet MS" panose="020B0603020202020204" pitchFamily="34" charset="0"/>
                      </a:endParaRPr>
                    </a:p>
                  </a:txBody>
                  <a:tcPr marL="7113" marR="7113" marT="7115" marB="0" anchor="ctr"/>
                </a:tc>
                <a:tc>
                  <a:txBody>
                    <a:bodyPr/>
                    <a:lstStyle/>
                    <a:p>
                      <a:pPr algn="l" fontAlgn="ctr"/>
                      <a:r>
                        <a:rPr lang="es-CL" sz="1300" u="none" strike="noStrike">
                          <a:effectLst/>
                        </a:rPr>
                        <a:t>EJECUCIÓN</a:t>
                      </a:r>
                      <a:endParaRPr lang="es-CL" sz="1300" b="0" i="0" u="none" strike="noStrike">
                        <a:effectLst/>
                        <a:latin typeface="Trebuchet MS" panose="020B0603020202020204" pitchFamily="34" charset="0"/>
                      </a:endParaRPr>
                    </a:p>
                  </a:txBody>
                  <a:tcPr marL="7113" marR="7113" marT="7115" marB="0" anchor="ctr"/>
                </a:tc>
                <a:tc>
                  <a:txBody>
                    <a:bodyPr/>
                    <a:lstStyle/>
                    <a:p>
                      <a:pPr algn="l" fontAlgn="ctr"/>
                      <a:r>
                        <a:rPr lang="es-CL" sz="1300" u="none" strike="noStrike" dirty="0">
                          <a:effectLst/>
                        </a:rPr>
                        <a:t>TERMINADO</a:t>
                      </a:r>
                      <a:endParaRPr lang="es-CL" sz="1300" b="0" i="0" u="none" strike="noStrike" dirty="0">
                        <a:effectLst/>
                        <a:latin typeface="Trebuchet MS" panose="020B0603020202020204" pitchFamily="34" charset="0"/>
                      </a:endParaRPr>
                    </a:p>
                  </a:txBody>
                  <a:tcPr marL="7113" marR="7113" marT="7115" marB="0" anchor="ctr"/>
                </a:tc>
                <a:tc>
                  <a:txBody>
                    <a:bodyPr/>
                    <a:lstStyle/>
                    <a:p>
                      <a:pPr algn="r" fontAlgn="ctr"/>
                      <a:r>
                        <a:rPr lang="es-CL" sz="1300" u="none" strike="noStrike">
                          <a:effectLst/>
                        </a:rPr>
                        <a:t>$ 115.787</a:t>
                      </a:r>
                      <a:endParaRPr lang="es-CL" sz="1300" b="0" i="0" u="none" strike="noStrike">
                        <a:effectLst/>
                        <a:latin typeface="Trebuchet MS" panose="020B0603020202020204" pitchFamily="34" charset="0"/>
                      </a:endParaRPr>
                    </a:p>
                  </a:txBody>
                  <a:tcPr marL="7113" marR="7113" marT="7115" marB="0" anchor="ctr"/>
                </a:tc>
              </a:tr>
              <a:tr h="601679">
                <a:tc>
                  <a:txBody>
                    <a:bodyPr/>
                    <a:lstStyle/>
                    <a:p>
                      <a:pPr algn="l" fontAlgn="ctr"/>
                      <a:r>
                        <a:rPr lang="es-CL" sz="1300" u="none" strike="noStrike" dirty="0">
                          <a:effectLst/>
                        </a:rPr>
                        <a:t>Reposición Máquinas de Anestesia pabellón Gineco - Obstétrico</a:t>
                      </a:r>
                      <a:endParaRPr lang="es-CL" sz="1300" b="0" i="0" u="none" strike="noStrike" dirty="0">
                        <a:effectLst/>
                        <a:latin typeface="Trebuchet MS" panose="020B0603020202020204" pitchFamily="34" charset="0"/>
                      </a:endParaRPr>
                    </a:p>
                  </a:txBody>
                  <a:tcPr marL="7113" marR="7113" marT="7115" marB="0" anchor="ctr"/>
                </a:tc>
                <a:tc>
                  <a:txBody>
                    <a:bodyPr/>
                    <a:lstStyle/>
                    <a:p>
                      <a:pPr algn="l" fontAlgn="ctr"/>
                      <a:r>
                        <a:rPr lang="es-CL" sz="1300" u="none" strike="noStrike" dirty="0">
                          <a:effectLst/>
                        </a:rPr>
                        <a:t>EJECUCIÓN</a:t>
                      </a:r>
                      <a:endParaRPr lang="es-CL" sz="1300" b="0" i="0" u="none" strike="noStrike" dirty="0">
                        <a:effectLst/>
                        <a:latin typeface="Trebuchet MS" panose="020B0603020202020204" pitchFamily="34" charset="0"/>
                      </a:endParaRPr>
                    </a:p>
                  </a:txBody>
                  <a:tcPr marL="7113" marR="7113" marT="7115" marB="0" anchor="ctr"/>
                </a:tc>
                <a:tc>
                  <a:txBody>
                    <a:bodyPr/>
                    <a:lstStyle/>
                    <a:p>
                      <a:pPr algn="l" fontAlgn="ctr"/>
                      <a:r>
                        <a:rPr lang="es-CL" sz="1300" u="none" strike="noStrike" dirty="0">
                          <a:effectLst/>
                        </a:rPr>
                        <a:t>TERMINADO</a:t>
                      </a:r>
                      <a:endParaRPr lang="es-CL" sz="1300" b="0" i="0" u="none" strike="noStrike" dirty="0">
                        <a:effectLst/>
                        <a:latin typeface="Trebuchet MS" panose="020B0603020202020204" pitchFamily="34" charset="0"/>
                      </a:endParaRPr>
                    </a:p>
                  </a:txBody>
                  <a:tcPr marL="7113" marR="7113" marT="7115" marB="0" anchor="ctr"/>
                </a:tc>
                <a:tc>
                  <a:txBody>
                    <a:bodyPr/>
                    <a:lstStyle/>
                    <a:p>
                      <a:pPr algn="r" fontAlgn="ctr"/>
                      <a:r>
                        <a:rPr lang="es-CL" sz="1300" u="none" strike="noStrike" dirty="0">
                          <a:effectLst/>
                        </a:rPr>
                        <a:t>$ 117.096</a:t>
                      </a:r>
                      <a:endParaRPr lang="es-CL" sz="1300" b="0" i="0" u="none" strike="noStrike" dirty="0">
                        <a:effectLst/>
                        <a:latin typeface="Trebuchet MS" panose="020B0603020202020204" pitchFamily="34" charset="0"/>
                      </a:endParaRPr>
                    </a:p>
                  </a:txBody>
                  <a:tcPr marL="7113" marR="7113" marT="7115" marB="0" anchor="ctr"/>
                </a:tc>
              </a:tr>
              <a:tr h="601679">
                <a:tc>
                  <a:txBody>
                    <a:bodyPr/>
                    <a:lstStyle/>
                    <a:p>
                      <a:pPr marL="0" algn="l" defTabSz="457200" rtl="0" eaLnBrk="1" fontAlgn="ctr" latinLnBrk="0" hangingPunct="1"/>
                      <a:r>
                        <a:rPr lang="es-ES" sz="1300" u="none" strike="noStrike" kern="1200" dirty="0">
                          <a:solidFill>
                            <a:schemeClr val="dk1"/>
                          </a:solidFill>
                          <a:effectLst/>
                          <a:latin typeface="+mn-lt"/>
                          <a:ea typeface="+mn-ea"/>
                          <a:cs typeface="+mn-cs"/>
                        </a:rPr>
                        <a:t>Conservación de Postas Rurales y otras obras afectadas por las lluvias estivales</a:t>
                      </a:r>
                      <a:endParaRPr lang="es-CL" sz="1300" u="none" strike="noStrike" kern="1200" dirty="0">
                        <a:solidFill>
                          <a:schemeClr val="dk1"/>
                        </a:solidFill>
                        <a:effectLst/>
                        <a:latin typeface="+mn-lt"/>
                        <a:ea typeface="+mn-ea"/>
                        <a:cs typeface="+mn-cs"/>
                      </a:endParaRPr>
                    </a:p>
                  </a:txBody>
                  <a:tcPr marL="7113" marR="7113" marT="7115" marB="0" anchor="ctr"/>
                </a:tc>
                <a:tc>
                  <a:txBody>
                    <a:bodyPr/>
                    <a:lstStyle/>
                    <a:p>
                      <a:pPr marL="0" algn="l" defTabSz="457200" rtl="0" eaLnBrk="1" fontAlgn="ctr" latinLnBrk="0" hangingPunct="1"/>
                      <a:r>
                        <a:rPr lang="es-ES" sz="1300" u="none" strike="noStrike" kern="1200" dirty="0">
                          <a:solidFill>
                            <a:schemeClr val="dk1"/>
                          </a:solidFill>
                          <a:effectLst/>
                          <a:latin typeface="+mn-lt"/>
                          <a:ea typeface="+mn-ea"/>
                          <a:cs typeface="+mn-cs"/>
                        </a:rPr>
                        <a:t>EJECUCIÓN</a:t>
                      </a:r>
                      <a:endParaRPr lang="es-CL" sz="1300" u="none" strike="noStrike" kern="1200" dirty="0">
                        <a:solidFill>
                          <a:schemeClr val="dk1"/>
                        </a:solidFill>
                        <a:effectLst/>
                        <a:latin typeface="+mn-lt"/>
                        <a:ea typeface="+mn-ea"/>
                        <a:cs typeface="+mn-cs"/>
                      </a:endParaRPr>
                    </a:p>
                  </a:txBody>
                  <a:tcPr marL="7113" marR="7113" marT="7115" marB="0" anchor="ctr"/>
                </a:tc>
                <a:tc>
                  <a:txBody>
                    <a:bodyPr/>
                    <a:lstStyle/>
                    <a:p>
                      <a:pPr marL="0" algn="l" defTabSz="457200" rtl="0" eaLnBrk="1" fontAlgn="ctr" latinLnBrk="0" hangingPunct="1"/>
                      <a:r>
                        <a:rPr lang="es-ES" sz="1300" u="none" strike="noStrike" kern="1200" dirty="0">
                          <a:solidFill>
                            <a:schemeClr val="dk1"/>
                          </a:solidFill>
                          <a:effectLst/>
                          <a:latin typeface="+mn-lt"/>
                          <a:ea typeface="+mn-ea"/>
                          <a:cs typeface="+mn-cs"/>
                        </a:rPr>
                        <a:t>TERMINADO</a:t>
                      </a:r>
                      <a:endParaRPr lang="es-CL" sz="1300" u="none" strike="noStrike" kern="1200" dirty="0">
                        <a:solidFill>
                          <a:schemeClr val="dk1"/>
                        </a:solidFill>
                        <a:effectLst/>
                        <a:latin typeface="+mn-lt"/>
                        <a:ea typeface="+mn-ea"/>
                        <a:cs typeface="+mn-cs"/>
                      </a:endParaRPr>
                    </a:p>
                  </a:txBody>
                  <a:tcPr marL="7113" marR="7113" marT="7115" marB="0" anchor="ctr"/>
                </a:tc>
                <a:tc>
                  <a:txBody>
                    <a:bodyPr/>
                    <a:lstStyle/>
                    <a:p>
                      <a:pPr marL="0" algn="r" defTabSz="457200" rtl="0" eaLnBrk="1" fontAlgn="ctr" latinLnBrk="0" hangingPunct="1"/>
                      <a:r>
                        <a:rPr lang="es-CL" sz="1300" u="none" strike="noStrike" kern="1200" dirty="0">
                          <a:solidFill>
                            <a:schemeClr val="dk1"/>
                          </a:solidFill>
                          <a:effectLst/>
                          <a:latin typeface="+mn-lt"/>
                          <a:ea typeface="+mn-ea"/>
                          <a:cs typeface="+mn-cs"/>
                        </a:rPr>
                        <a:t>$570.191</a:t>
                      </a:r>
                    </a:p>
                  </a:txBody>
                  <a:tcPr marL="7113" marR="7113" marT="7115" marB="0" anchor="ctr"/>
                </a:tc>
              </a:tr>
              <a:tr h="601679">
                <a:tc>
                  <a:txBody>
                    <a:bodyPr/>
                    <a:lstStyle/>
                    <a:p>
                      <a:pPr marL="0" algn="l" defTabSz="457200" rtl="0" eaLnBrk="1" fontAlgn="ctr" latinLnBrk="0" hangingPunct="1"/>
                      <a:r>
                        <a:rPr lang="es-CL" sz="1300" u="none" strike="noStrike" kern="1200" dirty="0">
                          <a:solidFill>
                            <a:schemeClr val="dk1"/>
                          </a:solidFill>
                          <a:effectLst/>
                          <a:latin typeface="+mn-lt"/>
                          <a:ea typeface="+mn-ea"/>
                          <a:cs typeface="+mn-cs"/>
                        </a:rPr>
                        <a:t>Adquisición De Ventiladores Neonatales</a:t>
                      </a:r>
                    </a:p>
                  </a:txBody>
                  <a:tcPr marL="7113" marR="7113" marT="7115" marB="0" anchor="ctr"/>
                </a:tc>
                <a:tc>
                  <a:txBody>
                    <a:bodyPr/>
                    <a:lstStyle/>
                    <a:p>
                      <a:pPr marL="0" algn="l" defTabSz="457200" rtl="0" eaLnBrk="1" fontAlgn="ctr" latinLnBrk="0" hangingPunct="1"/>
                      <a:r>
                        <a:rPr lang="es-ES" sz="1300" u="none" strike="noStrike" kern="1200" dirty="0">
                          <a:solidFill>
                            <a:schemeClr val="dk1"/>
                          </a:solidFill>
                          <a:effectLst/>
                          <a:latin typeface="+mn-lt"/>
                          <a:ea typeface="+mn-ea"/>
                          <a:cs typeface="+mn-cs"/>
                        </a:rPr>
                        <a:t>EJECUCIÓN </a:t>
                      </a:r>
                      <a:endParaRPr lang="es-CL" sz="1300" u="none" strike="noStrike" kern="1200" dirty="0">
                        <a:solidFill>
                          <a:schemeClr val="dk1"/>
                        </a:solidFill>
                        <a:effectLst/>
                        <a:latin typeface="+mn-lt"/>
                        <a:ea typeface="+mn-ea"/>
                        <a:cs typeface="+mn-cs"/>
                      </a:endParaRPr>
                    </a:p>
                  </a:txBody>
                  <a:tcPr marL="7113" marR="7113" marT="7115" marB="0" anchor="ctr"/>
                </a:tc>
                <a:tc>
                  <a:txBody>
                    <a:bodyPr/>
                    <a:lstStyle/>
                    <a:p>
                      <a:pPr marL="0" algn="l" defTabSz="457200" rtl="0" eaLnBrk="1" fontAlgn="ctr" latinLnBrk="0" hangingPunct="1"/>
                      <a:r>
                        <a:rPr lang="es-ES" sz="1300" u="none" strike="noStrike" kern="1200" dirty="0">
                          <a:solidFill>
                            <a:schemeClr val="dk1"/>
                          </a:solidFill>
                          <a:effectLst/>
                          <a:latin typeface="+mn-lt"/>
                          <a:ea typeface="+mn-ea"/>
                          <a:cs typeface="+mn-cs"/>
                        </a:rPr>
                        <a:t>TERMINADO</a:t>
                      </a:r>
                      <a:endParaRPr lang="es-CL" sz="1300" u="none" strike="noStrike" kern="1200" dirty="0">
                        <a:solidFill>
                          <a:schemeClr val="dk1"/>
                        </a:solidFill>
                        <a:effectLst/>
                        <a:latin typeface="+mn-lt"/>
                        <a:ea typeface="+mn-ea"/>
                        <a:cs typeface="+mn-cs"/>
                      </a:endParaRPr>
                    </a:p>
                  </a:txBody>
                  <a:tcPr marL="7113" marR="7113" marT="7115" marB="0" anchor="ctr"/>
                </a:tc>
                <a:tc>
                  <a:txBody>
                    <a:bodyPr/>
                    <a:lstStyle/>
                    <a:p>
                      <a:pPr marL="0" algn="r" defTabSz="457200" rtl="0" eaLnBrk="1" fontAlgn="ctr" latinLnBrk="0" hangingPunct="1"/>
                      <a:r>
                        <a:rPr lang="es-ES" sz="1300" u="none" strike="noStrike" kern="1200" dirty="0">
                          <a:solidFill>
                            <a:schemeClr val="dk1"/>
                          </a:solidFill>
                          <a:effectLst/>
                          <a:latin typeface="+mn-lt"/>
                          <a:ea typeface="+mn-ea"/>
                          <a:cs typeface="+mn-cs"/>
                        </a:rPr>
                        <a:t>$35.569</a:t>
                      </a:r>
                      <a:endParaRPr lang="es-CL" sz="1300" u="none" strike="noStrike" kern="1200" dirty="0">
                        <a:solidFill>
                          <a:schemeClr val="dk1"/>
                        </a:solidFill>
                        <a:effectLst/>
                        <a:latin typeface="+mn-lt"/>
                        <a:ea typeface="+mn-ea"/>
                        <a:cs typeface="+mn-cs"/>
                      </a:endParaRPr>
                    </a:p>
                  </a:txBody>
                  <a:tcPr marL="7113" marR="7113" marT="7115" marB="0" anchor="ctr"/>
                </a:tc>
              </a:tr>
              <a:tr h="601679">
                <a:tc>
                  <a:txBody>
                    <a:bodyPr/>
                    <a:lstStyle/>
                    <a:p>
                      <a:pPr marL="0" algn="l" defTabSz="457200" rtl="0" eaLnBrk="1" fontAlgn="ctr" latinLnBrk="0" hangingPunct="1"/>
                      <a:r>
                        <a:rPr lang="es-CL" sz="1300" u="none" strike="noStrike" kern="1200" dirty="0">
                          <a:solidFill>
                            <a:schemeClr val="dk1"/>
                          </a:solidFill>
                          <a:effectLst/>
                          <a:latin typeface="+mn-lt"/>
                          <a:ea typeface="+mn-ea"/>
                          <a:cs typeface="+mn-cs"/>
                        </a:rPr>
                        <a:t>Adquisición Incubadora</a:t>
                      </a:r>
                    </a:p>
                  </a:txBody>
                  <a:tcPr marL="7113" marR="7113" marT="7115" marB="0" anchor="ctr"/>
                </a:tc>
                <a:tc>
                  <a:txBody>
                    <a:bodyPr/>
                    <a:lstStyle/>
                    <a:p>
                      <a:pPr marL="0" algn="l" defTabSz="457200" rtl="0" eaLnBrk="1" fontAlgn="ctr" latinLnBrk="0" hangingPunct="1"/>
                      <a:r>
                        <a:rPr lang="es-ES" sz="1300" u="none" strike="noStrike" kern="1200" dirty="0">
                          <a:solidFill>
                            <a:schemeClr val="dk1"/>
                          </a:solidFill>
                          <a:effectLst/>
                          <a:latin typeface="+mn-lt"/>
                          <a:ea typeface="+mn-ea"/>
                          <a:cs typeface="+mn-cs"/>
                        </a:rPr>
                        <a:t>EJECUCIÓN </a:t>
                      </a:r>
                      <a:endParaRPr lang="es-CL" sz="1300" u="none" strike="noStrike" kern="1200" dirty="0">
                        <a:solidFill>
                          <a:schemeClr val="dk1"/>
                        </a:solidFill>
                        <a:effectLst/>
                        <a:latin typeface="+mn-lt"/>
                        <a:ea typeface="+mn-ea"/>
                        <a:cs typeface="+mn-cs"/>
                      </a:endParaRPr>
                    </a:p>
                  </a:txBody>
                  <a:tcPr marL="7113" marR="7113" marT="7115" marB="0" anchor="ctr"/>
                </a:tc>
                <a:tc>
                  <a:txBody>
                    <a:bodyPr/>
                    <a:lstStyle/>
                    <a:p>
                      <a:pPr marL="0" algn="l" defTabSz="457200" rtl="0" eaLnBrk="1" fontAlgn="ctr" latinLnBrk="0" hangingPunct="1"/>
                      <a:r>
                        <a:rPr lang="es-ES" sz="1300" u="none" strike="noStrike" kern="1200" dirty="0">
                          <a:solidFill>
                            <a:schemeClr val="dk1"/>
                          </a:solidFill>
                          <a:effectLst/>
                          <a:latin typeface="+mn-lt"/>
                          <a:ea typeface="+mn-ea"/>
                          <a:cs typeface="+mn-cs"/>
                        </a:rPr>
                        <a:t>TERMINADO</a:t>
                      </a:r>
                      <a:endParaRPr lang="es-CL" sz="1300" u="none" strike="noStrike" kern="1200" dirty="0">
                        <a:solidFill>
                          <a:schemeClr val="dk1"/>
                        </a:solidFill>
                        <a:effectLst/>
                        <a:latin typeface="+mn-lt"/>
                        <a:ea typeface="+mn-ea"/>
                        <a:cs typeface="+mn-cs"/>
                      </a:endParaRPr>
                    </a:p>
                  </a:txBody>
                  <a:tcPr marL="7113" marR="7113" marT="7115" marB="0" anchor="ctr"/>
                </a:tc>
                <a:tc>
                  <a:txBody>
                    <a:bodyPr/>
                    <a:lstStyle/>
                    <a:p>
                      <a:pPr marL="0" algn="r" defTabSz="457200" rtl="0" eaLnBrk="1" fontAlgn="ctr" latinLnBrk="0" hangingPunct="1"/>
                      <a:r>
                        <a:rPr lang="es-ES" sz="1300" u="none" strike="noStrike" kern="1200" dirty="0">
                          <a:solidFill>
                            <a:schemeClr val="dk1"/>
                          </a:solidFill>
                          <a:effectLst/>
                          <a:latin typeface="+mn-lt"/>
                          <a:ea typeface="+mn-ea"/>
                          <a:cs typeface="+mn-cs"/>
                        </a:rPr>
                        <a:t>$31.535</a:t>
                      </a:r>
                      <a:endParaRPr lang="es-CL" sz="1300" u="none" strike="noStrike" kern="1200" dirty="0">
                        <a:solidFill>
                          <a:schemeClr val="dk1"/>
                        </a:solidFill>
                        <a:effectLst/>
                        <a:latin typeface="+mn-lt"/>
                        <a:ea typeface="+mn-ea"/>
                        <a:cs typeface="+mn-cs"/>
                      </a:endParaRPr>
                    </a:p>
                  </a:txBody>
                  <a:tcPr marL="7113" marR="7113" marT="7115" marB="0"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Título"/>
          <p:cNvSpPr>
            <a:spLocks noGrp="1"/>
          </p:cNvSpPr>
          <p:nvPr>
            <p:ph type="title"/>
          </p:nvPr>
        </p:nvSpPr>
        <p:spPr>
          <a:xfrm>
            <a:off x="895350" y="2852738"/>
            <a:ext cx="7880350" cy="909637"/>
          </a:xfrm>
        </p:spPr>
        <p:txBody>
          <a:bodyPr/>
          <a:lstStyle/>
          <a:p>
            <a:pPr algn="ctr">
              <a:defRPr/>
            </a:pPr>
            <a:r>
              <a:rPr lang="es-CL" sz="2800" dirty="0">
                <a:latin typeface="+mj-lt"/>
              </a:rPr>
              <a:t>FIN DE LA PRESENTACION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234950" y="155575"/>
            <a:ext cx="7880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200" b="0" u="sng" dirty="0"/>
              <a:t>SAR la tortuga </a:t>
            </a:r>
          </a:p>
        </p:txBody>
      </p:sp>
      <p:graphicFrame>
        <p:nvGraphicFramePr>
          <p:cNvPr id="2" name="Tabla 1"/>
          <p:cNvGraphicFramePr>
            <a:graphicFrameLocks noGrp="1"/>
          </p:cNvGraphicFramePr>
          <p:nvPr/>
        </p:nvGraphicFramePr>
        <p:xfrm>
          <a:off x="395288" y="741363"/>
          <a:ext cx="8445500" cy="4148137"/>
        </p:xfrm>
        <a:graphic>
          <a:graphicData uri="http://schemas.openxmlformats.org/drawingml/2006/table">
            <a:tbl>
              <a:tblPr firstRow="1" firstCol="1" bandRow="1">
                <a:tableStyleId>{5C22544A-7EE6-4342-B048-85BDC9FD1C3A}</a:tableStyleId>
              </a:tblPr>
              <a:tblGrid>
                <a:gridCol w="4222334"/>
                <a:gridCol w="4223166"/>
              </a:tblGrid>
              <a:tr h="245975">
                <a:tc>
                  <a:txBody>
                    <a:bodyPr/>
                    <a:lstStyle/>
                    <a:p>
                      <a:pPr indent="180340" algn="l">
                        <a:lnSpc>
                          <a:spcPct val="115000"/>
                        </a:lnSpc>
                        <a:spcAft>
                          <a:spcPts val="0"/>
                        </a:spcAft>
                      </a:pPr>
                      <a:r>
                        <a:rPr lang="es-CL" sz="1400" dirty="0">
                          <a:effectLst/>
                        </a:rPr>
                        <a:t>REGIÓN</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l">
                        <a:lnSpc>
                          <a:spcPct val="115000"/>
                        </a:lnSpc>
                        <a:spcAft>
                          <a:spcPts val="0"/>
                        </a:spcAft>
                      </a:pPr>
                      <a:r>
                        <a:rPr lang="es-CL" sz="1400">
                          <a:effectLst/>
                        </a:rPr>
                        <a:t>TARAPACÁ</a:t>
                      </a:r>
                      <a:endParaRPr lang="es-CL"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44676">
                <a:tc>
                  <a:txBody>
                    <a:bodyPr/>
                    <a:lstStyle/>
                    <a:p>
                      <a:pPr indent="180340" algn="l">
                        <a:lnSpc>
                          <a:spcPct val="115000"/>
                        </a:lnSpc>
                        <a:spcAft>
                          <a:spcPts val="0"/>
                        </a:spcAft>
                      </a:pPr>
                      <a:r>
                        <a:rPr lang="es-CL" sz="1400" dirty="0">
                          <a:effectLst/>
                        </a:rPr>
                        <a:t>CÓDIGO BIP</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r>
                        <a:rPr lang="es-CL" sz="1400" dirty="0">
                          <a:effectLst/>
                        </a:rPr>
                        <a:t>30464301</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54384">
                <a:tc>
                  <a:txBody>
                    <a:bodyPr/>
                    <a:lstStyle/>
                    <a:p>
                      <a:pPr indent="180340" algn="l">
                        <a:lnSpc>
                          <a:spcPct val="115000"/>
                        </a:lnSpc>
                        <a:spcAft>
                          <a:spcPts val="0"/>
                        </a:spcAft>
                      </a:pPr>
                      <a:r>
                        <a:rPr lang="es-CL" sz="1400" dirty="0">
                          <a:effectLst/>
                        </a:rPr>
                        <a:t>PROVINCIA / COMUNA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r>
                        <a:rPr lang="es-ES" sz="1400" dirty="0">
                          <a:effectLst/>
                        </a:rPr>
                        <a:t>ALTO HOSPICIO </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427912">
                <a:tc>
                  <a:txBody>
                    <a:bodyPr/>
                    <a:lstStyle/>
                    <a:p>
                      <a:pPr indent="180340" algn="l">
                        <a:lnSpc>
                          <a:spcPct val="115000"/>
                        </a:lnSpc>
                        <a:spcAft>
                          <a:spcPts val="0"/>
                        </a:spcAft>
                      </a:pPr>
                      <a:r>
                        <a:rPr lang="es-CL" sz="1400" dirty="0">
                          <a:effectLst/>
                        </a:rPr>
                        <a:t>ESTADO ACTUAL</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180340" algn="just" defTabSz="457200" rtl="0" eaLnBrk="1" latinLnBrk="0" hangingPunct="1">
                        <a:lnSpc>
                          <a:spcPct val="115000"/>
                        </a:lnSpc>
                        <a:spcAft>
                          <a:spcPts val="0"/>
                        </a:spcAft>
                      </a:pPr>
                      <a:r>
                        <a:rPr lang="es-CL" sz="1400" kern="1200" dirty="0">
                          <a:solidFill>
                            <a:schemeClr val="dk1"/>
                          </a:solidFill>
                          <a:effectLst/>
                          <a:latin typeface="+mn-lt"/>
                          <a:ea typeface="+mn-ea"/>
                          <a:cs typeface="+mn-cs"/>
                        </a:rPr>
                        <a:t>TERMINADO 14-12-2020</a:t>
                      </a:r>
                    </a:p>
                  </a:txBody>
                  <a:tcPr marL="44445" marR="44445" marT="0" marB="0" anchor="ctr"/>
                </a:tc>
              </a:tr>
              <a:tr h="244676">
                <a:tc>
                  <a:txBody>
                    <a:bodyPr/>
                    <a:lstStyle/>
                    <a:p>
                      <a:pPr indent="180340" algn="l">
                        <a:lnSpc>
                          <a:spcPct val="115000"/>
                        </a:lnSpc>
                        <a:spcAft>
                          <a:spcPts val="0"/>
                        </a:spcAft>
                      </a:pPr>
                      <a:r>
                        <a:rPr lang="es-CL" sz="1400" dirty="0">
                          <a:effectLst/>
                        </a:rPr>
                        <a:t>CONTRATISTA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r>
                        <a:rPr lang="es-ES" sz="1400" dirty="0">
                          <a:effectLst/>
                        </a:rPr>
                        <a:t>INGENIERÍA Y CONSTRUCCION V&amp;C S.A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44676">
                <a:tc>
                  <a:txBody>
                    <a:bodyPr/>
                    <a:lstStyle/>
                    <a:p>
                      <a:pPr indent="180340" algn="l">
                        <a:lnSpc>
                          <a:spcPct val="115000"/>
                        </a:lnSpc>
                        <a:spcAft>
                          <a:spcPts val="0"/>
                        </a:spcAft>
                      </a:pPr>
                      <a:r>
                        <a:rPr lang="es-CL" sz="1400" dirty="0">
                          <a:effectLst/>
                        </a:rPr>
                        <a:t>MONTO M$</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r>
                        <a:rPr lang="es-CL" sz="1400" dirty="0">
                          <a:effectLst/>
                        </a:rPr>
                        <a:t>$1.364.093</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244676">
                <a:tc>
                  <a:txBody>
                    <a:bodyPr/>
                    <a:lstStyle/>
                    <a:p>
                      <a:pPr indent="180340" algn="l">
                        <a:lnSpc>
                          <a:spcPct val="115000"/>
                        </a:lnSpc>
                        <a:spcAft>
                          <a:spcPts val="0"/>
                        </a:spcAft>
                      </a:pPr>
                      <a:r>
                        <a:rPr lang="es-CL" sz="1400" dirty="0">
                          <a:effectLst/>
                        </a:rPr>
                        <a:t>MANDANTE / FINANCIAMIENTO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r>
                        <a:rPr lang="es-CL" sz="1400" dirty="0">
                          <a:effectLst/>
                        </a:rPr>
                        <a:t>SERVICIO SALUD IQUIQUE/ MINISTERIO DE SALUD</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r h="1507133">
                <a:tc>
                  <a:txBody>
                    <a:bodyPr/>
                    <a:lstStyle/>
                    <a:p>
                      <a:pPr indent="180340" algn="l">
                        <a:lnSpc>
                          <a:spcPct val="115000"/>
                        </a:lnSpc>
                        <a:spcAft>
                          <a:spcPts val="0"/>
                        </a:spcAft>
                      </a:pPr>
                      <a:r>
                        <a:rPr lang="es-CL" sz="1400" dirty="0">
                          <a:effectLst/>
                        </a:rPr>
                        <a:t>DESCRIPCIÓN PROYECTO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marL="0" indent="0" algn="just" defTabSz="457200" rtl="0" eaLnBrk="1" latinLnBrk="0" hangingPunct="1">
                        <a:lnSpc>
                          <a:spcPct val="115000"/>
                        </a:lnSpc>
                        <a:spcAft>
                          <a:spcPts val="0"/>
                        </a:spcAft>
                      </a:pPr>
                      <a:r>
                        <a:rPr lang="es-ES" sz="1400" kern="1200" dirty="0">
                          <a:solidFill>
                            <a:schemeClr val="dk1"/>
                          </a:solidFill>
                          <a:effectLst/>
                          <a:latin typeface="+mn-lt"/>
                          <a:ea typeface="+mn-ea"/>
                          <a:cs typeface="+mn-cs"/>
                        </a:rPr>
                        <a:t>El proyecto está orientado a la construcción de un recinto de atención primaria de urgencia de alta resolución (SAR) de 524 m2, emplazado a un costado del CECOSF La Tortuga,  el cual funcionaria como complemento de este y complementaria  la red asistencial de salud en la comuna de Alto Hospicio.  </a:t>
                      </a:r>
                      <a:endParaRPr lang="es-CL" sz="1400" kern="1200" dirty="0">
                        <a:solidFill>
                          <a:schemeClr val="dk1"/>
                        </a:solidFill>
                        <a:effectLst/>
                        <a:latin typeface="+mn-lt"/>
                        <a:ea typeface="+mn-ea"/>
                        <a:cs typeface="+mn-cs"/>
                      </a:endParaRPr>
                    </a:p>
                  </a:txBody>
                  <a:tcPr marL="44445" marR="44445" marT="0" marB="0" anchor="ctr"/>
                </a:tc>
              </a:tr>
              <a:tr h="734029">
                <a:tc>
                  <a:txBody>
                    <a:bodyPr/>
                    <a:lstStyle/>
                    <a:p>
                      <a:pPr indent="180340" algn="l">
                        <a:lnSpc>
                          <a:spcPct val="115000"/>
                        </a:lnSpc>
                        <a:spcAft>
                          <a:spcPts val="0"/>
                        </a:spcAft>
                      </a:pPr>
                      <a:r>
                        <a:rPr lang="es-ES" sz="1400" dirty="0">
                          <a:effectLst/>
                          <a:latin typeface="Calibri" panose="020F0502020204030204" pitchFamily="34" charset="0"/>
                          <a:ea typeface="Times New Roman" panose="02020603050405020304" pitchFamily="18" charset="0"/>
                          <a:cs typeface="Times New Roman" panose="02020603050405020304" pitchFamily="18" charset="0"/>
                        </a:rPr>
                        <a:t>ENTREGADO A LA MUNICIPALIDAD</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c>
                  <a:txBody>
                    <a:bodyPr/>
                    <a:lstStyle/>
                    <a:p>
                      <a:pPr indent="180340" algn="just">
                        <a:lnSpc>
                          <a:spcPct val="115000"/>
                        </a:lnSpc>
                        <a:spcAft>
                          <a:spcPts val="0"/>
                        </a:spcAft>
                      </a:pP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just">
                        <a:lnSpc>
                          <a:spcPct val="115000"/>
                        </a:lnSpc>
                        <a:spcAft>
                          <a:spcPts val="0"/>
                        </a:spcAft>
                      </a:pPr>
                      <a:r>
                        <a:rPr lang="es-CL" sz="1400" dirty="0">
                          <a:effectLst/>
                          <a:latin typeface="Calibri" panose="020F0502020204030204" pitchFamily="34" charset="0"/>
                          <a:ea typeface="Times New Roman" panose="02020603050405020304" pitchFamily="18" charset="0"/>
                          <a:cs typeface="Times New Roman" panose="02020603050405020304" pitchFamily="18" charset="0"/>
                        </a:rPr>
                        <a:t>En Funcionamiento 11-03-2021</a:t>
                      </a:r>
                    </a:p>
                    <a:p>
                      <a:pPr indent="180340" algn="just">
                        <a:lnSpc>
                          <a:spcPct val="115000"/>
                        </a:lnSpc>
                        <a:spcAft>
                          <a:spcPts val="0"/>
                        </a:spcAft>
                      </a:pP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45" marR="44445" marT="0" marB="0" anchor="ctr"/>
                </a:tc>
              </a:tr>
            </a:tbl>
          </a:graphicData>
        </a:graphic>
      </p:graphicFrame>
      <p:sp>
        <p:nvSpPr>
          <p:cNvPr id="35875" name="Rectangle 31"/>
          <p:cNvSpPr>
            <a:spLocks noChangeArrowheads="1"/>
          </p:cNvSpPr>
          <p:nvPr/>
        </p:nvSpPr>
        <p:spPr bwMode="auto">
          <a:xfrm>
            <a:off x="417513" y="7524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160338" y="549275"/>
            <a:ext cx="7880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800" b="0" u="sng" dirty="0" err="1">
                <a:latin typeface="+mj-lt"/>
              </a:rPr>
              <a:t>Sar</a:t>
            </a:r>
            <a:r>
              <a:rPr lang="es-CL" sz="2800" b="0" u="sng" dirty="0">
                <a:latin typeface="+mj-lt"/>
              </a:rPr>
              <a:t> la tortuga</a:t>
            </a:r>
          </a:p>
        </p:txBody>
      </p:sp>
      <p:sp>
        <p:nvSpPr>
          <p:cNvPr id="36867" name="Rectangle 41"/>
          <p:cNvSpPr>
            <a:spLocks noChangeArrowheads="1"/>
          </p:cNvSpPr>
          <p:nvPr/>
        </p:nvSpPr>
        <p:spPr bwMode="auto">
          <a:xfrm>
            <a:off x="1347788" y="35131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sp>
        <p:nvSpPr>
          <p:cNvPr id="36868" name="Rectangle 42"/>
          <p:cNvSpPr>
            <a:spLocks noChangeArrowheads="1"/>
          </p:cNvSpPr>
          <p:nvPr/>
        </p:nvSpPr>
        <p:spPr bwMode="auto">
          <a:xfrm>
            <a:off x="1347788" y="39703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pic>
        <p:nvPicPr>
          <p:cNvPr id="36869" name="Picture 7" descr="C:\Users\Cynthia Cortes\AppData\Local\Microsoft\Windows\INetCache\Content.Outlook\K60TMALO\IMG-20200821-WA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1341438"/>
            <a:ext cx="69850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Título"/>
          <p:cNvSpPr>
            <a:spLocks noGrp="1"/>
          </p:cNvSpPr>
          <p:nvPr>
            <p:ph type="title"/>
          </p:nvPr>
        </p:nvSpPr>
        <p:spPr>
          <a:xfrm>
            <a:off x="995363" y="2781300"/>
            <a:ext cx="7880350" cy="1223963"/>
          </a:xfrm>
        </p:spPr>
        <p:txBody>
          <a:bodyPr/>
          <a:lstStyle/>
          <a:p>
            <a:pPr algn="ctr">
              <a:defRPr/>
            </a:pPr>
            <a:r>
              <a:rPr lang="es-CL" sz="2800" u="sng" dirty="0">
                <a:latin typeface="+mj-lt"/>
              </a:rPr>
              <a:t>Obras en ejecución 2021</a:t>
            </a:r>
            <a:br>
              <a:rPr lang="es-CL" sz="2800" u="sng" dirty="0">
                <a:latin typeface="+mj-lt"/>
              </a:rPr>
            </a:br>
            <a:endParaRPr lang="es-CL" sz="2000" u="sng"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230188" y="44450"/>
            <a:ext cx="8966200" cy="896938"/>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800" u="sng" dirty="0">
                <a:latin typeface="+mj-lt"/>
              </a:rPr>
              <a:t>Construcción hospital de alto hospicio</a:t>
            </a:r>
          </a:p>
        </p:txBody>
      </p:sp>
      <p:sp>
        <p:nvSpPr>
          <p:cNvPr id="4" name="Rectángulo 3"/>
          <p:cNvSpPr/>
          <p:nvPr/>
        </p:nvSpPr>
        <p:spPr>
          <a:xfrm>
            <a:off x="244475" y="333375"/>
            <a:ext cx="9186863" cy="584200"/>
          </a:xfrm>
          <a:prstGeom prst="rect">
            <a:avLst/>
          </a:prstGeom>
        </p:spPr>
        <p:txBody>
          <a:bodyPr>
            <a:spAutoFit/>
          </a:bodyPr>
          <a:lstStyle/>
          <a:p>
            <a:pPr>
              <a:defRPr/>
            </a:pPr>
            <a:r>
              <a:rPr lang="es-CL" altLang="es-CL" dirty="0">
                <a:solidFill>
                  <a:srgbClr val="1F497D"/>
                </a:solidFill>
                <a:latin typeface="+mj-lt"/>
                <a:ea typeface="Calibri" panose="020F0502020204030204" pitchFamily="34" charset="0"/>
                <a:cs typeface="Times New Roman" panose="02020603050405020304" pitchFamily="18" charset="0"/>
              </a:rPr>
              <a:t>Se presenta la programación de obra con la que se está trabajando actualmente. </a:t>
            </a:r>
            <a:endParaRPr lang="es-CL" altLang="es-CL" sz="3200" dirty="0">
              <a:latin typeface="+mj-lt"/>
            </a:endParaRPr>
          </a:p>
        </p:txBody>
      </p:sp>
      <p:graphicFrame>
        <p:nvGraphicFramePr>
          <p:cNvPr id="8" name="Tabla 7"/>
          <p:cNvGraphicFramePr>
            <a:graphicFrameLocks noGrp="1"/>
          </p:cNvGraphicFramePr>
          <p:nvPr/>
        </p:nvGraphicFramePr>
        <p:xfrm>
          <a:off x="323850" y="939800"/>
          <a:ext cx="9001125" cy="3128963"/>
        </p:xfrm>
        <a:graphic>
          <a:graphicData uri="http://schemas.openxmlformats.org/drawingml/2006/table">
            <a:tbl>
              <a:tblPr firstRow="1" firstCol="1" bandRow="1">
                <a:tableStyleId>{5C22544A-7EE6-4342-B048-85BDC9FD1C3A}</a:tableStyleId>
              </a:tblPr>
              <a:tblGrid>
                <a:gridCol w="2248939"/>
                <a:gridCol w="2251623"/>
                <a:gridCol w="2250281"/>
                <a:gridCol w="2250281"/>
              </a:tblGrid>
              <a:tr h="487679">
                <a:tc>
                  <a:txBody>
                    <a:bodyPr/>
                    <a:lstStyle/>
                    <a:p>
                      <a:pPr>
                        <a:spcAft>
                          <a:spcPts val="0"/>
                        </a:spcAft>
                      </a:pPr>
                      <a:r>
                        <a:rPr lang="es-ES" sz="1600" dirty="0">
                          <a:effectLst/>
                        </a:rPr>
                        <a:t>ETAPA (%)</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a:effectLst/>
                        </a:rPr>
                        <a:t>FECHA INICIO</a:t>
                      </a:r>
                      <a:endParaRPr lang="es-CL" sz="24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a:effectLst/>
                        </a:rPr>
                        <a:t>FECHA TERMINO</a:t>
                      </a:r>
                      <a:endParaRPr lang="es-CL" sz="24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PLAZO </a:t>
                      </a:r>
                      <a:endParaRPr lang="es-CL" sz="2400" dirty="0">
                        <a:effectLst/>
                      </a:endParaRPr>
                    </a:p>
                    <a:p>
                      <a:pPr>
                        <a:spcAft>
                          <a:spcPts val="0"/>
                        </a:spcAft>
                      </a:pPr>
                      <a:r>
                        <a:rPr lang="es-ES" sz="1600" dirty="0">
                          <a:effectLst/>
                        </a:rPr>
                        <a:t>(días corridos)</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318685">
                <a:tc>
                  <a:txBody>
                    <a:bodyPr/>
                    <a:lstStyle/>
                    <a:p>
                      <a:pPr>
                        <a:spcAft>
                          <a:spcPts val="0"/>
                        </a:spcAft>
                      </a:pPr>
                      <a:r>
                        <a:rPr lang="es-ES" sz="1600" dirty="0">
                          <a:effectLst/>
                        </a:rPr>
                        <a:t>ETAPA 1 (12,0 %)</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17.05.2018</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a:effectLst/>
                        </a:rPr>
                        <a:t>04.07.2019</a:t>
                      </a:r>
                      <a:endParaRPr lang="es-CL" sz="24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414(TERMINADA)</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341049">
                <a:tc>
                  <a:txBody>
                    <a:bodyPr/>
                    <a:lstStyle/>
                    <a:p>
                      <a:pPr>
                        <a:spcAft>
                          <a:spcPts val="0"/>
                        </a:spcAft>
                      </a:pPr>
                      <a:r>
                        <a:rPr lang="es-ES" sz="1600">
                          <a:effectLst/>
                        </a:rPr>
                        <a:t>ETAPA 2 (13,0 %)</a:t>
                      </a:r>
                      <a:endParaRPr lang="es-CL" sz="24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05.07.2019</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04.12.2019</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153(TERMINADA)</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318685">
                <a:tc>
                  <a:txBody>
                    <a:bodyPr/>
                    <a:lstStyle/>
                    <a:p>
                      <a:pPr>
                        <a:spcAft>
                          <a:spcPts val="0"/>
                        </a:spcAft>
                      </a:pPr>
                      <a:r>
                        <a:rPr lang="es-ES" sz="1600">
                          <a:effectLst/>
                        </a:rPr>
                        <a:t>ETAPA 3 (15,0 %)</a:t>
                      </a:r>
                      <a:endParaRPr lang="es-CL" sz="24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05.12.2019</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30.04.2020</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148(TERMINADA)</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318685">
                <a:tc>
                  <a:txBody>
                    <a:bodyPr/>
                    <a:lstStyle/>
                    <a:p>
                      <a:pPr>
                        <a:spcAft>
                          <a:spcPts val="0"/>
                        </a:spcAft>
                      </a:pPr>
                      <a:r>
                        <a:rPr lang="es-ES" sz="1600">
                          <a:effectLst/>
                        </a:rPr>
                        <a:t>ETAPA 4 (15,0 %)</a:t>
                      </a:r>
                      <a:endParaRPr lang="es-CL" sz="24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01.05.2020</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30.08.2020</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122(TERMINADA)</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341049">
                <a:tc>
                  <a:txBody>
                    <a:bodyPr/>
                    <a:lstStyle/>
                    <a:p>
                      <a:pPr>
                        <a:spcAft>
                          <a:spcPts val="0"/>
                        </a:spcAft>
                      </a:pPr>
                      <a:r>
                        <a:rPr lang="es-ES" sz="1600">
                          <a:effectLst/>
                        </a:rPr>
                        <a:t>ETAPA 5 (17,0 %)</a:t>
                      </a:r>
                      <a:endParaRPr lang="es-CL" sz="24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31.08.2020</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28.02.2021</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182 (TERMINADA)</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318685">
                <a:tc>
                  <a:txBody>
                    <a:bodyPr/>
                    <a:lstStyle/>
                    <a:p>
                      <a:pPr>
                        <a:spcAft>
                          <a:spcPts val="0"/>
                        </a:spcAft>
                      </a:pPr>
                      <a:r>
                        <a:rPr lang="es-ES" sz="1600">
                          <a:effectLst/>
                        </a:rPr>
                        <a:t>ETAPA 6 (15,0 %)</a:t>
                      </a:r>
                      <a:endParaRPr lang="es-CL" sz="24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01.03.2021</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31.05.2021</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90 (EN</a:t>
                      </a:r>
                      <a:r>
                        <a:rPr lang="es-ES" sz="1600" baseline="0" dirty="0">
                          <a:effectLst/>
                        </a:rPr>
                        <a:t> PROCESO</a:t>
                      </a:r>
                      <a:r>
                        <a:rPr lang="es-ES" sz="1600" dirty="0">
                          <a:effectLst/>
                        </a:rPr>
                        <a:t>)</a:t>
                      </a:r>
                      <a:endParaRPr lang="es-CL"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318685">
                <a:tc>
                  <a:txBody>
                    <a:bodyPr/>
                    <a:lstStyle/>
                    <a:p>
                      <a:pPr>
                        <a:spcAft>
                          <a:spcPts val="0"/>
                        </a:spcAft>
                      </a:pPr>
                      <a:r>
                        <a:rPr lang="es-ES" sz="1600" dirty="0">
                          <a:effectLst/>
                        </a:rPr>
                        <a:t>ETAPA 7 (13,0 %)</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a:effectLst/>
                        </a:rPr>
                        <a:t>12.03.2021</a:t>
                      </a:r>
                      <a:endParaRPr lang="es-CL" sz="24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28.08.2021</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spcAft>
                          <a:spcPts val="0"/>
                        </a:spcAft>
                      </a:pPr>
                      <a:r>
                        <a:rPr lang="es-ES" sz="1600" dirty="0">
                          <a:effectLst/>
                        </a:rPr>
                        <a:t>89</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365759">
                <a:tc gridSpan="2">
                  <a:txBody>
                    <a:bodyPr/>
                    <a:lstStyle/>
                    <a:p>
                      <a:pPr>
                        <a:spcAft>
                          <a:spcPts val="0"/>
                        </a:spcAft>
                      </a:pPr>
                      <a:r>
                        <a:rPr lang="es-ES" sz="1600" dirty="0">
                          <a:effectLst/>
                        </a:rPr>
                        <a:t> MONTO TOTAL OBRAS CIVILES</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hMerge="1">
                  <a:txBody>
                    <a:bodyPr/>
                    <a:lstStyle/>
                    <a:p>
                      <a:endParaRPr lang="es-CL"/>
                    </a:p>
                  </a:txBody>
                  <a:tcPr/>
                </a:tc>
                <a:tc gridSpan="2">
                  <a:txBody>
                    <a:bodyPr/>
                    <a:lstStyle/>
                    <a:p>
                      <a:pPr>
                        <a:spcAft>
                          <a:spcPts val="0"/>
                        </a:spcAft>
                      </a:pPr>
                      <a:r>
                        <a:rPr lang="es-ES" sz="1600" dirty="0">
                          <a:effectLst/>
                        </a:rPr>
                        <a:t> </a:t>
                      </a:r>
                      <a:r>
                        <a:rPr lang="es-CL" sz="2400" dirty="0">
                          <a:effectLst/>
                          <a:latin typeface="Calibri" panose="020F0502020204030204" pitchFamily="34" charset="0"/>
                          <a:cs typeface="Times New Roman" panose="02020603050405020304" pitchFamily="18" charset="0"/>
                        </a:rPr>
                        <a:t>M$84.742.101</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hMerge="1">
                  <a:txBody>
                    <a:bodyPr/>
                    <a:lstStyle/>
                    <a:p>
                      <a:pPr>
                        <a:spcAft>
                          <a:spcPts val="0"/>
                        </a:spcAft>
                      </a:pP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bl>
          </a:graphicData>
        </a:graphic>
      </p:graphicFrame>
      <p:sp>
        <p:nvSpPr>
          <p:cNvPr id="32822" name="Rectángulo 4"/>
          <p:cNvSpPr>
            <a:spLocks noChangeArrowheads="1"/>
          </p:cNvSpPr>
          <p:nvPr/>
        </p:nvSpPr>
        <p:spPr bwMode="auto">
          <a:xfrm>
            <a:off x="230188" y="4122738"/>
            <a:ext cx="6810375" cy="1878012"/>
          </a:xfrm>
          <a:prstGeom prst="rect">
            <a:avLst/>
          </a:prstGeom>
          <a:noFill/>
          <a:ln>
            <a:noFill/>
          </a:ln>
        </p:spPr>
        <p:txBody>
          <a:bodyP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defRPr/>
            </a:pPr>
            <a:r>
              <a:rPr lang="es-CL" altLang="es-CL" sz="1800" b="1" dirty="0">
                <a:solidFill>
                  <a:srgbClr val="1F497D"/>
                </a:solidFill>
                <a:ea typeface="Calibri" panose="020F0502020204030204" pitchFamily="34" charset="0"/>
                <a:cs typeface="Times New Roman" panose="02020603050405020304" pitchFamily="18" charset="0"/>
              </a:rPr>
              <a:t>AVANCE DE OBRAS CORTE 5 DE Mayo de 2021: </a:t>
            </a:r>
            <a:r>
              <a:rPr lang="es-CL" altLang="es-CL" sz="1800" dirty="0">
                <a:solidFill>
                  <a:srgbClr val="1F497D"/>
                </a:solidFill>
                <a:ea typeface="Calibri" panose="020F0502020204030204" pitchFamily="34" charset="0"/>
                <a:cs typeface="Times New Roman" panose="02020603050405020304" pitchFamily="18" charset="0"/>
              </a:rPr>
              <a:t> </a:t>
            </a:r>
            <a:r>
              <a:rPr lang="es-CL" altLang="es-CL" sz="1800" b="1" dirty="0">
                <a:solidFill>
                  <a:srgbClr val="1F497D"/>
                </a:solidFill>
                <a:ea typeface="Calibri" panose="020F0502020204030204" pitchFamily="34" charset="0"/>
                <a:cs typeface="Times New Roman" panose="02020603050405020304" pitchFamily="18" charset="0"/>
              </a:rPr>
              <a:t>86,73% </a:t>
            </a:r>
          </a:p>
          <a:p>
            <a:pPr>
              <a:spcBef>
                <a:spcPct val="0"/>
              </a:spcBef>
              <a:buFontTx/>
              <a:buNone/>
              <a:defRPr/>
            </a:pPr>
            <a:endParaRPr lang="es-CL" altLang="es-CL" sz="1800" dirty="0">
              <a:solidFill>
                <a:schemeClr val="tx1"/>
              </a:solidFill>
              <a:ea typeface="Calibri" panose="020F0502020204030204" pitchFamily="34" charset="0"/>
              <a:cs typeface="Times New Roman" panose="02020603050405020304" pitchFamily="18" charset="0"/>
            </a:endParaRPr>
          </a:p>
          <a:p>
            <a:pPr>
              <a:spcBef>
                <a:spcPct val="0"/>
              </a:spcBef>
              <a:buFontTx/>
              <a:buNone/>
              <a:defRPr/>
            </a:pPr>
            <a:r>
              <a:rPr lang="es-CL" altLang="es-CL" dirty="0">
                <a:solidFill>
                  <a:srgbClr val="1F497D"/>
                </a:solidFill>
                <a:latin typeface="+mj-lt"/>
                <a:cs typeface="Times New Roman" panose="02020603050405020304" pitchFamily="18" charset="0"/>
              </a:rPr>
              <a:t>Falta Instalación de Mobiliario</a:t>
            </a:r>
          </a:p>
          <a:p>
            <a:pPr>
              <a:spcBef>
                <a:spcPct val="0"/>
              </a:spcBef>
              <a:buFontTx/>
              <a:buNone/>
              <a:defRPr/>
            </a:pPr>
            <a:r>
              <a:rPr lang="es-CL" altLang="es-CL" dirty="0">
                <a:solidFill>
                  <a:srgbClr val="1F497D"/>
                </a:solidFill>
                <a:latin typeface="+mj-lt"/>
                <a:cs typeface="Times New Roman" panose="02020603050405020304" pitchFamily="18" charset="0"/>
              </a:rPr>
              <a:t>Instalación de cielos</a:t>
            </a:r>
          </a:p>
          <a:p>
            <a:pPr>
              <a:spcBef>
                <a:spcPct val="0"/>
              </a:spcBef>
              <a:buFontTx/>
              <a:buNone/>
              <a:defRPr/>
            </a:pPr>
            <a:r>
              <a:rPr lang="es-CL" altLang="es-CL" dirty="0">
                <a:solidFill>
                  <a:srgbClr val="1F497D"/>
                </a:solidFill>
                <a:latin typeface="+mj-lt"/>
                <a:cs typeface="Times New Roman" panose="02020603050405020304" pitchFamily="18" charset="0"/>
              </a:rPr>
              <a:t>Terminaciones de Muro </a:t>
            </a:r>
          </a:p>
          <a:p>
            <a:pPr>
              <a:spcBef>
                <a:spcPct val="0"/>
              </a:spcBef>
              <a:buFontTx/>
              <a:buNone/>
              <a:defRPr/>
            </a:pPr>
            <a:r>
              <a:rPr lang="es-CL" altLang="es-CL" dirty="0">
                <a:solidFill>
                  <a:srgbClr val="1F497D"/>
                </a:solidFill>
                <a:latin typeface="+mj-lt"/>
                <a:cs typeface="Times New Roman" panose="02020603050405020304" pitchFamily="18" charset="0"/>
              </a:rPr>
              <a:t>Pruebas y puesta en Marcha de equipos industriales</a:t>
            </a:r>
          </a:p>
        </p:txBody>
      </p:sp>
      <p:sp>
        <p:nvSpPr>
          <p:cNvPr id="38967" name="Rectángulo 4"/>
          <p:cNvSpPr>
            <a:spLocks noChangeArrowheads="1"/>
          </p:cNvSpPr>
          <p:nvPr/>
        </p:nvSpPr>
        <p:spPr bwMode="auto">
          <a:xfrm>
            <a:off x="200025" y="6321425"/>
            <a:ext cx="9182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r>
              <a:rPr lang="es-CL" altLang="es-CL" sz="1800" b="1">
                <a:solidFill>
                  <a:srgbClr val="1F497D"/>
                </a:solidFill>
                <a:ea typeface="Calibri" panose="020F0502020204030204" pitchFamily="34" charset="0"/>
                <a:cs typeface="Times New Roman" panose="02020603050405020304" pitchFamily="18" charset="0"/>
              </a:rPr>
              <a:t>En el mes de febrero 2022 se programa apertura del CAE del Hospital</a:t>
            </a:r>
          </a:p>
          <a:p>
            <a:pPr>
              <a:spcBef>
                <a:spcPct val="0"/>
              </a:spcBef>
              <a:buFontTx/>
              <a:buNone/>
            </a:pPr>
            <a:endParaRPr lang="es-CL" altLang="es-CL" sz="1800" b="1">
              <a:solidFill>
                <a:srgbClr val="1F497D"/>
              </a:solidFill>
              <a:ea typeface="Calibri" panose="020F0502020204030204" pitchFamily="34" charset="0"/>
              <a:cs typeface="Times New Roman" panose="02020603050405020304" pitchFamily="18" charset="0"/>
            </a:endParaRPr>
          </a:p>
          <a:p>
            <a:pPr>
              <a:spcBef>
                <a:spcPct val="0"/>
              </a:spcBef>
              <a:buFontTx/>
              <a:buNone/>
            </a:pPr>
            <a:endParaRPr lang="es-CL" altLang="es-CL" sz="1800">
              <a:solidFill>
                <a:schemeClr val="tx1"/>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273050" y="188913"/>
            <a:ext cx="7880350" cy="792162"/>
          </a:xfrm>
        </p:spPr>
        <p:txBody>
          <a:bodyPr/>
          <a:lstStyle/>
          <a:p>
            <a:pPr>
              <a:defRPr/>
            </a:pPr>
            <a:r>
              <a:rPr lang="es-CL" sz="2800" u="sng" dirty="0">
                <a:latin typeface="+mj-lt"/>
              </a:rPr>
              <a:t>HOSPITAL ALTO HOSPICIO </a:t>
            </a:r>
            <a:br>
              <a:rPr lang="es-CL" sz="2800" u="sng" dirty="0">
                <a:latin typeface="+mj-lt"/>
              </a:rPr>
            </a:br>
            <a:endParaRPr lang="es-CL" sz="2000" u="sng" dirty="0">
              <a:latin typeface="+mj-lt"/>
            </a:endParaRPr>
          </a:p>
        </p:txBody>
      </p:sp>
      <p:pic>
        <p:nvPicPr>
          <p:cNvPr id="39939"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692150"/>
            <a:ext cx="4824413"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Imagen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938" y="3789363"/>
            <a:ext cx="50577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160338" y="142875"/>
            <a:ext cx="7880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800" b="0" u="sng" dirty="0">
                <a:latin typeface="+mj-lt"/>
              </a:rPr>
              <a:t>SAR POZO ALMONTE </a:t>
            </a:r>
          </a:p>
        </p:txBody>
      </p:sp>
      <p:sp>
        <p:nvSpPr>
          <p:cNvPr id="40963" name="Rectangle 41"/>
          <p:cNvSpPr>
            <a:spLocks noChangeArrowheads="1"/>
          </p:cNvSpPr>
          <p:nvPr/>
        </p:nvSpPr>
        <p:spPr bwMode="auto">
          <a:xfrm>
            <a:off x="1347788" y="35131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sp>
        <p:nvSpPr>
          <p:cNvPr id="40964" name="Rectangle 42"/>
          <p:cNvSpPr>
            <a:spLocks noChangeArrowheads="1"/>
          </p:cNvSpPr>
          <p:nvPr/>
        </p:nvSpPr>
        <p:spPr bwMode="auto">
          <a:xfrm>
            <a:off x="1347788" y="39703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graphicFrame>
        <p:nvGraphicFramePr>
          <p:cNvPr id="8" name="Tabla 7"/>
          <p:cNvGraphicFramePr>
            <a:graphicFrameLocks noGrp="1"/>
          </p:cNvGraphicFramePr>
          <p:nvPr/>
        </p:nvGraphicFramePr>
        <p:xfrm>
          <a:off x="269875" y="852488"/>
          <a:ext cx="8570913" cy="4895850"/>
        </p:xfrm>
        <a:graphic>
          <a:graphicData uri="http://schemas.openxmlformats.org/drawingml/2006/table">
            <a:tbl>
              <a:tblPr firstRow="1" firstCol="1" bandRow="1">
                <a:tableStyleId>{5C22544A-7EE6-4342-B048-85BDC9FD1C3A}</a:tableStyleId>
              </a:tblPr>
              <a:tblGrid>
                <a:gridCol w="4280390"/>
                <a:gridCol w="4290523"/>
              </a:tblGrid>
              <a:tr h="244527">
                <a:tc>
                  <a:txBody>
                    <a:bodyPr/>
                    <a:lstStyle/>
                    <a:p>
                      <a:pPr indent="180340" algn="l">
                        <a:lnSpc>
                          <a:spcPct val="115000"/>
                        </a:lnSpc>
                        <a:spcAft>
                          <a:spcPts val="0"/>
                        </a:spcAft>
                      </a:pPr>
                      <a:r>
                        <a:rPr lang="es-CL" sz="1400" dirty="0">
                          <a:effectLst/>
                        </a:rPr>
                        <a:t>REGIÓN</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c>
                  <a:txBody>
                    <a:bodyPr/>
                    <a:lstStyle/>
                    <a:p>
                      <a:pPr indent="180340" algn="l">
                        <a:lnSpc>
                          <a:spcPct val="115000"/>
                        </a:lnSpc>
                        <a:spcAft>
                          <a:spcPts val="0"/>
                        </a:spcAft>
                      </a:pPr>
                      <a:r>
                        <a:rPr lang="es-CL" sz="1400">
                          <a:effectLst/>
                        </a:rPr>
                        <a:t>TARAPACÁ</a:t>
                      </a:r>
                      <a:endParaRPr lang="es-CL"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r>
              <a:tr h="244527">
                <a:tc>
                  <a:txBody>
                    <a:bodyPr/>
                    <a:lstStyle/>
                    <a:p>
                      <a:pPr indent="180340" algn="l">
                        <a:lnSpc>
                          <a:spcPct val="115000"/>
                        </a:lnSpc>
                        <a:spcAft>
                          <a:spcPts val="0"/>
                        </a:spcAft>
                      </a:pPr>
                      <a:r>
                        <a:rPr lang="es-CL" sz="1400" dirty="0">
                          <a:effectLst/>
                        </a:rPr>
                        <a:t>CÓDIGO BIP</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c>
                  <a:txBody>
                    <a:bodyPr/>
                    <a:lstStyle/>
                    <a:p>
                      <a:pPr indent="180340" algn="l">
                        <a:lnSpc>
                          <a:spcPct val="115000"/>
                        </a:lnSpc>
                        <a:spcAft>
                          <a:spcPts val="0"/>
                        </a:spcAft>
                      </a:pPr>
                      <a:r>
                        <a:rPr lang="es-CL" sz="1400">
                          <a:effectLst/>
                        </a:rPr>
                        <a:t>30459401</a:t>
                      </a:r>
                      <a:endParaRPr lang="es-CL"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r>
              <a:tr h="244527">
                <a:tc>
                  <a:txBody>
                    <a:bodyPr/>
                    <a:lstStyle/>
                    <a:p>
                      <a:pPr indent="180340" algn="l">
                        <a:lnSpc>
                          <a:spcPct val="115000"/>
                        </a:lnSpc>
                        <a:spcAft>
                          <a:spcPts val="0"/>
                        </a:spcAft>
                      </a:pPr>
                      <a:r>
                        <a:rPr lang="es-CL" sz="1400" dirty="0">
                          <a:effectLst/>
                        </a:rPr>
                        <a:t>PROVINCIA / COMUNA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c>
                  <a:txBody>
                    <a:bodyPr/>
                    <a:lstStyle/>
                    <a:p>
                      <a:pPr indent="180340" algn="l">
                        <a:lnSpc>
                          <a:spcPct val="115000"/>
                        </a:lnSpc>
                        <a:spcAft>
                          <a:spcPts val="0"/>
                        </a:spcAft>
                      </a:pPr>
                      <a:r>
                        <a:rPr lang="es-ES" sz="1400" dirty="0">
                          <a:effectLst/>
                        </a:rPr>
                        <a:t>POZO ALMONTE </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r>
              <a:tr h="851347">
                <a:tc>
                  <a:txBody>
                    <a:bodyPr/>
                    <a:lstStyle/>
                    <a:p>
                      <a:pPr indent="180340" algn="l">
                        <a:lnSpc>
                          <a:spcPct val="115000"/>
                        </a:lnSpc>
                        <a:spcAft>
                          <a:spcPts val="0"/>
                        </a:spcAft>
                      </a:pPr>
                      <a:r>
                        <a:rPr lang="es-CL" sz="1400" dirty="0">
                          <a:effectLst/>
                        </a:rPr>
                        <a:t>ESTADO ACTUAL</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c>
                  <a:txBody>
                    <a:bodyPr/>
                    <a:lstStyle/>
                    <a:p>
                      <a:pPr marL="0" indent="180340" algn="l" defTabSz="457200" rtl="0" eaLnBrk="1" latinLnBrk="0" hangingPunct="1">
                        <a:lnSpc>
                          <a:spcPct val="115000"/>
                        </a:lnSpc>
                        <a:spcAft>
                          <a:spcPts val="0"/>
                        </a:spcAft>
                      </a:pPr>
                      <a:r>
                        <a:rPr lang="es-ES" sz="1400" kern="1200" dirty="0">
                          <a:solidFill>
                            <a:schemeClr val="dk1"/>
                          </a:solidFill>
                          <a:effectLst/>
                          <a:latin typeface="+mn-lt"/>
                          <a:ea typeface="+mn-ea"/>
                          <a:cs typeface="+mn-cs"/>
                        </a:rPr>
                        <a:t>En Ejecución</a:t>
                      </a:r>
                    </a:p>
                    <a:p>
                      <a:pPr marL="0" indent="180340" algn="l" defTabSz="457200" rtl="0" eaLnBrk="1" latinLnBrk="0" hangingPunct="1">
                        <a:lnSpc>
                          <a:spcPct val="115000"/>
                        </a:lnSpc>
                        <a:spcAft>
                          <a:spcPts val="0"/>
                        </a:spcAft>
                      </a:pPr>
                      <a:r>
                        <a:rPr lang="es-ES" sz="1400" kern="1200" dirty="0">
                          <a:solidFill>
                            <a:schemeClr val="dk1"/>
                          </a:solidFill>
                          <a:effectLst/>
                          <a:latin typeface="+mn-lt"/>
                          <a:ea typeface="+mn-ea"/>
                          <a:cs typeface="+mn-cs"/>
                        </a:rPr>
                        <a:t>Falta la conexión eléctrica </a:t>
                      </a:r>
                    </a:p>
                    <a:p>
                      <a:pPr marL="0" indent="180340" algn="l" defTabSz="457200" rtl="0" eaLnBrk="1" latinLnBrk="0" hangingPunct="1">
                        <a:lnSpc>
                          <a:spcPct val="115000"/>
                        </a:lnSpc>
                        <a:spcAft>
                          <a:spcPts val="0"/>
                        </a:spcAft>
                      </a:pPr>
                      <a:r>
                        <a:rPr lang="es-ES" sz="1400" kern="1200" dirty="0">
                          <a:solidFill>
                            <a:schemeClr val="dk1"/>
                          </a:solidFill>
                          <a:effectLst/>
                          <a:latin typeface="+mn-lt"/>
                          <a:ea typeface="+mn-ea"/>
                          <a:cs typeface="+mn-cs"/>
                        </a:rPr>
                        <a:t>Falta pavimentación pasaje San Isidro</a:t>
                      </a:r>
                      <a:endParaRPr lang="es-CL" sz="1400" kern="1200" dirty="0">
                        <a:solidFill>
                          <a:schemeClr val="dk1"/>
                        </a:solidFill>
                        <a:effectLst/>
                        <a:latin typeface="+mn-lt"/>
                        <a:ea typeface="+mn-ea"/>
                        <a:cs typeface="+mn-cs"/>
                      </a:endParaRPr>
                    </a:p>
                  </a:txBody>
                  <a:tcPr marL="42704" marR="42704" marT="0" marB="0" anchor="ctr"/>
                </a:tc>
              </a:tr>
              <a:tr h="283829">
                <a:tc>
                  <a:txBody>
                    <a:bodyPr/>
                    <a:lstStyle/>
                    <a:p>
                      <a:pPr indent="180340" algn="l">
                        <a:lnSpc>
                          <a:spcPct val="115000"/>
                        </a:lnSpc>
                        <a:spcAft>
                          <a:spcPts val="0"/>
                        </a:spcAft>
                      </a:pPr>
                      <a:r>
                        <a:rPr lang="es-CL" sz="1400" dirty="0">
                          <a:effectLst/>
                        </a:rPr>
                        <a:t>CONTRATISTA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c>
                  <a:txBody>
                    <a:bodyPr/>
                    <a:lstStyle/>
                    <a:p>
                      <a:pPr indent="180340" algn="l">
                        <a:lnSpc>
                          <a:spcPct val="115000"/>
                        </a:lnSpc>
                        <a:spcAft>
                          <a:spcPts val="0"/>
                        </a:spcAft>
                      </a:pPr>
                      <a:r>
                        <a:rPr lang="es-CL" sz="1400" kern="1200" dirty="0">
                          <a:solidFill>
                            <a:schemeClr val="dk1"/>
                          </a:solidFill>
                          <a:effectLst/>
                          <a:latin typeface="+mn-lt"/>
                          <a:ea typeface="+mn-ea"/>
                          <a:cs typeface="+mn-cs"/>
                        </a:rPr>
                        <a:t>Constructora </a:t>
                      </a:r>
                      <a:r>
                        <a:rPr lang="es-CL" sz="1400" kern="1200" dirty="0" err="1">
                          <a:solidFill>
                            <a:schemeClr val="dk1"/>
                          </a:solidFill>
                          <a:effectLst/>
                          <a:latin typeface="+mn-lt"/>
                          <a:ea typeface="+mn-ea"/>
                          <a:cs typeface="+mn-cs"/>
                        </a:rPr>
                        <a:t>Smot</a:t>
                      </a:r>
                      <a:endParaRPr lang="es-CL" sz="1400" kern="1200" dirty="0">
                        <a:solidFill>
                          <a:schemeClr val="dk1"/>
                        </a:solidFill>
                        <a:effectLst/>
                        <a:latin typeface="+mn-lt"/>
                        <a:ea typeface="+mn-ea"/>
                        <a:cs typeface="+mn-cs"/>
                      </a:endParaRPr>
                    </a:p>
                  </a:txBody>
                  <a:tcPr marL="42704" marR="42704" marT="0" marB="0" anchor="ctr"/>
                </a:tc>
              </a:tr>
              <a:tr h="244527">
                <a:tc>
                  <a:txBody>
                    <a:bodyPr/>
                    <a:lstStyle/>
                    <a:p>
                      <a:pPr indent="180340" algn="l">
                        <a:lnSpc>
                          <a:spcPct val="115000"/>
                        </a:lnSpc>
                        <a:spcAft>
                          <a:spcPts val="0"/>
                        </a:spcAft>
                      </a:pPr>
                      <a:r>
                        <a:rPr lang="es-CL" sz="1400" dirty="0">
                          <a:effectLst/>
                        </a:rPr>
                        <a:t>MONTO  OBRAS CIVILES M$</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c>
                  <a:txBody>
                    <a:bodyPr/>
                    <a:lstStyle/>
                    <a:p>
                      <a:pPr indent="180340" algn="l">
                        <a:lnSpc>
                          <a:spcPct val="115000"/>
                        </a:lnSpc>
                        <a:spcAft>
                          <a:spcPts val="0"/>
                        </a:spcAft>
                      </a:pPr>
                      <a:r>
                        <a:rPr lang="es-CL" sz="1400" dirty="0">
                          <a:effectLst/>
                        </a:rPr>
                        <a:t>$1.480.043</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r>
              <a:tr h="314350">
                <a:tc>
                  <a:txBody>
                    <a:bodyPr/>
                    <a:lstStyle/>
                    <a:p>
                      <a:pPr indent="180340" algn="l">
                        <a:lnSpc>
                          <a:spcPct val="115000"/>
                        </a:lnSpc>
                        <a:spcAft>
                          <a:spcPts val="0"/>
                        </a:spcAft>
                      </a:pPr>
                      <a:r>
                        <a:rPr lang="es-CL" sz="1400" dirty="0">
                          <a:effectLst/>
                        </a:rPr>
                        <a:t>MANDANTE / FINANCIAMIENTO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c>
                  <a:txBody>
                    <a:bodyPr/>
                    <a:lstStyle/>
                    <a:p>
                      <a:pPr indent="180340" algn="l">
                        <a:lnSpc>
                          <a:spcPct val="115000"/>
                        </a:lnSpc>
                        <a:spcAft>
                          <a:spcPts val="0"/>
                        </a:spcAft>
                      </a:pPr>
                      <a:r>
                        <a:rPr lang="es-CL" sz="1400" dirty="0">
                          <a:effectLst/>
                        </a:rPr>
                        <a:t>SERVICIO SALUD IQUIQUE/ MINISTERIO DE SALUD</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r>
              <a:tr h="1490109">
                <a:tc>
                  <a:txBody>
                    <a:bodyPr/>
                    <a:lstStyle/>
                    <a:p>
                      <a:pPr indent="180340" algn="l">
                        <a:lnSpc>
                          <a:spcPct val="115000"/>
                        </a:lnSpc>
                        <a:spcAft>
                          <a:spcPts val="0"/>
                        </a:spcAft>
                      </a:pPr>
                      <a:r>
                        <a:rPr lang="es-CL" sz="1400" dirty="0">
                          <a:effectLst/>
                        </a:rPr>
                        <a:t>DESCRIPCIÓN PROYECTO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c>
                  <a:txBody>
                    <a:bodyPr/>
                    <a:lstStyle/>
                    <a:p>
                      <a:pPr marL="0" indent="0" algn="just" defTabSz="457200" rtl="0" eaLnBrk="1" latinLnBrk="0" hangingPunct="1">
                        <a:lnSpc>
                          <a:spcPct val="115000"/>
                        </a:lnSpc>
                        <a:spcAft>
                          <a:spcPts val="0"/>
                        </a:spcAft>
                      </a:pPr>
                      <a:r>
                        <a:rPr lang="es-ES" sz="1400" kern="1200" dirty="0">
                          <a:solidFill>
                            <a:schemeClr val="dk1"/>
                          </a:solidFill>
                          <a:effectLst/>
                          <a:latin typeface="+mn-lt"/>
                          <a:ea typeface="+mn-ea"/>
                          <a:cs typeface="+mn-cs"/>
                        </a:rPr>
                        <a:t>El proyecto está orientado a la construcción de un recinto de atención primaria de urgencia de alta resolución (SAR) de 524 m2, emplazado a un costado del CESFAM Pozo Almonte el cual funcionaria como complemento de este y complementaria  la red asistencial de salud en la comuna de Pozo Almonte.  </a:t>
                      </a:r>
                      <a:endParaRPr lang="es-CL" sz="1400" kern="1200" dirty="0">
                        <a:solidFill>
                          <a:schemeClr val="dk1"/>
                        </a:solidFill>
                        <a:effectLst/>
                        <a:latin typeface="+mn-lt"/>
                        <a:ea typeface="+mn-ea"/>
                        <a:cs typeface="+mn-cs"/>
                      </a:endParaRPr>
                    </a:p>
                  </a:txBody>
                  <a:tcPr marL="42704" marR="42704" marT="0" marB="0" anchor="ctr"/>
                </a:tc>
              </a:tr>
              <a:tr h="244527">
                <a:tc>
                  <a:txBody>
                    <a:bodyPr/>
                    <a:lstStyle/>
                    <a:p>
                      <a:pPr indent="180340" algn="l">
                        <a:lnSpc>
                          <a:spcPct val="115000"/>
                        </a:lnSpc>
                        <a:spcAft>
                          <a:spcPts val="0"/>
                        </a:spcAft>
                      </a:pPr>
                      <a:r>
                        <a:rPr lang="es-CL" sz="1400" dirty="0">
                          <a:effectLst/>
                        </a:rPr>
                        <a:t>ENTREGA DE TERRENO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c>
                  <a:txBody>
                    <a:bodyPr/>
                    <a:lstStyle/>
                    <a:p>
                      <a:pPr marL="0" indent="180340" algn="l" defTabSz="457200" rtl="0" eaLnBrk="1" latinLnBrk="0" hangingPunct="1">
                        <a:lnSpc>
                          <a:spcPct val="115000"/>
                        </a:lnSpc>
                        <a:spcAft>
                          <a:spcPts val="0"/>
                        </a:spcAft>
                      </a:pPr>
                      <a:r>
                        <a:rPr lang="es-CL" sz="1400" kern="1200" dirty="0">
                          <a:solidFill>
                            <a:schemeClr val="dk1"/>
                          </a:solidFill>
                          <a:effectLst/>
                          <a:latin typeface="+mn-lt"/>
                          <a:ea typeface="+mn-ea"/>
                          <a:cs typeface="+mn-cs"/>
                        </a:rPr>
                        <a:t>20-07-2020</a:t>
                      </a:r>
                    </a:p>
                  </a:txBody>
                  <a:tcPr marL="42704" marR="42704" marT="0" marB="0" anchor="ctr"/>
                </a:tc>
              </a:tr>
              <a:tr h="244527">
                <a:tc>
                  <a:txBody>
                    <a:bodyPr/>
                    <a:lstStyle/>
                    <a:p>
                      <a:pPr indent="180340" algn="l">
                        <a:lnSpc>
                          <a:spcPct val="115000"/>
                        </a:lnSpc>
                        <a:spcAft>
                          <a:spcPts val="0"/>
                        </a:spcAft>
                      </a:pPr>
                      <a:r>
                        <a:rPr lang="es-CL" sz="1400" dirty="0">
                          <a:effectLst/>
                        </a:rPr>
                        <a:t>TÉRMINO DE OBRA</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c>
                  <a:txBody>
                    <a:bodyPr/>
                    <a:lstStyle/>
                    <a:p>
                      <a:pPr marL="0" indent="180340" algn="l" defTabSz="457200" rtl="0" eaLnBrk="1" latinLnBrk="0" hangingPunct="1">
                        <a:lnSpc>
                          <a:spcPct val="115000"/>
                        </a:lnSpc>
                        <a:spcAft>
                          <a:spcPts val="0"/>
                        </a:spcAft>
                      </a:pPr>
                      <a:r>
                        <a:rPr lang="es-ES" sz="1400" kern="1200" dirty="0">
                          <a:solidFill>
                            <a:schemeClr val="dk1"/>
                          </a:solidFill>
                          <a:effectLst/>
                          <a:latin typeface="+mn-lt"/>
                          <a:ea typeface="+mn-ea"/>
                          <a:cs typeface="+mn-cs"/>
                        </a:rPr>
                        <a:t>05-06-2021</a:t>
                      </a:r>
                      <a:endParaRPr lang="es-CL" sz="1400" kern="1200" dirty="0">
                        <a:solidFill>
                          <a:schemeClr val="dk1"/>
                        </a:solidFill>
                        <a:effectLst/>
                        <a:latin typeface="+mn-lt"/>
                        <a:ea typeface="+mn-ea"/>
                        <a:cs typeface="+mn-cs"/>
                      </a:endParaRPr>
                    </a:p>
                  </a:txBody>
                  <a:tcPr marL="42704" marR="42704" marT="0" marB="0" anchor="ctr"/>
                </a:tc>
              </a:tr>
              <a:tr h="244527">
                <a:tc>
                  <a:txBody>
                    <a:bodyPr/>
                    <a:lstStyle/>
                    <a:p>
                      <a:pPr indent="180340" algn="l">
                        <a:lnSpc>
                          <a:spcPct val="115000"/>
                        </a:lnSpc>
                        <a:spcAft>
                          <a:spcPts val="0"/>
                        </a:spcAft>
                      </a:pPr>
                      <a:r>
                        <a:rPr lang="es-CL" sz="1400" dirty="0">
                          <a:effectLst/>
                        </a:rPr>
                        <a:t>PLAZO  DE OBRAS DEL NUEVO CONTRATO</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c>
                  <a:txBody>
                    <a:bodyPr/>
                    <a:lstStyle/>
                    <a:p>
                      <a:pPr marL="0" indent="180340" algn="l" defTabSz="457200" rtl="0" eaLnBrk="1" latinLnBrk="0" hangingPunct="1">
                        <a:lnSpc>
                          <a:spcPct val="115000"/>
                        </a:lnSpc>
                        <a:spcAft>
                          <a:spcPts val="0"/>
                        </a:spcAft>
                      </a:pPr>
                      <a:r>
                        <a:rPr lang="es-CL" sz="1400" kern="1200" dirty="0">
                          <a:solidFill>
                            <a:schemeClr val="dk1"/>
                          </a:solidFill>
                          <a:effectLst/>
                          <a:latin typeface="+mn-lt"/>
                          <a:ea typeface="+mn-ea"/>
                          <a:cs typeface="+mn-cs"/>
                        </a:rPr>
                        <a:t>210+20+90</a:t>
                      </a:r>
                    </a:p>
                  </a:txBody>
                  <a:tcPr marL="42704" marR="42704" marT="0" marB="0" anchor="ctr"/>
                </a:tc>
              </a:tr>
              <a:tr h="244527">
                <a:tc>
                  <a:txBody>
                    <a:bodyPr/>
                    <a:lstStyle/>
                    <a:p>
                      <a:pPr indent="180340" algn="l">
                        <a:lnSpc>
                          <a:spcPct val="115000"/>
                        </a:lnSpc>
                        <a:spcAft>
                          <a:spcPts val="0"/>
                        </a:spcAft>
                      </a:pPr>
                      <a:r>
                        <a:rPr lang="es-CL" sz="1400" dirty="0">
                          <a:effectLst/>
                        </a:rPr>
                        <a:t>PORCENTAJE DE AVANCE TOTAL</a:t>
                      </a:r>
                      <a:endParaRPr lang="es-C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704" marR="42704" marT="0" marB="0" anchor="ctr"/>
                </a:tc>
                <a:tc>
                  <a:txBody>
                    <a:bodyPr/>
                    <a:lstStyle/>
                    <a:p>
                      <a:pPr marL="0" indent="180340" algn="l" defTabSz="457200" rtl="0" eaLnBrk="1" latinLnBrk="0" hangingPunct="1">
                        <a:lnSpc>
                          <a:spcPct val="115000"/>
                        </a:lnSpc>
                        <a:spcAft>
                          <a:spcPts val="0"/>
                        </a:spcAft>
                      </a:pPr>
                      <a:r>
                        <a:rPr lang="es-CL" sz="1400" kern="1200" dirty="0">
                          <a:solidFill>
                            <a:schemeClr val="dk1"/>
                          </a:solidFill>
                          <a:effectLst/>
                          <a:latin typeface="+mn-lt"/>
                          <a:ea typeface="+mn-ea"/>
                          <a:cs typeface="+mn-cs"/>
                        </a:rPr>
                        <a:t>99%</a:t>
                      </a:r>
                    </a:p>
                  </a:txBody>
                  <a:tcPr marL="42704" marR="42704"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bwMode="auto">
          <a:xfrm>
            <a:off x="160338" y="549275"/>
            <a:ext cx="7880350" cy="596900"/>
          </a:xfrm>
          <a:prstGeom prst="rect">
            <a:avLst/>
          </a:prstGeom>
          <a:noFill/>
          <a:ln>
            <a:noFill/>
          </a:ln>
        </p:spPr>
        <p:txBody>
          <a:bodyPr/>
          <a:lstStyle>
            <a:lvl1pPr algn="l" defTabSz="457200" rtl="0" eaLnBrk="0" fontAlgn="base" hangingPunct="0">
              <a:spcBef>
                <a:spcPct val="0"/>
              </a:spcBef>
              <a:spcAft>
                <a:spcPct val="0"/>
              </a:spcAft>
              <a:defRPr sz="4000" b="1" kern="1200" cap="all">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defRPr/>
            </a:pPr>
            <a:r>
              <a:rPr lang="es-CL" sz="2800" b="0" u="sng" dirty="0">
                <a:latin typeface="+mj-lt"/>
              </a:rPr>
              <a:t>SAR POZO ALMONTE </a:t>
            </a:r>
          </a:p>
        </p:txBody>
      </p:sp>
      <p:sp>
        <p:nvSpPr>
          <p:cNvPr id="41987" name="Rectangle 41"/>
          <p:cNvSpPr>
            <a:spLocks noChangeArrowheads="1"/>
          </p:cNvSpPr>
          <p:nvPr/>
        </p:nvSpPr>
        <p:spPr bwMode="auto">
          <a:xfrm>
            <a:off x="1347788" y="35131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sp>
        <p:nvSpPr>
          <p:cNvPr id="41988" name="Rectangle 42"/>
          <p:cNvSpPr>
            <a:spLocks noChangeArrowheads="1"/>
          </p:cNvSpPr>
          <p:nvPr/>
        </p:nvSpPr>
        <p:spPr bwMode="auto">
          <a:xfrm>
            <a:off x="1347788" y="39703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a:cs typeface="ヒラギノ角ゴ Pro W3"/>
              </a:defRPr>
            </a:lvl9pPr>
          </a:lstStyle>
          <a:p>
            <a:pPr>
              <a:spcBef>
                <a:spcPct val="0"/>
              </a:spcBef>
              <a:buFontTx/>
              <a:buNone/>
            </a:pPr>
            <a:endParaRPr lang="es-CL" altLang="es-CL" sz="1800">
              <a:solidFill>
                <a:schemeClr val="tx1"/>
              </a:solidFill>
              <a:latin typeface="Arial" panose="020B0604020202020204" pitchFamily="34" charset="0"/>
            </a:endParaRPr>
          </a:p>
        </p:txBody>
      </p:sp>
      <p:pic>
        <p:nvPicPr>
          <p:cNvPr id="41989"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041400"/>
            <a:ext cx="467995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1557338"/>
            <a:ext cx="341947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14913</TotalTime>
  <Words>1448</Words>
  <Application>Microsoft Office PowerPoint</Application>
  <PresentationFormat>A4 (210 x 297 mm)</PresentationFormat>
  <Paragraphs>385</Paragraphs>
  <Slides>29</Slides>
  <Notes>1</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29</vt:i4>
      </vt:variant>
    </vt:vector>
  </HeadingPairs>
  <TitlesOfParts>
    <vt:vector size="39" baseType="lpstr">
      <vt:lpstr>Arial</vt:lpstr>
      <vt:lpstr>ヒラギノ角ゴ Pro W3</vt:lpstr>
      <vt:lpstr>Calibri</vt:lpstr>
      <vt:lpstr>Verdana</vt:lpstr>
      <vt:lpstr>Verdana Bold</vt:lpstr>
      <vt:lpstr>Times New Roman</vt:lpstr>
      <vt:lpstr>Trebuchet MS</vt:lpstr>
      <vt:lpstr>Office Theme</vt:lpstr>
      <vt:lpstr>1_Office Theme</vt:lpstr>
      <vt:lpstr>2_Office Theme</vt:lpstr>
      <vt:lpstr>Proyectos de Inversión Servicio de Salud de Iquique </vt:lpstr>
      <vt:lpstr>Obra TERMINADA 2021 </vt:lpstr>
      <vt:lpstr>Presentación de PowerPoint</vt:lpstr>
      <vt:lpstr>Presentación de PowerPoint</vt:lpstr>
      <vt:lpstr>Obras en ejecución 2021 </vt:lpstr>
      <vt:lpstr>Presentación de PowerPoint</vt:lpstr>
      <vt:lpstr>HOSPITAL ALTO HOSPICIO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PROCESO DE LICITACIÓN 2021 </vt:lpstr>
      <vt:lpstr>Presentación de PowerPoint</vt:lpstr>
      <vt:lpstr>Presentación de PowerPoint</vt:lpstr>
      <vt:lpstr>PROYECTOS en CARTERA DE INVERSIÓN 2018 - 2022 </vt:lpstr>
      <vt:lpstr>Presentación de PowerPoint</vt:lpstr>
      <vt:lpstr>Presentación de PowerPoint</vt:lpstr>
      <vt:lpstr>PROYECTOS TERMINADOS en CARTERA DE INVERSIÓN 2018 - 2022 </vt:lpstr>
      <vt:lpstr>Presentación de PowerPoint</vt:lpstr>
      <vt:lpstr>Presentación de PowerPoint</vt:lpstr>
      <vt:lpstr>FIN DE LA PRESENTACION</vt:lpstr>
    </vt:vector>
  </TitlesOfParts>
  <Company>Gabriel Badagnani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afigueroa</cp:lastModifiedBy>
  <cp:revision>659</cp:revision>
  <cp:lastPrinted>2020-10-20T19:57:04Z</cp:lastPrinted>
  <dcterms:created xsi:type="dcterms:W3CDTF">2010-11-27T19:44:20Z</dcterms:created>
  <dcterms:modified xsi:type="dcterms:W3CDTF">2021-07-20T16:18:29Z</dcterms:modified>
</cp:coreProperties>
</file>