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7" r:id="rId2"/>
    <p:sldId id="283" r:id="rId3"/>
    <p:sldId id="259" r:id="rId4"/>
    <p:sldId id="262" r:id="rId5"/>
    <p:sldId id="281" r:id="rId6"/>
    <p:sldId id="264" r:id="rId7"/>
    <p:sldId id="266" r:id="rId8"/>
    <p:sldId id="269" r:id="rId9"/>
    <p:sldId id="270" r:id="rId10"/>
    <p:sldId id="271" r:id="rId11"/>
    <p:sldId id="276" r:id="rId12"/>
    <p:sldId id="277" r:id="rId13"/>
    <p:sldId id="278" r:id="rId14"/>
    <p:sldId id="279" r:id="rId15"/>
    <p:sldId id="280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51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6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6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2124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72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75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14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74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2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5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4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6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7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0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4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454915C5-707B-4B29-9E6B-116367F841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6B8E032-9914-4C00-B51A-C2DA16271D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xmlns="" id="{43B4841E-E6B6-48C3-BA02-F73659C6D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xmlns="" id="{D044CF76-8EA2-4B72-A032-FD97434EB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461" y="1226122"/>
            <a:ext cx="6526045" cy="440575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accent1"/>
                </a:solidFill>
              </a:rPr>
              <a:t>PLAN DE </a:t>
            </a:r>
            <a:r>
              <a:rPr lang="en-US" sz="4400" dirty="0" smtClean="0">
                <a:solidFill>
                  <a:schemeClr val="accent1"/>
                </a:solidFill>
              </a:rPr>
              <a:t>PARTICIPACIÓN </a:t>
            </a:r>
            <a:r>
              <a:rPr lang="en-US" sz="4400" dirty="0">
                <a:solidFill>
                  <a:schemeClr val="accent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5324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3ECA5C-9C47-457A-9C83-D24E5B96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867148" cy="14859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/>
              <a:t>AUMENTO DE MIGRANTES</a:t>
            </a:r>
          </a:p>
        </p:txBody>
      </p:sp>
      <p:sp>
        <p:nvSpPr>
          <p:cNvPr id="14342" name="Content Placeholder 14341">
            <a:extLst>
              <a:ext uri="{FF2B5EF4-FFF2-40B4-BE49-F238E27FC236}">
                <a16:creationId xmlns:a16="http://schemas.microsoft.com/office/drawing/2014/main" xmlns="" id="{314F6F20-D485-4F11-B621-216497041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84" y="685801"/>
            <a:ext cx="6433564" cy="25145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Migrantes De Europa De La Crisis, Los Refugiados, La Migración Humana  imagen png - imagen transparente descarga gratuita">
            <a:extLst>
              <a:ext uri="{FF2B5EF4-FFF2-40B4-BE49-F238E27FC236}">
                <a16:creationId xmlns:a16="http://schemas.microsoft.com/office/drawing/2014/main" xmlns="" id="{E7BA2A5A-4E86-4CB2-BDC5-01004994D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276725" y="685800"/>
            <a:ext cx="6953248" cy="38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78734" y="2338086"/>
            <a:ext cx="3437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Problemas de convivencia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Escases de vivienda y hacinamiento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Ocupación de espacios públicos y de esparcimiento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8796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5458E1-CD8D-4F2A-A528-93E3348F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94" y="685800"/>
            <a:ext cx="4210873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FALTA DE ESPECIALISTAS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6B7DF66-9C53-4104-A2D0-29A84D227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61282" y="457200"/>
            <a:ext cx="582405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Doctor De Dibujos Animados, Clipart De Ayudantes De La Comunidad, Vector De  Dibujos Animados, Doctor Vector PNG y PSD para Descargar Gratis | Pngtree  in 2021 | Cartoon doctor, Cartoon butterfly, Cartoons vector">
            <a:extLst>
              <a:ext uri="{FF2B5EF4-FFF2-40B4-BE49-F238E27FC236}">
                <a16:creationId xmlns:a16="http://schemas.microsoft.com/office/drawing/2014/main" xmlns="" id="{191236F8-34EA-45B4-B443-10BA38F0E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0907"/>
          <a:stretch/>
        </p:blipFill>
        <p:spPr bwMode="auto">
          <a:xfrm>
            <a:off x="5611749" y="689358"/>
            <a:ext cx="2608785" cy="421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octors Vector - Official, HD Png Download , Transparent Png Image - PNGitem">
            <a:extLst>
              <a:ext uri="{FF2B5EF4-FFF2-40B4-BE49-F238E27FC236}">
                <a16:creationId xmlns:a16="http://schemas.microsoft.com/office/drawing/2014/main" xmlns="" id="{A0EC28E4-B489-435E-B253-C0EBF329A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3" r="22994" b="-1"/>
          <a:stretch/>
        </p:blipFill>
        <p:spPr bwMode="auto">
          <a:xfrm>
            <a:off x="8343978" y="683155"/>
            <a:ext cx="2614164" cy="42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87094" y="2361235"/>
            <a:ext cx="4210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Problemas</a:t>
            </a:r>
            <a:r>
              <a:rPr lang="en-US" dirty="0" smtClean="0"/>
              <a:t> de </a:t>
            </a:r>
            <a:r>
              <a:rPr lang="en-US" dirty="0" err="1" smtClean="0"/>
              <a:t>atención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Retiro</a:t>
            </a:r>
            <a:r>
              <a:rPr lang="en-US" dirty="0" smtClean="0"/>
              <a:t> de </a:t>
            </a:r>
            <a:r>
              <a:rPr lang="en-US" dirty="0" err="1" smtClean="0"/>
              <a:t>medicamentos</a:t>
            </a:r>
            <a:r>
              <a:rPr lang="en-US" dirty="0" smtClean="0"/>
              <a:t> y </a:t>
            </a:r>
            <a:r>
              <a:rPr lang="en-US" dirty="0" err="1" smtClean="0"/>
              <a:t>renovación</a:t>
            </a:r>
            <a:r>
              <a:rPr lang="en-US" dirty="0" smtClean="0"/>
              <a:t> de </a:t>
            </a:r>
            <a:r>
              <a:rPr lang="en-US" dirty="0" err="1" smtClean="0"/>
              <a:t>recetas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Traslado</a:t>
            </a:r>
            <a:r>
              <a:rPr lang="en-US" dirty="0" smtClean="0"/>
              <a:t> de </a:t>
            </a:r>
            <a:r>
              <a:rPr lang="en-US" dirty="0" err="1" smtClean="0"/>
              <a:t>pacientes</a:t>
            </a:r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(AGRABADO POR EL TEMOR A CONTAGIARSE)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77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6E8DBD-6DBD-4FCB-8FE8-8F0425C0B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xmlns="" id="{70BE0118-665B-49AC-8ED9-B29C009CED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DB8E4593-3024-4A7B-92FB-8114D72E5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xmlns="" id="{F72029E6-113E-4A42-8D29-4B796B39B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xmlns="" id="{FBAE6AE5-2B20-46E6-B338-A385BFF09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xmlns="" id="{4555B12C-E2CF-448D-918F-96D0958DC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81DCCE50-5BF6-42F8-A562-F8C543ADF3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A5FA8E-0F54-4ED1-8AEA-95AC94E0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9" y="854079"/>
            <a:ext cx="5648960" cy="17849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/>
              <a:t>FORTALECIMIENTO DE LA PARTICIPACION USUARIA Y FUNCIONARIA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78A776B-E301-4D5C-A1B5-A17C1BE18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DDFA573-E787-440F-8A24-6F6D3D549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Ilustración de reunión de trabajo, empresario, una persona de reunión  seria, mueble, fotografía, Servicio png | PNGWing">
            <a:extLst>
              <a:ext uri="{FF2B5EF4-FFF2-40B4-BE49-F238E27FC236}">
                <a16:creationId xmlns:a16="http://schemas.microsoft.com/office/drawing/2014/main" xmlns="" id="{89E71968-1D03-494A-914F-115F2A58C3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04" y="1082040"/>
            <a:ext cx="5004171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78734" y="3020992"/>
            <a:ext cx="523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Mediante un </a:t>
            </a:r>
            <a:r>
              <a:rPr lang="es-MX" dirty="0" smtClean="0"/>
              <a:t>Diálogo Participativo </a:t>
            </a:r>
            <a:r>
              <a:rPr lang="es-MX" dirty="0" smtClean="0"/>
              <a:t>masivo de interés en la Región de Tarapacá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896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50D12D-8F8D-42A6-B206-972EA866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67" y="685800"/>
            <a:ext cx="6256712" cy="1151965"/>
          </a:xfrm>
        </p:spPr>
        <p:txBody>
          <a:bodyPr>
            <a:noAutofit/>
          </a:bodyPr>
          <a:lstStyle/>
          <a:p>
            <a:pPr algn="ctr"/>
            <a:r>
              <a:rPr lang="es-CL" sz="4000" dirty="0"/>
              <a:t>Efecto </a:t>
            </a:r>
            <a:r>
              <a:rPr lang="es-CL" sz="4000" dirty="0" err="1"/>
              <a:t>covid</a:t>
            </a:r>
            <a:r>
              <a:rPr lang="es-CL" sz="4000" dirty="0"/>
              <a:t> -19 en la región de </a:t>
            </a:r>
            <a:r>
              <a:rPr lang="es-CL" sz="4000" dirty="0" err="1"/>
              <a:t>tarapaca</a:t>
            </a:r>
            <a:endParaRPr lang="es-CL" sz="4000" dirty="0"/>
          </a:p>
        </p:txBody>
      </p:sp>
      <p:sp>
        <p:nvSpPr>
          <p:cNvPr id="18438" name="Content Placeholder 18437">
            <a:extLst>
              <a:ext uri="{FF2B5EF4-FFF2-40B4-BE49-F238E27FC236}">
                <a16:creationId xmlns:a16="http://schemas.microsoft.com/office/drawing/2014/main" xmlns="" id="{3442BF8D-2300-4288-B769-D2DDF85BF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67" y="2634526"/>
            <a:ext cx="6255403" cy="2057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cap="none" dirty="0" err="1" smtClean="0"/>
              <a:t>Realizar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una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Consulta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Ciudadana</a:t>
            </a:r>
            <a:r>
              <a:rPr lang="en-US" sz="1800" cap="none" dirty="0" smtClean="0"/>
              <a:t> a la </a:t>
            </a:r>
            <a:r>
              <a:rPr lang="en-US" sz="1800" cap="none" dirty="0" err="1" smtClean="0"/>
              <a:t>población</a:t>
            </a:r>
            <a:r>
              <a:rPr lang="en-US" sz="1800" cap="none" dirty="0" smtClean="0"/>
              <a:t> de la </a:t>
            </a:r>
            <a:r>
              <a:rPr lang="en-US" sz="1800" cap="none" dirty="0" err="1" smtClean="0"/>
              <a:t>región</a:t>
            </a:r>
            <a:r>
              <a:rPr lang="en-US" sz="1800" cap="none" dirty="0" smtClean="0"/>
              <a:t> </a:t>
            </a:r>
            <a:r>
              <a:rPr lang="en-US" sz="1800" cap="none" dirty="0" smtClean="0"/>
              <a:t>con el </a:t>
            </a:r>
            <a:r>
              <a:rPr lang="en-US" sz="1800" cap="none" dirty="0" err="1" smtClean="0"/>
              <a:t>objeto</a:t>
            </a:r>
            <a:r>
              <a:rPr lang="en-US" sz="1800" cap="none" dirty="0" smtClean="0"/>
              <a:t> de </a:t>
            </a:r>
            <a:r>
              <a:rPr lang="en-US" sz="1800" cap="none" dirty="0" err="1" smtClean="0"/>
              <a:t>generar</a:t>
            </a:r>
            <a:r>
              <a:rPr lang="en-US" sz="1800" cap="none" dirty="0" smtClean="0"/>
              <a:t> un </a:t>
            </a:r>
            <a:r>
              <a:rPr lang="en-US" sz="1800" cap="none" dirty="0" err="1" smtClean="0"/>
              <a:t>informe</a:t>
            </a:r>
            <a:r>
              <a:rPr lang="en-US" sz="1800" cap="none" dirty="0" smtClean="0"/>
              <a:t> del </a:t>
            </a:r>
            <a:r>
              <a:rPr lang="en-US" sz="1800" cap="none" dirty="0" err="1" smtClean="0"/>
              <a:t>impacto</a:t>
            </a:r>
            <a:r>
              <a:rPr lang="en-US" sz="1800" cap="none" dirty="0" smtClean="0"/>
              <a:t> y </a:t>
            </a:r>
            <a:r>
              <a:rPr lang="en-US" sz="1800" cap="none" dirty="0" err="1" smtClean="0"/>
              <a:t>las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consecuencias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sociales</a:t>
            </a:r>
            <a:r>
              <a:rPr lang="en-US" sz="1800" cap="none" dirty="0" smtClean="0"/>
              <a:t>, </a:t>
            </a:r>
            <a:r>
              <a:rPr lang="en-US" sz="1800" cap="none" dirty="0" err="1" smtClean="0"/>
              <a:t>económicas</a:t>
            </a:r>
            <a:r>
              <a:rPr lang="en-US" sz="1800" cap="none" dirty="0" smtClean="0"/>
              <a:t>, </a:t>
            </a:r>
            <a:r>
              <a:rPr lang="en-US" sz="1800" cap="none" dirty="0" err="1" smtClean="0"/>
              <a:t>culturales</a:t>
            </a:r>
            <a:r>
              <a:rPr lang="en-US" sz="1800" cap="none" dirty="0" smtClean="0"/>
              <a:t>, </a:t>
            </a:r>
            <a:r>
              <a:rPr lang="en-US" sz="1800" cap="none" dirty="0" err="1" smtClean="0"/>
              <a:t>educacionales</a:t>
            </a:r>
            <a:r>
              <a:rPr lang="en-US" sz="1800" cap="none" dirty="0" smtClean="0"/>
              <a:t> y de </a:t>
            </a:r>
            <a:r>
              <a:rPr lang="en-US" sz="1800" cap="none" dirty="0" err="1" smtClean="0"/>
              <a:t>salud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que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afectó</a:t>
            </a:r>
            <a:r>
              <a:rPr lang="en-US" sz="1800" cap="none" dirty="0" smtClean="0"/>
              <a:t> a la </a:t>
            </a:r>
            <a:r>
              <a:rPr lang="en-US" sz="1800" cap="none" dirty="0" err="1" smtClean="0"/>
              <a:t>Región</a:t>
            </a:r>
            <a:r>
              <a:rPr lang="en-US" sz="1800" cap="none" dirty="0" smtClean="0"/>
              <a:t> de </a:t>
            </a:r>
            <a:r>
              <a:rPr lang="en-US" sz="1800" cap="none" dirty="0" err="1" smtClean="0"/>
              <a:t>Trapacá</a:t>
            </a:r>
            <a:r>
              <a:rPr lang="en-US" sz="1800" cap="none" dirty="0" smtClean="0"/>
              <a:t> el </a:t>
            </a:r>
            <a:r>
              <a:rPr lang="en-US" sz="1800" cap="none" dirty="0" err="1" smtClean="0"/>
              <a:t>año</a:t>
            </a:r>
            <a:r>
              <a:rPr lang="en-US" sz="1800" cap="none" dirty="0" smtClean="0"/>
              <a:t> 2021. </a:t>
            </a:r>
            <a:endParaRPr lang="en-US" sz="1800" cap="none" dirty="0"/>
          </a:p>
        </p:txBody>
      </p:sp>
      <p:sp>
        <p:nvSpPr>
          <p:cNvPr id="18440" name="Rectangle 74">
            <a:extLst>
              <a:ext uri="{FF2B5EF4-FFF2-40B4-BE49-F238E27FC236}">
                <a16:creationId xmlns:a16="http://schemas.microsoft.com/office/drawing/2014/main" xmlns="" id="{C01E63DF-1AE7-4034-B772-E215B3516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08861" y="457200"/>
            <a:ext cx="3787611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Pacífica Salud - COVID-19">
            <a:extLst>
              <a:ext uri="{FF2B5EF4-FFF2-40B4-BE49-F238E27FC236}">
                <a16:creationId xmlns:a16="http://schemas.microsoft.com/office/drawing/2014/main" xmlns="" id="{BE751680-832E-48A2-889F-34F21C33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3860" y="698883"/>
            <a:ext cx="1616489" cy="16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gion De Tarapaca Comunas Clipart (#2164846) - PikPng">
            <a:extLst>
              <a:ext uri="{FF2B5EF4-FFF2-40B4-BE49-F238E27FC236}">
                <a16:creationId xmlns:a16="http://schemas.microsoft.com/office/drawing/2014/main" xmlns="" id="{6A2A26A0-6D1C-49FA-A9A0-4B5DA351775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27851" r="24862" b="11472"/>
          <a:stretch/>
        </p:blipFill>
        <p:spPr bwMode="auto">
          <a:xfrm>
            <a:off x="8427791" y="2417251"/>
            <a:ext cx="1778728" cy="2491741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565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  <p:bldP spid="184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31A064-6176-4364-84DD-58551490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54" y="571500"/>
            <a:ext cx="4526328" cy="1266265"/>
          </a:xfrm>
        </p:spPr>
        <p:txBody>
          <a:bodyPr>
            <a:noAutofit/>
          </a:bodyPr>
          <a:lstStyle/>
          <a:p>
            <a:pPr algn="ctr"/>
            <a:r>
              <a:rPr lang="es-CL" sz="4000" dirty="0"/>
              <a:t>INSENTIVAR LA PARTICIPACION DE LOS DIRECTIVOS</a:t>
            </a:r>
          </a:p>
        </p:txBody>
      </p:sp>
      <p:pic>
        <p:nvPicPr>
          <p:cNvPr id="19458" name="Picture 2" descr="Capacitaciones para empresas. Importancia y elementos que la componen">
            <a:extLst>
              <a:ext uri="{FF2B5EF4-FFF2-40B4-BE49-F238E27FC236}">
                <a16:creationId xmlns:a16="http://schemas.microsoft.com/office/drawing/2014/main" xmlns="" id="{5F59BE62-B9DD-4DDD-BB82-AC39DECB1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858" y="1010872"/>
            <a:ext cx="5099864" cy="339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643868" y="2430684"/>
            <a:ext cx="4595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Mediante</a:t>
            </a:r>
            <a:r>
              <a:rPr lang="en-US" dirty="0" smtClean="0"/>
              <a:t> el </a:t>
            </a:r>
            <a:r>
              <a:rPr lang="en-US" dirty="0" err="1" smtClean="0"/>
              <a:t>acompañamiento</a:t>
            </a:r>
            <a:r>
              <a:rPr lang="en-US" dirty="0" smtClean="0"/>
              <a:t> del </a:t>
            </a:r>
            <a:r>
              <a:rPr lang="en-US" dirty="0" err="1" smtClean="0"/>
              <a:t>Departamento</a:t>
            </a:r>
            <a:r>
              <a:rPr lang="en-US" dirty="0" smtClean="0"/>
              <a:t> de </a:t>
            </a:r>
            <a:r>
              <a:rPr lang="en-US" dirty="0" err="1" smtClean="0"/>
              <a:t>Participación</a:t>
            </a:r>
            <a:r>
              <a:rPr lang="en-US" dirty="0" smtClean="0"/>
              <a:t> y </a:t>
            </a:r>
            <a:r>
              <a:rPr lang="en-US" dirty="0" err="1" smtClean="0"/>
              <a:t>Comunicaciones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Comunicación</a:t>
            </a:r>
            <a:r>
              <a:rPr lang="en-US" dirty="0" smtClean="0"/>
              <a:t> </a:t>
            </a:r>
            <a:r>
              <a:rPr lang="en-US" dirty="0" err="1" smtClean="0"/>
              <a:t>oportuna</a:t>
            </a:r>
            <a:r>
              <a:rPr lang="en-US" dirty="0" smtClean="0"/>
              <a:t> para </a:t>
            </a:r>
            <a:r>
              <a:rPr lang="en-US" dirty="0" err="1" smtClean="0"/>
              <a:t>difundir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Ser</a:t>
            </a:r>
            <a:r>
              <a:rPr lang="en-US" dirty="0" smtClean="0"/>
              <a:t> un </a:t>
            </a:r>
            <a:r>
              <a:rPr lang="en-US" dirty="0" err="1" smtClean="0"/>
              <a:t>apoyo</a:t>
            </a:r>
            <a:r>
              <a:rPr lang="en-US" dirty="0" smtClean="0"/>
              <a:t> a los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presentan</a:t>
            </a:r>
            <a:r>
              <a:rPr lang="en-US" dirty="0" smtClean="0"/>
              <a:t> </a:t>
            </a:r>
            <a:endParaRPr lang="en-U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50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5DF48D-877C-4E28-AED9-018CA4E5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Cronograma de  actividades</a:t>
            </a:r>
          </a:p>
        </p:txBody>
      </p:sp>
      <p:sp>
        <p:nvSpPr>
          <p:cNvPr id="21510" name="Content Placeholder 21509">
            <a:extLst>
              <a:ext uri="{FF2B5EF4-FFF2-40B4-BE49-F238E27FC236}">
                <a16:creationId xmlns:a16="http://schemas.microsoft.com/office/drawing/2014/main" xmlns="" id="{5AEE7190-256B-4F30-95F3-832F5EDED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76423"/>
            <a:ext cx="6397157" cy="174322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cap="none" dirty="0" err="1" smtClean="0"/>
              <a:t>Nuestro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Servicio</a:t>
            </a:r>
            <a:r>
              <a:rPr lang="en-US" sz="1800" cap="none" dirty="0" smtClean="0"/>
              <a:t> de </a:t>
            </a:r>
            <a:r>
              <a:rPr lang="en-US" sz="1800" cap="none" dirty="0" err="1" smtClean="0"/>
              <a:t>Salud</a:t>
            </a:r>
            <a:r>
              <a:rPr lang="en-US" sz="1800" cap="none" dirty="0" smtClean="0"/>
              <a:t> Iquique a </a:t>
            </a:r>
            <a:r>
              <a:rPr lang="en-US" sz="1800" cap="none" dirty="0" err="1" smtClean="0"/>
              <a:t>través</a:t>
            </a:r>
            <a:r>
              <a:rPr lang="en-US" sz="1800" cap="none" dirty="0" smtClean="0"/>
              <a:t> del </a:t>
            </a:r>
            <a:r>
              <a:rPr lang="en-US" sz="1800" cap="none" dirty="0" err="1" smtClean="0"/>
              <a:t>Departamento</a:t>
            </a:r>
            <a:r>
              <a:rPr lang="en-US" sz="1800" cap="none" dirty="0" smtClean="0"/>
              <a:t> de </a:t>
            </a:r>
            <a:r>
              <a:rPr lang="en-US" sz="1800" cap="none" dirty="0" err="1" smtClean="0"/>
              <a:t>Participación</a:t>
            </a:r>
            <a:r>
              <a:rPr lang="en-US" sz="1800" cap="none" dirty="0" smtClean="0"/>
              <a:t> y </a:t>
            </a:r>
            <a:r>
              <a:rPr lang="en-US" sz="1800" cap="none" dirty="0" err="1" smtClean="0"/>
              <a:t>Comunicaciones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desarrollan</a:t>
            </a:r>
            <a:r>
              <a:rPr lang="en-US" sz="1800" cap="none" dirty="0" smtClean="0"/>
              <a:t> un Plan de </a:t>
            </a:r>
            <a:r>
              <a:rPr lang="en-US" sz="1800" cap="none" dirty="0" err="1" smtClean="0"/>
              <a:t>Trabajo</a:t>
            </a:r>
            <a:r>
              <a:rPr lang="en-US" sz="1800" cap="none" dirty="0" smtClean="0"/>
              <a:t> 2021 en </a:t>
            </a:r>
            <a:r>
              <a:rPr lang="en-US" sz="1800" cap="none" dirty="0" err="1" smtClean="0"/>
              <a:t>coordinación</a:t>
            </a:r>
            <a:r>
              <a:rPr lang="en-US" sz="1800" cap="none" dirty="0" smtClean="0"/>
              <a:t> y </a:t>
            </a:r>
            <a:r>
              <a:rPr lang="en-US" sz="1800" cap="none" dirty="0" err="1" smtClean="0"/>
              <a:t>supervisión</a:t>
            </a:r>
            <a:r>
              <a:rPr lang="en-US" sz="1800" cap="none" dirty="0" smtClean="0"/>
              <a:t> del </a:t>
            </a:r>
            <a:r>
              <a:rPr lang="en-US" sz="1800" cap="none" dirty="0" err="1" smtClean="0"/>
              <a:t>Ministerio</a:t>
            </a:r>
            <a:r>
              <a:rPr lang="en-US" sz="1800" cap="none" dirty="0" smtClean="0"/>
              <a:t> de </a:t>
            </a:r>
            <a:r>
              <a:rPr lang="en-US" sz="1800" cap="none" dirty="0" err="1" smtClean="0"/>
              <a:t>Salud</a:t>
            </a:r>
            <a:r>
              <a:rPr lang="en-US" sz="1800" cap="none" dirty="0" smtClean="0"/>
              <a:t>.</a:t>
            </a:r>
            <a:endParaRPr lang="en-US" sz="1800" cap="none" dirty="0"/>
          </a:p>
        </p:txBody>
      </p:sp>
      <p:pic>
        <p:nvPicPr>
          <p:cNvPr id="21506" name="Picture 2" descr="Cronograma de actividades by ximer33 on emaze">
            <a:extLst>
              <a:ext uri="{FF2B5EF4-FFF2-40B4-BE49-F238E27FC236}">
                <a16:creationId xmlns:a16="http://schemas.microsoft.com/office/drawing/2014/main" xmlns="" id="{74010869-AF0C-4175-ABE8-E4145B76A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124" y="1471361"/>
            <a:ext cx="3836475" cy="2810217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242276-682E-41B5-A74B-4899F1573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143000"/>
            <a:ext cx="10396882" cy="1466850"/>
          </a:xfrm>
        </p:spPr>
        <p:txBody>
          <a:bodyPr>
            <a:normAutofit/>
          </a:bodyPr>
          <a:lstStyle/>
          <a:p>
            <a:pPr algn="ctr"/>
            <a:r>
              <a:rPr lang="es-CL" sz="6000" dirty="0"/>
              <a:t>F  I  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80C9F27-9F4D-495D-A59D-56BF2186C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86050"/>
            <a:ext cx="10396883" cy="2688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4800" dirty="0">
                <a:solidFill>
                  <a:schemeClr val="accent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329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xmlns="" id="{43B4841E-E6B6-48C3-BA02-F73659C6D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FC920B-9C86-4307-BE0E-34CB1D22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787" y="990690"/>
            <a:ext cx="3654995" cy="135895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DESCRIPCIÓN </a:t>
            </a:r>
            <a:r>
              <a:rPr kumimoji="0" lang="en-US" sz="4400" b="0" i="0" u="none" strike="noStrike" kern="1200" cap="all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TERRITORIAL</a:t>
            </a: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/>
            </a:r>
            <a:b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</a:br>
            <a:endParaRPr lang="es-CL" sz="44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9AEEE911-EDBB-4D9C-B842-5953D482C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01999" y="749816"/>
            <a:ext cx="3225064" cy="495038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E5F7785-4545-4A24-9709-5B34B5748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uadroTexto 2"/>
          <p:cNvSpPr txBox="1"/>
          <p:nvPr/>
        </p:nvSpPr>
        <p:spPr>
          <a:xfrm>
            <a:off x="1199308" y="2662177"/>
            <a:ext cx="4599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Ubicación , superficie y clima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Población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Provincia de Iquique y Provincia del Tamarugal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Red asistencial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Indicadores demográficos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306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0DAF19-D294-4C90-8F76-AD58DE58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Autofit/>
          </a:bodyPr>
          <a:lstStyle/>
          <a:p>
            <a:pPr algn="ctr"/>
            <a:r>
              <a:rPr lang="es-CL" sz="4000" dirty="0" err="1" smtClean="0"/>
              <a:t>DIAGNóSTICO</a:t>
            </a:r>
            <a:r>
              <a:rPr lang="es-CL" sz="4000" dirty="0" smtClean="0"/>
              <a:t> </a:t>
            </a:r>
            <a:r>
              <a:rPr lang="es-CL" sz="4000" dirty="0"/>
              <a:t>TERRITORIAL PARTICIPATIVO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23BDDCB3-D33D-477E-A629-BA7317D41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81" r="8000" b="1"/>
          <a:stretch/>
        </p:blipFill>
        <p:spPr>
          <a:xfrm>
            <a:off x="7211028" y="775504"/>
            <a:ext cx="4193571" cy="357435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uadroTexto 2"/>
          <p:cNvSpPr txBox="1"/>
          <p:nvPr/>
        </p:nvSpPr>
        <p:spPr>
          <a:xfrm>
            <a:off x="1111170" y="2581154"/>
            <a:ext cx="5058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Covid-19 en la </a:t>
            </a:r>
            <a:r>
              <a:rPr lang="en-US" dirty="0" err="1" smtClean="0"/>
              <a:t>región</a:t>
            </a:r>
            <a:r>
              <a:rPr lang="en-US" dirty="0"/>
              <a:t>, </a:t>
            </a:r>
            <a:r>
              <a:rPr lang="en-US" dirty="0" err="1"/>
              <a:t>país</a:t>
            </a:r>
            <a:r>
              <a:rPr lang="en-US" dirty="0"/>
              <a:t> y el </a:t>
            </a:r>
            <a:r>
              <a:rPr lang="en-US" dirty="0" err="1" smtClean="0"/>
              <a:t>mundo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Enfoque</a:t>
            </a:r>
            <a:r>
              <a:rPr lang="en-US" dirty="0" smtClean="0"/>
              <a:t> </a:t>
            </a:r>
            <a:r>
              <a:rPr lang="en-US" dirty="0" err="1"/>
              <a:t>metodológico</a:t>
            </a:r>
            <a:r>
              <a:rPr lang="en-US" dirty="0"/>
              <a:t> </a:t>
            </a:r>
            <a:r>
              <a:rPr lang="en-US" dirty="0" err="1"/>
              <a:t>participativo</a:t>
            </a:r>
            <a:r>
              <a:rPr lang="en-US" dirty="0"/>
              <a:t> de </a:t>
            </a:r>
            <a:r>
              <a:rPr lang="en-US" dirty="0" err="1" smtClean="0"/>
              <a:t>físico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virtual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Participación</a:t>
            </a:r>
            <a:r>
              <a:rPr lang="en-US" dirty="0" smtClean="0"/>
              <a:t> </a:t>
            </a:r>
            <a:r>
              <a:rPr lang="en-US" dirty="0"/>
              <a:t>de la </a:t>
            </a:r>
            <a:r>
              <a:rPr lang="en-US" dirty="0" err="1"/>
              <a:t>comunidad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territorios</a:t>
            </a:r>
            <a:r>
              <a:rPr lang="en-US" dirty="0"/>
              <a:t>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46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lustración de carteles de dibujos animados, libros antiguos, mueble,  rectángulo png | PNGEgg">
            <a:extLst>
              <a:ext uri="{FF2B5EF4-FFF2-40B4-BE49-F238E27FC236}">
                <a16:creationId xmlns:a16="http://schemas.microsoft.com/office/drawing/2014/main" xmlns="" id="{27C871FC-2D27-4F2F-85EA-A11137AD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857" y="1235597"/>
            <a:ext cx="5099864" cy="31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3" name="Content Placeholder 23557">
            <a:extLst>
              <a:ext uri="{FF2B5EF4-FFF2-40B4-BE49-F238E27FC236}">
                <a16:creationId xmlns:a16="http://schemas.microsoft.com/office/drawing/2014/main" xmlns="" id="{EC790EBB-AE36-4804-90A5-2F9E15903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10" y="457200"/>
            <a:ext cx="4531072" cy="1556795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1"/>
                </a:solidFill>
              </a:rPr>
              <a:t>COMPARACIóN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>
                <a:solidFill>
                  <a:schemeClr val="accent1"/>
                </a:solidFill>
              </a:rPr>
              <a:t>ENTRE  INFORMES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574420" y="2569580"/>
            <a:ext cx="4479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Plan de trabajo 2020 y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Colaboración de actores sociales activos 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84983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70">
            <a:extLst>
              <a:ext uri="{FF2B5EF4-FFF2-40B4-BE49-F238E27FC236}">
                <a16:creationId xmlns:a16="http://schemas.microsoft.com/office/drawing/2014/main" xmlns="" id="{576E8DBD-6DBD-4FCB-8FE8-8F0425C0B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582" name="Freeform 13">
            <a:extLst>
              <a:ext uri="{FF2B5EF4-FFF2-40B4-BE49-F238E27FC236}">
                <a16:creationId xmlns:a16="http://schemas.microsoft.com/office/drawing/2014/main" xmlns="" id="{DB8E4593-3024-4A7B-92FB-8114D72E5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583" name="Freeform 25">
            <a:extLst>
              <a:ext uri="{FF2B5EF4-FFF2-40B4-BE49-F238E27FC236}">
                <a16:creationId xmlns:a16="http://schemas.microsoft.com/office/drawing/2014/main" xmlns="" id="{F72029E6-113E-4A42-8D29-4B796B39B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584" name="Freeform 14">
            <a:extLst>
              <a:ext uri="{FF2B5EF4-FFF2-40B4-BE49-F238E27FC236}">
                <a16:creationId xmlns:a16="http://schemas.microsoft.com/office/drawing/2014/main" xmlns="" id="{FBAE6AE5-2B20-46E6-B338-A385BFF09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4585" name="5-Point Star 24">
            <a:extLst>
              <a:ext uri="{FF2B5EF4-FFF2-40B4-BE49-F238E27FC236}">
                <a16:creationId xmlns:a16="http://schemas.microsoft.com/office/drawing/2014/main" xmlns="" id="{4555B12C-E2CF-448D-918F-96D0958DC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587" name="Rectangle 84">
            <a:extLst>
              <a:ext uri="{FF2B5EF4-FFF2-40B4-BE49-F238E27FC236}">
                <a16:creationId xmlns:a16="http://schemas.microsoft.com/office/drawing/2014/main" xmlns="" id="{28F956D1-3AF5-47E1-BF12-D331E34AAA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8" name="Freeform 5">
            <a:extLst>
              <a:ext uri="{FF2B5EF4-FFF2-40B4-BE49-F238E27FC236}">
                <a16:creationId xmlns:a16="http://schemas.microsoft.com/office/drawing/2014/main" xmlns="" id="{4A5A7DD1-718C-42BE-9B90-4D960E22E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57F5EF-9112-4F38-8327-F76BE873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98" y="980370"/>
            <a:ext cx="3326650" cy="135761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 err="1" smtClean="0"/>
              <a:t>EVALUACIóN</a:t>
            </a:r>
            <a:r>
              <a:rPr lang="en-US" sz="4000" dirty="0" smtClean="0"/>
              <a:t> </a:t>
            </a:r>
            <a:r>
              <a:rPr lang="en-US" sz="4000" dirty="0"/>
              <a:t>DE </a:t>
            </a:r>
            <a:r>
              <a:rPr lang="en-US" sz="4000" dirty="0" smtClean="0"/>
              <a:t>ENCUESTAS Y CONSULTAs</a:t>
            </a:r>
            <a:endParaRPr lang="en-US" sz="40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9DE02FF1-20BC-4306-B0FB-AE6D71D737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9A8C427-1B47-42B2-9206-1F34BE757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578" name="Picture 2" descr="Encuesta metodología de iconos iconos encuesta encuesta, diverso, ángulo png  | PNGEgg">
            <a:extLst>
              <a:ext uri="{FF2B5EF4-FFF2-40B4-BE49-F238E27FC236}">
                <a16:creationId xmlns:a16="http://schemas.microsoft.com/office/drawing/2014/main" xmlns="" id="{11CDB61D-B043-4C9D-85FE-94BFDDCE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1367" y="997591"/>
            <a:ext cx="6174771" cy="485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56526" y="3095212"/>
            <a:ext cx="28242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En forma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Calidad, ejecución y adaptación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65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xmlns="" id="{B98ABECA-08C4-4E71-8300-3FC19267F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51413"/>
            <a:ext cx="4951410" cy="29283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/>
                </a:solidFill>
              </a:rPr>
              <a:t>DATOS </a:t>
            </a:r>
            <a:r>
              <a:rPr lang="en-US" sz="4000" dirty="0" err="1" smtClean="0">
                <a:solidFill>
                  <a:schemeClr val="accent1"/>
                </a:solidFill>
              </a:rPr>
              <a:t>EPIDEMIOLóGICOS</a:t>
            </a:r>
            <a:r>
              <a:rPr lang="en-US" sz="4000" dirty="0" smtClean="0">
                <a:solidFill>
                  <a:schemeClr val="accent1"/>
                </a:solidFill>
              </a:rPr>
              <a:t>, </a:t>
            </a:r>
            <a:r>
              <a:rPr lang="en-US" sz="4000" dirty="0" smtClean="0">
                <a:solidFill>
                  <a:schemeClr val="accent1"/>
                </a:solidFill>
              </a:rPr>
              <a:t>SOCIO-</a:t>
            </a:r>
            <a:r>
              <a:rPr lang="en-US" sz="4000" dirty="0" err="1" smtClean="0">
                <a:solidFill>
                  <a:schemeClr val="accent1"/>
                </a:solidFill>
              </a:rPr>
              <a:t>DEMOGRáFICOS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>
                <a:solidFill>
                  <a:schemeClr val="accent1"/>
                </a:solidFill>
              </a:rPr>
              <a:t>Y </a:t>
            </a:r>
            <a:r>
              <a:rPr lang="en-US" sz="4000" dirty="0" err="1" smtClean="0">
                <a:solidFill>
                  <a:schemeClr val="accent1"/>
                </a:solidFill>
              </a:rPr>
              <a:t>ECONóMICOS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COVID-19 y Niñez: estudio comprueba que el virus ha sido subestimado en  niños « Diario y Radio U Chile">
            <a:extLst>
              <a:ext uri="{FF2B5EF4-FFF2-40B4-BE49-F238E27FC236}">
                <a16:creationId xmlns:a16="http://schemas.microsoft.com/office/drawing/2014/main" xmlns="" id="{540F60AE-7A39-4D9D-94D9-A8CA1DA89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3" r="2" b="2"/>
          <a:stretch/>
        </p:blipFill>
        <p:spPr bwMode="auto">
          <a:xfrm>
            <a:off x="6094410" y="636608"/>
            <a:ext cx="5310189" cy="4664988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02825" y="3553428"/>
            <a:ext cx="4467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Mortalidad, natalidad, esperanza de vida, indicadores de riesgo e indicadores de acceso a la atención de 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Iquique y Alto Hospicio mayor contagio en la región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Aumento de la pobreza multidimensional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245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FAEE730A-EFBF-49B0-B431-98D04472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76" y="689358"/>
            <a:ext cx="6297958" cy="4219634"/>
          </a:xfrm>
          <a:prstGeom prst="rect">
            <a:avLst/>
          </a:prstGeom>
        </p:spPr>
      </p:pic>
      <p:sp>
        <p:nvSpPr>
          <p:cNvPr id="109" name="Content Placeholder 108">
            <a:extLst>
              <a:ext uri="{FF2B5EF4-FFF2-40B4-BE49-F238E27FC236}">
                <a16:creationId xmlns:a16="http://schemas.microsoft.com/office/drawing/2014/main" xmlns="" id="{E72236E1-E195-42FA-8F3D-2D19A3BBF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592" y="689358"/>
            <a:ext cx="3076090" cy="216958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accent1"/>
                </a:solidFill>
              </a:rPr>
              <a:t>PROBLEMATICAS Y TEMATICAS PRIORIZADAS POR EL SERVICIO DE SALUD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006592" y="2858947"/>
            <a:ext cx="3359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Fortalecer la coordinación y vínculos entre el Servicio de Salud Iquique y los Referentes en Salud de la Región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Difusión oportuna de la información en relación a los temas de Participación Social y Salud Comunitaria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499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576E8DBD-6DBD-4FCB-8FE8-8F0425C0B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7" name="Freeform 11">
            <a:extLst>
              <a:ext uri="{FF2B5EF4-FFF2-40B4-BE49-F238E27FC236}">
                <a16:creationId xmlns:a16="http://schemas.microsoft.com/office/drawing/2014/main" xmlns="" id="{70BE0118-665B-49AC-8ED9-B29C009CED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3">
            <a:extLst>
              <a:ext uri="{FF2B5EF4-FFF2-40B4-BE49-F238E27FC236}">
                <a16:creationId xmlns:a16="http://schemas.microsoft.com/office/drawing/2014/main" xmlns="" id="{DB8E4593-3024-4A7B-92FB-8114D72E5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25">
            <a:extLst>
              <a:ext uri="{FF2B5EF4-FFF2-40B4-BE49-F238E27FC236}">
                <a16:creationId xmlns:a16="http://schemas.microsoft.com/office/drawing/2014/main" xmlns="" id="{F72029E6-113E-4A42-8D29-4B796B39B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Freeform 14">
            <a:extLst>
              <a:ext uri="{FF2B5EF4-FFF2-40B4-BE49-F238E27FC236}">
                <a16:creationId xmlns:a16="http://schemas.microsoft.com/office/drawing/2014/main" xmlns="" id="{FBAE6AE5-2B20-46E6-B338-A385BFF09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5" name="5-Point Star 24">
            <a:extLst>
              <a:ext uri="{FF2B5EF4-FFF2-40B4-BE49-F238E27FC236}">
                <a16:creationId xmlns:a16="http://schemas.microsoft.com/office/drawing/2014/main" xmlns="" id="{4555B12C-E2CF-448D-918F-96D0958DC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xmlns="" id="{81DCCE50-5BF6-42F8-A562-F8C543ADF3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781E4C-248F-4B11-A547-6B02DCB8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56" y="728095"/>
            <a:ext cx="5648960" cy="13669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OBJETIVO GENERAL Y OBJETIVOS ESPECIFICOS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D78A776B-E301-4D5C-A1B5-A17C1BE18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294" name="Picture 6" descr="MANUAL DIAGNÓSTICO PARTICIPATIVO EN COMUNIDADES">
            <a:extLst>
              <a:ext uri="{FF2B5EF4-FFF2-40B4-BE49-F238E27FC236}">
                <a16:creationId xmlns:a16="http://schemas.microsoft.com/office/drawing/2014/main" xmlns="" id="{67DAF6F6-6309-47EF-B170-27FE95FA53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4871" y="904424"/>
            <a:ext cx="4823662" cy="414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0DDFA573-E787-440F-8A24-6F6D3D549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uadroTexto 2"/>
          <p:cNvSpPr txBox="1"/>
          <p:nvPr/>
        </p:nvSpPr>
        <p:spPr>
          <a:xfrm>
            <a:off x="1071064" y="2157980"/>
            <a:ext cx="5023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Generar acciones de fortalecimiento de la Participación Ciudadana en la Región de Tarapacá  dentro del territorio jurisdiccional que correspondiente a las Provincias de Iquique y Tamarugal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Ampliar la base de representatividad y potenciar liderazgos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Fortalecer el trabajo intersectorial de los consejos de salud con entidades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Potenciar la participación de los directivos en instancias de gestión de los establecimientos de salud ……….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891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Marcador de contenido 5">
            <a:extLst>
              <a:ext uri="{FF2B5EF4-FFF2-40B4-BE49-F238E27FC236}">
                <a16:creationId xmlns:a16="http://schemas.microsoft.com/office/drawing/2014/main" xmlns="" id="{A2E233B5-4DA1-4122-9098-752C01931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38176"/>
            <a:ext cx="4951410" cy="27184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L" sz="4000" dirty="0">
                <a:solidFill>
                  <a:schemeClr val="accent1"/>
                </a:solidFill>
              </a:rPr>
              <a:t>DISMINUCION DE ASISTENCIA A LOS CONSEJOS DE DESARROLLO LOCAL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9DBDF1B-25F9-4814-9986-F3948EEFA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0" r="5175" b="1"/>
          <a:stretch/>
        </p:blipFill>
        <p:spPr>
          <a:xfrm>
            <a:off x="6094410" y="532434"/>
            <a:ext cx="5310189" cy="4769161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2" name="CuadroTexto 1"/>
          <p:cNvSpPr txBox="1"/>
          <p:nvPr/>
        </p:nvSpPr>
        <p:spPr>
          <a:xfrm>
            <a:off x="891251" y="3507129"/>
            <a:ext cx="4398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Falta de interés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Miedo al contagio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Deficiencia o falta de recursos tecnológicos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66432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640</TotalTime>
  <Words>424</Words>
  <Application>Microsoft Office PowerPoint</Application>
  <PresentationFormat>Panorámica</PresentationFormat>
  <Paragraphs>55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Impact</vt:lpstr>
      <vt:lpstr>Evento principal</vt:lpstr>
      <vt:lpstr>Presentación de PowerPoint</vt:lpstr>
      <vt:lpstr>DESCRIPCIÓN TERRITORIAL </vt:lpstr>
      <vt:lpstr>DIAGNóSTICO TERRITORIAL PARTICIPATIVO</vt:lpstr>
      <vt:lpstr>Presentación de PowerPoint</vt:lpstr>
      <vt:lpstr>EVALUACIóN DE ENCUESTAS Y CONSULTAs</vt:lpstr>
      <vt:lpstr>Presentación de PowerPoint</vt:lpstr>
      <vt:lpstr>Presentación de PowerPoint</vt:lpstr>
      <vt:lpstr>OBJETIVO GENERAL Y OBJETIVOS ESPECIFICOS</vt:lpstr>
      <vt:lpstr>Presentación de PowerPoint</vt:lpstr>
      <vt:lpstr>AUMENTO DE MIGRANTES</vt:lpstr>
      <vt:lpstr>FALTA DE ESPECIALISTAS</vt:lpstr>
      <vt:lpstr>FORTALECIMIENTO DE LA PARTICIPACION USUARIA Y FUNCIONARIA</vt:lpstr>
      <vt:lpstr>Efecto covid -19 en la región de tarapaca</vt:lpstr>
      <vt:lpstr>INSENTIVAR LA PARTICIPACION DE LOS DIRECTIVOS</vt:lpstr>
      <vt:lpstr>Cronograma de  actividades</vt:lpstr>
      <vt:lpstr>F  I  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consultorias.ginaortega@gmail.com</dc:creator>
  <cp:lastModifiedBy>Fernando Arias</cp:lastModifiedBy>
  <cp:revision>26</cp:revision>
  <dcterms:created xsi:type="dcterms:W3CDTF">2021-07-26T21:06:23Z</dcterms:created>
  <dcterms:modified xsi:type="dcterms:W3CDTF">2021-07-27T16:43:16Z</dcterms:modified>
</cp:coreProperties>
</file>