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67" r:id="rId2"/>
    <p:sldId id="277" r:id="rId3"/>
    <p:sldId id="279" r:id="rId4"/>
    <p:sldId id="280" r:id="rId5"/>
    <p:sldId id="281" r:id="rId6"/>
    <p:sldId id="268" r:id="rId7"/>
    <p:sldId id="282" r:id="rId8"/>
    <p:sldId id="287" r:id="rId9"/>
    <p:sldId id="274" r:id="rId10"/>
    <p:sldId id="276" r:id="rId11"/>
    <p:sldId id="285" r:id="rId12"/>
    <p:sldId id="28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sal" initials="M" lastIdx="1" clrIdx="0">
    <p:extLst>
      <p:ext uri="{19B8F6BF-5375-455C-9EA6-DF929625EA0E}">
        <p15:presenceInfo xmlns:p15="http://schemas.microsoft.com/office/powerpoint/2012/main" xmlns="" userId="Mins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9T12:59:13.605" idx="1">
    <p:pos x="10" y="10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9A7D2-A5D2-4B38-B148-C866B27E3756}" type="datetimeFigureOut">
              <a:rPr lang="es-ES" smtClean="0"/>
              <a:pPr/>
              <a:t>21/04/2022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AA905-9794-4686-86EA-8E1C9DB982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2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9E1F1-7305-4CF9-B858-94E0D185F0EC}" type="datetimeFigureOut">
              <a:rPr lang="es-ES" smtClean="0"/>
              <a:pPr/>
              <a:t>21/04/2022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6204-DE13-4D37-80D2-55CBEFB829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E1F1-7305-4CF9-B858-94E0D185F0EC}" type="datetimeFigureOut">
              <a:rPr lang="es-ES" smtClean="0"/>
              <a:pPr/>
              <a:t>21/04/2022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6204-DE13-4D37-80D2-55CBEFB829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17f8d7bda73e4e019f71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cid:17f8d7a8c99e4e019f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cid:17f8d7b8efee4e019f7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image" Target="cid:17f8d7b9fdb207cf5f02" TargetMode="External"/><Relationship Id="rId4" Type="http://schemas.openxmlformats.org/officeDocument/2006/relationships/image" Target="cid:17f8d80f93b207cf5f01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17f8d9ee06ae4e019f71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cid:17f8d7a7c97207cf5f01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cid:17f8d7a2dd8207cf5f02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cid:17f8d7a1bd2e4e019f71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915816" y="476672"/>
            <a:ext cx="6228184" cy="5666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¿QUÉ ES LA SALUD MENTAL? </a:t>
            </a:r>
            <a:endParaRPr lang="es-E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8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el completo bienestar Físico, Psicológico y Social;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 óptima calidad de vida que integra un desarrollo Laboral, Educacional y Personal,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s-ES" sz="2800" dirty="0">
              <a:solidFill>
                <a:schemeClr val="bg1"/>
              </a:solidFill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también que la persona pueda tener una armonía consigo misma, con las personas y con el medio.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00364" y="428604"/>
            <a:ext cx="5715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DE LA RED DE SALUD MENTAL S.S.I.</a:t>
            </a:r>
          </a:p>
          <a:p>
            <a:endParaRPr lang="es-CL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CL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L" sz="2000" dirty="0" smtClean="0">
                <a:solidFill>
                  <a:srgbClr val="FFC000"/>
                </a:solidFill>
              </a:rPr>
              <a:t>Apertura Farmacia COSAM en HETG: COSAM Seguel y COSAM Allende</a:t>
            </a:r>
          </a:p>
          <a:p>
            <a:pPr>
              <a:buFont typeface="Wingdings" pitchFamily="2" charset="2"/>
              <a:buChar char="ü"/>
            </a:pPr>
            <a:endParaRPr lang="es-CL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L" sz="2000" dirty="0" smtClean="0">
                <a:solidFill>
                  <a:srgbClr val="92D050"/>
                </a:solidFill>
              </a:rPr>
              <a:t>Pronta</a:t>
            </a:r>
            <a:r>
              <a:rPr lang="es-CL" dirty="0" smtClean="0">
                <a:solidFill>
                  <a:srgbClr val="92D050"/>
                </a:solidFill>
              </a:rPr>
              <a:t> apertura Botiquín Cosam Paris, de la comuna de Alto Hospicio</a:t>
            </a:r>
          </a:p>
          <a:p>
            <a:pPr>
              <a:buFont typeface="Wingdings" pitchFamily="2" charset="2"/>
              <a:buChar char="ü"/>
            </a:pPr>
            <a:endParaRPr lang="es-CL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rgbClr val="FF0000"/>
                </a:solidFill>
              </a:rPr>
              <a:t> Traslado COSAM Seguel a nuevas dependencias</a:t>
            </a:r>
          </a:p>
          <a:p>
            <a:pPr>
              <a:buFont typeface="Wingdings" pitchFamily="2" charset="2"/>
              <a:buChar char="ü"/>
            </a:pPr>
            <a:endParaRPr lang="es-CL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rgbClr val="FFC000"/>
                </a:solidFill>
              </a:rPr>
              <a:t> Plan de Mejoras en los Hogares y Residencias Protegidas</a:t>
            </a:r>
          </a:p>
          <a:p>
            <a:pPr>
              <a:buFont typeface="Wingdings" pitchFamily="2" charset="2"/>
              <a:buChar char="ü"/>
            </a:pPr>
            <a:endParaRPr lang="es-CL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rgbClr val="00B050"/>
                </a:solidFill>
              </a:rPr>
              <a:t> Ingreso al Sistema Nacional de Inversiones: </a:t>
            </a:r>
          </a:p>
          <a:p>
            <a:r>
              <a:rPr lang="es-CL" dirty="0" smtClean="0">
                <a:solidFill>
                  <a:srgbClr val="00B050"/>
                </a:solidFill>
              </a:rPr>
              <a:t>“Normalización Cosam Allende”</a:t>
            </a:r>
          </a:p>
          <a:p>
            <a:endParaRPr lang="es-CL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rgbClr val="FFFF00"/>
                </a:solidFill>
              </a:rPr>
              <a:t>Disminución lista de Espera Psiquiátrica Infanto adolescente y Adulto</a:t>
            </a:r>
          </a:p>
          <a:p>
            <a:endParaRPr lang="es-C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00364" y="428604"/>
            <a:ext cx="57150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DE LA RED DE SALUD MENTAL S.S.I.</a:t>
            </a:r>
          </a:p>
          <a:p>
            <a:pPr algn="r"/>
            <a:endParaRPr lang="es-CL" sz="2000" b="1" dirty="0" smtClean="0">
              <a:solidFill>
                <a:schemeClr val="bg1"/>
              </a:solidFill>
            </a:endParaRPr>
          </a:p>
          <a:p>
            <a:endParaRPr lang="es-CL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L" sz="2000" dirty="0">
                <a:solidFill>
                  <a:srgbClr val="92D050"/>
                </a:solidFill>
              </a:rPr>
              <a:t> Proyección de una red temática  en Salud Mental en la comuna de Alto Hospicio con la apertura de nuevo Hospital, lo que incluirá :</a:t>
            </a:r>
          </a:p>
          <a:p>
            <a:endParaRPr lang="es-CL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CL" sz="2000" dirty="0">
                <a:solidFill>
                  <a:srgbClr val="FFC000"/>
                </a:solidFill>
              </a:rPr>
              <a:t>Segundo Cosam</a:t>
            </a:r>
          </a:p>
          <a:p>
            <a:pPr>
              <a:buFontTx/>
              <a:buChar char="-"/>
            </a:pPr>
            <a:r>
              <a:rPr lang="es-CL" sz="2000" dirty="0">
                <a:solidFill>
                  <a:srgbClr val="FFC000"/>
                </a:solidFill>
              </a:rPr>
              <a:t>Hospital día </a:t>
            </a:r>
            <a:r>
              <a:rPr lang="es-CL" sz="2000" dirty="0" err="1">
                <a:solidFill>
                  <a:srgbClr val="FFC000"/>
                </a:solidFill>
              </a:rPr>
              <a:t>infanto</a:t>
            </a:r>
            <a:r>
              <a:rPr lang="es-CL" sz="2000" dirty="0">
                <a:solidFill>
                  <a:srgbClr val="FFC000"/>
                </a:solidFill>
              </a:rPr>
              <a:t> adolescente y adulto</a:t>
            </a:r>
          </a:p>
          <a:p>
            <a:pPr>
              <a:buFontTx/>
              <a:buChar char="-"/>
            </a:pPr>
            <a:r>
              <a:rPr lang="es-CL" sz="2000" dirty="0">
                <a:solidFill>
                  <a:srgbClr val="FFC000"/>
                </a:solidFill>
              </a:rPr>
              <a:t>Unidad de hospitalización de cuidados </a:t>
            </a:r>
            <a:r>
              <a:rPr lang="es-CL" sz="2000" dirty="0" smtClean="0">
                <a:solidFill>
                  <a:srgbClr val="FFC000"/>
                </a:solidFill>
              </a:rPr>
              <a:t>intensivos </a:t>
            </a:r>
            <a:r>
              <a:rPr lang="es-CL" sz="2000" dirty="0">
                <a:solidFill>
                  <a:srgbClr val="FFC000"/>
                </a:solidFill>
              </a:rPr>
              <a:t>psiquiátricos para población IA y adultos.</a:t>
            </a:r>
            <a:r>
              <a:rPr lang="es-CL" sz="2400" b="1" dirty="0">
                <a:solidFill>
                  <a:srgbClr val="FFC000"/>
                </a:solidFill>
              </a:rPr>
              <a:t>  </a:t>
            </a:r>
            <a:endParaRPr lang="es-ES" sz="2400" b="1" dirty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endParaRPr lang="es-CL" sz="2000" b="1" dirty="0">
              <a:solidFill>
                <a:schemeClr val="bg1"/>
              </a:solidFill>
            </a:endParaRPr>
          </a:p>
          <a:p>
            <a:pPr algn="r"/>
            <a:endParaRPr lang="es-CL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7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-181312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786050" y="3643314"/>
            <a:ext cx="61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b="1" dirty="0" smtClean="0">
                <a:solidFill>
                  <a:srgbClr val="FF0066"/>
                </a:solidFill>
              </a:rPr>
              <a:t/>
            </a:r>
            <a:br>
              <a:rPr lang="es-CL" sz="2400" b="1" dirty="0" smtClean="0">
                <a:solidFill>
                  <a:srgbClr val="FF0066"/>
                </a:solidFill>
              </a:rPr>
            </a:br>
            <a:endParaRPr lang="es-ES" sz="2000" dirty="0">
              <a:solidFill>
                <a:srgbClr val="00B0F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28"/>
            <a:ext cx="664373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C:\Users\Alejandra Aguirre\Desktop\nuevo logo SSI 20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14290"/>
            <a:ext cx="1357322" cy="11430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4429124" y="6286520"/>
            <a:ext cx="3929090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</a:pPr>
            <a:r>
              <a:rPr lang="es-CL" sz="16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Ubicación:  </a:t>
            </a:r>
            <a:r>
              <a:rPr lang="es-CL" sz="16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Anibal Pinto 815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500166" y="1357298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4800" b="1" dirty="0" smtClean="0">
                <a:solidFill>
                  <a:srgbClr val="00B0F0"/>
                </a:solidFill>
              </a:rPr>
              <a:t>DEPARTAMENTO DE SALUD MENTAL- SERVICIO DE SALUD IQUIQUE</a:t>
            </a:r>
            <a:r>
              <a:rPr lang="es-CL" sz="3600" b="1" dirty="0" smtClean="0"/>
              <a:t/>
            </a:r>
            <a:br>
              <a:rPr lang="es-CL" sz="3600" b="1" dirty="0" smtClean="0"/>
            </a:br>
            <a:endParaRPr lang="es-ES" sz="3600" dirty="0"/>
          </a:p>
        </p:txBody>
      </p:sp>
      <p:sp>
        <p:nvSpPr>
          <p:cNvPr id="12" name="2 Subtítulo"/>
          <p:cNvSpPr>
            <a:spLocks noGrp="1"/>
          </p:cNvSpPr>
          <p:nvPr>
            <p:ph type="subTitle" idx="1"/>
          </p:nvPr>
        </p:nvSpPr>
        <p:spPr>
          <a:xfrm>
            <a:off x="540544" y="4714884"/>
            <a:ext cx="8062912" cy="1071570"/>
          </a:xfrm>
        </p:spPr>
        <p:txBody>
          <a:bodyPr>
            <a:normAutofit/>
          </a:bodyPr>
          <a:lstStyle/>
          <a:p>
            <a:pPr algn="r"/>
            <a:r>
              <a:rPr lang="es-CL" sz="2000" b="1" i="1" dirty="0" smtClean="0">
                <a:solidFill>
                  <a:schemeClr val="bg1"/>
                </a:solidFill>
              </a:rPr>
              <a:t>PS. JOSÉ VERGARA OSORIO</a:t>
            </a:r>
          </a:p>
          <a:p>
            <a:pPr algn="r"/>
            <a:r>
              <a:rPr lang="es-CL" sz="2000" b="1" i="1" dirty="0" smtClean="0">
                <a:solidFill>
                  <a:schemeClr val="bg1"/>
                </a:solidFill>
              </a:rPr>
              <a:t>JEFE DEPARTAMENTO SALUD MENTAL</a:t>
            </a:r>
            <a:endParaRPr lang="es-E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08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6000760" cy="578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ENFOQUE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43240" y="1995635"/>
            <a:ext cx="5749240" cy="342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CL" sz="28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dispositivo está constituido por un </a:t>
            </a:r>
            <a:r>
              <a:rPr lang="es-CL" sz="28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Multidisciplinario</a:t>
            </a:r>
            <a:r>
              <a:rPr lang="es-CL" sz="2800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s-CL" sz="2800" i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CL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</a:t>
            </a:r>
            <a:r>
              <a:rPr lang="es-CL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CL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L" sz="28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CL" sz="2800" i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familiar </a:t>
            </a:r>
            <a:r>
              <a:rPr lang="es-CL" sz="2800" i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endParaRPr lang="es-CL" sz="2800" i="1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CL" sz="2800" i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comunitario </a:t>
            </a:r>
            <a:r>
              <a:rPr lang="es-CL" sz="2800" i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ámbito de la Salud Mental. </a:t>
            </a:r>
            <a:endParaRPr lang="es-CL" sz="2800" i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cid:17f8d80f93b207cf5f01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00034" y="857232"/>
            <a:ext cx="27980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id:17f8d7b8efee4e019f71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428992" y="857232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id:17f8d7bda73e4e019f71"/>
          <p:cNvPicPr/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143636" y="857232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id:17f8d7b9fdb207cf5f02"/>
          <p:cNvPicPr/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3071802" y="3786190"/>
            <a:ext cx="2714644" cy="20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id:17f8d7a8c99e4e019f72"/>
          <p:cNvPicPr/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6000760" y="3786190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43240" y="1768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i="1" u="sng" dirty="0">
                <a:solidFill>
                  <a:srgbClr val="FFFF00"/>
                </a:solidFill>
              </a:rPr>
              <a:t>RED DE SALUD MENTAL DE ATENCIÓN </a:t>
            </a:r>
            <a:r>
              <a:rPr lang="es-CL" b="1" i="1" u="sng" dirty="0" smtClean="0">
                <a:solidFill>
                  <a:srgbClr val="FFFF00"/>
                </a:solidFill>
              </a:rPr>
              <a:t>PRIMARIA - IQUIQUE</a:t>
            </a:r>
            <a:endParaRPr lang="es-CL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cid:17f8d7a2dd8207cf5f02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85786" y="1428736"/>
            <a:ext cx="2446891" cy="1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id:17f8d7a7c97207cf5f01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428992" y="1428736"/>
            <a:ext cx="2541905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id:17f8d9ee06ae4e019f71"/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286512" y="1500174"/>
            <a:ext cx="1785950" cy="195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17f8d99e37e207cf5f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00050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7f8db75164e4e019f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8325" y="4000505"/>
            <a:ext cx="26384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3100869" y="4190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i="1" dirty="0">
                <a:solidFill>
                  <a:srgbClr val="FFFF00"/>
                </a:solidFill>
              </a:rPr>
              <a:t>RED DE SALUD MENTAL DE ATENCIÓN </a:t>
            </a:r>
            <a:r>
              <a:rPr lang="es-CL" b="1" i="1" dirty="0" smtClean="0">
                <a:solidFill>
                  <a:srgbClr val="FFFF00"/>
                </a:solidFill>
              </a:rPr>
              <a:t>PRIMARIA – ALTO HOSPICIO</a:t>
            </a:r>
            <a:endParaRPr lang="es-C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17f8dc60bc0e4e019f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428736"/>
            <a:ext cx="2786082" cy="1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7f8dc5ea91207cf5f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87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id:17f8d7a1bd2e4e019f71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643570" y="1428736"/>
            <a:ext cx="2468604" cy="18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43240" y="4623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i="1" dirty="0">
                <a:solidFill>
                  <a:srgbClr val="FFFF00"/>
                </a:solidFill>
              </a:rPr>
              <a:t>RED DE SALUD MENTAL DE ATENCIÓN </a:t>
            </a:r>
            <a:r>
              <a:rPr lang="es-CL" b="1" i="1" dirty="0" smtClean="0">
                <a:solidFill>
                  <a:srgbClr val="FFFF00"/>
                </a:solidFill>
              </a:rPr>
              <a:t>PRIMARIA - RURAL</a:t>
            </a:r>
            <a:endParaRPr lang="es-C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-23490" y="659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3240" y="285729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4308">
            <a:off x="3220640" y="986215"/>
            <a:ext cx="2485714" cy="14095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8122">
            <a:off x="6368724" y="1453863"/>
            <a:ext cx="2371429" cy="13333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7609">
            <a:off x="433778" y="1287786"/>
            <a:ext cx="2511770" cy="19996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2817">
            <a:off x="848912" y="4629531"/>
            <a:ext cx="2359356" cy="245690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51816">
            <a:off x="5924279" y="4709408"/>
            <a:ext cx="2688569" cy="1487553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8"/>
          <a:srcRect l="7807" t="6940" r="13611" b="6759"/>
          <a:stretch/>
        </p:blipFill>
        <p:spPr bwMode="auto">
          <a:xfrm>
            <a:off x="3304648" y="3315435"/>
            <a:ext cx="2519420" cy="1466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939151" y="236855"/>
            <a:ext cx="5545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USUARIAS Y USUARIOS ….</a:t>
            </a:r>
            <a:endParaRPr lang="es-CL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-20498" y="-11717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3240" y="785794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800" dirty="0" smtClean="0">
              <a:solidFill>
                <a:schemeClr val="bg1"/>
              </a:solidFill>
            </a:endParaRPr>
          </a:p>
          <a:p>
            <a:endParaRPr lang="es-CL" sz="2800" dirty="0">
              <a:solidFill>
                <a:schemeClr val="bg1"/>
              </a:solidFill>
            </a:endParaRP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endParaRPr lang="es-CL" sz="2800" dirty="0">
              <a:solidFill>
                <a:schemeClr val="bg1"/>
              </a:solidFill>
            </a:endParaRP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endParaRPr lang="es-CL" sz="2800" dirty="0">
              <a:solidFill>
                <a:schemeClr val="bg1"/>
              </a:solidFill>
            </a:endParaRP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endParaRPr lang="es-CL" sz="2800" dirty="0">
              <a:solidFill>
                <a:schemeClr val="bg1"/>
              </a:solidFill>
            </a:endParaRP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endParaRPr lang="es-CL" sz="2800" dirty="0">
              <a:solidFill>
                <a:schemeClr val="bg1"/>
              </a:solidFill>
            </a:endParaRPr>
          </a:p>
          <a:p>
            <a:endParaRPr lang="es-CL" sz="2800" dirty="0" smtClean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722">
            <a:off x="3643306" y="3948780"/>
            <a:ext cx="2714644" cy="221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17f8de676f2207cf5f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1051">
            <a:off x="763732" y="4305698"/>
            <a:ext cx="2446752" cy="19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7238513919700114762100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7362">
            <a:off x="958081" y="372225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3299419698509607534049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3391">
            <a:off x="7629197" y="1893528"/>
            <a:ext cx="150018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17f9814d99ae4e019f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16299">
            <a:off x="7500958" y="285728"/>
            <a:ext cx="121585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17f9814c29a207cf5f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43087">
            <a:off x="7072330" y="1142984"/>
            <a:ext cx="117428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17f9828acc3e4e019f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676685">
            <a:off x="6643947" y="4180058"/>
            <a:ext cx="2333610" cy="233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945008">
            <a:off x="4232906" y="955439"/>
            <a:ext cx="1821197" cy="24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 rot="697396">
            <a:off x="1135780" y="268168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COSAM  ALLENDE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 rot="20875588">
            <a:off x="4522907" y="1033505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COSAM PARIS</a:t>
            </a:r>
            <a:r>
              <a:rPr lang="es-CL" b="1" dirty="0" smtClean="0"/>
              <a:t> 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 rot="20942604">
            <a:off x="1397068" y="4357693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FARMACIA COSAM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 rot="830827">
            <a:off x="7009845" y="5941842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DEPTO. SALUD MENTAL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 rot="21090269">
            <a:off x="4277427" y="5803343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HOSP.  DIA ADULTO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215206" y="1428736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chemeClr val="bg1"/>
                </a:solidFill>
              </a:rPr>
              <a:t>BOTIQUIN C. PARIS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0374" y="153625"/>
            <a:ext cx="3642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EQUIPOS…..</a:t>
            </a:r>
            <a:endParaRPr lang="es-C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20508" r="31369" b="16015"/>
          <a:stretch>
            <a:fillRect/>
          </a:stretch>
        </p:blipFill>
        <p:spPr bwMode="auto">
          <a:xfrm>
            <a:off x="0" y="0"/>
            <a:ext cx="932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915816" y="571480"/>
            <a:ext cx="6228184" cy="5786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s-ES" sz="26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PANDEMIA….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400" b="0" i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000" i="1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primer momento, mantención de esquemas farmacológicos, licencias médicas, atención en puerta y continuidad de tratamiento… un tremendo desafío a lo no vivido….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000" i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2000" b="0" i="1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Establecimiento de turnos en los equipos:</a:t>
            </a:r>
            <a:r>
              <a:rPr kumimoji="0" lang="es-ES" sz="2000" b="0" i="1" u="none" strike="noStrike" kern="1200" cap="none" spc="0" normalizeH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presencial y remoto.</a:t>
            </a:r>
            <a:endParaRPr kumimoji="0" lang="es-ES" sz="2000" b="0" i="1" u="none" strike="noStrike" kern="1200" cap="none" spc="0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0" lang="es-ES" sz="2000" b="0" i="1" u="none" strike="noStrike" kern="1200" cap="none" spc="0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restaciones</a:t>
            </a:r>
            <a:r>
              <a:rPr kumimoji="0" lang="es-ES" sz="2000" b="0" i="1" u="none" strike="noStrike" kern="1200" cap="none" spc="0" normalizeH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través de Salud Mental remota en contexto de Emergencia Sanitaria.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000" i="1" baseline="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000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Incorporación</a:t>
            </a:r>
            <a:r>
              <a:rPr lang="es-E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40 profesionales y/o técnicos a los COSAM; aumento de la dotación, a través del </a:t>
            </a:r>
            <a:r>
              <a:rPr lang="es-ES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Intersector</a:t>
            </a:r>
            <a:r>
              <a:rPr lang="es-E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SENAME.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2020 se realizaron 23.590 atenciones presenciales.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2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2021 se realizaron 20.415  atenciones presenciales y  29.043 atenciones remotas.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s-E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s-ES" sz="2000" b="0" i="1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97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3143240" y="571480"/>
            <a:ext cx="5286412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43240" y="78579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1454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 smtClean="0">
                <a:solidFill>
                  <a:srgbClr val="006CB7"/>
                </a:solidFill>
              </a:rPr>
              <a:t>Flujograma de la Red de Salud Mental de la Región de Tarapacá 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143108" y="613548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428596" y="642918"/>
            <a:ext cx="1038226" cy="457200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CALETAS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428596" y="1020743"/>
            <a:ext cx="1038226" cy="466725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VIDELA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>
            <a:off x="428596" y="1487468"/>
            <a:ext cx="1038226" cy="514350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GUZMAN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428596" y="2049443"/>
            <a:ext cx="1038226" cy="514350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AGUIRRE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428596" y="2563793"/>
            <a:ext cx="1038226" cy="361950"/>
          </a:xfrm>
          <a:prstGeom prst="ellipse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SUR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476221" y="3478193"/>
            <a:ext cx="1038226" cy="466725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AÑAZCO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428596" y="2973368"/>
            <a:ext cx="1038226" cy="457200"/>
          </a:xfrm>
          <a:prstGeom prst="ellipse">
            <a:avLst/>
          </a:prstGeom>
          <a:solidFill>
            <a:srgbClr val="8064A2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PULGAR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533372" y="4430693"/>
            <a:ext cx="1038225" cy="42862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C. PICA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476221" y="3944918"/>
            <a:ext cx="1038226" cy="485775"/>
          </a:xfrm>
          <a:prstGeom prst="ellipse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CESFAM REYNO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533372" y="4906943"/>
            <a:ext cx="1038225" cy="428625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C. POZO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533372" y="5383193"/>
            <a:ext cx="1038225" cy="527050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COMUNAS RURALES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043113" y="457200"/>
            <a:ext cx="3267075" cy="314325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SERVICIO DE SALUD IQUIQUE</a:t>
            </a:r>
            <a:endParaRPr kumimoji="0" lang="es-CL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5572132" y="500042"/>
            <a:ext cx="2786082" cy="285752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HOSPITAL HTG IQUIQUE</a:t>
            </a:r>
            <a:endParaRPr kumimoji="0" lang="es-CL" sz="1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2100263" y="1244600"/>
            <a:ext cx="1104900" cy="4572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COSAM SEGUEL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2100263" y="2378075"/>
            <a:ext cx="1104900" cy="5524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COSAM ALLENDE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2100263" y="3644900"/>
            <a:ext cx="1104900" cy="4572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COSAM PARIS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2719388" y="949325"/>
            <a:ext cx="904875" cy="2952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HOGAR 2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719388" y="2111375"/>
            <a:ext cx="752475" cy="2667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HOGAR 1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2719388" y="2930525"/>
            <a:ext cx="876300" cy="2476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RESIDENCIA 1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2719388" y="4140200"/>
            <a:ext cx="904875" cy="2857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RESIDENCIA 2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719388" y="4502150"/>
            <a:ext cx="904875" cy="2857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RESIDENCIA 3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4319588" y="1244600"/>
            <a:ext cx="1228725" cy="6191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HOSPITAL DIA INFANTO ADOLESCENTE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4286248" y="2357430"/>
            <a:ext cx="1228725" cy="51435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HOSPITAL DIA ADULTO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4371976" y="3781425"/>
            <a:ext cx="1190625" cy="5619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TALLER LABORAL</a:t>
            </a: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COANIL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6215074" y="2000240"/>
            <a:ext cx="704850" cy="22288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s-CL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7350150" y="1309014"/>
            <a:ext cx="1104900" cy="4572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UHCIP ADULTOS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339013" y="2473325"/>
            <a:ext cx="1104900" cy="5715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UHCIP IA ML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7466832" y="3886200"/>
            <a:ext cx="1104900" cy="457200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UHCIP MP</a:t>
            </a:r>
            <a:endParaRPr kumimoji="0" lang="es-CL" sz="1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AutoShape 20"/>
          <p:cNvSpPr>
            <a:spLocks noChangeShapeType="1"/>
          </p:cNvSpPr>
          <p:nvPr/>
        </p:nvSpPr>
        <p:spPr bwMode="auto">
          <a:xfrm flipV="1">
            <a:off x="1500166" y="1597024"/>
            <a:ext cx="457222" cy="46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7" name="AutoShape 19"/>
          <p:cNvSpPr>
            <a:spLocks noChangeShapeType="1"/>
          </p:cNvSpPr>
          <p:nvPr/>
        </p:nvSpPr>
        <p:spPr bwMode="auto">
          <a:xfrm>
            <a:off x="1571604" y="928669"/>
            <a:ext cx="385784" cy="23020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6" name="AutoShape 18"/>
          <p:cNvSpPr>
            <a:spLocks noChangeShapeType="1"/>
          </p:cNvSpPr>
          <p:nvPr/>
        </p:nvSpPr>
        <p:spPr bwMode="auto">
          <a:xfrm>
            <a:off x="1500166" y="1285860"/>
            <a:ext cx="457222" cy="8256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5" name="AutoShape 17"/>
          <p:cNvSpPr>
            <a:spLocks noChangeShapeType="1"/>
          </p:cNvSpPr>
          <p:nvPr/>
        </p:nvSpPr>
        <p:spPr bwMode="auto">
          <a:xfrm>
            <a:off x="1571603" y="2357429"/>
            <a:ext cx="471509" cy="1158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4" name="AutoShape 16"/>
          <p:cNvSpPr>
            <a:spLocks noChangeShapeType="1"/>
          </p:cNvSpPr>
          <p:nvPr/>
        </p:nvSpPr>
        <p:spPr bwMode="auto">
          <a:xfrm flipV="1">
            <a:off x="1571603" y="2582862"/>
            <a:ext cx="471509" cy="13175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3" name="AutoShape 15"/>
          <p:cNvSpPr>
            <a:spLocks noChangeShapeType="1"/>
          </p:cNvSpPr>
          <p:nvPr/>
        </p:nvSpPr>
        <p:spPr bwMode="auto">
          <a:xfrm>
            <a:off x="1500165" y="3357562"/>
            <a:ext cx="600097" cy="239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>
            <a:off x="1571603" y="3713481"/>
            <a:ext cx="47150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V="1">
            <a:off x="1500165" y="3886200"/>
            <a:ext cx="542947" cy="185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 flipV="1">
            <a:off x="1428727" y="4035424"/>
            <a:ext cx="614385" cy="3937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 flipV="1">
            <a:off x="1500165" y="4187824"/>
            <a:ext cx="542947" cy="81281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/>
          <p:cNvSpPr>
            <a:spLocks noChangeShapeType="1"/>
          </p:cNvSpPr>
          <p:nvPr/>
        </p:nvSpPr>
        <p:spPr bwMode="auto">
          <a:xfrm flipV="1">
            <a:off x="1571604" y="4244974"/>
            <a:ext cx="633434" cy="125572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3930650" y="1473200"/>
            <a:ext cx="0" cy="250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3548063" y="1473200"/>
            <a:ext cx="771525" cy="1238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 flipH="1">
            <a:off x="3625850" y="3978275"/>
            <a:ext cx="304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3929058" y="2571744"/>
            <a:ext cx="323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>
            <a:off x="3929058" y="3425596"/>
            <a:ext cx="323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3929058" y="3071810"/>
            <a:ext cx="22844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 flipV="1">
            <a:off x="6872288" y="1863725"/>
            <a:ext cx="409575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6919913" y="2740025"/>
            <a:ext cx="36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6872288" y="3830638"/>
            <a:ext cx="466725" cy="203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5" name="54 Elipse"/>
          <p:cNvSpPr/>
          <p:nvPr/>
        </p:nvSpPr>
        <p:spPr>
          <a:xfrm>
            <a:off x="4143372" y="2000240"/>
            <a:ext cx="1143008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" b="1" dirty="0" smtClean="0">
                <a:solidFill>
                  <a:schemeClr val="tx1"/>
                </a:solidFill>
              </a:rPr>
              <a:t>FARMACIA COSAM EN HETG</a:t>
            </a:r>
            <a:endParaRPr lang="es-ES" sz="600" b="1" dirty="0">
              <a:solidFill>
                <a:schemeClr val="tx1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2143108" y="3929066"/>
            <a:ext cx="857256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" b="1" dirty="0" smtClean="0">
                <a:solidFill>
                  <a:schemeClr val="tx1"/>
                </a:solidFill>
              </a:rPr>
              <a:t>BOTIQUÍN COSAM</a:t>
            </a:r>
            <a:endParaRPr lang="es-ES" sz="600" b="1" dirty="0">
              <a:solidFill>
                <a:schemeClr val="tx1"/>
              </a:solidFill>
            </a:endParaRPr>
          </a:p>
        </p:txBody>
      </p:sp>
      <p:cxnSp>
        <p:nvCxnSpPr>
          <p:cNvPr id="65" name="64 Conector recto de flecha"/>
          <p:cNvCxnSpPr>
            <a:stCxn id="2083" idx="3"/>
            <a:endCxn id="55" idx="2"/>
          </p:cNvCxnSpPr>
          <p:nvPr/>
        </p:nvCxnSpPr>
        <p:spPr>
          <a:xfrm>
            <a:off x="3205163" y="1473200"/>
            <a:ext cx="938209" cy="669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>
            <a:stCxn id="2082" idx="3"/>
          </p:cNvCxnSpPr>
          <p:nvPr/>
        </p:nvCxnSpPr>
        <p:spPr>
          <a:xfrm flipV="1">
            <a:off x="3205163" y="2214554"/>
            <a:ext cx="1009647" cy="439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4432654" y="3251092"/>
            <a:ext cx="1069267" cy="349009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CENTRO DIURNO</a:t>
            </a:r>
            <a:endParaRPr kumimoji="0" lang="es-CL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AutoShape 5"/>
          <p:cNvSpPr>
            <a:spLocks noChangeShapeType="1"/>
          </p:cNvSpPr>
          <p:nvPr/>
        </p:nvSpPr>
        <p:spPr bwMode="auto">
          <a:xfrm>
            <a:off x="3981447" y="3929066"/>
            <a:ext cx="323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1698</TotalTime>
  <Words>477</Words>
  <Application>Microsoft Office PowerPoint</Application>
  <PresentationFormat>Presentación en pantalla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SALUD MENTAL- SERVICIO DE SALUD IQUIQUE DIRECTORA (S) SSI, SRA. PATRICIA QUINTARD ROJAS</dc:title>
  <dc:creator>Salud Mental</dc:creator>
  <cp:lastModifiedBy>Alejandra Huanaco</cp:lastModifiedBy>
  <cp:revision>106</cp:revision>
  <dcterms:created xsi:type="dcterms:W3CDTF">2022-03-14T12:54:23Z</dcterms:created>
  <dcterms:modified xsi:type="dcterms:W3CDTF">2022-04-21T15:30:28Z</dcterms:modified>
</cp:coreProperties>
</file>