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</p:sldMasterIdLst>
  <p:sldIdLst>
    <p:sldId id="257" r:id="rId3"/>
    <p:sldId id="260" r:id="rId4"/>
    <p:sldId id="263" r:id="rId5"/>
    <p:sldId id="264" r:id="rId6"/>
    <p:sldId id="282" r:id="rId7"/>
    <p:sldId id="286" r:id="rId8"/>
    <p:sldId id="290" r:id="rId9"/>
    <p:sldId id="265" r:id="rId10"/>
    <p:sldId id="266" r:id="rId11"/>
    <p:sldId id="267" r:id="rId12"/>
    <p:sldId id="287" r:id="rId13"/>
    <p:sldId id="288" r:id="rId14"/>
    <p:sldId id="299" r:id="rId15"/>
    <p:sldId id="300" r:id="rId16"/>
    <p:sldId id="301" r:id="rId17"/>
    <p:sldId id="303" r:id="rId18"/>
    <p:sldId id="304" r:id="rId19"/>
    <p:sldId id="302" r:id="rId20"/>
    <p:sldId id="293" r:id="rId2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46"/>
  </p:normalViewPr>
  <p:slideViewPr>
    <p:cSldViewPr snapToGrid="0" snapToObjects="1"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64008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53824-6883-374E-9409-B1E5803C6C33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1E9D24-368F-1442-B4D0-D75EA54D2793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73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5675C8-4A56-DD49-902E-66793AB5038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2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0C482-0F1F-ED47-9A55-C94A2B8D835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3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B03173-DCFE-7547-BD66-530F9DA8409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98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AF6C57-9AF6-DF4A-8BFA-2E58915598B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84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CAEE33-AECD-5F47-80A2-94A8B024AD6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17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11C1E1-50D7-7E47-A28D-0AF42783CE08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8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CA2915-FC85-3B40-9CC9-119A66AE88F5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B16F8A-DC13-8649-9C3E-202200F767EC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A0D866-7AF1-4440-8DF0-5323CEBA838C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98981B-98EF-DF48-96C3-D2B6298F9F29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9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92949-A572-6F4B-B3C4-AFA967C94D16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2F3EA3-9754-504A-9DFA-8596256841DD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4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E6D2A2-B4A2-2C4E-82AC-3E5BC06054EF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541B5-8DAD-FE42-A7EF-4C4819680D85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8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7FE156-5558-C14B-AB29-24AD0FE9110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2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FFEEE14-44AB-4844-B98B-0ACBC963CDEF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5E320-83B8-8148-806F-8598FA757E5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C5D06F-6720-AD44-B347-8D9B3EBABAD9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9C5AC-341C-7E48-A7A3-B21748D9048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8717C-77D1-EC4F-877B-ADB901F17072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4/4/2024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47C2B-168D-3143-984D-988DA45D147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4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"/>
          <p:cNvSpPr>
            <a:spLocks noChangeArrowheads="1"/>
          </p:cNvSpPr>
          <p:nvPr userDrawn="1"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27" name="Rectangle 65"/>
          <p:cNvSpPr>
            <a:spLocks noChangeArrowheads="1"/>
          </p:cNvSpPr>
          <p:nvPr userDrawn="1"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70"/>
          <p:cNvSpPr>
            <a:spLocks noChangeArrowheads="1"/>
          </p:cNvSpPr>
          <p:nvPr userDrawn="1"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1" name="Rectangle 71"/>
          <p:cNvSpPr>
            <a:spLocks noChangeArrowheads="1"/>
          </p:cNvSpPr>
          <p:nvPr userDrawn="1"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74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B5206D-02F9-8449-A2C5-9A73B87E52F9}" type="slidenum">
              <a:rPr lang="en-US"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6" name="Rectangle 9"/>
          <p:cNvSpPr>
            <a:spLocks noChangeArrowheads="1"/>
          </p:cNvSpPr>
          <p:nvPr userDrawn="1"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7" name="Rectangle 10"/>
          <p:cNvSpPr>
            <a:spLocks noChangeArrowheads="1"/>
          </p:cNvSpPr>
          <p:nvPr userDrawn="1"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6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472" y="319461"/>
            <a:ext cx="2488223" cy="232324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46" y="2967403"/>
            <a:ext cx="4026877" cy="3020158"/>
          </a:xfrm>
          <a:prstGeom prst="rect">
            <a:avLst/>
          </a:prstGeom>
          <a:effectLst>
            <a:softEdge rad="50800"/>
          </a:effectLst>
        </p:spPr>
      </p:pic>
    </p:spTree>
    <p:extLst>
      <p:ext uri="{BB962C8B-B14F-4D97-AF65-F5344CB8AC3E}">
        <p14:creationId xmlns:p14="http://schemas.microsoft.com/office/powerpoint/2010/main" val="345123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8969" y="484742"/>
            <a:ext cx="6377944" cy="810658"/>
          </a:xfrm>
        </p:spPr>
        <p:txBody>
          <a:bodyPr/>
          <a:lstStyle/>
          <a:p>
            <a:r>
              <a:rPr lang="es-CL" dirty="0" smtClean="0"/>
              <a:t>CONDICIONES DE LA FAMILIA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CL" dirty="0"/>
              <a:t>Existencia de un cuidador o tutor responsable, quién deberá cumplir las indicaciones terapéuticas y de cuidados generales de el/la usuario/a</a:t>
            </a:r>
            <a:r>
              <a:rPr lang="es-CL" dirty="0" smtClean="0"/>
              <a:t>.</a:t>
            </a:r>
          </a:p>
          <a:p>
            <a:pPr lvl="0"/>
            <a:r>
              <a:rPr lang="es-CL" dirty="0" smtClean="0"/>
              <a:t>Grado </a:t>
            </a:r>
            <a:r>
              <a:rPr lang="es-CL" dirty="0"/>
              <a:t>de compromiso del grupo familiar (tutor o cuidador).</a:t>
            </a:r>
          </a:p>
          <a:p>
            <a:pPr lvl="0"/>
            <a:r>
              <a:rPr lang="es-CL" dirty="0"/>
              <a:t>Que el cuidador o tutor sea capaz de seguir indicaciones clínicas.</a:t>
            </a:r>
          </a:p>
          <a:p>
            <a:pPr lvl="0"/>
            <a:r>
              <a:rPr lang="es-CL" dirty="0"/>
              <a:t>Existencia redes de apoyo familiar y comunitario.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61607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699" y="739470"/>
            <a:ext cx="8164513" cy="714955"/>
          </a:xfrm>
        </p:spPr>
        <p:txBody>
          <a:bodyPr/>
          <a:lstStyle/>
          <a:p>
            <a:r>
              <a:rPr lang="es-ES" dirty="0" smtClean="0"/>
              <a:t>DIAGNOSTICOS MÁS COMUNES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56699" y="1480267"/>
            <a:ext cx="3680129" cy="4525963"/>
          </a:xfrm>
        </p:spPr>
        <p:txBody>
          <a:bodyPr/>
          <a:lstStyle/>
          <a:p>
            <a:r>
              <a:rPr lang="es-ES" sz="2400" dirty="0" smtClean="0">
                <a:solidFill>
                  <a:srgbClr val="FF0000"/>
                </a:solidFill>
              </a:rPr>
              <a:t>ITU/PNA</a:t>
            </a:r>
          </a:p>
          <a:p>
            <a:r>
              <a:rPr lang="es-ES" sz="2400" dirty="0" smtClean="0">
                <a:solidFill>
                  <a:srgbClr val="FF0000"/>
                </a:solidFill>
              </a:rPr>
              <a:t>Neumonías</a:t>
            </a:r>
          </a:p>
          <a:p>
            <a:r>
              <a:rPr lang="es-ES" sz="2400" dirty="0" smtClean="0">
                <a:solidFill>
                  <a:srgbClr val="FF0000"/>
                </a:solidFill>
              </a:rPr>
              <a:t>ACV</a:t>
            </a:r>
          </a:p>
          <a:p>
            <a:r>
              <a:rPr lang="es-ES" sz="2400" dirty="0" smtClean="0">
                <a:solidFill>
                  <a:srgbClr val="FF0000"/>
                </a:solidFill>
              </a:rPr>
              <a:t>Cáncer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Fracturas post </a:t>
            </a:r>
            <a:r>
              <a:rPr lang="es-ES" sz="2400" dirty="0" err="1" smtClean="0">
                <a:solidFill>
                  <a:schemeClr val="tx1"/>
                </a:solidFill>
              </a:rPr>
              <a:t>op</a:t>
            </a:r>
            <a:r>
              <a:rPr lang="es-ES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Pie diabético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Celulitis</a:t>
            </a:r>
          </a:p>
          <a:p>
            <a:r>
              <a:rPr lang="es-ES" sz="2400" dirty="0" err="1" smtClean="0">
                <a:solidFill>
                  <a:schemeClr val="tx1"/>
                </a:solidFill>
              </a:rPr>
              <a:t>Osteomelitis</a:t>
            </a:r>
            <a:endParaRPr lang="es-ES" sz="2400" dirty="0" smtClean="0">
              <a:solidFill>
                <a:schemeClr val="tx1"/>
              </a:solidFill>
            </a:endParaRPr>
          </a:p>
          <a:p>
            <a:r>
              <a:rPr lang="es-ES" sz="2400" dirty="0" err="1" smtClean="0">
                <a:solidFill>
                  <a:schemeClr val="tx1"/>
                </a:solidFill>
              </a:rPr>
              <a:t>Op</a:t>
            </a:r>
            <a:r>
              <a:rPr lang="es-ES" sz="2400" dirty="0" smtClean="0">
                <a:solidFill>
                  <a:schemeClr val="tx1"/>
                </a:solidFill>
              </a:rPr>
              <a:t> de columna vertebral</a:t>
            </a: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84590" y="1454425"/>
            <a:ext cx="3756328" cy="4525963"/>
          </a:xfrm>
        </p:spPr>
        <p:txBody>
          <a:bodyPr/>
          <a:lstStyle/>
          <a:p>
            <a:r>
              <a:rPr lang="es-ES" sz="2400" dirty="0" smtClean="0">
                <a:solidFill>
                  <a:schemeClr val="tx1"/>
                </a:solidFill>
              </a:rPr>
              <a:t>EPOC descompensado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ICC descompensado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TVP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Usuarios en espera de pabellón o traslados</a:t>
            </a:r>
          </a:p>
          <a:p>
            <a:r>
              <a:rPr lang="es-ES" sz="2400" dirty="0">
                <a:solidFill>
                  <a:schemeClr val="tx1"/>
                </a:solidFill>
              </a:rPr>
              <a:t>Trastornos nutricionales que requieran nutrición enteral  y/o parenteral</a:t>
            </a:r>
            <a:endParaRPr lang="es-ES" sz="2400" dirty="0" smtClean="0">
              <a:solidFill>
                <a:schemeClr val="tx1"/>
              </a:solidFill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49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5943" y="600654"/>
            <a:ext cx="8164513" cy="643393"/>
          </a:xfrm>
        </p:spPr>
        <p:txBody>
          <a:bodyPr/>
          <a:lstStyle/>
          <a:p>
            <a:r>
              <a:rPr lang="es-ES" dirty="0" smtClean="0"/>
              <a:t>PRESTACIONES QUE OFRECE UHD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44047"/>
            <a:ext cx="5041900" cy="51948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ES" sz="1600" dirty="0" smtClean="0">
                <a:solidFill>
                  <a:schemeClr val="tx1"/>
                </a:solidFill>
              </a:rPr>
              <a:t>ENFERMERIA</a:t>
            </a:r>
            <a:r>
              <a:rPr lang="es-CL" sz="16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s-CL" sz="1600" dirty="0" smtClean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Tratamientos y/o hidratación endovenosos cada 24, 12, 8 o 6 horas. También IM y SC.</a:t>
            </a:r>
          </a:p>
          <a:p>
            <a:pPr>
              <a:buFont typeface="Calibri" panose="020F0502020204030204" pitchFamily="34" charset="0"/>
              <a:buChar char="⁻"/>
            </a:pPr>
            <a:r>
              <a:rPr lang="es-CL" sz="1600" dirty="0">
                <a:solidFill>
                  <a:schemeClr val="tx1"/>
                </a:solidFill>
              </a:rPr>
              <a:t>Manejo de dispositivos invasivos (TQT/GTT).</a:t>
            </a:r>
          </a:p>
          <a:p>
            <a:pPr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Curaciones  avanzadas de heridas </a:t>
            </a:r>
            <a:r>
              <a:rPr lang="es-CL" sz="1600" dirty="0">
                <a:solidFill>
                  <a:schemeClr val="tx1"/>
                </a:solidFill>
              </a:rPr>
              <a:t>(infectadas y no </a:t>
            </a:r>
            <a:r>
              <a:rPr lang="es-CL" sz="1600" dirty="0" smtClean="0">
                <a:solidFill>
                  <a:schemeClr val="tx1"/>
                </a:solidFill>
              </a:rPr>
              <a:t>infectadas)</a:t>
            </a:r>
          </a:p>
          <a:p>
            <a:pPr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Utilización </a:t>
            </a:r>
            <a:r>
              <a:rPr lang="es-CL" sz="1600" dirty="0">
                <a:solidFill>
                  <a:schemeClr val="tx1"/>
                </a:solidFill>
              </a:rPr>
              <a:t>de técnica de equipo portátil de sistema al vacío de presión negativa </a:t>
            </a:r>
            <a:r>
              <a:rPr lang="es-CL" sz="1600" dirty="0" smtClean="0">
                <a:solidFill>
                  <a:schemeClr val="tx1"/>
                </a:solidFill>
              </a:rPr>
              <a:t>(VAC)</a:t>
            </a:r>
          </a:p>
          <a:p>
            <a:pPr marL="342900" lvl="1" indent="-342900"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Traslape </a:t>
            </a:r>
            <a:r>
              <a:rPr lang="es-CL" sz="1600" dirty="0">
                <a:solidFill>
                  <a:schemeClr val="tx1"/>
                </a:solidFill>
              </a:rPr>
              <a:t>de terapia </a:t>
            </a:r>
            <a:r>
              <a:rPr lang="es-CL" sz="1600" dirty="0" smtClean="0">
                <a:solidFill>
                  <a:schemeClr val="tx1"/>
                </a:solidFill>
              </a:rPr>
              <a:t>anticoagulante</a:t>
            </a:r>
          </a:p>
          <a:p>
            <a:pPr marL="342900" lvl="1" indent="-342900"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Exámenes </a:t>
            </a:r>
            <a:r>
              <a:rPr lang="es-CL" sz="1600" dirty="0">
                <a:solidFill>
                  <a:schemeClr val="tx1"/>
                </a:solidFill>
              </a:rPr>
              <a:t>de </a:t>
            </a:r>
            <a:r>
              <a:rPr lang="es-CL" sz="1600" dirty="0" smtClean="0">
                <a:solidFill>
                  <a:schemeClr val="tx1"/>
                </a:solidFill>
              </a:rPr>
              <a:t>laboratorio </a:t>
            </a:r>
            <a:r>
              <a:rPr lang="es-CL" sz="1600" dirty="0">
                <a:solidFill>
                  <a:schemeClr val="tx1"/>
                </a:solidFill>
              </a:rPr>
              <a:t>(sangre, orina, cultivos, BK</a:t>
            </a:r>
            <a:r>
              <a:rPr lang="es-CL" sz="1600" dirty="0" smtClean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buFont typeface="Calibri" panose="020F0502020204030204" pitchFamily="34" charset="0"/>
              <a:buChar char="⁻"/>
            </a:pPr>
            <a:r>
              <a:rPr lang="es-ES" sz="1600" dirty="0">
                <a:solidFill>
                  <a:schemeClr val="tx1"/>
                </a:solidFill>
              </a:rPr>
              <a:t>Toma de muestras para exámenes en usuarios de alto riesgo y/o dependencia </a:t>
            </a:r>
            <a:r>
              <a:rPr lang="es-ES" sz="1600" dirty="0" smtClean="0">
                <a:solidFill>
                  <a:schemeClr val="tx1"/>
                </a:solidFill>
              </a:rPr>
              <a:t>severa</a:t>
            </a:r>
          </a:p>
          <a:p>
            <a:pPr lvl="0">
              <a:buFont typeface="Calibri" panose="020F0502020204030204" pitchFamily="34" charset="0"/>
              <a:buChar char="⁻"/>
            </a:pPr>
            <a:r>
              <a:rPr lang="es-ES" sz="1600" dirty="0">
                <a:solidFill>
                  <a:prstClr val="black"/>
                </a:solidFill>
              </a:rPr>
              <a:t>Acompañamientos de usuarios y familiares en el final de la </a:t>
            </a:r>
            <a:r>
              <a:rPr lang="es-ES" sz="1600" dirty="0" smtClean="0">
                <a:solidFill>
                  <a:prstClr val="black"/>
                </a:solidFill>
              </a:rPr>
              <a:t>vida</a:t>
            </a:r>
          </a:p>
          <a:p>
            <a:pPr lvl="0">
              <a:buFont typeface="Calibri" panose="020F0502020204030204" pitchFamily="34" charset="0"/>
              <a:buChar char="⁻"/>
            </a:pPr>
            <a:r>
              <a:rPr lang="es-CL" sz="1600" dirty="0" smtClean="0">
                <a:solidFill>
                  <a:schemeClr val="tx1"/>
                </a:solidFill>
              </a:rPr>
              <a:t>Instalación, manejo y educación de sondas, </a:t>
            </a:r>
            <a:r>
              <a:rPr lang="es-CL" sz="1600" dirty="0">
                <a:solidFill>
                  <a:schemeClr val="tx1"/>
                </a:solidFill>
              </a:rPr>
              <a:t>drenaje y otros elementos </a:t>
            </a:r>
            <a:r>
              <a:rPr lang="es-CL" sz="1600" dirty="0" smtClean="0">
                <a:solidFill>
                  <a:schemeClr val="tx1"/>
                </a:solidFill>
              </a:rPr>
              <a:t>invasivos.</a:t>
            </a:r>
          </a:p>
          <a:p>
            <a:pPr lvl="0">
              <a:buFont typeface="Calibri" panose="020F0502020204030204" pitchFamily="34" charset="0"/>
              <a:buChar char="⁻"/>
            </a:pPr>
            <a:r>
              <a:rPr lang="es-ES" sz="1600" dirty="0" smtClean="0">
                <a:solidFill>
                  <a:schemeClr val="tx1"/>
                </a:solidFill>
              </a:rPr>
              <a:t>Educación </a:t>
            </a:r>
            <a:r>
              <a:rPr lang="es-CL" sz="1600" dirty="0">
                <a:solidFill>
                  <a:schemeClr val="tx1"/>
                </a:solidFill>
              </a:rPr>
              <a:t>a usuario/a y cuidadores sobre patología, farmacoterapia, etc.</a:t>
            </a:r>
          </a:p>
          <a:p>
            <a:pPr lvl="0">
              <a:buFont typeface="Calibri" panose="020F0502020204030204" pitchFamily="34" charset="0"/>
              <a:buChar char="⁻"/>
            </a:pPr>
            <a:endParaRPr lang="es-ES" sz="1600" dirty="0">
              <a:solidFill>
                <a:prstClr val="black"/>
              </a:solidFill>
            </a:endParaRPr>
          </a:p>
          <a:p>
            <a:pPr marL="342900" lvl="1" indent="-342900">
              <a:buFont typeface="Calibri" panose="020F0502020204030204" pitchFamily="34" charset="0"/>
              <a:buChar char="⁻"/>
            </a:pPr>
            <a:endParaRPr lang="es-CL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CL" sz="16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CL" sz="16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588000" y="1801964"/>
            <a:ext cx="3098800" cy="4525963"/>
          </a:xfrm>
        </p:spPr>
        <p:txBody>
          <a:bodyPr/>
          <a:lstStyle/>
          <a:p>
            <a:pPr>
              <a:buFont typeface="Calibri" panose="020F0502020204030204" pitchFamily="34" charset="0"/>
              <a:buChar char="⁻"/>
            </a:pPr>
            <a:endParaRPr lang="es-ES" sz="1600" dirty="0">
              <a:solidFill>
                <a:schemeClr val="tx1"/>
              </a:solidFill>
            </a:endParaRPr>
          </a:p>
          <a:p>
            <a:pPr>
              <a:buFont typeface="Calibri" panose="020F0502020204030204" pitchFamily="34" charset="0"/>
              <a:buChar char="⁻"/>
            </a:pPr>
            <a:endParaRPr lang="es-CL" dirty="0"/>
          </a:p>
        </p:txBody>
      </p:sp>
      <p:pic>
        <p:nvPicPr>
          <p:cNvPr id="1026" name="Picture 2" descr="https://tse3.mm.bing.net/th?id=OIP.9n91r34dUqB3xJRDGAihpQHaDt&amp;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350445"/>
            <a:ext cx="3429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9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4771" y="495300"/>
            <a:ext cx="7764805" cy="63533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CL" sz="1800" dirty="0" smtClean="0"/>
              <a:t>KINESIOLOGOS:  </a:t>
            </a:r>
          </a:p>
          <a:p>
            <a:pPr lvl="1"/>
            <a:r>
              <a:rPr lang="es-CL" sz="1600" dirty="0" smtClean="0"/>
              <a:t>Kinesioterapia respiratoria y/o neuromotora.</a:t>
            </a:r>
          </a:p>
          <a:p>
            <a:pPr lvl="1"/>
            <a:r>
              <a:rPr lang="es-CL" sz="1600" dirty="0" smtClean="0"/>
              <a:t>Manejo de dispositivos invasivos (TQT).</a:t>
            </a:r>
          </a:p>
          <a:p>
            <a:pPr lvl="1"/>
            <a:r>
              <a:rPr lang="es-CL" sz="1600" dirty="0" smtClean="0"/>
              <a:t>Toma de exámenes (CSB, IFI viral, PCR, </a:t>
            </a:r>
            <a:r>
              <a:rPr lang="es-CL" sz="1600" dirty="0" err="1" smtClean="0"/>
              <a:t>baciloscopia</a:t>
            </a:r>
            <a:r>
              <a:rPr lang="es-CL" sz="1600" dirty="0" smtClean="0"/>
              <a:t>).</a:t>
            </a:r>
          </a:p>
          <a:p>
            <a:pPr lvl="1"/>
            <a:r>
              <a:rPr lang="es-CL" sz="1600" dirty="0" smtClean="0"/>
              <a:t>Aspiración de secreciones.</a:t>
            </a:r>
          </a:p>
          <a:p>
            <a:pPr lvl="1"/>
            <a:r>
              <a:rPr lang="es-CL" sz="1600" dirty="0" smtClean="0"/>
              <a:t>Inhaloterapia / Nebulización. </a:t>
            </a:r>
          </a:p>
          <a:p>
            <a:pPr lvl="1"/>
            <a:r>
              <a:rPr lang="es-CL" sz="1600" dirty="0" smtClean="0"/>
              <a:t>Oxigenoterapia suplementaria (aguda o permanente). </a:t>
            </a:r>
          </a:p>
          <a:p>
            <a:pPr lvl="1"/>
            <a:r>
              <a:rPr lang="es-CL" sz="1600" dirty="0" smtClean="0"/>
              <a:t>Entrenamiento de ayuda técnica.</a:t>
            </a:r>
          </a:p>
          <a:p>
            <a:pPr lvl="1"/>
            <a:r>
              <a:rPr lang="es-ES" sz="1600" dirty="0" smtClean="0"/>
              <a:t>Masoterapia / drenaje linfático</a:t>
            </a:r>
            <a:r>
              <a:rPr lang="es-ES" sz="1600" dirty="0"/>
              <a:t> </a:t>
            </a:r>
            <a:r>
              <a:rPr lang="es-ES" sz="1600" dirty="0" smtClean="0"/>
              <a:t>manual.</a:t>
            </a:r>
          </a:p>
          <a:p>
            <a:pPr lvl="1"/>
            <a:r>
              <a:rPr lang="es-ES" sz="1600" dirty="0" smtClean="0"/>
              <a:t>Rehabilitación y entrenamiento cardiopulmonar.</a:t>
            </a:r>
          </a:p>
          <a:p>
            <a:pPr lvl="1"/>
            <a:r>
              <a:rPr lang="es-ES" sz="1600" dirty="0" smtClean="0"/>
              <a:t>Educación </a:t>
            </a:r>
            <a:r>
              <a:rPr lang="es-ES" sz="1600" dirty="0"/>
              <a:t>individual y/o </a:t>
            </a:r>
            <a:r>
              <a:rPr lang="es-ES" sz="1600" dirty="0" smtClean="0"/>
              <a:t>familiar (movilización)</a:t>
            </a:r>
          </a:p>
          <a:p>
            <a:pPr lvl="1"/>
            <a:r>
              <a:rPr lang="es-ES" sz="1600" b="1" dirty="0" smtClean="0"/>
              <a:t>Kinesiología Oncológica</a:t>
            </a:r>
            <a:endParaRPr lang="es-CL" sz="1600" b="1" dirty="0" smtClean="0"/>
          </a:p>
          <a:p>
            <a:pPr marL="457200" lvl="1" indent="0">
              <a:buNone/>
            </a:pPr>
            <a:endParaRPr lang="es-C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s-CL" sz="1800" dirty="0" smtClean="0"/>
              <a:t>FONOAUDIOLOGOS: </a:t>
            </a:r>
          </a:p>
          <a:p>
            <a:pPr lvl="1"/>
            <a:r>
              <a:rPr lang="es-CL" sz="1600" dirty="0"/>
              <a:t>R</a:t>
            </a:r>
            <a:r>
              <a:rPr lang="es-CL" sz="1600" dirty="0" smtClean="0"/>
              <a:t>ehabilitación del habla y/o lenguaje.</a:t>
            </a:r>
          </a:p>
          <a:p>
            <a:pPr lvl="1"/>
            <a:r>
              <a:rPr lang="es-CL" sz="1600" dirty="0" smtClean="0"/>
              <a:t>Tratamiento en desordenes de la voz.</a:t>
            </a:r>
          </a:p>
          <a:p>
            <a:pPr lvl="1"/>
            <a:r>
              <a:rPr lang="es-CL" sz="1600" dirty="0" smtClean="0"/>
              <a:t>Tratamiento deglución.</a:t>
            </a:r>
          </a:p>
          <a:p>
            <a:pPr lvl="1"/>
            <a:r>
              <a:rPr lang="es-CL" sz="1600" dirty="0"/>
              <a:t>Manejo de dispositivos </a:t>
            </a:r>
            <a:r>
              <a:rPr lang="es-CL" sz="1600" dirty="0" smtClean="0"/>
              <a:t>invasivos.</a:t>
            </a:r>
            <a:endParaRPr lang="es-CL" sz="1600" dirty="0"/>
          </a:p>
        </p:txBody>
      </p:sp>
      <p:pic>
        <p:nvPicPr>
          <p:cNvPr id="3074" name="Picture 2" descr="https://4.bp.blogspot.com/-gD7dZWg2BKo/Wx_ZwhepuFI/AAAAAAAACjM/xsDIjHctqHoXtXz5EBaEePbxs_4WA8tNgCLcBGAs/s1600/f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2" t="2420" r="6574" b="5819"/>
          <a:stretch/>
        </p:blipFill>
        <p:spPr bwMode="auto">
          <a:xfrm>
            <a:off x="6528199" y="1266730"/>
            <a:ext cx="1683390" cy="181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tse1.mm.bing.net/th?id=OIP.3xrpF0UXF0Z-qBcBtBvdRQHaE8&amp;pid=Api&amp;P=0&amp;h=18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780" y="4140200"/>
            <a:ext cx="2480809" cy="165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33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4771" y="508000"/>
            <a:ext cx="8417901" cy="520948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CL" dirty="0" smtClean="0"/>
              <a:t>TERAPEUTA OCUPACIONAL: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Rehabilitación del déficit o perdida de la funcionalidad.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Rehabilitación sensorio-motriz.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Entrenamiento de las actividad de la vida diaria básicas.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Estimular funciones cognitivas.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Confección de adaptaciones del hogar.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Entrega y entrenamiento de ayudas técnicas.</a:t>
            </a:r>
          </a:p>
          <a:p>
            <a:pPr lvl="1" indent="-342900">
              <a:buFontTx/>
              <a:buChar char="-"/>
            </a:pPr>
            <a:r>
              <a:rPr lang="es-CL" sz="1800" dirty="0" smtClean="0"/>
              <a:t>Manejo de cicatrices. </a:t>
            </a:r>
          </a:p>
          <a:p>
            <a:pPr marL="0" indent="0">
              <a:buNone/>
            </a:pPr>
            <a:endParaRPr lang="es-C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s-CL" dirty="0" smtClean="0"/>
              <a:t>PSICOLOGO:</a:t>
            </a:r>
          </a:p>
          <a:p>
            <a:pPr marL="0" indent="0">
              <a:buNone/>
            </a:pPr>
            <a:r>
              <a:rPr lang="es-ES" sz="1800" dirty="0" smtClean="0"/>
              <a:t>	- Contención emocional.</a:t>
            </a:r>
          </a:p>
          <a:p>
            <a:pPr marL="0" indent="0">
              <a:buNone/>
            </a:pPr>
            <a:r>
              <a:rPr lang="es-ES" sz="1800" dirty="0" smtClean="0"/>
              <a:t>	- Trabajo de apoyo y preparación de duelo.</a:t>
            </a:r>
          </a:p>
          <a:p>
            <a:pPr marL="0" indent="0">
              <a:buNone/>
            </a:pPr>
            <a:r>
              <a:rPr lang="es-ES" sz="1800" dirty="0" smtClean="0"/>
              <a:t>	- Intervención familiar.</a:t>
            </a:r>
          </a:p>
          <a:p>
            <a:pPr marL="0" indent="0">
              <a:buNone/>
            </a:pPr>
            <a:r>
              <a:rPr lang="es-ES" sz="1800" dirty="0" smtClean="0"/>
              <a:t>	- Construcción de estrategias motivacionales.</a:t>
            </a:r>
          </a:p>
          <a:p>
            <a:pPr marL="0" indent="0">
              <a:buNone/>
            </a:pPr>
            <a:r>
              <a:rPr lang="es-ES" sz="1800" dirty="0" smtClean="0"/>
              <a:t>	- Psicoterapia Breve individual</a:t>
            </a:r>
          </a:p>
          <a:p>
            <a:pPr marL="0" indent="0">
              <a:buNone/>
            </a:pPr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100" name="Picture 4" descr="Ilustración de terapia ocupacional de diseño plano dibujad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158" y="943289"/>
            <a:ext cx="1838117" cy="183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sicólogo hablando con un niño vector ilustración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83"/>
          <a:stretch/>
        </p:blipFill>
        <p:spPr bwMode="auto">
          <a:xfrm>
            <a:off x="6800285" y="3521435"/>
            <a:ext cx="1383532" cy="1456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39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7466" y="723900"/>
            <a:ext cx="6839848" cy="527753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CL" dirty="0" smtClean="0"/>
              <a:t>TRABAJADORA SOCIAL:</a:t>
            </a:r>
          </a:p>
          <a:p>
            <a:pPr lvl="0">
              <a:buFontTx/>
              <a:buChar char="-"/>
            </a:pPr>
            <a:r>
              <a:rPr lang="es-CL" dirty="0" smtClean="0"/>
              <a:t>Orientación socio-familiar; a usuarios/as y núcleo familiar.</a:t>
            </a:r>
          </a:p>
          <a:p>
            <a:pPr lvl="0">
              <a:buFontTx/>
              <a:buChar char="-"/>
            </a:pPr>
            <a:r>
              <a:rPr lang="es-CL" dirty="0" smtClean="0"/>
              <a:t>Gestión y coordinación con redes o dependencias de apoyo. </a:t>
            </a:r>
          </a:p>
          <a:p>
            <a:pPr lvl="0">
              <a:buFontTx/>
              <a:buChar char="-"/>
            </a:pPr>
            <a:r>
              <a:rPr lang="es-CL" dirty="0" smtClean="0"/>
              <a:t>Acompañamiento a familiares en duelo </a:t>
            </a:r>
          </a:p>
          <a:p>
            <a:pPr lvl="0">
              <a:buFontTx/>
              <a:buChar char="-"/>
            </a:pPr>
            <a:r>
              <a:rPr lang="es-CL" dirty="0" smtClean="0"/>
              <a:t>Aplicación de evaluación social y familiar </a:t>
            </a:r>
          </a:p>
          <a:p>
            <a:pPr lvl="0">
              <a:buFontTx/>
              <a:buChar char="-"/>
            </a:pPr>
            <a:r>
              <a:rPr lang="es-CL" dirty="0" smtClean="0"/>
              <a:t>Educación y orientación al sujeto índice o familiar directo.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s-CL" dirty="0" smtClean="0"/>
              <a:t>NUTRICIONISTA:</a:t>
            </a:r>
          </a:p>
          <a:p>
            <a:pPr>
              <a:buFontTx/>
              <a:buChar char="-"/>
            </a:pPr>
            <a:r>
              <a:rPr lang="es-ES" dirty="0" err="1" smtClean="0"/>
              <a:t>Screening</a:t>
            </a:r>
            <a:r>
              <a:rPr lang="es-ES" dirty="0" smtClean="0"/>
              <a:t> nutricional.</a:t>
            </a:r>
          </a:p>
          <a:p>
            <a:pPr>
              <a:buFontTx/>
              <a:buChar char="-"/>
            </a:pPr>
            <a:r>
              <a:rPr lang="es-ES" dirty="0" smtClean="0"/>
              <a:t>Anamnesis alimentaria.</a:t>
            </a:r>
          </a:p>
          <a:p>
            <a:pPr>
              <a:buFontTx/>
              <a:buChar char="-"/>
            </a:pPr>
            <a:r>
              <a:rPr lang="es-ES" dirty="0" smtClean="0"/>
              <a:t>Mediciones antropométricas.</a:t>
            </a:r>
          </a:p>
          <a:p>
            <a:pPr>
              <a:buFontTx/>
              <a:buChar char="-"/>
            </a:pPr>
            <a:r>
              <a:rPr lang="es-ES" dirty="0" err="1" smtClean="0"/>
              <a:t>Dietoterapia</a:t>
            </a:r>
            <a:r>
              <a:rPr lang="es-ES" dirty="0" smtClean="0"/>
              <a:t>.</a:t>
            </a:r>
          </a:p>
          <a:p>
            <a:pPr>
              <a:buFontTx/>
              <a:buChar char="-"/>
            </a:pPr>
            <a:r>
              <a:rPr lang="es-ES" dirty="0" smtClean="0"/>
              <a:t>Manejo de alimentación enteral.</a:t>
            </a:r>
          </a:p>
          <a:p>
            <a:pPr lvl="0">
              <a:buFontTx/>
              <a:buChar char="-"/>
            </a:pPr>
            <a:r>
              <a:rPr lang="es-CL" dirty="0" smtClean="0"/>
              <a:t>Adecuación de requerimientos nutricionales del paciente.</a:t>
            </a:r>
          </a:p>
          <a:p>
            <a:pPr lvl="0">
              <a:buFontTx/>
              <a:buChar char="-"/>
            </a:pPr>
            <a:endParaRPr lang="es-CL" dirty="0" smtClean="0"/>
          </a:p>
          <a:p>
            <a:pPr lvl="0">
              <a:buFontTx/>
              <a:buChar char="-"/>
            </a:pPr>
            <a:endParaRPr lang="es-CL" dirty="0" smtClean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 typeface="Wingdings" panose="05000000000000000000" pitchFamily="2" charset="2"/>
              <a:buChar char="Ø"/>
            </a:pPr>
            <a:endParaRPr lang="es-ES" dirty="0" smtClean="0"/>
          </a:p>
          <a:p>
            <a:pPr>
              <a:buFontTx/>
              <a:buChar char="-"/>
            </a:pPr>
            <a:endParaRPr lang="es-CL" dirty="0" smtClean="0"/>
          </a:p>
          <a:p>
            <a:pPr>
              <a:buFont typeface="Wingdings" panose="05000000000000000000" pitchFamily="2" charset="2"/>
              <a:buChar char="Ø"/>
            </a:pPr>
            <a:endParaRPr lang="es-CL" dirty="0" smtClean="0"/>
          </a:p>
          <a:p>
            <a:endParaRPr lang="es-CL" dirty="0"/>
          </a:p>
        </p:txBody>
      </p:sp>
      <p:pic>
        <p:nvPicPr>
          <p:cNvPr id="5122" name="Picture 2" descr="icono de trabajador social de mujer, estilo de dibujos animados 14227649  Vector en Vecteez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4914" y="1056369"/>
            <a:ext cx="1796686" cy="179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ágenes de Nutricionista Dibujo - Descarga gratuita en Freep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13" y="3415872"/>
            <a:ext cx="1794141" cy="179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84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2376" y="344143"/>
            <a:ext cx="8164513" cy="1143000"/>
          </a:xfrm>
        </p:spPr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ehabilitación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ntegral Domiciliaria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2376" y="1244184"/>
            <a:ext cx="8026949" cy="4947295"/>
          </a:xfrm>
        </p:spPr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Conjunto </a:t>
            </a:r>
            <a:r>
              <a:rPr lang="es-CL" dirty="0">
                <a:solidFill>
                  <a:schemeClr val="tx1"/>
                </a:solidFill>
              </a:rPr>
              <a:t>de medidas que ayudan a los individuos que viven con una o más condiciones de </a:t>
            </a:r>
            <a:r>
              <a:rPr lang="es-CL" dirty="0" smtClean="0">
                <a:solidFill>
                  <a:schemeClr val="tx1"/>
                </a:solidFill>
              </a:rPr>
              <a:t>salud </a:t>
            </a:r>
            <a:r>
              <a:rPr lang="es-CL" dirty="0">
                <a:solidFill>
                  <a:schemeClr val="tx1"/>
                </a:solidFill>
              </a:rPr>
              <a:t>a </a:t>
            </a:r>
            <a:r>
              <a:rPr lang="es-CL" b="1" dirty="0">
                <a:solidFill>
                  <a:schemeClr val="tx1"/>
                </a:solidFill>
              </a:rPr>
              <a:t>optimizar su </a:t>
            </a:r>
            <a:r>
              <a:rPr lang="es-CL" b="1" dirty="0" smtClean="0">
                <a:solidFill>
                  <a:schemeClr val="tx1"/>
                </a:solidFill>
              </a:rPr>
              <a:t>funcionamiento </a:t>
            </a:r>
            <a:r>
              <a:rPr lang="es-CL" dirty="0" smtClean="0">
                <a:solidFill>
                  <a:schemeClr val="tx1"/>
                </a:solidFill>
              </a:rPr>
              <a:t>con </a:t>
            </a:r>
            <a:r>
              <a:rPr lang="es-CL" dirty="0">
                <a:solidFill>
                  <a:schemeClr val="tx1"/>
                </a:solidFill>
              </a:rPr>
              <a:t>su </a:t>
            </a:r>
            <a:r>
              <a:rPr lang="es-CL" dirty="0" smtClean="0">
                <a:solidFill>
                  <a:schemeClr val="tx1"/>
                </a:solidFill>
              </a:rPr>
              <a:t>entorno.</a:t>
            </a:r>
          </a:p>
          <a:p>
            <a:pPr lvl="1"/>
            <a:r>
              <a:rPr lang="es-CL" sz="1800" b="1" dirty="0" smtClean="0">
                <a:solidFill>
                  <a:schemeClr val="tx1"/>
                </a:solidFill>
              </a:rPr>
              <a:t>Disminuir discapacidad </a:t>
            </a:r>
            <a:r>
              <a:rPr lang="es-CL" sz="1800" dirty="0" smtClean="0">
                <a:solidFill>
                  <a:schemeClr val="tx1"/>
                </a:solidFill>
              </a:rPr>
              <a:t>y mejorar habilidades para recuperar independencia en actividades de la vida diaria.</a:t>
            </a:r>
          </a:p>
          <a:p>
            <a:pPr lvl="1"/>
            <a:endParaRPr lang="es-CL" sz="1800" dirty="0" smtClean="0">
              <a:solidFill>
                <a:schemeClr val="tx1"/>
              </a:solidFill>
            </a:endParaRPr>
          </a:p>
          <a:p>
            <a:r>
              <a:rPr lang="es-CL" dirty="0" smtClean="0">
                <a:solidFill>
                  <a:schemeClr val="tx1"/>
                </a:solidFill>
              </a:rPr>
              <a:t>Intervenciones </a:t>
            </a:r>
            <a:r>
              <a:rPr lang="es-CL" dirty="0">
                <a:solidFill>
                  <a:schemeClr val="tx1"/>
                </a:solidFill>
              </a:rPr>
              <a:t>para la </a:t>
            </a:r>
            <a:r>
              <a:rPr lang="es-CL" b="1" dirty="0">
                <a:solidFill>
                  <a:schemeClr val="tx1"/>
                </a:solidFill>
              </a:rPr>
              <a:t>prevención y manejo de deficiencias </a:t>
            </a:r>
            <a:r>
              <a:rPr lang="es-CL" b="1" dirty="0" smtClean="0">
                <a:solidFill>
                  <a:schemeClr val="tx1"/>
                </a:solidFill>
              </a:rPr>
              <a:t>y/o </a:t>
            </a:r>
            <a:r>
              <a:rPr lang="es-CL" b="1" dirty="0">
                <a:solidFill>
                  <a:schemeClr val="tx1"/>
                </a:solidFill>
              </a:rPr>
              <a:t>complicaciones </a:t>
            </a:r>
            <a:r>
              <a:rPr lang="es-CL" dirty="0">
                <a:solidFill>
                  <a:schemeClr val="tx1"/>
                </a:solidFill>
              </a:rPr>
              <a:t>en la fase aguda y </a:t>
            </a:r>
            <a:r>
              <a:rPr lang="es-CL" dirty="0" smtClean="0">
                <a:solidFill>
                  <a:schemeClr val="tx1"/>
                </a:solidFill>
              </a:rPr>
              <a:t>subaguda.</a:t>
            </a:r>
          </a:p>
          <a:p>
            <a:pPr lvl="1"/>
            <a:r>
              <a:rPr lang="es-ES" sz="1800" dirty="0" smtClean="0">
                <a:solidFill>
                  <a:schemeClr val="tx1"/>
                </a:solidFill>
              </a:rPr>
              <a:t>Educación sanitaria a circulo familiar, mejorando la recuperabilidad del usuario a largo plazo. </a:t>
            </a:r>
          </a:p>
          <a:p>
            <a:pPr lvl="1"/>
            <a:r>
              <a:rPr lang="es-ES" sz="1800" dirty="0" smtClean="0">
                <a:solidFill>
                  <a:schemeClr val="tx1"/>
                </a:solidFill>
              </a:rPr>
              <a:t>Apoyo con ayudas técnicas, tanto como en su entrega como su uso.</a:t>
            </a:r>
          </a:p>
          <a:p>
            <a:pPr lvl="1"/>
            <a:r>
              <a:rPr lang="es-ES" sz="1800" dirty="0" smtClean="0">
                <a:solidFill>
                  <a:schemeClr val="tx1"/>
                </a:solidFill>
              </a:rPr>
              <a:t>Entrenamiento de habilidades ajustadas a “su nueva condición”</a:t>
            </a:r>
          </a:p>
          <a:p>
            <a:pPr lvl="1"/>
            <a:r>
              <a:rPr lang="es-ES" sz="1800" dirty="0" smtClean="0">
                <a:solidFill>
                  <a:schemeClr val="tx1"/>
                </a:solidFill>
              </a:rPr>
              <a:t>Pautas de ejercicios permanentes (post alta medica) </a:t>
            </a:r>
          </a:p>
          <a:p>
            <a:pPr lvl="1"/>
            <a:endParaRPr lang="es-C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CL" dirty="0" smtClean="0">
                <a:solidFill>
                  <a:schemeClr val="tx1"/>
                </a:solidFill>
              </a:rPr>
              <a:t> </a:t>
            </a:r>
            <a:endParaRPr lang="es-CL" dirty="0">
              <a:solidFill>
                <a:schemeClr val="tx1"/>
              </a:solidFill>
            </a:endParaRPr>
          </a:p>
          <a:p>
            <a:endParaRPr lang="es-CL" dirty="0">
              <a:solidFill>
                <a:schemeClr val="tx1"/>
              </a:solidFill>
            </a:endParaRPr>
          </a:p>
          <a:p>
            <a:endParaRPr lang="es-CL" dirty="0">
              <a:solidFill>
                <a:schemeClr val="tx1"/>
              </a:solidFill>
            </a:endParaRPr>
          </a:p>
          <a:p>
            <a:endParaRPr lang="es-CL" dirty="0">
              <a:solidFill>
                <a:schemeClr val="tx1"/>
              </a:solidFill>
            </a:endParaRPr>
          </a:p>
          <a:p>
            <a:endParaRPr lang="es-C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4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5619" y="254308"/>
            <a:ext cx="8164513" cy="486578"/>
          </a:xfrm>
        </p:spPr>
        <p:txBody>
          <a:bodyPr/>
          <a:lstStyle/>
          <a:p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Áreas </a:t>
            </a:r>
            <a:endParaRPr lang="es-CL" dirty="0"/>
          </a:p>
        </p:txBody>
      </p:sp>
      <p:sp>
        <p:nvSpPr>
          <p:cNvPr id="4" name="Rectángulo redondeado 3"/>
          <p:cNvSpPr/>
          <p:nvPr/>
        </p:nvSpPr>
        <p:spPr>
          <a:xfrm>
            <a:off x="747313" y="1078737"/>
            <a:ext cx="3494183" cy="18508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Traumatológicas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Fracturas en espera de </a:t>
            </a:r>
            <a:r>
              <a:rPr kumimoji="0" lang="es-C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Qx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y/o rehabilitación post </a:t>
            </a:r>
            <a:r>
              <a:rPr kumimoji="0" lang="es-C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 </a:t>
            </a:r>
            <a:r>
              <a:rPr kumimoji="0" lang="es-C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es-C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Protesis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de Cadera.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 </a:t>
            </a:r>
            <a:r>
              <a:rPr kumimoji="0" lang="es-C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Prótesis de Rodilla.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854771" y="1078737"/>
            <a:ext cx="3494183" cy="1850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Síndrome post UCI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Trastornos de la deglución.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COVID recuperado.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Manejo de TQT / decanulación.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Rehabilitación pulmonar.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Trabajo cognitivo.</a:t>
            </a: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Miopatía paciente crítico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es-E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747314" y="3267422"/>
            <a:ext cx="3494183" cy="1850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Neurológicas/</a:t>
            </a:r>
            <a:r>
              <a:rPr kumimoji="0" lang="es-CL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Neuroquirúrgicas</a:t>
            </a:r>
            <a:endParaRPr kumimoji="0" lang="es-CL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ACV secuelado (isquémico o hemorrágico).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ELA.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TEC grave secuelado.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Neuroinfecciones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4854771" y="3267422"/>
            <a:ext cx="3494184" cy="18508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Respiratorias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Neumonías </a:t>
            </a:r>
            <a:endParaRPr kumimoji="0" lang="es-CL" sz="1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Oxigenoterapia/Inhaloterapia</a:t>
            </a: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Atelectasias 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sobreinfectadas.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Fibrosis pulmonar exacerbado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EPOC exacerbado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Asma </a:t>
            </a:r>
            <a:r>
              <a:rPr kumimoji="0" lang="es-C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descompensado</a:t>
            </a: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1467585" y="5456107"/>
            <a:ext cx="6107017" cy="828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Oncológicas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Cáncer de </a:t>
            </a:r>
            <a:r>
              <a:rPr kumimoji="0" lang="es-C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mama, próstata, gástrico, </a:t>
            </a:r>
            <a:r>
              <a:rPr lang="es-CL" sz="1600" dirty="0" smtClean="0">
                <a:solidFill>
                  <a:prstClr val="white"/>
                </a:solidFill>
                <a:latin typeface="Calibri"/>
              </a:rPr>
              <a:t>pulmonar, </a:t>
            </a:r>
            <a:r>
              <a:rPr kumimoji="0" lang="es-C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etc.</a:t>
            </a: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Cuidados 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paliativos con necesidad de aspiración de secreciones.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46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4" y="248194"/>
            <a:ext cx="8164513" cy="1143000"/>
          </a:xfrm>
        </p:spPr>
        <p:txBody>
          <a:bodyPr/>
          <a:lstStyle/>
          <a:p>
            <a:r>
              <a:rPr lang="es-ES" dirty="0" smtClean="0"/>
              <a:t>Rehabilitación Oncológica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2400" y="1081356"/>
            <a:ext cx="8154318" cy="4525962"/>
          </a:xfrm>
        </p:spPr>
        <p:txBody>
          <a:bodyPr/>
          <a:lstStyle/>
          <a:p>
            <a:r>
              <a:rPr lang="es-ES" sz="1800" dirty="0" smtClean="0"/>
              <a:t>Rehabilitación capacidad funcional física y cardiorrespiratoria.</a:t>
            </a:r>
            <a:endParaRPr lang="es-ES" sz="1800" dirty="0"/>
          </a:p>
          <a:p>
            <a:r>
              <a:rPr lang="es-ES" sz="1800" dirty="0" smtClean="0"/>
              <a:t>Pre-habilitación y rehabilitación kinesiológica integral en Ca gástrico y genitourinario (Piso Pélvico)</a:t>
            </a:r>
          </a:p>
          <a:p>
            <a:r>
              <a:rPr lang="es-ES" sz="1800" dirty="0"/>
              <a:t>Pre-habilitación </a:t>
            </a:r>
            <a:r>
              <a:rPr lang="es-ES" sz="1800" dirty="0" smtClean="0"/>
              <a:t>y </a:t>
            </a:r>
            <a:r>
              <a:rPr lang="es-ES" sz="1800" dirty="0"/>
              <a:t>R</a:t>
            </a:r>
            <a:r>
              <a:rPr lang="es-ES" sz="1800" dirty="0" smtClean="0"/>
              <a:t>ehabilitación Musculo-Esquelética de la extremidad superior posterior a Ca. Mama.</a:t>
            </a:r>
          </a:p>
          <a:p>
            <a:pPr marL="0" indent="0">
              <a:buNone/>
            </a:pPr>
            <a:r>
              <a:rPr lang="es-ES" sz="1800" b="1" dirty="0"/>
              <a:t> </a:t>
            </a:r>
            <a:r>
              <a:rPr lang="es-ES" sz="1800" b="1" dirty="0" smtClean="0"/>
              <a:t>          </a:t>
            </a:r>
            <a:r>
              <a:rPr lang="es-ES" sz="1800" dirty="0" smtClean="0"/>
              <a:t>- Evaluación y Rehabilitación funcional.</a:t>
            </a:r>
          </a:p>
          <a:p>
            <a:pPr marL="0" indent="0">
              <a:buNone/>
            </a:pPr>
            <a:r>
              <a:rPr lang="es-ES" sz="1800" dirty="0"/>
              <a:t> </a:t>
            </a:r>
            <a:r>
              <a:rPr lang="es-ES" sz="1800" dirty="0" smtClean="0"/>
              <a:t>          - Drenaje Linfático manual y educación</a:t>
            </a:r>
          </a:p>
          <a:p>
            <a:pPr marL="0" indent="0">
              <a:buNone/>
            </a:pPr>
            <a:r>
              <a:rPr lang="es-ES" sz="1800" dirty="0"/>
              <a:t> </a:t>
            </a:r>
            <a:r>
              <a:rPr lang="es-ES" sz="1800" dirty="0" smtClean="0"/>
              <a:t>          - Terapia Manual</a:t>
            </a:r>
            <a:r>
              <a:rPr lang="es-ES" sz="1800" dirty="0">
                <a:sym typeface="Wingdings" panose="05000000000000000000" pitchFamily="2" charset="2"/>
              </a:rPr>
              <a:t> </a:t>
            </a:r>
            <a:r>
              <a:rPr lang="es-ES" sz="1800" dirty="0" smtClean="0">
                <a:sym typeface="Wingdings" panose="05000000000000000000" pitchFamily="2" charset="2"/>
              </a:rPr>
              <a:t>y Terapia descongestiva compleja (Red axilar).</a:t>
            </a:r>
          </a:p>
          <a:p>
            <a:pPr marL="0" indent="0">
              <a:buNone/>
            </a:pPr>
            <a:r>
              <a:rPr lang="es-ES" sz="1800" dirty="0">
                <a:sym typeface="Wingdings" panose="05000000000000000000" pitchFamily="2" charset="2"/>
              </a:rPr>
              <a:t> </a:t>
            </a:r>
            <a:r>
              <a:rPr lang="es-ES" sz="1800" dirty="0" smtClean="0">
                <a:sym typeface="Wingdings" panose="05000000000000000000" pitchFamily="2" charset="2"/>
              </a:rPr>
              <a:t>          - Educación, prevención y tratamiento de linfedema.</a:t>
            </a:r>
          </a:p>
          <a:p>
            <a:r>
              <a:rPr lang="es-ES" sz="1800" dirty="0" smtClean="0">
                <a:sym typeface="Wingdings" panose="05000000000000000000" pitchFamily="2" charset="2"/>
              </a:rPr>
              <a:t>Cuidados respiratorios (manejo de secreciones, oxigenoterapia, inhaloterapia, rehabilitación cardiopulmonar)</a:t>
            </a:r>
          </a:p>
          <a:p>
            <a:r>
              <a:rPr lang="es-ES" sz="1800" dirty="0" smtClean="0">
                <a:sym typeface="Wingdings" panose="05000000000000000000" pitchFamily="2" charset="2"/>
              </a:rPr>
              <a:t>Aplicación de fisioterapia.</a:t>
            </a:r>
            <a:endParaRPr lang="es-CL" sz="1800" dirty="0"/>
          </a:p>
        </p:txBody>
      </p:sp>
      <p:sp>
        <p:nvSpPr>
          <p:cNvPr id="4" name="Elipse 3"/>
          <p:cNvSpPr/>
          <p:nvPr/>
        </p:nvSpPr>
        <p:spPr>
          <a:xfrm>
            <a:off x="1030866" y="5144197"/>
            <a:ext cx="2736904" cy="141187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Apoyo Psicosocial y Terapeuta Ocupacional</a:t>
            </a: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146" name="Picture 2" descr="Fisioterapia Oncológica | FisioP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962" y="4957590"/>
            <a:ext cx="2396007" cy="159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6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80159" y="1681698"/>
            <a:ext cx="5271715" cy="533717"/>
          </a:xfrm>
        </p:spPr>
        <p:txBody>
          <a:bodyPr/>
          <a:lstStyle/>
          <a:p>
            <a:pPr marL="0" indent="0">
              <a:buNone/>
            </a:pPr>
            <a:r>
              <a:rPr lang="es-CL" dirty="0" smtClean="0"/>
              <a:t>                  </a:t>
            </a:r>
            <a:r>
              <a:rPr lang="es-CL" sz="2400" dirty="0" smtClean="0"/>
              <a:t>Muchas gracias por su atención </a:t>
            </a:r>
            <a:endParaRPr lang="es-CL" sz="2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975" y="2844929"/>
            <a:ext cx="3625795" cy="338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87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880" y="577078"/>
            <a:ext cx="7148071" cy="718322"/>
          </a:xfrm>
        </p:spPr>
        <p:txBody>
          <a:bodyPr/>
          <a:lstStyle/>
          <a:p>
            <a:r>
              <a:rPr lang="es-ES" dirty="0" smtClean="0"/>
              <a:t>PROPOSITO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    </a:t>
            </a: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892367" y="1166843"/>
            <a:ext cx="724909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La hospitalización domiciliaria permite la pronta reintegración del paciente a su entorno familiar, brindándole una asistencia sanitaria de </a:t>
            </a:r>
            <a:r>
              <a:rPr lang="es-CL" dirty="0" smtClean="0"/>
              <a:t>calidad. Las </a:t>
            </a:r>
            <a:r>
              <a:rPr lang="es-CL" dirty="0"/>
              <a:t>ventajas de la hospitalización domiciliaria abarcan distintos ámbitos: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Para el paciente: </a:t>
            </a:r>
            <a:r>
              <a:rPr lang="es-CL" dirty="0"/>
              <a:t>intimidad, comodidad y bienestar, integrándolo a su entorno familiar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Para la familia: </a:t>
            </a:r>
            <a:r>
              <a:rPr lang="es-CL" dirty="0"/>
              <a:t>mayor participación y capacitación en el proceso de atención de su familiar enfermo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Para el hospital: </a:t>
            </a:r>
            <a:r>
              <a:rPr lang="es-CL" dirty="0"/>
              <a:t>racionalización de los recursos disponibles y reducción de los costos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Trabajo en redes: </a:t>
            </a:r>
            <a:r>
              <a:rPr lang="es-CL" dirty="0"/>
              <a:t>promueve el trabajo coordinado entre todos los niveles de atención del sistema  que constituye la red asistencial.</a:t>
            </a:r>
          </a:p>
        </p:txBody>
      </p:sp>
    </p:spTree>
    <p:extLst>
      <p:ext uri="{BB962C8B-B14F-4D97-AF65-F5344CB8AC3E}">
        <p14:creationId xmlns:p14="http://schemas.microsoft.com/office/powerpoint/2010/main" val="4126430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5130" y="791203"/>
            <a:ext cx="5210156" cy="766590"/>
          </a:xfrm>
        </p:spPr>
        <p:txBody>
          <a:bodyPr/>
          <a:lstStyle/>
          <a:p>
            <a:r>
              <a:rPr lang="es-CL" dirty="0" smtClean="0"/>
              <a:t>DEFINICIÓN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5130" y="1477963"/>
            <a:ext cx="7534483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es-CL" sz="2400" dirty="0">
                <a:solidFill>
                  <a:schemeClr val="tx1"/>
                </a:solidFill>
              </a:rPr>
              <a:t>Es una </a:t>
            </a:r>
            <a:r>
              <a:rPr lang="es-CL" sz="2400" b="1" dirty="0">
                <a:solidFill>
                  <a:schemeClr val="tx1"/>
                </a:solidFill>
              </a:rPr>
              <a:t>modalidad de atención de salud</a:t>
            </a:r>
            <a:r>
              <a:rPr lang="es-CL" sz="2400" dirty="0">
                <a:solidFill>
                  <a:schemeClr val="tx1"/>
                </a:solidFill>
              </a:rPr>
              <a:t>, mediante la cual se brinda “al paciente y a la  familia” </a:t>
            </a:r>
            <a:r>
              <a:rPr lang="es-CL" sz="2400" b="1" dirty="0">
                <a:solidFill>
                  <a:schemeClr val="tx1"/>
                </a:solidFill>
              </a:rPr>
              <a:t>asistencia en su domicilio</a:t>
            </a:r>
            <a:r>
              <a:rPr lang="es-CL" sz="2400" dirty="0">
                <a:solidFill>
                  <a:schemeClr val="tx1"/>
                </a:solidFill>
              </a:rPr>
              <a:t>, realizada por un equipo </a:t>
            </a:r>
            <a:r>
              <a:rPr lang="es-CL" sz="2400" dirty="0" err="1">
                <a:solidFill>
                  <a:schemeClr val="tx1"/>
                </a:solidFill>
              </a:rPr>
              <a:t>multiprofesional</a:t>
            </a:r>
            <a:r>
              <a:rPr lang="es-CL" sz="2400" dirty="0">
                <a:solidFill>
                  <a:schemeClr val="tx1"/>
                </a:solidFill>
              </a:rPr>
              <a:t> e interdisciplinario cuya misión es promover, recuperar y/o acompañar a los pacientes y su familia de acuerdo a su diagnóstico y evolución, en los aspectos físicos, psíquicos y sociales manteniendo la calidad, el respeto y la dignidad humana. </a:t>
            </a:r>
            <a:r>
              <a:rPr lang="es-CL" sz="2400" b="1" dirty="0">
                <a:solidFill>
                  <a:schemeClr val="tx1"/>
                </a:solidFill>
              </a:rPr>
              <a:t>Es de carácter integral y continuado.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5523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278" y="623333"/>
            <a:ext cx="4659313" cy="711506"/>
          </a:xfrm>
        </p:spPr>
        <p:txBody>
          <a:bodyPr/>
          <a:lstStyle/>
          <a:p>
            <a:r>
              <a:rPr lang="es-CL" dirty="0" smtClean="0"/>
              <a:t>OBJETIVOS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812" y="1175813"/>
            <a:ext cx="7645801" cy="4525962"/>
          </a:xfrm>
        </p:spPr>
        <p:txBody>
          <a:bodyPr/>
          <a:lstStyle/>
          <a:p>
            <a:pPr lvl="0" algn="just"/>
            <a:r>
              <a:rPr lang="es-CL" dirty="0">
                <a:solidFill>
                  <a:schemeClr val="tx1"/>
                </a:solidFill>
              </a:rPr>
              <a:t>Mejorar la calidad de vida y </a:t>
            </a:r>
            <a:r>
              <a:rPr lang="es-CL" b="1" dirty="0">
                <a:solidFill>
                  <a:schemeClr val="tx1"/>
                </a:solidFill>
              </a:rPr>
              <a:t>bienestar de los pacientes en su entorno </a:t>
            </a:r>
            <a:r>
              <a:rPr lang="es-CL" dirty="0">
                <a:solidFill>
                  <a:schemeClr val="tx1"/>
                </a:solidFill>
              </a:rPr>
              <a:t>familiar, evitando así el estrés de la estructura rígida del hospital (paciente y familia).</a:t>
            </a:r>
          </a:p>
          <a:p>
            <a:pPr lvl="0" algn="just"/>
            <a:r>
              <a:rPr lang="es-CL" dirty="0">
                <a:solidFill>
                  <a:schemeClr val="tx1"/>
                </a:solidFill>
              </a:rPr>
              <a:t>Aumentar la satisfacción paciente-familia en su hogar y entorno familiar.</a:t>
            </a:r>
          </a:p>
          <a:p>
            <a:pPr lvl="0" algn="just"/>
            <a:r>
              <a:rPr lang="es-CL" b="1" dirty="0">
                <a:solidFill>
                  <a:schemeClr val="tx1"/>
                </a:solidFill>
              </a:rPr>
              <a:t>Mejorar la utilización de los recursos hospitalarios disponibles </a:t>
            </a:r>
            <a:r>
              <a:rPr lang="es-CL" dirty="0">
                <a:solidFill>
                  <a:schemeClr val="tx1"/>
                </a:solidFill>
              </a:rPr>
              <a:t>(recurso cama)</a:t>
            </a:r>
          </a:p>
          <a:p>
            <a:pPr lvl="0" algn="just"/>
            <a:r>
              <a:rPr lang="es-CL" dirty="0">
                <a:solidFill>
                  <a:schemeClr val="tx1"/>
                </a:solidFill>
              </a:rPr>
              <a:t>Acorta el tiempo de espera de personas que esperan ingreso.</a:t>
            </a:r>
          </a:p>
          <a:p>
            <a:pPr lvl="0" algn="just"/>
            <a:r>
              <a:rPr lang="es-CL" dirty="0">
                <a:solidFill>
                  <a:schemeClr val="tx1"/>
                </a:solidFill>
              </a:rPr>
              <a:t>Evitar hospitalizaciones innecesarias.</a:t>
            </a:r>
          </a:p>
          <a:p>
            <a:pPr lvl="0" algn="just"/>
            <a:r>
              <a:rPr lang="es-CL" b="1" dirty="0">
                <a:solidFill>
                  <a:schemeClr val="tx1"/>
                </a:solidFill>
              </a:rPr>
              <a:t>Evitar</a:t>
            </a:r>
            <a:r>
              <a:rPr lang="es-CL" dirty="0">
                <a:solidFill>
                  <a:schemeClr val="tx1"/>
                </a:solidFill>
              </a:rPr>
              <a:t>  complicaciones derivadas de una hospitalización o institucionalización prolongada, como </a:t>
            </a:r>
            <a:r>
              <a:rPr lang="es-CL" b="1" dirty="0">
                <a:solidFill>
                  <a:schemeClr val="tx1"/>
                </a:solidFill>
              </a:rPr>
              <a:t>las infecciones</a:t>
            </a:r>
            <a:r>
              <a:rPr lang="es-CL" dirty="0">
                <a:solidFill>
                  <a:schemeClr val="tx1"/>
                </a:solidFill>
              </a:rPr>
              <a:t>.</a:t>
            </a:r>
          </a:p>
          <a:p>
            <a:pPr lvl="0" algn="just"/>
            <a:r>
              <a:rPr lang="es-CL" dirty="0">
                <a:solidFill>
                  <a:schemeClr val="tx1"/>
                </a:solidFill>
              </a:rPr>
              <a:t>Fomentar la educación sanitaria, tendiendo al autocuidado del paciente y su familia, si la edad y condición lo permite</a:t>
            </a:r>
            <a:r>
              <a:rPr lang="es-CL" dirty="0" smtClean="0">
                <a:solidFill>
                  <a:schemeClr val="tx1"/>
                </a:solidFill>
              </a:rPr>
              <a:t>.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923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746" y="287214"/>
            <a:ext cx="7719036" cy="832338"/>
          </a:xfrm>
        </p:spPr>
        <p:txBody>
          <a:bodyPr/>
          <a:lstStyle/>
          <a:p>
            <a:r>
              <a:rPr lang="es-CL" dirty="0" smtClean="0"/>
              <a:t>Las </a:t>
            </a:r>
            <a:r>
              <a:rPr lang="es-CL" dirty="0"/>
              <a:t>áreas en las que se ha desarrollado la UHD son: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5746" y="1233190"/>
            <a:ext cx="7798167" cy="5529507"/>
          </a:xfrm>
        </p:spPr>
        <p:txBody>
          <a:bodyPr/>
          <a:lstStyle/>
          <a:p>
            <a:pPr algn="just"/>
            <a:r>
              <a:rPr lang="es-CL" sz="1800" b="1" dirty="0" smtClean="0">
                <a:solidFill>
                  <a:schemeClr val="tx1"/>
                </a:solidFill>
              </a:rPr>
              <a:t>Hospitalización </a:t>
            </a:r>
            <a:r>
              <a:rPr lang="es-CL" sz="1800" b="1" dirty="0">
                <a:solidFill>
                  <a:schemeClr val="tx1"/>
                </a:solidFill>
              </a:rPr>
              <a:t>medico quirúrgica en domicilio: </a:t>
            </a:r>
            <a:r>
              <a:rPr lang="es-CL" sz="1800" dirty="0">
                <a:solidFill>
                  <a:schemeClr val="tx1"/>
                </a:solidFill>
              </a:rPr>
              <a:t>Atenciones por equipo multidisciplinario </a:t>
            </a:r>
            <a:r>
              <a:rPr lang="es-CL" sz="1800" dirty="0" smtClean="0">
                <a:solidFill>
                  <a:schemeClr val="tx1"/>
                </a:solidFill>
              </a:rPr>
              <a:t>para usuarios adultos, con </a:t>
            </a:r>
            <a:r>
              <a:rPr lang="es-CL" sz="1800" dirty="0">
                <a:solidFill>
                  <a:schemeClr val="tx1"/>
                </a:solidFill>
              </a:rPr>
              <a:t>una amplia variedad de </a:t>
            </a:r>
            <a:r>
              <a:rPr lang="es-CL" sz="1800" dirty="0" smtClean="0">
                <a:solidFill>
                  <a:schemeClr val="tx1"/>
                </a:solidFill>
              </a:rPr>
              <a:t>prestaciones, conformado por médico, enfermería, técnico paramédico, nutricionista, trabajadora social </a:t>
            </a:r>
            <a:r>
              <a:rPr lang="es-CL" sz="1800" dirty="0">
                <a:solidFill>
                  <a:schemeClr val="tx1"/>
                </a:solidFill>
              </a:rPr>
              <a:t>y </a:t>
            </a:r>
            <a:r>
              <a:rPr lang="es-CL" sz="1800" dirty="0" smtClean="0">
                <a:solidFill>
                  <a:schemeClr val="tx1"/>
                </a:solidFill>
              </a:rPr>
              <a:t>psicólogo</a:t>
            </a:r>
            <a:r>
              <a:rPr lang="es-CL" sz="1800" dirty="0">
                <a:solidFill>
                  <a:schemeClr val="tx1"/>
                </a:solidFill>
              </a:rPr>
              <a:t>.</a:t>
            </a:r>
            <a:endParaRPr lang="es-CL" sz="1800" dirty="0" smtClean="0">
              <a:solidFill>
                <a:schemeClr val="tx1"/>
              </a:solidFill>
            </a:endParaRPr>
          </a:p>
          <a:p>
            <a:pPr lvl="0" algn="just"/>
            <a:r>
              <a:rPr lang="es-CL" sz="1800" b="1" dirty="0" smtClean="0">
                <a:solidFill>
                  <a:schemeClr val="tx1"/>
                </a:solidFill>
              </a:rPr>
              <a:t>Rehabilitación </a:t>
            </a:r>
            <a:r>
              <a:rPr lang="es-CL" sz="1800" b="1" dirty="0">
                <a:solidFill>
                  <a:schemeClr val="tx1"/>
                </a:solidFill>
              </a:rPr>
              <a:t>integral: </a:t>
            </a:r>
            <a:r>
              <a:rPr lang="es-CL" sz="1800" dirty="0">
                <a:solidFill>
                  <a:schemeClr val="tx1"/>
                </a:solidFill>
              </a:rPr>
              <a:t>Equipo conformado por </a:t>
            </a:r>
            <a:r>
              <a:rPr lang="es-CL" sz="1800" dirty="0" smtClean="0">
                <a:solidFill>
                  <a:schemeClr val="tx1"/>
                </a:solidFill>
              </a:rPr>
              <a:t>kinesiólogos</a:t>
            </a:r>
            <a:r>
              <a:rPr lang="es-CL" sz="1800" dirty="0">
                <a:solidFill>
                  <a:schemeClr val="tx1"/>
                </a:solidFill>
              </a:rPr>
              <a:t>, t</a:t>
            </a:r>
            <a:r>
              <a:rPr lang="es-CL" sz="1800" dirty="0" smtClean="0">
                <a:solidFill>
                  <a:schemeClr val="tx1"/>
                </a:solidFill>
              </a:rPr>
              <a:t>erapeuta </a:t>
            </a:r>
            <a:r>
              <a:rPr lang="es-CL" sz="1800" dirty="0">
                <a:solidFill>
                  <a:schemeClr val="tx1"/>
                </a:solidFill>
              </a:rPr>
              <a:t>o</a:t>
            </a:r>
            <a:r>
              <a:rPr lang="es-CL" sz="1800" dirty="0" smtClean="0">
                <a:solidFill>
                  <a:schemeClr val="tx1"/>
                </a:solidFill>
              </a:rPr>
              <a:t>cupacional y </a:t>
            </a:r>
            <a:r>
              <a:rPr lang="es-CL" sz="1800" dirty="0">
                <a:solidFill>
                  <a:schemeClr val="tx1"/>
                </a:solidFill>
              </a:rPr>
              <a:t>f</a:t>
            </a:r>
            <a:r>
              <a:rPr lang="es-CL" sz="1800" dirty="0" smtClean="0">
                <a:solidFill>
                  <a:schemeClr val="tx1"/>
                </a:solidFill>
              </a:rPr>
              <a:t>onoaudiólogos, </a:t>
            </a:r>
            <a:r>
              <a:rPr lang="es-CL" sz="1800" dirty="0">
                <a:solidFill>
                  <a:schemeClr val="tx1"/>
                </a:solidFill>
              </a:rPr>
              <a:t>enfocados en rehabilitar y/o prevenir deterioros en la función física, respiratoria, cognitiva, nutrición, comunicación, deglución, actividades de la vida diaria y las necesidades psicosociales, con una mirada que aborda además del apoyo social, el entorno del hogar y el acceso a un seguimiento rehabilitador posterior al alta</a:t>
            </a:r>
            <a:r>
              <a:rPr lang="es-CL" sz="18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r>
              <a:rPr lang="es-CL" sz="1800" b="1" dirty="0" smtClean="0">
                <a:solidFill>
                  <a:schemeClr val="tx1"/>
                </a:solidFill>
              </a:rPr>
              <a:t>Acompañamiento </a:t>
            </a:r>
            <a:r>
              <a:rPr lang="es-CL" sz="1800" b="1" dirty="0">
                <a:solidFill>
                  <a:schemeClr val="tx1"/>
                </a:solidFill>
              </a:rPr>
              <a:t>en el final de la vida: </a:t>
            </a:r>
            <a:r>
              <a:rPr lang="es-CL" sz="1800" dirty="0">
                <a:solidFill>
                  <a:schemeClr val="tx1"/>
                </a:solidFill>
              </a:rPr>
              <a:t>Apoyo psicosocial, manejo del dolor, acompañamiento y orientación de usuarios y familia en el final de su vida</a:t>
            </a:r>
            <a:r>
              <a:rPr lang="es-CL" sz="1800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r>
              <a:rPr lang="es-CL" sz="1800" b="1" dirty="0" smtClean="0">
                <a:solidFill>
                  <a:schemeClr val="tx1"/>
                </a:solidFill>
              </a:rPr>
              <a:t>Hospitalizaciones </a:t>
            </a:r>
            <a:r>
              <a:rPr lang="es-CL" sz="1800" b="1" dirty="0">
                <a:solidFill>
                  <a:schemeClr val="tx1"/>
                </a:solidFill>
              </a:rPr>
              <a:t>breves para prestaciones ocasionales en domicilio</a:t>
            </a:r>
            <a:r>
              <a:rPr lang="es-CL" sz="1800" dirty="0">
                <a:solidFill>
                  <a:schemeClr val="tx1"/>
                </a:solidFill>
              </a:rPr>
              <a:t>: Se abordan necesidades puntuales de </a:t>
            </a:r>
            <a:r>
              <a:rPr lang="es-CL" sz="1800" dirty="0" smtClean="0">
                <a:solidFill>
                  <a:schemeClr val="tx1"/>
                </a:solidFill>
              </a:rPr>
              <a:t>usuarios/as y de la institución, </a:t>
            </a:r>
            <a:r>
              <a:rPr lang="es-CL" sz="1800" dirty="0">
                <a:solidFill>
                  <a:schemeClr val="tx1"/>
                </a:solidFill>
              </a:rPr>
              <a:t>donde en general basta con un día de hospitalización </a:t>
            </a:r>
            <a:r>
              <a:rPr lang="es-CL" sz="1800" dirty="0" smtClean="0">
                <a:solidFill>
                  <a:schemeClr val="tx1"/>
                </a:solidFill>
              </a:rPr>
              <a:t>(por ejemplo </a:t>
            </a:r>
            <a:r>
              <a:rPr lang="es-CL" sz="1800" dirty="0">
                <a:solidFill>
                  <a:schemeClr val="tx1"/>
                </a:solidFill>
              </a:rPr>
              <a:t>usuarios con requerimiento de fierro EV y enfermedad de </a:t>
            </a:r>
            <a:r>
              <a:rPr lang="es-CL" sz="1800" dirty="0" err="1" smtClean="0">
                <a:solidFill>
                  <a:schemeClr val="tx1"/>
                </a:solidFill>
              </a:rPr>
              <a:t>Fabry</a:t>
            </a:r>
            <a:r>
              <a:rPr lang="es-CL" sz="1800" dirty="0" smtClean="0">
                <a:solidFill>
                  <a:schemeClr val="tx1"/>
                </a:solidFill>
              </a:rPr>
              <a:t>; procedimientos a usuarios de Unidad de cuidados paliativos, </a:t>
            </a:r>
            <a:r>
              <a:rPr lang="es-CL" sz="1800" dirty="0">
                <a:solidFill>
                  <a:schemeClr val="tx1"/>
                </a:solidFill>
              </a:rPr>
              <a:t>etc.)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5227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186" y="853275"/>
            <a:ext cx="8164513" cy="556846"/>
          </a:xfrm>
        </p:spPr>
        <p:txBody>
          <a:bodyPr/>
          <a:lstStyle/>
          <a:p>
            <a:r>
              <a:rPr lang="es-ES" dirty="0" smtClean="0"/>
              <a:t>EQUIPO QUE TRABAJA EN UHD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86168" y="1764210"/>
            <a:ext cx="3203503" cy="4525962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Medico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Enfermería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Técnico Paramédico 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Kinesiólogo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Nutricionista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Terapeuta ocupacional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Fonoaudiólogo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Psicólogo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Trabajadora Social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Secretaria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Auxiliar de servicio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577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6356" y="734171"/>
            <a:ext cx="7075336" cy="595023"/>
          </a:xfrm>
        </p:spPr>
        <p:txBody>
          <a:bodyPr/>
          <a:lstStyle/>
          <a:p>
            <a:r>
              <a:rPr lang="es-ES" dirty="0"/>
              <a:t>MODALIDAD DE TRABAJO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La Unidad de Hospitalización Domiciliaria, atiende las 24 horas del día, los 365 días del año.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Se ofertan 105 cupos para adultos, lo que se traduce a 253 visitas al día. 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Se ofertan 35 cupos para rehabilitación.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Realizando turnos de noche en la comuna de Iquique.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Para realizar las visitas, se utiliza una compra de servicios a través de una licitación pública, de una empresa externa de móviles, los que funcionan en el mismo horario descrito.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Tanto los insumos clínicos, como los medicamentos a utilizar son retirados coordinadamente, desde el Hospital regional.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En este momento esta funcionando en el Estadio Tierra de Campeones.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23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2494" y="704887"/>
            <a:ext cx="5485578" cy="854725"/>
          </a:xfrm>
        </p:spPr>
        <p:txBody>
          <a:bodyPr/>
          <a:lstStyle/>
          <a:p>
            <a:r>
              <a:rPr lang="es-CL" dirty="0" smtClean="0"/>
              <a:t>CRITERIOS DE INGRESO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2494" y="1273365"/>
            <a:ext cx="7757119" cy="4730560"/>
          </a:xfrm>
        </p:spPr>
        <p:txBody>
          <a:bodyPr/>
          <a:lstStyle/>
          <a:p>
            <a:pPr lvl="0"/>
            <a:r>
              <a:rPr lang="es-CL" dirty="0">
                <a:solidFill>
                  <a:schemeClr val="tx1"/>
                </a:solidFill>
              </a:rPr>
              <a:t>Usuarios adultos y/o </a:t>
            </a:r>
            <a:r>
              <a:rPr lang="es-CL" dirty="0" smtClean="0">
                <a:solidFill>
                  <a:schemeClr val="tx1"/>
                </a:solidFill>
              </a:rPr>
              <a:t>pediátricos (por el momento solo adultos)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Aceptación de usuario y/o tutor responsable de la derivación y/o condiciones de Hospitalización Domiciliaria.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Usuarios en periodos de estabilidad clínica.</a:t>
            </a:r>
            <a:endParaRPr lang="es-CL" sz="3200" dirty="0">
              <a:solidFill>
                <a:schemeClr val="tx1"/>
              </a:solidFill>
            </a:endParaRPr>
          </a:p>
          <a:p>
            <a:pPr lvl="1"/>
            <a:r>
              <a:rPr lang="es-CL" sz="1200" dirty="0">
                <a:solidFill>
                  <a:schemeClr val="tx1"/>
                </a:solidFill>
              </a:rPr>
              <a:t>Hemodinámia (presión sanguínea, pulso), signos vitales (EVA, FC, FR, </a:t>
            </a:r>
            <a:r>
              <a:rPr lang="es-CL" sz="1200" dirty="0" err="1">
                <a:solidFill>
                  <a:schemeClr val="tx1"/>
                </a:solidFill>
              </a:rPr>
              <a:t>T°</a:t>
            </a:r>
            <a:r>
              <a:rPr lang="es-CL" sz="1200" dirty="0">
                <a:solidFill>
                  <a:schemeClr val="tx1"/>
                </a:solidFill>
              </a:rPr>
              <a:t>, PA, </a:t>
            </a:r>
            <a:r>
              <a:rPr lang="es-CL" sz="1200" dirty="0" err="1">
                <a:solidFill>
                  <a:schemeClr val="tx1"/>
                </a:solidFill>
              </a:rPr>
              <a:t>sat</a:t>
            </a:r>
            <a:r>
              <a:rPr lang="es-CL" sz="1200" dirty="0">
                <a:solidFill>
                  <a:schemeClr val="tx1"/>
                </a:solidFill>
              </a:rPr>
              <a:t>.), parámetros inflamatorios (hemograma, PCR, específicos).</a:t>
            </a:r>
          </a:p>
          <a:p>
            <a:pPr lvl="1"/>
            <a:r>
              <a:rPr lang="es-CL" sz="1200" dirty="0">
                <a:solidFill>
                  <a:schemeClr val="tx1"/>
                </a:solidFill>
              </a:rPr>
              <a:t>Valoración de enfermería (riesgo/dependencia: categorización C, escala de </a:t>
            </a:r>
            <a:r>
              <a:rPr lang="es-CL" sz="1200" dirty="0" err="1">
                <a:solidFill>
                  <a:schemeClr val="tx1"/>
                </a:solidFill>
              </a:rPr>
              <a:t>Barthel</a:t>
            </a:r>
            <a:r>
              <a:rPr lang="es-CL" sz="1200" dirty="0">
                <a:solidFill>
                  <a:schemeClr val="tx1"/>
                </a:solidFill>
              </a:rPr>
              <a:t>, riesgo UPP, riesgo de caídas, etc.)</a:t>
            </a:r>
          </a:p>
          <a:p>
            <a:pPr lvl="0"/>
            <a:r>
              <a:rPr lang="es-CL" dirty="0">
                <a:solidFill>
                  <a:schemeClr val="tx1"/>
                </a:solidFill>
              </a:rPr>
              <a:t>Ser beneficiario de Fonasa o PRAIS.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Pertenecientes a la comuna urbana de Iquique y Alto Hospicio.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Usuarios con requerimiento de administración de dosis de medicamentos cada 24 horas, 12 horas, 8 horas y cada 6 horas.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Usuarios con recuperabilidad y/o derivación.</a:t>
            </a:r>
            <a:endParaRPr lang="es-CL" sz="3200" dirty="0">
              <a:solidFill>
                <a:schemeClr val="tx1"/>
              </a:solidFill>
            </a:endParaRPr>
          </a:p>
          <a:p>
            <a:pPr lvl="0"/>
            <a:r>
              <a:rPr lang="es-CL" dirty="0">
                <a:solidFill>
                  <a:schemeClr val="tx1"/>
                </a:solidFill>
              </a:rPr>
              <a:t>Usuarios con situación de habitabilidad y familiar que permita el ingreso a la Hospitalización Domiciliaria. </a:t>
            </a:r>
            <a:endParaRPr lang="es-CL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CL" dirty="0"/>
              <a:t> </a:t>
            </a:r>
            <a:endParaRPr lang="es-CL" sz="28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1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9471" y="696790"/>
            <a:ext cx="6499130" cy="788624"/>
          </a:xfrm>
        </p:spPr>
        <p:txBody>
          <a:bodyPr/>
          <a:lstStyle/>
          <a:p>
            <a:r>
              <a:rPr lang="es-CL" dirty="0" smtClean="0"/>
              <a:t>CONDICIONES DE LA VIVIENDA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471" y="1091102"/>
            <a:ext cx="7577442" cy="4525962"/>
          </a:xfrm>
        </p:spPr>
        <p:txBody>
          <a:bodyPr/>
          <a:lstStyle/>
          <a:p>
            <a:pPr lvl="0"/>
            <a:r>
              <a:rPr lang="es-CL" dirty="0"/>
              <a:t>Casa con estructura firme, en buenas condiciones de mantención.</a:t>
            </a:r>
          </a:p>
          <a:p>
            <a:pPr lvl="0"/>
            <a:r>
              <a:rPr lang="es-CL" dirty="0"/>
              <a:t>Servicios básicos funcionando, continuados y seguros (agua, luz, gas, </a:t>
            </a:r>
            <a:r>
              <a:rPr lang="es-CL" dirty="0" smtClean="0"/>
              <a:t>alcantarillados y sanitarios</a:t>
            </a:r>
            <a:r>
              <a:rPr lang="es-CL" dirty="0"/>
              <a:t>).</a:t>
            </a:r>
          </a:p>
          <a:p>
            <a:pPr lvl="0"/>
            <a:r>
              <a:rPr lang="es-CL" dirty="0"/>
              <a:t>Condiciones de aseo y orden adecuadas.</a:t>
            </a:r>
          </a:p>
          <a:p>
            <a:pPr lvl="0"/>
            <a:r>
              <a:rPr lang="es-CL" dirty="0"/>
              <a:t>Piso de madera, cemento, o similar.</a:t>
            </a:r>
          </a:p>
          <a:p>
            <a:pPr lvl="0"/>
            <a:r>
              <a:rPr lang="es-CL" dirty="0"/>
              <a:t>Espacio suficiente para instalar equipos si estos fueran necesarios.</a:t>
            </a:r>
          </a:p>
          <a:p>
            <a:pPr lvl="0"/>
            <a:r>
              <a:rPr lang="es-CL" dirty="0"/>
              <a:t>Si el domicilio es de Iquique, que se encuentre dentro del radio urbano de la comuna (al norte Avenida Arturo Prat con Avenida Circunvalación, al sur sector bajo Molle a la altura del sector del Condominio La Portada, al este con el cerro y al oeste con el mar)</a:t>
            </a:r>
          </a:p>
          <a:p>
            <a:pPr lvl="0"/>
            <a:r>
              <a:rPr lang="es-CL" dirty="0"/>
              <a:t>Si el domicilio es de la comuna de Alto Hospicio, que se encuentre dentro del radio urbano (al norte avenida 2 con calle 1, al sur avenida Unión Europea con avenida la Esperanza, al este a la altura de bencinera </a:t>
            </a:r>
            <a:r>
              <a:rPr lang="es-CL" dirty="0" err="1"/>
              <a:t>Copec</a:t>
            </a:r>
            <a:r>
              <a:rPr lang="es-CL" dirty="0"/>
              <a:t> ruta A-16 y al oeste Avenida Circunvalación</a:t>
            </a:r>
            <a:r>
              <a:rPr lang="es-CL" dirty="0" smtClean="0"/>
              <a:t>)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92928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1644</Words>
  <Application>Microsoft Office PowerPoint</Application>
  <PresentationFormat>Presentación en pantalla (4:3)</PresentationFormat>
  <Paragraphs>216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Verdana</vt:lpstr>
      <vt:lpstr>Wingdings</vt:lpstr>
      <vt:lpstr>ヒラギノ角ゴ Pro W3</vt:lpstr>
      <vt:lpstr>1_Office Theme</vt:lpstr>
      <vt:lpstr>2_Office Theme</vt:lpstr>
      <vt:lpstr>Presentación de PowerPoint</vt:lpstr>
      <vt:lpstr>PROPOSITO</vt:lpstr>
      <vt:lpstr>DEFINICIÓN</vt:lpstr>
      <vt:lpstr>OBJETIVOS</vt:lpstr>
      <vt:lpstr>Las áreas en las que se ha desarrollado la UHD son: </vt:lpstr>
      <vt:lpstr>EQUIPO QUE TRABAJA EN UHD</vt:lpstr>
      <vt:lpstr>MODALIDAD DE TRABAJO</vt:lpstr>
      <vt:lpstr>CRITERIOS DE INGRESO</vt:lpstr>
      <vt:lpstr>CONDICIONES DE LA VIVIENDA</vt:lpstr>
      <vt:lpstr>CONDICIONES DE LA FAMILIA</vt:lpstr>
      <vt:lpstr>DIAGNOSTICOS MÁS COMUNES</vt:lpstr>
      <vt:lpstr>PRESTACIONES QUE OFRECE UHD </vt:lpstr>
      <vt:lpstr>Presentación de PowerPoint</vt:lpstr>
      <vt:lpstr>Presentación de PowerPoint</vt:lpstr>
      <vt:lpstr>Presentación de PowerPoint</vt:lpstr>
      <vt:lpstr>Rehabilitación Integral Domiciliaria</vt:lpstr>
      <vt:lpstr>Áreas </vt:lpstr>
      <vt:lpstr>Rehabilitación Oncológica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 ANESTESIA Y PABELLONES QUIRURGICOS</dc:title>
  <dc:creator>Karla Martinez Donoso</dc:creator>
  <cp:lastModifiedBy>tic</cp:lastModifiedBy>
  <cp:revision>97</cp:revision>
  <dcterms:created xsi:type="dcterms:W3CDTF">2015-09-14T21:05:02Z</dcterms:created>
  <dcterms:modified xsi:type="dcterms:W3CDTF">2024-04-04T21:27:30Z</dcterms:modified>
</cp:coreProperties>
</file>