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6453" r:id="rId3"/>
  </p:sldMasterIdLst>
  <p:notesMasterIdLst>
    <p:notesMasterId r:id="rId16"/>
  </p:notesMasterIdLst>
  <p:sldIdLst>
    <p:sldId id="256" r:id="rId4"/>
    <p:sldId id="596" r:id="rId5"/>
    <p:sldId id="588" r:id="rId6"/>
    <p:sldId id="527" r:id="rId7"/>
    <p:sldId id="594" r:id="rId8"/>
    <p:sldId id="595" r:id="rId9"/>
    <p:sldId id="559" r:id="rId10"/>
    <p:sldId id="560" r:id="rId11"/>
    <p:sldId id="566" r:id="rId12"/>
    <p:sldId id="567" r:id="rId13"/>
    <p:sldId id="568" r:id="rId14"/>
    <p:sldId id="574" r:id="rId15"/>
  </p:sldIdLst>
  <p:sldSz cx="9906000" cy="6858000" type="A4"/>
  <p:notesSz cx="7315200" cy="9601200"/>
  <p:defaultTextStyle>
    <a:defPPr>
      <a:defRPr lang="en-US"/>
    </a:defPPr>
    <a:lvl1pPr algn="l" defTabSz="4349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34975" indent="22225" algn="l" defTabSz="4349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71538" indent="42863" algn="l" defTabSz="4349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08100" indent="63500" algn="l" defTabSz="4349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744663" indent="84138" algn="l" defTabSz="43497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90"/>
    <a:srgbClr val="002060"/>
    <a:srgbClr val="000000"/>
    <a:srgbClr val="CC6600"/>
    <a:srgbClr val="FFFFFF"/>
    <a:srgbClr val="D22734"/>
    <a:srgbClr val="0066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6229" autoAdjust="0"/>
  </p:normalViewPr>
  <p:slideViewPr>
    <p:cSldViewPr snapToGrid="0" snapToObjects="1">
      <p:cViewPr varScale="1">
        <p:scale>
          <a:sx n="106" d="100"/>
          <a:sy n="106" d="100"/>
        </p:scale>
        <p:origin x="1836" y="108"/>
      </p:cViewPr>
      <p:guideLst>
        <p:guide orient="horz" pos="2161"/>
        <p:guide pos="3120"/>
      </p:guideLst>
    </p:cSldViewPr>
  </p:slideViewPr>
  <p:outlineViewPr>
    <p:cViewPr>
      <p:scale>
        <a:sx n="33" d="100"/>
        <a:sy n="33" d="100"/>
      </p:scale>
      <p:origin x="0" y="4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647C4C9F-2DA1-2814-7941-35BEAEEA07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103476" tIns="51738" rIns="103476" bIns="51738" rtlCol="0"/>
          <a:lstStyle>
            <a:lvl1pPr algn="l" defTabSz="436320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BDB0FE74-82C2-22D1-7C9D-66610168AC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103476" tIns="51738" rIns="103476" bIns="51738" rtlCol="0"/>
          <a:lstStyle>
            <a:lvl1pPr algn="r" defTabSz="436320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6008156-384A-48E6-BD2E-8F3FA031ED20}" type="datetimeFigureOut">
              <a:rPr lang="es-CL"/>
              <a:pPr>
                <a:defRPr/>
              </a:pPr>
              <a:t>15-12-2025</a:t>
            </a:fld>
            <a:endParaRPr lang="es-CL" dirty="0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1296FB0-320B-21CF-E244-A0601B6C16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720725"/>
            <a:ext cx="5200650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476" tIns="51738" rIns="103476" bIns="51738" rtlCol="0" anchor="ctr"/>
          <a:lstStyle/>
          <a:p>
            <a:pPr lvl="0"/>
            <a:endParaRPr lang="es-CL" noProof="0" dirty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CEC89F-A25A-A184-5AE0-68A7B7AE7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103476" tIns="51738" rIns="103476" bIns="51738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1BF9A9E-999E-8AFC-72AB-CC09EA140C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103476" tIns="51738" rIns="103476" bIns="51738" rtlCol="0" anchor="b"/>
          <a:lstStyle>
            <a:lvl1pPr algn="l" defTabSz="436320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8B4596D8-28AD-A21F-02CA-F77940BCC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103476" tIns="51738" rIns="103476" bIns="5173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EFA4BE27-EC50-4F5B-B337-D24C2F62F65D}" type="slidenum">
              <a:rPr lang="es-CL" altLang="es-CL"/>
              <a:pPr/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349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8715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081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7446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181600" algn="l" defTabSz="8726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17920" algn="l" defTabSz="8726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054238" algn="l" defTabSz="8726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490558" algn="l" defTabSz="87264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>
            <a:extLst>
              <a:ext uri="{FF2B5EF4-FFF2-40B4-BE49-F238E27FC236}">
                <a16:creationId xmlns:a16="http://schemas.microsoft.com/office/drawing/2014/main" id="{99478ECB-8A04-6B72-91FE-8B1EB2BBE3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>
            <a:extLst>
              <a:ext uri="{FF2B5EF4-FFF2-40B4-BE49-F238E27FC236}">
                <a16:creationId xmlns:a16="http://schemas.microsoft.com/office/drawing/2014/main" id="{3D661D95-B078-2CBA-3BEF-7AA591AD0A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L" altLang="es-CL"/>
          </a:p>
        </p:txBody>
      </p:sp>
      <p:sp>
        <p:nvSpPr>
          <p:cNvPr id="15363" name="3 Marcador de número de diapositiva">
            <a:extLst>
              <a:ext uri="{FF2B5EF4-FFF2-40B4-BE49-F238E27FC236}">
                <a16:creationId xmlns:a16="http://schemas.microsoft.com/office/drawing/2014/main" id="{39359F87-96FF-D44B-1286-1FBFF4731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F28F805-2632-471E-A32D-CD6BC7E6F00E}" type="slidenum">
              <a:rPr lang="es-CL" altLang="es-CL"/>
              <a:pPr/>
              <a:t>1</a:t>
            </a:fld>
            <a:endParaRPr lang="es-CL" alt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2" y="2130435"/>
            <a:ext cx="8420101" cy="1470023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CBF43-2BD0-082D-1273-7088E927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F75D-7F6E-4D79-A699-715DB7AC2E77}" type="datetimeFigureOut">
              <a:rPr lang="en-US"/>
              <a:pPr>
                <a:defRPr/>
              </a:pPr>
              <a:t>12/15/2025</a:t>
            </a:fld>
            <a:endParaRPr lang="es-C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557BE-519C-B68E-16D4-27D5AF1D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0FF86-DD24-CCC5-F403-5B9E1394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9DF3C-7C95-4998-89FF-41AF2DED8E1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01098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8BAF-FA8A-0BA6-2ED4-62130B29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82919-67FD-46A8-A187-1A0A3A493BD8}" type="datetimeFigureOut">
              <a:rPr lang="en-US"/>
              <a:pPr>
                <a:defRPr/>
              </a:pPr>
              <a:t>12/15/2025</a:t>
            </a:fld>
            <a:endParaRPr lang="es-C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87D45-D813-69FC-CEFA-83A2A369B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61921-207E-3361-459E-183CB78A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8B0F1-C6F0-4A6D-8C5F-8BF70D80210D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84890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74648"/>
            <a:ext cx="2228850" cy="5851523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8"/>
            <a:ext cx="6521450" cy="5851523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7E3D3-DD8C-31CC-EDFE-C5335BD6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0AEE-0A12-4BE0-BC9D-1A319CF77149}" type="datetimeFigureOut">
              <a:rPr lang="en-US"/>
              <a:pPr>
                <a:defRPr/>
              </a:pPr>
              <a:t>12/15/2025</a:t>
            </a:fld>
            <a:endParaRPr lang="es-C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84209-6876-F90A-1635-CE795FB6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CCE8E-0C83-2FE9-080B-DA6B9509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8E8A2-F70E-4EC8-A25A-C33C26B7F114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872461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2" y="2130435"/>
            <a:ext cx="8420101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D90F9-1E01-E261-A8BA-C927F634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87265" tIns="43633" rIns="87265" bIns="43633" numCol="1" anchor="t" anchorCtr="0" compatLnSpc="1">
            <a:prstTxWarp prst="textNoShape">
              <a:avLst/>
            </a:prstTxWarp>
          </a:bodyPr>
          <a:lstStyle>
            <a:lvl1pPr defTabSz="436320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67768FA-B954-4336-8363-D62AE0CFA55A}" type="datetime1">
              <a:rPr lang="en-US"/>
              <a:pPr>
                <a:defRPr/>
              </a:pPr>
              <a:t>12/15/2025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22A07-6719-1314-0F60-2C986A940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B545D-3070-229F-F5AD-FB9EA206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A30CB-C53A-4343-B2BD-C78C13A5BB16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0612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667B25-96A0-03FE-B2A8-8E0B35740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AEC860-543F-199C-4CCE-2E71208059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86B7B5-A273-476D-96D2-7BCC9B9638E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81229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10" y="4406906"/>
            <a:ext cx="8420101" cy="1362076"/>
          </a:xfrm>
        </p:spPr>
        <p:txBody>
          <a:bodyPr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10" y="2906719"/>
            <a:ext cx="8420101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3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26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08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45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8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17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542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90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DFEBC-68FF-C47B-7453-460E6A96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87265" tIns="43633" rIns="87265" bIns="43633" numCol="1" anchor="t" anchorCtr="0" compatLnSpc="1">
            <a:prstTxWarp prst="textNoShape">
              <a:avLst/>
            </a:prstTxWarp>
          </a:bodyPr>
          <a:lstStyle>
            <a:lvl1pPr defTabSz="436320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3DF6AD8-E87D-4363-87E9-BF3704FC397A}" type="datetime1">
              <a:rPr lang="en-US"/>
              <a:pPr>
                <a:defRPr/>
              </a:pPr>
              <a:t>12/15/2025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0BDE3-F3CF-B348-02C4-0C7C6697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0BD1B-611D-6BF1-EFF3-71AE06D8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18468-C109-43B7-AB3A-045071B4623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3771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1" y="1600204"/>
            <a:ext cx="4375150" cy="452596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88DC4-4A8D-0046-725E-45C27C71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87265" tIns="43633" rIns="87265" bIns="43633" numCol="1" anchor="t" anchorCtr="0" compatLnSpc="1">
            <a:prstTxWarp prst="textNoShape">
              <a:avLst/>
            </a:prstTxWarp>
          </a:bodyPr>
          <a:lstStyle>
            <a:lvl1pPr defTabSz="436320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3F84FE5-CAC5-4282-991D-D856EF65D13C}" type="datetime1">
              <a:rPr lang="en-US"/>
              <a:pPr>
                <a:defRPr/>
              </a:pPr>
              <a:t>12/15/2025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3E4C0-F8F7-0A5A-A2AE-6AB9C580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27E0B-2E8E-8548-90B4-D8B0C08D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B83D5-CC8B-4E89-B224-51EED81880A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7223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8"/>
            <a:ext cx="4376870" cy="639765"/>
          </a:xfrm>
        </p:spPr>
        <p:txBody>
          <a:bodyPr>
            <a:normAutofit/>
          </a:bodyPr>
          <a:lstStyle>
            <a:lvl1pPr marL="0" indent="0">
              <a:buNone/>
              <a:defRPr sz="1900" b="1"/>
            </a:lvl1pPr>
            <a:lvl2pPr marL="436320" indent="0">
              <a:buNone/>
              <a:defRPr sz="1900" b="1"/>
            </a:lvl2pPr>
            <a:lvl3pPr marL="872641" indent="0">
              <a:buNone/>
              <a:defRPr sz="1700" b="1"/>
            </a:lvl3pPr>
            <a:lvl4pPr marL="1308959" indent="0">
              <a:buNone/>
              <a:defRPr sz="1600" b="1"/>
            </a:lvl4pPr>
            <a:lvl5pPr marL="1745279" indent="0">
              <a:buNone/>
              <a:defRPr sz="1600" b="1"/>
            </a:lvl5pPr>
            <a:lvl6pPr marL="2181600" indent="0">
              <a:buNone/>
              <a:defRPr sz="1600" b="1"/>
            </a:lvl6pPr>
            <a:lvl7pPr marL="2617920" indent="0">
              <a:buNone/>
              <a:defRPr sz="1600" b="1"/>
            </a:lvl7pPr>
            <a:lvl8pPr marL="3054238" indent="0">
              <a:buNone/>
              <a:defRPr sz="1600" b="1"/>
            </a:lvl8pPr>
            <a:lvl9pPr marL="349055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83"/>
            <a:ext cx="4376870" cy="3951285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8"/>
            <a:ext cx="4378591" cy="639765"/>
          </a:xfrm>
        </p:spPr>
        <p:txBody>
          <a:bodyPr>
            <a:normAutofit/>
          </a:bodyPr>
          <a:lstStyle>
            <a:lvl1pPr marL="0" indent="0">
              <a:buNone/>
              <a:defRPr sz="1900" b="1"/>
            </a:lvl1pPr>
            <a:lvl2pPr marL="436320" indent="0">
              <a:buNone/>
              <a:defRPr sz="1900" b="1"/>
            </a:lvl2pPr>
            <a:lvl3pPr marL="872641" indent="0">
              <a:buNone/>
              <a:defRPr sz="1700" b="1"/>
            </a:lvl3pPr>
            <a:lvl4pPr marL="1308959" indent="0">
              <a:buNone/>
              <a:defRPr sz="1600" b="1"/>
            </a:lvl4pPr>
            <a:lvl5pPr marL="1745279" indent="0">
              <a:buNone/>
              <a:defRPr sz="1600" b="1"/>
            </a:lvl5pPr>
            <a:lvl6pPr marL="2181600" indent="0">
              <a:buNone/>
              <a:defRPr sz="1600" b="1"/>
            </a:lvl6pPr>
            <a:lvl7pPr marL="2617920" indent="0">
              <a:buNone/>
              <a:defRPr sz="1600" b="1"/>
            </a:lvl7pPr>
            <a:lvl8pPr marL="3054238" indent="0">
              <a:buNone/>
              <a:defRPr sz="1600" b="1"/>
            </a:lvl8pPr>
            <a:lvl9pPr marL="349055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83"/>
            <a:ext cx="4378591" cy="3951285"/>
          </a:xfrm>
        </p:spPr>
        <p:txBody>
          <a:bodyPr>
            <a:normAutofit/>
          </a:bodyPr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8F3CA-41F2-1B54-E85E-427056DBB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87265" tIns="43633" rIns="87265" bIns="43633" numCol="1" anchor="t" anchorCtr="0" compatLnSpc="1">
            <a:prstTxWarp prst="textNoShape">
              <a:avLst/>
            </a:prstTxWarp>
          </a:bodyPr>
          <a:lstStyle>
            <a:lvl1pPr defTabSz="436320">
              <a:defRPr>
                <a:solidFill>
                  <a:prstClr val="black"/>
                </a:solidFill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449050E-BBFA-4497-BBB3-49E6B652183D}" type="datetime1">
              <a:rPr lang="en-US"/>
              <a:pPr>
                <a:defRPr/>
              </a:pPr>
              <a:t>12/15/2025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37DC2-CB11-B5CB-B6F7-1986CDB7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D4D28F-44A0-99C5-1BFB-5D91D1E3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41CF2-50B0-415C-822B-3C8C7B50D88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03168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2EE3C97-B0E1-EED1-8B7A-9825E2A6B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739BBA5-E204-B148-168B-8954E752C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0BACD4-A718-48EB-80C0-6AF8114B567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16282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B65A992-536E-0506-5D2E-16294A4958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94C49B4-EB2D-CF72-EEC9-471927DC90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5FE9C4-2606-4B24-8B8A-A8A894FFB57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21007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4"/>
            <a:ext cx="3259006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273060"/>
            <a:ext cx="5537728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8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6320" indent="0">
              <a:buNone/>
              <a:defRPr sz="1300"/>
            </a:lvl2pPr>
            <a:lvl3pPr marL="872641" indent="0">
              <a:buNone/>
              <a:defRPr sz="900"/>
            </a:lvl3pPr>
            <a:lvl4pPr marL="1308959" indent="0">
              <a:buNone/>
              <a:defRPr sz="800"/>
            </a:lvl4pPr>
            <a:lvl5pPr marL="1745279" indent="0">
              <a:buNone/>
              <a:defRPr sz="800"/>
            </a:lvl5pPr>
            <a:lvl6pPr marL="2181600" indent="0">
              <a:buNone/>
              <a:defRPr sz="800"/>
            </a:lvl6pPr>
            <a:lvl7pPr marL="2617920" indent="0">
              <a:buNone/>
              <a:defRPr sz="800"/>
            </a:lvl7pPr>
            <a:lvl8pPr marL="3054238" indent="0">
              <a:buNone/>
              <a:defRPr sz="800"/>
            </a:lvl8pPr>
            <a:lvl9pPr marL="349055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28342509-5687-0C7A-5DCC-AFB7B81E51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7CACFEE-DEB0-CC4E-F12D-D0F316C90C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B82508-F525-4E36-AC19-B32D63C9A10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3792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6A709-9327-9094-DC29-FC248A99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01783-5392-4A45-AF78-5915C23414F6}" type="datetimeFigureOut">
              <a:rPr lang="en-US"/>
              <a:pPr>
                <a:defRPr/>
              </a:pPr>
              <a:t>12/15/2025</a:t>
            </a:fld>
            <a:endParaRPr lang="es-C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5BA26-610C-58A6-27B1-AFD12371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F24D9-07EF-3283-47B0-2C7D7DB5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B7BBB-3909-4CB3-99C8-D2F4B598926D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64469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4" y="4800604"/>
            <a:ext cx="59436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4" y="612773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36320" indent="0">
              <a:buNone/>
              <a:defRPr sz="2800"/>
            </a:lvl2pPr>
            <a:lvl3pPr marL="872641" indent="0">
              <a:buNone/>
              <a:defRPr sz="2300"/>
            </a:lvl3pPr>
            <a:lvl4pPr marL="1308959" indent="0">
              <a:buNone/>
              <a:defRPr sz="1900"/>
            </a:lvl4pPr>
            <a:lvl5pPr marL="1745279" indent="0">
              <a:buNone/>
              <a:defRPr sz="1900"/>
            </a:lvl5pPr>
            <a:lvl6pPr marL="2181600" indent="0">
              <a:buNone/>
              <a:defRPr sz="1900"/>
            </a:lvl6pPr>
            <a:lvl7pPr marL="2617920" indent="0">
              <a:buNone/>
              <a:defRPr sz="1900"/>
            </a:lvl7pPr>
            <a:lvl8pPr marL="3054238" indent="0">
              <a:buNone/>
              <a:defRPr sz="1900"/>
            </a:lvl8pPr>
            <a:lvl9pPr marL="3490558" indent="0">
              <a:buNone/>
              <a:defRPr sz="19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4" y="5367343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6320" indent="0">
              <a:buNone/>
              <a:defRPr sz="1300"/>
            </a:lvl2pPr>
            <a:lvl3pPr marL="872641" indent="0">
              <a:buNone/>
              <a:defRPr sz="900"/>
            </a:lvl3pPr>
            <a:lvl4pPr marL="1308959" indent="0">
              <a:buNone/>
              <a:defRPr sz="800"/>
            </a:lvl4pPr>
            <a:lvl5pPr marL="1745279" indent="0">
              <a:buNone/>
              <a:defRPr sz="800"/>
            </a:lvl5pPr>
            <a:lvl6pPr marL="2181600" indent="0">
              <a:buNone/>
              <a:defRPr sz="800"/>
            </a:lvl6pPr>
            <a:lvl7pPr marL="2617920" indent="0">
              <a:buNone/>
              <a:defRPr sz="800"/>
            </a:lvl7pPr>
            <a:lvl8pPr marL="3054238" indent="0">
              <a:buNone/>
              <a:defRPr sz="800"/>
            </a:lvl8pPr>
            <a:lvl9pPr marL="349055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630B4E8-1C2D-33A6-ADE1-982D6949AF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D8346F7-0D7D-0557-9C80-E60612455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4211DD-32F9-4849-87D2-21D26774969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33495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A5DFF9-BBEE-C84A-815C-6111540C37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DF37F3-EAD5-F523-981C-F5C2A07A63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973469-8BA1-4139-8E91-2A8D0AB73F99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37297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274648"/>
            <a:ext cx="2228850" cy="585152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74648"/>
            <a:ext cx="5861050" cy="585152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3A5EF46-DCEC-1A34-2E15-43CA5F3B11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7B50A9-F8D2-50B4-96AB-B4427AB89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EA83A2-6C84-40DF-967E-F596C31650C3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098967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9783D-CC31-D8C8-5011-EF7BEF48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/>
                <a:cs typeface="+mn-cs"/>
              </a:defRPr>
            </a:lvl1pPr>
          </a:lstStyle>
          <a:p>
            <a:pPr>
              <a:defRPr/>
            </a:pPr>
            <a:fld id="{4AC0C34D-DBA8-4453-9E6A-627863C1DC7E}" type="datetime1">
              <a:rPr lang="en-US"/>
              <a:pPr>
                <a:defRPr/>
              </a:pPr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3CA2C-0E3C-188F-68AD-8F5E58B5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4D65-7022-E7D4-4808-9BE1A2F53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ED241313-BC90-4109-8344-55E8BA20444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6788379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9A1A8-02FC-805A-9D03-04BFCED39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/>
                <a:cs typeface="+mn-cs"/>
              </a:defRPr>
            </a:lvl1pPr>
          </a:lstStyle>
          <a:p>
            <a:pPr>
              <a:defRPr/>
            </a:pPr>
            <a:fld id="{7E88F1E4-BB03-4BA4-88E0-947583F3C79D}" type="datetime1">
              <a:rPr lang="en-US"/>
              <a:pPr>
                <a:defRPr/>
              </a:pPr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46B7B-2B58-388C-A5A0-739A2CC4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F333A-790D-67A0-920B-7A00BCF2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985D4206-2EB6-4E72-8A16-6BFE0175998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4292582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12D6B-34B5-7795-9B6B-B8A7D8672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/>
                <a:cs typeface="+mn-cs"/>
              </a:defRPr>
            </a:lvl1pPr>
          </a:lstStyle>
          <a:p>
            <a:pPr>
              <a:defRPr/>
            </a:pPr>
            <a:fld id="{5D4D47BE-1FBA-4848-917E-BFD4E88EAA00}" type="datetime1">
              <a:rPr lang="en-US"/>
              <a:pPr>
                <a:defRPr/>
              </a:pPr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B3AF7-6ECB-70F9-55B5-DCAB5D9D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3C09B-9D8C-E9E6-6C01-96BCBD5B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161979DB-9A1F-4494-89E8-D221AEA3A56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85808851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24E30-2E7D-03F6-E918-8C2F18AD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/>
                <a:cs typeface="+mn-cs"/>
              </a:defRPr>
            </a:lvl1pPr>
          </a:lstStyle>
          <a:p>
            <a:pPr>
              <a:defRPr/>
            </a:pPr>
            <a:fld id="{6DA504C6-FBC8-423A-A1AA-C39F954E188F}" type="datetime1">
              <a:rPr lang="en-US"/>
              <a:pPr>
                <a:defRPr/>
              </a:pPr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20302-3734-13BF-D6B4-EAB52A866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50CB6-B1F3-BE0C-86E9-DD98AE14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70AFB805-493B-4E28-BB13-96BF81CBE49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9393421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F0013-E577-3614-58D0-D01754642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/>
                <a:cs typeface="+mn-cs"/>
              </a:defRPr>
            </a:lvl1pPr>
          </a:lstStyle>
          <a:p>
            <a:pPr>
              <a:defRPr/>
            </a:pPr>
            <a:fld id="{77818489-A900-4385-B17E-FAA2638B37BF}" type="datetime1">
              <a:rPr lang="en-US"/>
              <a:pPr>
                <a:defRPr/>
              </a:pPr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7930A-AF52-8211-E8CD-7FF0C2EB5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06646-1DE2-1074-E71D-22C7A3FF8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91AD1E4E-7160-4617-9FCD-5FE690AA92C6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90111660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B4B32-0757-2329-1F3A-9E635C4E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/>
                <a:cs typeface="+mn-cs"/>
              </a:defRPr>
            </a:lvl1pPr>
          </a:lstStyle>
          <a:p>
            <a:pPr>
              <a:defRPr/>
            </a:pPr>
            <a:fld id="{D87B8199-C013-4BCA-B01F-69CBA97EDC34}" type="datetime1">
              <a:rPr lang="en-US"/>
              <a:pPr>
                <a:defRPr/>
              </a:pPr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397BF-F1D5-631D-3162-F185DFB38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E7EAB-E69E-F887-D773-5E64B335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25F61720-130A-44E2-8128-35B1502CFB5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7158615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62F3A-2020-2CB5-FF28-3F2F8EA4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/>
                <a:cs typeface="+mn-cs"/>
              </a:defRPr>
            </a:lvl1pPr>
          </a:lstStyle>
          <a:p>
            <a:pPr>
              <a:defRPr/>
            </a:pPr>
            <a:fld id="{E39F56C5-F662-47B5-9A1F-4F34B97B31FD}" type="datetime1">
              <a:rPr lang="en-US"/>
              <a:pPr>
                <a:defRPr/>
              </a:pPr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091C6-8E33-198C-01F0-C8D09F67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9A90C-5A19-481F-BA47-C7F4CD4D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04A1380E-2E75-463E-80BD-4F84E59F61F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1523478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10" y="4406906"/>
            <a:ext cx="8420101" cy="136207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s-ES_tradnl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10" y="2906719"/>
            <a:ext cx="8420101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3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26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08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45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8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17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542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90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6DE29-150A-C0EB-A4B9-A65A795E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3AE5-9324-4998-9D32-53030DE7CD10}" type="datetimeFigureOut">
              <a:rPr lang="en-US"/>
              <a:pPr>
                <a:defRPr/>
              </a:pPr>
              <a:t>12/15/2025</a:t>
            </a:fld>
            <a:endParaRPr lang="es-C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DD8D8-F690-64FF-A669-5E311225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25E2A-FD3D-17C2-15D4-D560B4D78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0290E-AEF6-45A5-A4BE-107887862150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616440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2FCAE-ED47-3CC4-06B5-34ECE789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/>
                <a:cs typeface="+mn-cs"/>
              </a:defRPr>
            </a:lvl1pPr>
          </a:lstStyle>
          <a:p>
            <a:pPr>
              <a:defRPr/>
            </a:pPr>
            <a:fld id="{81EE23ED-8A83-49DD-B50F-7C40835E727D}" type="datetime1">
              <a:rPr lang="en-US"/>
              <a:pPr>
                <a:defRPr/>
              </a:pPr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F5B44-2754-0135-DE14-B65D1C10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9E6A8-E825-93F4-370F-9BD69EF6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11624911-685F-4A6E-A9B9-ED661C7CE20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3291741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B2685-D3A0-AA51-7D01-EFB685F5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/>
                <a:cs typeface="+mn-cs"/>
              </a:defRPr>
            </a:lvl1pPr>
          </a:lstStyle>
          <a:p>
            <a:pPr>
              <a:defRPr/>
            </a:pPr>
            <a:fld id="{3886130F-BB7E-4B04-AE6D-05C8FFCAB4B1}" type="datetime1">
              <a:rPr lang="en-US"/>
              <a:pPr>
                <a:defRPr/>
              </a:pPr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F6ECA-599A-DE94-1998-3B6A2C9A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126BB-B367-2419-77FF-CC451F27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247D082E-344E-4694-8EB0-5BD8B590644D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691466892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831E6-72EE-DE0B-033A-A6307929C8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/>
                <a:cs typeface="+mn-cs"/>
              </a:defRPr>
            </a:lvl1pPr>
          </a:lstStyle>
          <a:p>
            <a:pPr>
              <a:defRPr/>
            </a:pPr>
            <a:fld id="{449738A1-F3F5-4D2D-9B43-F52AC95BA0B3}" type="datetime1">
              <a:rPr lang="en-US"/>
              <a:pPr>
                <a:defRPr/>
              </a:pPr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BE7DA-2B0F-633D-86A6-1166064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B8ED6-76B0-CE15-B369-2C4CA89F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A4CBE87-41D8-47CA-8F1F-C1D79F4BB9A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7833097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8BDDB-728D-79B9-BC32-4C3B364F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pitchFamily="34" charset="0"/>
                <a:ea typeface="ヒラギノ角ゴ Pro W3"/>
                <a:cs typeface="+mn-cs"/>
              </a:defRPr>
            </a:lvl1pPr>
          </a:lstStyle>
          <a:p>
            <a:pPr>
              <a:defRPr/>
            </a:pPr>
            <a:fld id="{BE7FF3FD-5EDF-4004-938A-19DDEA57378C}" type="datetime1">
              <a:rPr lang="en-US"/>
              <a:pPr>
                <a:defRPr/>
              </a:pPr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29F32-CBF7-8E2A-D30A-ED4DC832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017B5-4184-421E-3E54-02612EA9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9ED3C815-843F-46E4-91E6-3E8324F2438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8153915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1" y="1600204"/>
            <a:ext cx="4375150" cy="452596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L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A0BC0A-3946-CAB8-5CB9-876FABF60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B0F5-DBFD-4077-9BA5-23131847B6DA}" type="datetimeFigureOut">
              <a:rPr lang="en-US"/>
              <a:pPr>
                <a:defRPr/>
              </a:pPr>
              <a:t>12/15/2025</a:t>
            </a:fld>
            <a:endParaRPr lang="es-C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F4281C-D16C-B1E5-177C-03BB1283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1F21BA-A663-5CC7-5940-B39CD5B7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E8F81-D26C-4349-9493-6740067A58A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8807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8"/>
            <a:ext cx="4376870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320" indent="0">
              <a:buNone/>
              <a:defRPr sz="1900" b="1"/>
            </a:lvl2pPr>
            <a:lvl3pPr marL="872641" indent="0">
              <a:buNone/>
              <a:defRPr sz="1700" b="1"/>
            </a:lvl3pPr>
            <a:lvl4pPr marL="1308959" indent="0">
              <a:buNone/>
              <a:defRPr sz="1600" b="1"/>
            </a:lvl4pPr>
            <a:lvl5pPr marL="1745279" indent="0">
              <a:buNone/>
              <a:defRPr sz="1600" b="1"/>
            </a:lvl5pPr>
            <a:lvl6pPr marL="2181600" indent="0">
              <a:buNone/>
              <a:defRPr sz="1600" b="1"/>
            </a:lvl6pPr>
            <a:lvl7pPr marL="2617920" indent="0">
              <a:buNone/>
              <a:defRPr sz="1600" b="1"/>
            </a:lvl7pPr>
            <a:lvl8pPr marL="3054238" indent="0">
              <a:buNone/>
              <a:defRPr sz="1600" b="1"/>
            </a:lvl8pPr>
            <a:lvl9pPr marL="3490558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83"/>
            <a:ext cx="4376870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8"/>
            <a:ext cx="4378591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320" indent="0">
              <a:buNone/>
              <a:defRPr sz="1900" b="1"/>
            </a:lvl2pPr>
            <a:lvl3pPr marL="872641" indent="0">
              <a:buNone/>
              <a:defRPr sz="1700" b="1"/>
            </a:lvl3pPr>
            <a:lvl4pPr marL="1308959" indent="0">
              <a:buNone/>
              <a:defRPr sz="1600" b="1"/>
            </a:lvl4pPr>
            <a:lvl5pPr marL="1745279" indent="0">
              <a:buNone/>
              <a:defRPr sz="1600" b="1"/>
            </a:lvl5pPr>
            <a:lvl6pPr marL="2181600" indent="0">
              <a:buNone/>
              <a:defRPr sz="1600" b="1"/>
            </a:lvl6pPr>
            <a:lvl7pPr marL="2617920" indent="0">
              <a:buNone/>
              <a:defRPr sz="1600" b="1"/>
            </a:lvl7pPr>
            <a:lvl8pPr marL="3054238" indent="0">
              <a:buNone/>
              <a:defRPr sz="1600" b="1"/>
            </a:lvl8pPr>
            <a:lvl9pPr marL="3490558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83"/>
            <a:ext cx="4378591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L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C54DAB-16CF-5E3A-52F2-AE71D5A9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CA16-49E3-418D-BE6D-E5D9ABFBB6F2}" type="datetimeFigureOut">
              <a:rPr lang="en-US"/>
              <a:pPr>
                <a:defRPr/>
              </a:pPr>
              <a:t>12/15/2025</a:t>
            </a:fld>
            <a:endParaRPr lang="es-CL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67EEAA-A8F5-6455-8F52-B6F54506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60C861-E2F4-265D-610C-2A57D0E8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E465F-7745-4CEC-88B1-A21D15CBE304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3215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s-CL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131223-CB9B-8D57-36F1-078DA2122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10BB-67F2-495A-BBEB-1D6EDDBD0B25}" type="datetimeFigureOut">
              <a:rPr lang="en-US"/>
              <a:pPr>
                <a:defRPr/>
              </a:pPr>
              <a:t>12/15/2025</a:t>
            </a:fld>
            <a:endParaRPr lang="es-CL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BFB1B7-A21A-7D35-D1AE-47B69110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C6EB61-6E49-4973-3C3F-317145EEB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7BDC2-18E8-48A2-B26A-A5B264778395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64056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1B6F94-AEA6-1C4D-0C2A-96FF0A2B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DD20-5B10-4FE8-9CBC-B3A2354BFF01}" type="datetimeFigureOut">
              <a:rPr lang="en-US"/>
              <a:pPr>
                <a:defRPr/>
              </a:pPr>
              <a:t>12/15/2025</a:t>
            </a:fld>
            <a:endParaRPr lang="es-CL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A462B4-C518-5F20-C0E6-E6561C7D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0E68DF-4689-31C7-DAE0-1A60AEB9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B15B8-0885-42B1-8B20-81B768388571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2278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4"/>
            <a:ext cx="3259006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_tradnl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273060"/>
            <a:ext cx="5537728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8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6320" indent="0">
              <a:buNone/>
              <a:defRPr sz="1300"/>
            </a:lvl2pPr>
            <a:lvl3pPr marL="872641" indent="0">
              <a:buNone/>
              <a:defRPr sz="900"/>
            </a:lvl3pPr>
            <a:lvl4pPr marL="1308959" indent="0">
              <a:buNone/>
              <a:defRPr sz="800"/>
            </a:lvl4pPr>
            <a:lvl5pPr marL="1745279" indent="0">
              <a:buNone/>
              <a:defRPr sz="800"/>
            </a:lvl5pPr>
            <a:lvl6pPr marL="2181600" indent="0">
              <a:buNone/>
              <a:defRPr sz="800"/>
            </a:lvl6pPr>
            <a:lvl7pPr marL="2617920" indent="0">
              <a:buNone/>
              <a:defRPr sz="800"/>
            </a:lvl7pPr>
            <a:lvl8pPr marL="3054238" indent="0">
              <a:buNone/>
              <a:defRPr sz="800"/>
            </a:lvl8pPr>
            <a:lvl9pPr marL="3490558" indent="0">
              <a:buNone/>
              <a:defRPr sz="8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FAF46B-2806-BE86-159B-94FB8781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0423-1D11-43D4-8F45-8D5A7F7CB4DE}" type="datetimeFigureOut">
              <a:rPr lang="en-US"/>
              <a:pPr>
                <a:defRPr/>
              </a:pPr>
              <a:t>12/15/2025</a:t>
            </a:fld>
            <a:endParaRPr lang="es-C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F2787F-7AFF-55CE-BBB2-2F5FBB4B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3F4B24-54AB-42E8-C3E8-4C811101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BF84F-F457-4145-A8E4-42D189F02D8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00008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4" y="4800604"/>
            <a:ext cx="59436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_tradnl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4" y="612773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36320" indent="0">
              <a:buNone/>
              <a:defRPr sz="2800"/>
            </a:lvl2pPr>
            <a:lvl3pPr marL="872641" indent="0">
              <a:buNone/>
              <a:defRPr sz="2300"/>
            </a:lvl3pPr>
            <a:lvl4pPr marL="1308959" indent="0">
              <a:buNone/>
              <a:defRPr sz="1900"/>
            </a:lvl4pPr>
            <a:lvl5pPr marL="1745279" indent="0">
              <a:buNone/>
              <a:defRPr sz="1900"/>
            </a:lvl5pPr>
            <a:lvl6pPr marL="2181600" indent="0">
              <a:buNone/>
              <a:defRPr sz="1900"/>
            </a:lvl6pPr>
            <a:lvl7pPr marL="2617920" indent="0">
              <a:buNone/>
              <a:defRPr sz="1900"/>
            </a:lvl7pPr>
            <a:lvl8pPr marL="3054238" indent="0">
              <a:buNone/>
              <a:defRPr sz="1900"/>
            </a:lvl8pPr>
            <a:lvl9pPr marL="3490558" indent="0">
              <a:buNone/>
              <a:defRPr sz="1900"/>
            </a:lvl9pPr>
          </a:lstStyle>
          <a:p>
            <a:pPr lvl="0"/>
            <a:endParaRPr lang="es-CL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4" y="5367343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6320" indent="0">
              <a:buNone/>
              <a:defRPr sz="1300"/>
            </a:lvl2pPr>
            <a:lvl3pPr marL="872641" indent="0">
              <a:buNone/>
              <a:defRPr sz="900"/>
            </a:lvl3pPr>
            <a:lvl4pPr marL="1308959" indent="0">
              <a:buNone/>
              <a:defRPr sz="800"/>
            </a:lvl4pPr>
            <a:lvl5pPr marL="1745279" indent="0">
              <a:buNone/>
              <a:defRPr sz="800"/>
            </a:lvl5pPr>
            <a:lvl6pPr marL="2181600" indent="0">
              <a:buNone/>
              <a:defRPr sz="800"/>
            </a:lvl6pPr>
            <a:lvl7pPr marL="2617920" indent="0">
              <a:buNone/>
              <a:defRPr sz="800"/>
            </a:lvl7pPr>
            <a:lvl8pPr marL="3054238" indent="0">
              <a:buNone/>
              <a:defRPr sz="800"/>
            </a:lvl8pPr>
            <a:lvl9pPr marL="3490558" indent="0">
              <a:buNone/>
              <a:defRPr sz="8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909C1-1CD1-DE6C-BF8E-5C7837F6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DA61-C67D-4C7E-8246-CFE2DFD9FED9}" type="datetimeFigureOut">
              <a:rPr lang="en-US"/>
              <a:pPr>
                <a:defRPr/>
              </a:pPr>
              <a:t>12/15/2025</a:t>
            </a:fld>
            <a:endParaRPr lang="es-CL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5B3916-B018-9B0A-FA27-944688EE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0224CE-3A65-5619-D66E-C0BDC23D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3882A-54F8-4943-8312-4F0306D9BF94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85101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F24F94D-FC0D-793D-8A87-0B12D2B76C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5" tIns="43633" rIns="87265" bIns="436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Click to edit Master title style</a:t>
            </a:r>
            <a:endParaRPr lang="es-CL" altLang="es-C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F8E0420-6886-6A3A-7991-53E202F77F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5" tIns="43633" rIns="87265" bIns="4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Click to edit Master text styles</a:t>
            </a:r>
          </a:p>
          <a:p>
            <a:pPr lvl="1"/>
            <a:r>
              <a:rPr lang="es-ES_tradnl" altLang="es-CL"/>
              <a:t>Second level</a:t>
            </a:r>
          </a:p>
          <a:p>
            <a:pPr lvl="2"/>
            <a:r>
              <a:rPr lang="es-ES_tradnl" altLang="es-CL"/>
              <a:t>Third level</a:t>
            </a:r>
          </a:p>
          <a:p>
            <a:pPr lvl="3"/>
            <a:r>
              <a:rPr lang="es-ES_tradnl" altLang="es-CL"/>
              <a:t>Fourth level</a:t>
            </a:r>
          </a:p>
          <a:p>
            <a:pPr lvl="4"/>
            <a:r>
              <a:rPr lang="es-ES_tradnl" altLang="es-CL"/>
              <a:t>Fifth level</a:t>
            </a:r>
            <a:endParaRPr lang="es-CL" alt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99450-6F9D-E207-64A1-45D082725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7265" tIns="43633" rIns="87265" bIns="43633" rtlCol="0" anchor="ctr"/>
          <a:lstStyle>
            <a:lvl1pPr algn="l" defTabSz="43632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C2381C-4371-4918-A1E2-9A999C9D9A4C}" type="datetimeFigureOut">
              <a:rPr lang="en-US"/>
              <a:pPr>
                <a:defRPr/>
              </a:pPr>
              <a:t>12/15/2025</a:t>
            </a:fld>
            <a:endParaRPr lang="es-C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2CC91-9EE4-66EB-33BD-830366A1B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7265" tIns="43633" rIns="87265" bIns="43633" rtlCol="0" anchor="ctr"/>
          <a:lstStyle>
            <a:lvl1pPr algn="ctr" defTabSz="43632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59AB-49EC-DDC0-5F51-0A4B419B0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87265" tIns="43633" rIns="87265" bIns="43633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9FA1CB8-91B2-4066-B614-0FA0865565CD}" type="slidenum">
              <a:rPr lang="es-CL" altLang="es-CL"/>
              <a:pPr/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1" r:id="rId1"/>
    <p:sldLayoutId id="2147486432" r:id="rId2"/>
    <p:sldLayoutId id="2147486433" r:id="rId3"/>
    <p:sldLayoutId id="2147486434" r:id="rId4"/>
    <p:sldLayoutId id="2147486435" r:id="rId5"/>
    <p:sldLayoutId id="2147486436" r:id="rId6"/>
    <p:sldLayoutId id="2147486437" r:id="rId7"/>
    <p:sldLayoutId id="2147486438" r:id="rId8"/>
    <p:sldLayoutId id="2147486439" r:id="rId9"/>
    <p:sldLayoutId id="2147486440" r:id="rId10"/>
    <p:sldLayoutId id="2147486441" r:id="rId11"/>
  </p:sldLayoutIdLst>
  <p:txStyles>
    <p:titleStyle>
      <a:lvl1pPr algn="ctr" defTabSz="4349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49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4349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4349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4349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36320" algn="ctr" defTabSz="43632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72641" algn="ctr" defTabSz="43632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08959" algn="ctr" defTabSz="43632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45279" algn="ctr" defTabSz="43632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7025" indent="-327025" algn="l" defTabSz="434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8025" indent="-271463" algn="l" defTabSz="434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613" indent="-217488" algn="l" defTabSz="434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217488" algn="l" defTabSz="434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150" indent="-217488" algn="l" defTabSz="434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759" indent="-218159" algn="l" defTabSz="43632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080" indent="-218159" algn="l" defTabSz="43632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400" indent="-218159" algn="l" defTabSz="43632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8719" indent="-218159" algn="l" defTabSz="43632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20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641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959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279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600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920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238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558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88FF8885-0BF5-8DE5-0B07-EB7B17AA10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5100" y="152400"/>
            <a:ext cx="8845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5" tIns="43633" rIns="87265" bIns="4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30D9564-DAB6-BCCC-AD06-EB9F80F893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65100" y="1477963"/>
            <a:ext cx="88582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5" tIns="43633" rIns="87265" bIns="43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F012E-F531-9F80-BFDF-C50323525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8" y="6527800"/>
            <a:ext cx="3136900" cy="246063"/>
          </a:xfrm>
          <a:prstGeom prst="rect">
            <a:avLst/>
          </a:prstGeom>
        </p:spPr>
        <p:txBody>
          <a:bodyPr vert="horz" wrap="square" lIns="87265" tIns="43633" rIns="87265" bIns="43633" numCol="1" anchor="t" anchorCtr="0" compatLnSpc="1">
            <a:prstTxWarp prst="textNoShape">
              <a:avLst/>
            </a:prstTxWarp>
          </a:bodyPr>
          <a:lstStyle>
            <a:lvl1pPr defTabSz="436320">
              <a:defRPr sz="8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53ED2-D36F-BEA6-8D05-79A6721AB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99250" y="6527800"/>
            <a:ext cx="2311400" cy="193675"/>
          </a:xfrm>
          <a:prstGeom prst="rect">
            <a:avLst/>
          </a:prstGeom>
        </p:spPr>
        <p:txBody>
          <a:bodyPr vert="horz" wrap="square" lIns="87265" tIns="43633" rIns="87265" bIns="43633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</a:lstStyle>
          <a:p>
            <a:fld id="{E71BA356-46DA-4E97-A390-07889EB125FE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A1130BB-E1BB-3BAB-714F-690CEC0B7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5425" y="-6350"/>
            <a:ext cx="307975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5" tIns="43633" rIns="87265" bIns="4363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36320" eaLnBrk="1" hangingPunct="1">
              <a:defRPr/>
            </a:pPr>
            <a:endParaRPr lang="es-CL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C6CA82E-DDE6-5F2B-E48C-F4DA224FC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3400" y="0"/>
            <a:ext cx="376238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5" tIns="43633" rIns="87265" bIns="4363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36320" eaLnBrk="1" hangingPunct="1">
              <a:defRPr/>
            </a:pPr>
            <a:endParaRPr lang="es-CL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>
            <a:extLst>
              <a:ext uri="{FF2B5EF4-FFF2-40B4-BE49-F238E27FC236}">
                <a16:creationId xmlns:a16="http://schemas.microsoft.com/office/drawing/2014/main" id="{6AFF1DF8-06F8-351C-01A5-481A522C3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5425" y="6400800"/>
            <a:ext cx="307975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5" tIns="43633" rIns="87265" bIns="4363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36320" eaLnBrk="1" hangingPunct="1">
              <a:defRPr/>
            </a:pPr>
            <a:endParaRPr lang="es-CL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>
            <a:extLst>
              <a:ext uri="{FF2B5EF4-FFF2-40B4-BE49-F238E27FC236}">
                <a16:creationId xmlns:a16="http://schemas.microsoft.com/office/drawing/2014/main" id="{35A4128F-0138-7659-48E4-DA87C9231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3400" y="6400800"/>
            <a:ext cx="376238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65" tIns="43633" rIns="87265" bIns="4363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36320" eaLnBrk="1" hangingPunct="1">
              <a:defRPr/>
            </a:pPr>
            <a:endParaRPr lang="es-CL" altLang="es-CL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43" r:id="rId2"/>
    <p:sldLayoutId id="2147486444" r:id="rId3"/>
    <p:sldLayoutId id="2147486445" r:id="rId4"/>
    <p:sldLayoutId id="2147486446" r:id="rId5"/>
    <p:sldLayoutId id="2147486447" r:id="rId6"/>
    <p:sldLayoutId id="2147486448" r:id="rId7"/>
    <p:sldLayoutId id="2147486449" r:id="rId8"/>
    <p:sldLayoutId id="2147486450" r:id="rId9"/>
    <p:sldLayoutId id="2147486451" r:id="rId10"/>
    <p:sldLayoutId id="2147486452" r:id="rId11"/>
  </p:sldLayoutIdLst>
  <p:txStyles>
    <p:titleStyle>
      <a:lvl1pPr algn="l" defTabSz="434975" rtl="0" eaLnBrk="0" fontAlgn="base" hangingPunct="0">
        <a:spcBef>
          <a:spcPct val="0"/>
        </a:spcBef>
        <a:spcAft>
          <a:spcPct val="0"/>
        </a:spcAft>
        <a:defRPr sz="23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34975" rtl="0" eaLnBrk="0" fontAlgn="base" hangingPunct="0">
        <a:spcBef>
          <a:spcPct val="0"/>
        </a:spcBef>
        <a:spcAft>
          <a:spcPct val="0"/>
        </a:spcAft>
        <a:defRPr sz="23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34975" rtl="0" eaLnBrk="0" fontAlgn="base" hangingPunct="0">
        <a:spcBef>
          <a:spcPct val="0"/>
        </a:spcBef>
        <a:spcAft>
          <a:spcPct val="0"/>
        </a:spcAft>
        <a:defRPr sz="23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34975" rtl="0" eaLnBrk="0" fontAlgn="base" hangingPunct="0">
        <a:spcBef>
          <a:spcPct val="0"/>
        </a:spcBef>
        <a:spcAft>
          <a:spcPct val="0"/>
        </a:spcAft>
        <a:defRPr sz="23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34975" rtl="0" eaLnBrk="0" fontAlgn="base" hangingPunct="0">
        <a:spcBef>
          <a:spcPct val="0"/>
        </a:spcBef>
        <a:spcAft>
          <a:spcPct val="0"/>
        </a:spcAft>
        <a:defRPr sz="23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36320" algn="l" defTabSz="436320" rtl="0" fontAlgn="base">
        <a:spcBef>
          <a:spcPct val="0"/>
        </a:spcBef>
        <a:spcAft>
          <a:spcPct val="0"/>
        </a:spcAft>
        <a:defRPr sz="2300">
          <a:solidFill>
            <a:srgbClr val="006CB7"/>
          </a:solidFill>
          <a:latin typeface="Verdana" charset="0"/>
          <a:ea typeface="ヒラギノ角ゴ Pro W3" charset="-128"/>
        </a:defRPr>
      </a:lvl6pPr>
      <a:lvl7pPr marL="872641" algn="l" defTabSz="436320" rtl="0" fontAlgn="base">
        <a:spcBef>
          <a:spcPct val="0"/>
        </a:spcBef>
        <a:spcAft>
          <a:spcPct val="0"/>
        </a:spcAft>
        <a:defRPr sz="2300">
          <a:solidFill>
            <a:srgbClr val="006CB7"/>
          </a:solidFill>
          <a:latin typeface="Verdana" charset="0"/>
          <a:ea typeface="ヒラギノ角ゴ Pro W3" charset="-128"/>
        </a:defRPr>
      </a:lvl7pPr>
      <a:lvl8pPr marL="1308959" algn="l" defTabSz="436320" rtl="0" fontAlgn="base">
        <a:spcBef>
          <a:spcPct val="0"/>
        </a:spcBef>
        <a:spcAft>
          <a:spcPct val="0"/>
        </a:spcAft>
        <a:defRPr sz="2300">
          <a:solidFill>
            <a:srgbClr val="006CB7"/>
          </a:solidFill>
          <a:latin typeface="Verdana" charset="0"/>
          <a:ea typeface="ヒラギノ角ゴ Pro W3" charset="-128"/>
        </a:defRPr>
      </a:lvl8pPr>
      <a:lvl9pPr marL="1745279" algn="l" defTabSz="436320" rtl="0" fontAlgn="base">
        <a:spcBef>
          <a:spcPct val="0"/>
        </a:spcBef>
        <a:spcAft>
          <a:spcPct val="0"/>
        </a:spcAft>
        <a:defRPr sz="23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27025" indent="-327025" algn="l" defTabSz="434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08025" indent="-271463" algn="l" defTabSz="434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2pPr>
      <a:lvl3pPr marL="1090613" indent="-217488" algn="l" defTabSz="434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3pPr>
      <a:lvl4pPr marL="1525588" indent="-217488" algn="l" defTabSz="434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4pPr>
      <a:lvl5pPr marL="1962150" indent="-217488" algn="l" defTabSz="434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/>
        </a:defRPr>
      </a:lvl5pPr>
      <a:lvl6pPr marL="2399759" indent="-218159" algn="l" defTabSz="43632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080" indent="-218159" algn="l" defTabSz="43632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400" indent="-218159" algn="l" defTabSz="43632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8719" indent="-218159" algn="l" defTabSz="43632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20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641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959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279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600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920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238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558" algn="l" defTabSz="43632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5AD4A90-7DA8-2581-A504-8D0D88BD36A9}"/>
              </a:ext>
            </a:extLst>
          </p:cNvPr>
          <p:cNvSpPr/>
          <p:nvPr/>
        </p:nvSpPr>
        <p:spPr>
          <a:xfrm>
            <a:off x="0" y="6629400"/>
            <a:ext cx="9906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hangingPunct="1">
              <a:defRPr/>
            </a:pPr>
            <a:endParaRPr lang="es-ES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>
            <a:extLst>
              <a:ext uri="{FF2B5EF4-FFF2-40B4-BE49-F238E27FC236}">
                <a16:creationId xmlns:a16="http://schemas.microsoft.com/office/drawing/2014/main" id="{A21CA0E7-1299-319E-13E3-9BF0B4156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5" y="0"/>
            <a:ext cx="21558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5640026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defTabSz="457200" eaLnBrk="1" hangingPunct="1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3076" name="Group 11">
            <a:extLst>
              <a:ext uri="{FF2B5EF4-FFF2-40B4-BE49-F238E27FC236}">
                <a16:creationId xmlns:a16="http://schemas.microsoft.com/office/drawing/2014/main" id="{0D207680-691C-44D3-4581-3551173865A0}"/>
              </a:ext>
            </a:extLst>
          </p:cNvPr>
          <p:cNvGrpSpPr>
            <a:grpSpLocks/>
          </p:cNvGrpSpPr>
          <p:nvPr/>
        </p:nvGrpSpPr>
        <p:grpSpPr bwMode="auto">
          <a:xfrm>
            <a:off x="7750175" y="2058988"/>
            <a:ext cx="2155825" cy="2038350"/>
            <a:chOff x="3511550" y="2133600"/>
            <a:chExt cx="2976563" cy="304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364CFE-CBF7-B6E2-69B0-798619453281}"/>
                </a:ext>
              </a:extLst>
            </p:cNvPr>
            <p:cNvSpPr/>
            <p:nvPr userDrawn="1"/>
          </p:nvSpPr>
          <p:spPr>
            <a:xfrm>
              <a:off x="3511550" y="2133600"/>
              <a:ext cx="1339235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eaLnBrk="1" hangingPunct="1">
                <a:defRPr/>
              </a:pPr>
              <a:endParaRPr lang="es-ES" dirty="0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58D910-95CD-4C2B-4D74-5C125C196843}"/>
                </a:ext>
              </a:extLst>
            </p:cNvPr>
            <p:cNvSpPr/>
            <p:nvPr userDrawn="1"/>
          </p:nvSpPr>
          <p:spPr>
            <a:xfrm>
              <a:off x="4850785" y="2133600"/>
              <a:ext cx="1637328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 eaLnBrk="1" hangingPunct="1">
                <a:defRPr/>
              </a:pPr>
              <a:endParaRPr lang="es-ES" dirty="0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>
              <a:extLst>
                <a:ext uri="{FF2B5EF4-FFF2-40B4-BE49-F238E27FC236}">
                  <a16:creationId xmlns:a16="http://schemas.microsoft.com/office/drawing/2014/main" id="{4B3F2637-FD01-C6CD-0312-531ED126997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">
              <a:extLst>
                <a:ext uri="{FF2B5EF4-FFF2-40B4-BE49-F238E27FC236}">
                  <a16:creationId xmlns:a16="http://schemas.microsoft.com/office/drawing/2014/main" id="{5E1D4C5E-992E-8AD7-E856-C35934B092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">
              <a:extLst>
                <a:ext uri="{FF2B5EF4-FFF2-40B4-BE49-F238E27FC236}">
                  <a16:creationId xmlns:a16="http://schemas.microsoft.com/office/drawing/2014/main" id="{1125EEE5-0173-837D-CCC2-3D1F439F203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7" name="Rectangle 12">
            <a:extLst>
              <a:ext uri="{FF2B5EF4-FFF2-40B4-BE49-F238E27FC236}">
                <a16:creationId xmlns:a16="http://schemas.microsoft.com/office/drawing/2014/main" id="{A0EEEA00-AF7B-5810-3A89-7B5651EB6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0"/>
            <a:ext cx="77454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63500" dist="38100" dir="3779989" algn="br" rotWithShape="0">
              <a:srgbClr val="000000">
                <a:alpha val="70000"/>
              </a:srgbClr>
            </a:outerShdw>
          </a:effectLst>
        </p:spPr>
        <p:txBody>
          <a:bodyPr anchor="ctr"/>
          <a:lstStyle/>
          <a:p>
            <a:pPr defTabSz="457200" eaLnBrk="1" hangingPunct="1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8" name="Title Placeholder 1">
            <a:extLst>
              <a:ext uri="{FF2B5EF4-FFF2-40B4-BE49-F238E27FC236}">
                <a16:creationId xmlns:a16="http://schemas.microsoft.com/office/drawing/2014/main" id="{DD6F7695-CDCC-49E3-21FE-CC5DE6B9F4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525713"/>
            <a:ext cx="7016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903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54" r:id="rId1"/>
    <p:sldLayoutId id="2147486455" r:id="rId2"/>
    <p:sldLayoutId id="2147486456" r:id="rId3"/>
    <p:sldLayoutId id="2147486457" r:id="rId4"/>
    <p:sldLayoutId id="2147486458" r:id="rId5"/>
    <p:sldLayoutId id="2147486459" r:id="rId6"/>
    <p:sldLayoutId id="2147486460" r:id="rId7"/>
    <p:sldLayoutId id="2147486461" r:id="rId8"/>
    <p:sldLayoutId id="2147486462" r:id="rId9"/>
    <p:sldLayoutId id="2147486463" r:id="rId10"/>
    <p:sldLayoutId id="2147486464" r:id="rId11"/>
  </p:sldLayoutIdLst>
  <p:transition spd="slow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>
            <a:extLst>
              <a:ext uri="{FF2B5EF4-FFF2-40B4-BE49-F238E27FC236}">
                <a16:creationId xmlns:a16="http://schemas.microsoft.com/office/drawing/2014/main" id="{BD7A0BDB-DA9A-B274-0247-A91A97815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9" y="1536699"/>
            <a:ext cx="9015412" cy="1009650"/>
          </a:xfrm>
          <a:prstGeom prst="rect">
            <a:avLst/>
          </a:prstGeom>
          <a:noFill/>
          <a:ln>
            <a:noFill/>
          </a:ln>
        </p:spPr>
        <p:txBody>
          <a:bodyPr wrap="none" lIns="87265" tIns="43633" rIns="87265" bIns="43633"/>
          <a:lstStyle/>
          <a:p>
            <a:pPr algn="ctr" defTabSz="436320">
              <a:defRPr/>
            </a:pPr>
            <a:r>
              <a:rPr lang="es-CL" sz="23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 Bold"/>
              </a:rPr>
              <a:t>Plan de Desarrollo Estratégico 2024-2028 </a:t>
            </a:r>
          </a:p>
          <a:p>
            <a:pPr algn="ctr" defTabSz="436320">
              <a:defRPr/>
            </a:pPr>
            <a:r>
              <a:rPr lang="es-CL" sz="23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 Bold"/>
              </a:rPr>
              <a:t>del Servicio de Salud Tarapacá</a:t>
            </a:r>
          </a:p>
          <a:p>
            <a:pPr algn="ctr" defTabSz="436320">
              <a:defRPr/>
            </a:pPr>
            <a:endParaRPr lang="es-CL" sz="23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 Bold"/>
            </a:endParaRPr>
          </a:p>
          <a:p>
            <a:pPr algn="ctr" defTabSz="436320">
              <a:defRPr/>
            </a:pPr>
            <a:endParaRPr lang="es-CL" sz="23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D6C849-C67F-DD88-1E25-BDF36BDA3791}"/>
              </a:ext>
            </a:extLst>
          </p:cNvPr>
          <p:cNvSpPr/>
          <p:nvPr/>
        </p:nvSpPr>
        <p:spPr>
          <a:xfrm>
            <a:off x="1009650" y="3352800"/>
            <a:ext cx="1081088" cy="35052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1332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65" tIns="43633" rIns="87265" bIns="43633" anchor="ctr"/>
          <a:lstStyle/>
          <a:p>
            <a:pPr algn="ctr" defTabSz="43632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701704-58BF-B121-625C-349DA394AD5A}"/>
              </a:ext>
            </a:extLst>
          </p:cNvPr>
          <p:cNvSpPr/>
          <p:nvPr/>
        </p:nvSpPr>
        <p:spPr>
          <a:xfrm>
            <a:off x="2090738" y="3352800"/>
            <a:ext cx="1336675" cy="35052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23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65" tIns="43633" rIns="87265" bIns="43633" anchor="ctr"/>
          <a:lstStyle/>
          <a:p>
            <a:pPr algn="ctr" defTabSz="43632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A0905F-B3E9-56D1-F2DA-5B4F9B09213B}"/>
              </a:ext>
            </a:extLst>
          </p:cNvPr>
          <p:cNvSpPr/>
          <p:nvPr/>
        </p:nvSpPr>
        <p:spPr>
          <a:xfrm>
            <a:off x="1009650" y="0"/>
            <a:ext cx="1081088" cy="1130300"/>
          </a:xfrm>
          <a:prstGeom prst="rect">
            <a:avLst/>
          </a:prstGeom>
          <a:solidFill>
            <a:srgbClr val="004D90"/>
          </a:solidFill>
          <a:ln>
            <a:noFill/>
          </a:ln>
          <a:effectLst>
            <a:outerShdw blurRad="40000" dist="23000" dir="30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65" tIns="43633" rIns="87265" bIns="43633" anchor="ctr"/>
          <a:lstStyle/>
          <a:p>
            <a:pPr algn="ctr" defTabSz="43632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E1FF0B-22D5-7C17-A413-F0CB9D6B586F}"/>
              </a:ext>
            </a:extLst>
          </p:cNvPr>
          <p:cNvSpPr/>
          <p:nvPr/>
        </p:nvSpPr>
        <p:spPr>
          <a:xfrm>
            <a:off x="2090738" y="0"/>
            <a:ext cx="1336675" cy="1130300"/>
          </a:xfrm>
          <a:prstGeom prst="rect">
            <a:avLst/>
          </a:prstGeom>
          <a:solidFill>
            <a:srgbClr val="D22734"/>
          </a:solidFill>
          <a:ln>
            <a:noFill/>
          </a:ln>
          <a:effectLst>
            <a:outerShdw blurRad="40000" dist="23000" dir="40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265" tIns="43633" rIns="87265" bIns="43633" anchor="ctr"/>
          <a:lstStyle/>
          <a:p>
            <a:pPr algn="ctr" defTabSz="436320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cxnSp>
        <p:nvCxnSpPr>
          <p:cNvPr id="11" name="10 Conector recto">
            <a:extLst>
              <a:ext uri="{FF2B5EF4-FFF2-40B4-BE49-F238E27FC236}">
                <a16:creationId xmlns:a16="http://schemas.microsoft.com/office/drawing/2014/main" id="{DEFC31A9-FD59-EE94-A117-A711467D7938}"/>
              </a:ext>
            </a:extLst>
          </p:cNvPr>
          <p:cNvCxnSpPr/>
          <p:nvPr/>
        </p:nvCxnSpPr>
        <p:spPr>
          <a:xfrm>
            <a:off x="1009650" y="2441575"/>
            <a:ext cx="85613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15">
            <a:extLst>
              <a:ext uri="{FF2B5EF4-FFF2-40B4-BE49-F238E27FC236}">
                <a16:creationId xmlns:a16="http://schemas.microsoft.com/office/drawing/2014/main" id="{9647429C-0228-CD2A-CADF-8AC0A8D79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5" y="5553075"/>
            <a:ext cx="4676775" cy="1181100"/>
          </a:xfrm>
          <a:prstGeom prst="rect">
            <a:avLst/>
          </a:prstGeom>
          <a:noFill/>
          <a:ln>
            <a:noFill/>
          </a:ln>
        </p:spPr>
        <p:txBody>
          <a:bodyPr wrap="none" lIns="87265" tIns="43633" rIns="87265" bIns="43633"/>
          <a:lstStyle/>
          <a:p>
            <a:pPr algn="ctr" defTabSz="436320">
              <a:defRPr/>
            </a:pPr>
            <a:r>
              <a:rPr lang="es-ES_tradn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 Bold"/>
              </a:rPr>
              <a:t>Servicio de Salud de Tarapacá</a:t>
            </a:r>
          </a:p>
          <a:p>
            <a:pPr algn="ctr" defTabSz="436320">
              <a:defRPr/>
            </a:pPr>
            <a:r>
              <a:rPr lang="es-ES_tradn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 Bold"/>
              </a:rPr>
              <a:t>Depto. Planificación y Control de Gestión</a:t>
            </a:r>
          </a:p>
          <a:p>
            <a:pPr algn="ctr" defTabSz="436320">
              <a:defRPr/>
            </a:pPr>
            <a:endParaRPr lang="es-CL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>
            <a:extLst>
              <a:ext uri="{FF2B5EF4-FFF2-40B4-BE49-F238E27FC236}">
                <a16:creationId xmlns:a16="http://schemas.microsoft.com/office/drawing/2014/main" id="{869B90D3-2763-5389-12DE-7B0076DB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288925"/>
            <a:ext cx="8845550" cy="733425"/>
          </a:xfrm>
        </p:spPr>
        <p:txBody>
          <a:bodyPr/>
          <a:lstStyle/>
          <a:p>
            <a:pPr algn="ctr"/>
            <a:r>
              <a:rPr lang="es-ES" altLang="es-E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Verdana Bold"/>
              </a:rPr>
              <a:t>Indicadores según los Objetivos Estratégicos</a:t>
            </a:r>
            <a:endParaRPr lang="es-CL" altLang="es-ES">
              <a:latin typeface="Arial" panose="020B0604020202020204" pitchFamily="34" charset="0"/>
              <a:ea typeface="ヒラギノ角ゴ Pro W3"/>
              <a:cs typeface="Arial" panose="020B0604020202020204" pitchFamily="34" charset="0"/>
              <a:sym typeface="Verdana Bold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CD3C004-E6E2-85BA-64C9-2795120D5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5209"/>
              </p:ext>
            </p:extLst>
          </p:nvPr>
        </p:nvGraphicFramePr>
        <p:xfrm>
          <a:off x="1115121" y="892039"/>
          <a:ext cx="7311302" cy="578498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55651">
                  <a:extLst>
                    <a:ext uri="{9D8B030D-6E8A-4147-A177-3AD203B41FA5}">
                      <a16:colId xmlns:a16="http://schemas.microsoft.com/office/drawing/2014/main" val="815385646"/>
                    </a:ext>
                  </a:extLst>
                </a:gridCol>
                <a:gridCol w="3655651">
                  <a:extLst>
                    <a:ext uri="{9D8B030D-6E8A-4147-A177-3AD203B41FA5}">
                      <a16:colId xmlns:a16="http://schemas.microsoft.com/office/drawing/2014/main" val="4085424013"/>
                    </a:ext>
                  </a:extLst>
                </a:gridCol>
              </a:tblGrid>
              <a:tr h="249872">
                <a:tc>
                  <a:txBody>
                    <a:bodyPr/>
                    <a:lstStyle/>
                    <a:p>
                      <a:pPr marL="702310">
                        <a:lnSpc>
                          <a:spcPts val="1240"/>
                        </a:lnSpc>
                        <a:buNone/>
                      </a:pPr>
                      <a:r>
                        <a:rPr lang="es-ES" sz="1200" b="1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Objetivo</a:t>
                      </a:r>
                      <a:r>
                        <a:rPr lang="es-ES" sz="1200" b="1" spc="-1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 b="1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Estratégico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62990" marR="1044575" algn="ctr">
                        <a:lnSpc>
                          <a:spcPts val="1240"/>
                        </a:lnSpc>
                        <a:buNone/>
                      </a:pPr>
                      <a:r>
                        <a:rPr lang="es-ES" sz="1200" b="1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609603"/>
                  </a:ext>
                </a:extLst>
              </a:tr>
              <a:tr h="1645982">
                <a:tc>
                  <a:txBody>
                    <a:bodyPr/>
                    <a:lstStyle/>
                    <a:p>
                      <a:pPr marL="77470" marR="192405">
                        <a:lnSpc>
                          <a:spcPct val="147000"/>
                        </a:lnSpc>
                        <a:buNone/>
                      </a:pPr>
                      <a:r>
                        <a:rPr lang="es-ES" sz="1200" dirty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Fortalecer la integración de la Red desde la perspectiva de Usuarios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67310">
                        <a:lnSpc>
                          <a:spcPct val="150000"/>
                        </a:lnSpc>
                        <a:buNone/>
                      </a:pPr>
                      <a:r>
                        <a:rPr lang="es-ES" sz="1200" dirty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1.- Porcentaje de cumplimiento de acciones implementadas del plan de abordaje de los procesos priorizados según demanda de los usuarios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5725" marR="426720">
                        <a:lnSpc>
                          <a:spcPct val="150000"/>
                        </a:lnSpc>
                        <a:buNone/>
                      </a:pPr>
                      <a:r>
                        <a:rPr lang="es-ES" sz="1200" dirty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2.-</a:t>
                      </a:r>
                      <a:r>
                        <a:rPr lang="es-ES" sz="1200" spc="-15" dirty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Porcentaje de técnicas o estrategias implementadas del Protocolo de Humanización en los procesos de Atención, en mejora de la comunicación, información y contacto entre el personal de salud y la comunidad usuaria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356253"/>
                  </a:ext>
                </a:extLst>
              </a:tr>
              <a:tr h="848771">
                <a:tc>
                  <a:txBody>
                    <a:bodyPr/>
                    <a:lstStyle/>
                    <a:p>
                      <a:pPr marL="77470" marR="324485">
                        <a:lnSpc>
                          <a:spcPct val="150000"/>
                        </a:lnSpc>
                        <a:buNone/>
                      </a:pPr>
                      <a:r>
                        <a:rPr lang="es-ES" sz="120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Fortalecer la integración de la Red desde la perspectiva de Procesos Internos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marR="245110">
                        <a:lnSpc>
                          <a:spcPct val="150000"/>
                        </a:lnSpc>
                        <a:buNone/>
                      </a:pPr>
                      <a:r>
                        <a:rPr lang="es-ES" sz="120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1.-</a:t>
                      </a:r>
                      <a:r>
                        <a:rPr lang="es-ES" sz="1200" spc="-1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20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Cantidad de Manuales Organizacionales realizados por Departamento del total de Procesos Internos establecidos en el periodo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970635"/>
                  </a:ext>
                </a:extLst>
              </a:tr>
              <a:tr h="1323396">
                <a:tc>
                  <a:txBody>
                    <a:bodyPr/>
                    <a:lstStyle/>
                    <a:p>
                      <a:pPr marL="77470" marR="562610">
                        <a:lnSpc>
                          <a:spcPct val="147000"/>
                        </a:lnSpc>
                        <a:buNone/>
                      </a:pPr>
                      <a:r>
                        <a:rPr lang="es-ES" sz="120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Fortalecer la integración de la Red desde la perspectiva de Administrativa y Financiera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45110">
                        <a:lnSpc>
                          <a:spcPct val="150000"/>
                        </a:lnSpc>
                        <a:buNone/>
                      </a:pPr>
                      <a:r>
                        <a:rPr lang="es-ES" sz="120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1.- Porcentaje de cumplimiento del Plan de Gestión en Tecnologías de Información para el Servicio de Salud Tarapacá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5725" marR="245110">
                        <a:lnSpc>
                          <a:spcPct val="150000"/>
                        </a:lnSpc>
                        <a:buNone/>
                      </a:pPr>
                      <a:r>
                        <a:rPr lang="es-ES" sz="120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2.- Porcentaje de compromisos suscritos e implementados, producto de la auditoría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206049"/>
                  </a:ext>
                </a:extLst>
              </a:tr>
              <a:tr h="913553">
                <a:tc>
                  <a:txBody>
                    <a:bodyPr/>
                    <a:lstStyle/>
                    <a:p>
                      <a:pPr marL="77470" marR="562610">
                        <a:lnSpc>
                          <a:spcPct val="147000"/>
                        </a:lnSpc>
                        <a:buNone/>
                      </a:pPr>
                      <a:r>
                        <a:rPr lang="es-ES" sz="120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Fortalecer la integración de la Red desde la perspectiva de Aprendizaje y Crecimiento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marR="125095">
                        <a:lnSpc>
                          <a:spcPct val="150000"/>
                        </a:lnSpc>
                        <a:buNone/>
                      </a:pPr>
                      <a:r>
                        <a:rPr lang="es-ES" sz="1200" dirty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1.- Numero de Comisión Técnico Territorial - CTT- implementados en la Red Asistencial del Servicio de Salud Tarapacá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40238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>
            <a:extLst>
              <a:ext uri="{FF2B5EF4-FFF2-40B4-BE49-F238E27FC236}">
                <a16:creationId xmlns:a16="http://schemas.microsoft.com/office/drawing/2014/main" id="{BE8A139F-C333-6972-4675-B2B62F451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288925"/>
            <a:ext cx="8845550" cy="733425"/>
          </a:xfrm>
        </p:spPr>
        <p:txBody>
          <a:bodyPr/>
          <a:lstStyle/>
          <a:p>
            <a:pPr algn="ctr"/>
            <a:r>
              <a:rPr lang="es-ES" altLang="es-E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Verdana Bold"/>
              </a:rPr>
              <a:t>Mapa Estratégico </a:t>
            </a:r>
            <a:endParaRPr lang="es-CL" altLang="es-ES">
              <a:latin typeface="Arial" panose="020B0604020202020204" pitchFamily="34" charset="0"/>
              <a:ea typeface="ヒラギノ角ゴ Pro W3"/>
              <a:cs typeface="Arial" panose="020B0604020202020204" pitchFamily="34" charset="0"/>
              <a:sym typeface="Verdana Bold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ADD5002-0DF9-AE9D-AE60-432F78F738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191"/>
          <a:stretch>
            <a:fillRect/>
          </a:stretch>
        </p:blipFill>
        <p:spPr>
          <a:xfrm>
            <a:off x="0" y="1122630"/>
            <a:ext cx="9652399" cy="40650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3">
            <a:extLst>
              <a:ext uri="{FF2B5EF4-FFF2-40B4-BE49-F238E27FC236}">
                <a16:creationId xmlns:a16="http://schemas.microsoft.com/office/drawing/2014/main" id="{BB80C160-024B-B859-A924-973BAA0EC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325" y="5083175"/>
            <a:ext cx="2390775" cy="1470025"/>
          </a:xfrm>
        </p:spPr>
        <p:txBody>
          <a:bodyPr/>
          <a:lstStyle/>
          <a:p>
            <a:r>
              <a:rPr lang="es-CL" altLang="es-CL" sz="2800">
                <a:solidFill>
                  <a:schemeClr val="bg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GRACIAS…</a:t>
            </a:r>
          </a:p>
        </p:txBody>
      </p:sp>
      <p:sp>
        <p:nvSpPr>
          <p:cNvPr id="47107" name="1 Rectángulo">
            <a:extLst>
              <a:ext uri="{FF2B5EF4-FFF2-40B4-BE49-F238E27FC236}">
                <a16:creationId xmlns:a16="http://schemas.microsoft.com/office/drawing/2014/main" id="{2EC38D3A-24E4-882C-4A76-354356830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975"/>
            <a:ext cx="7677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434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“………LO MÁS IMPORTANTE, ES USAR LA INFORMACIÓN DEL MONITOREO DE INDICADORES PARA TOMAR BUENAS DECISIONES Y HACER MÁS EFICIENTE LA GESTIÓN ……”</a:t>
            </a:r>
            <a:endParaRPr kumimoji="0" lang="es-ES" altLang="es-E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>
            <a:extLst>
              <a:ext uri="{FF2B5EF4-FFF2-40B4-BE49-F238E27FC236}">
                <a16:creationId xmlns:a16="http://schemas.microsoft.com/office/drawing/2014/main" id="{55196F3D-F986-EBF5-ADCC-C6A8AC6E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152400"/>
            <a:ext cx="8845550" cy="8096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5" tIns="43633" rIns="87265" bIns="43633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ES" sz="2300" dirty="0">
                <a:solidFill>
                  <a:srgbClr val="006CB7"/>
                </a:solidFill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  <a:sym typeface="Verdana Bold"/>
              </a:rPr>
              <a:t>Organigrama Servicio de Salud Tarapacá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D76C3AF7-82FF-3B2B-CF3B-E74F818633B6}"/>
              </a:ext>
            </a:extLst>
          </p:cNvPr>
          <p:cNvGrpSpPr>
            <a:grpSpLocks/>
          </p:cNvGrpSpPr>
          <p:nvPr/>
        </p:nvGrpSpPr>
        <p:grpSpPr>
          <a:xfrm>
            <a:off x="1416205" y="731886"/>
            <a:ext cx="5977054" cy="5955558"/>
            <a:chOff x="0" y="0"/>
            <a:chExt cx="3722369" cy="7244333"/>
          </a:xfrm>
        </p:grpSpPr>
        <p:pic>
          <p:nvPicPr>
            <p:cNvPr id="5" name="Image 11">
              <a:extLst>
                <a:ext uri="{FF2B5EF4-FFF2-40B4-BE49-F238E27FC236}">
                  <a16:creationId xmlns:a16="http://schemas.microsoft.com/office/drawing/2014/main" id="{ABC0093B-3EBF-2A2A-0B87-2C1C376C25C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7780" y="400811"/>
              <a:ext cx="578980" cy="6074537"/>
            </a:xfrm>
            <a:prstGeom prst="rect">
              <a:avLst/>
            </a:prstGeom>
          </p:spPr>
        </p:pic>
        <p:pic>
          <p:nvPicPr>
            <p:cNvPr id="6" name="Image 12">
              <a:extLst>
                <a:ext uri="{FF2B5EF4-FFF2-40B4-BE49-F238E27FC236}">
                  <a16:creationId xmlns:a16="http://schemas.microsoft.com/office/drawing/2014/main" id="{8BAA7857-2C7D-1F3A-327C-777B19F99FC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3935" y="400811"/>
              <a:ext cx="174498" cy="4940046"/>
            </a:xfrm>
            <a:prstGeom prst="rect">
              <a:avLst/>
            </a:prstGeom>
          </p:spPr>
        </p:pic>
        <p:pic>
          <p:nvPicPr>
            <p:cNvPr id="7" name="Image 13">
              <a:extLst>
                <a:ext uri="{FF2B5EF4-FFF2-40B4-BE49-F238E27FC236}">
                  <a16:creationId xmlns:a16="http://schemas.microsoft.com/office/drawing/2014/main" id="{0ADAED57-BA6E-78FD-E61D-375754DE464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7780" y="5527547"/>
              <a:ext cx="98298" cy="383286"/>
            </a:xfrm>
            <a:prstGeom prst="rect">
              <a:avLst/>
            </a:prstGeom>
          </p:spPr>
        </p:pic>
        <p:pic>
          <p:nvPicPr>
            <p:cNvPr id="8" name="Image 14">
              <a:extLst>
                <a:ext uri="{FF2B5EF4-FFF2-40B4-BE49-F238E27FC236}">
                  <a16:creationId xmlns:a16="http://schemas.microsoft.com/office/drawing/2014/main" id="{AC28F125-38F5-DC6C-87CF-297B20AF7AE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7780" y="400811"/>
              <a:ext cx="660654" cy="4370070"/>
            </a:xfrm>
            <a:prstGeom prst="rect">
              <a:avLst/>
            </a:prstGeom>
          </p:spPr>
        </p:pic>
        <p:pic>
          <p:nvPicPr>
            <p:cNvPr id="9" name="Image 15">
              <a:extLst>
                <a:ext uri="{FF2B5EF4-FFF2-40B4-BE49-F238E27FC236}">
                  <a16:creationId xmlns:a16="http://schemas.microsoft.com/office/drawing/2014/main" id="{DCD4C2CC-2636-B17E-D9AF-E5BB1863A80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7780" y="400811"/>
              <a:ext cx="660653" cy="3800094"/>
            </a:xfrm>
            <a:prstGeom prst="rect">
              <a:avLst/>
            </a:prstGeom>
          </p:spPr>
        </p:pic>
        <p:pic>
          <p:nvPicPr>
            <p:cNvPr id="10" name="Image 16">
              <a:extLst>
                <a:ext uri="{FF2B5EF4-FFF2-40B4-BE49-F238E27FC236}">
                  <a16:creationId xmlns:a16="http://schemas.microsoft.com/office/drawing/2014/main" id="{39788ABF-504F-2DD9-3C8C-50377B35AF9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4723" y="3249167"/>
              <a:ext cx="174498" cy="381761"/>
            </a:xfrm>
            <a:prstGeom prst="rect">
              <a:avLst/>
            </a:prstGeom>
          </p:spPr>
        </p:pic>
        <p:pic>
          <p:nvPicPr>
            <p:cNvPr id="11" name="Image 17">
              <a:extLst>
                <a:ext uri="{FF2B5EF4-FFF2-40B4-BE49-F238E27FC236}">
                  <a16:creationId xmlns:a16="http://schemas.microsoft.com/office/drawing/2014/main" id="{3CEB8E54-3D89-3A4C-F4C3-AE3E3B26DF3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7780" y="400811"/>
              <a:ext cx="1142860" cy="2656204"/>
            </a:xfrm>
            <a:prstGeom prst="rect">
              <a:avLst/>
            </a:prstGeom>
          </p:spPr>
        </p:pic>
        <p:pic>
          <p:nvPicPr>
            <p:cNvPr id="12" name="Image 18">
              <a:extLst>
                <a:ext uri="{FF2B5EF4-FFF2-40B4-BE49-F238E27FC236}">
                  <a16:creationId xmlns:a16="http://schemas.microsoft.com/office/drawing/2014/main" id="{2659F9C7-E656-CC01-9DAF-ABF18AB110C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4723" y="2109216"/>
              <a:ext cx="174498" cy="383285"/>
            </a:xfrm>
            <a:prstGeom prst="rect">
              <a:avLst/>
            </a:prstGeom>
          </p:spPr>
        </p:pic>
        <p:pic>
          <p:nvPicPr>
            <p:cNvPr id="13" name="Image 19">
              <a:extLst>
                <a:ext uri="{FF2B5EF4-FFF2-40B4-BE49-F238E27FC236}">
                  <a16:creationId xmlns:a16="http://schemas.microsoft.com/office/drawing/2014/main" id="{256A6624-A89C-393F-0D08-6F4E97F1A82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7780" y="400811"/>
              <a:ext cx="1142860" cy="1517777"/>
            </a:xfrm>
            <a:prstGeom prst="rect">
              <a:avLst/>
            </a:prstGeom>
          </p:spPr>
        </p:pic>
        <p:pic>
          <p:nvPicPr>
            <p:cNvPr id="14" name="Image 20">
              <a:extLst>
                <a:ext uri="{FF2B5EF4-FFF2-40B4-BE49-F238E27FC236}">
                  <a16:creationId xmlns:a16="http://schemas.microsoft.com/office/drawing/2014/main" id="{7496F5CE-D93B-D68D-5955-F71758CBD98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73935" y="400811"/>
              <a:ext cx="174498" cy="381761"/>
            </a:xfrm>
            <a:prstGeom prst="rect">
              <a:avLst/>
            </a:prstGeom>
          </p:spPr>
        </p:pic>
        <p:pic>
          <p:nvPicPr>
            <p:cNvPr id="15" name="Image 21">
              <a:extLst>
                <a:ext uri="{FF2B5EF4-FFF2-40B4-BE49-F238E27FC236}">
                  <a16:creationId xmlns:a16="http://schemas.microsoft.com/office/drawing/2014/main" id="{10E06F79-5034-F659-7F76-E96FCFD54EF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7780" y="970788"/>
              <a:ext cx="98298" cy="381761"/>
            </a:xfrm>
            <a:prstGeom prst="rect">
              <a:avLst/>
            </a:prstGeom>
          </p:spPr>
        </p:pic>
        <p:pic>
          <p:nvPicPr>
            <p:cNvPr id="16" name="Image 22">
              <a:extLst>
                <a:ext uri="{FF2B5EF4-FFF2-40B4-BE49-F238E27FC236}">
                  <a16:creationId xmlns:a16="http://schemas.microsoft.com/office/drawing/2014/main" id="{B96523C7-756F-9683-2E20-643416D5F55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1660" y="400811"/>
              <a:ext cx="1472056" cy="6437249"/>
            </a:xfrm>
            <a:prstGeom prst="rect">
              <a:avLst/>
            </a:prstGeom>
          </p:spPr>
        </p:pic>
        <p:pic>
          <p:nvPicPr>
            <p:cNvPr id="17" name="Image 23">
              <a:extLst>
                <a:ext uri="{FF2B5EF4-FFF2-40B4-BE49-F238E27FC236}">
                  <a16:creationId xmlns:a16="http://schemas.microsoft.com/office/drawing/2014/main" id="{A6A9B64F-490B-9EF6-C173-8840006C0F8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5503" y="400811"/>
              <a:ext cx="987437" cy="6437249"/>
            </a:xfrm>
            <a:prstGeom prst="rect">
              <a:avLst/>
            </a:prstGeom>
          </p:spPr>
        </p:pic>
        <p:pic>
          <p:nvPicPr>
            <p:cNvPr id="18" name="Image 24">
              <a:extLst>
                <a:ext uri="{FF2B5EF4-FFF2-40B4-BE49-F238E27FC236}">
                  <a16:creationId xmlns:a16="http://schemas.microsoft.com/office/drawing/2014/main" id="{B2CA8876-5401-4E63-58ED-EA96DB7CFD4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4715" y="400811"/>
              <a:ext cx="1472056" cy="6437249"/>
            </a:xfrm>
            <a:prstGeom prst="rect">
              <a:avLst/>
            </a:prstGeom>
          </p:spPr>
        </p:pic>
        <p:pic>
          <p:nvPicPr>
            <p:cNvPr id="19" name="Image 25">
              <a:extLst>
                <a:ext uri="{FF2B5EF4-FFF2-40B4-BE49-F238E27FC236}">
                  <a16:creationId xmlns:a16="http://schemas.microsoft.com/office/drawing/2014/main" id="{F68C1513-AF03-0DB9-C12D-FFD092A88382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56944" y="0"/>
              <a:ext cx="808481" cy="407670"/>
            </a:xfrm>
            <a:prstGeom prst="rect">
              <a:avLst/>
            </a:prstGeom>
          </p:spPr>
        </p:pic>
        <p:pic>
          <p:nvPicPr>
            <p:cNvPr id="20" name="Image 26">
              <a:extLst>
                <a:ext uri="{FF2B5EF4-FFF2-40B4-BE49-F238E27FC236}">
                  <a16:creationId xmlns:a16="http://schemas.microsoft.com/office/drawing/2014/main" id="{4E405731-1D28-D2BA-665A-E1AD3D3EF8F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6835140"/>
              <a:ext cx="810006" cy="409193"/>
            </a:xfrm>
            <a:prstGeom prst="rect">
              <a:avLst/>
            </a:prstGeom>
          </p:spPr>
        </p:pic>
        <p:pic>
          <p:nvPicPr>
            <p:cNvPr id="21" name="Image 27">
              <a:extLst>
                <a:ext uri="{FF2B5EF4-FFF2-40B4-BE49-F238E27FC236}">
                  <a16:creationId xmlns:a16="http://schemas.microsoft.com/office/drawing/2014/main" id="{F2ED9B00-3E49-4A66-A830-B28EF5BB8F36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0788" y="6835140"/>
              <a:ext cx="810005" cy="409193"/>
            </a:xfrm>
            <a:prstGeom prst="rect">
              <a:avLst/>
            </a:prstGeom>
          </p:spPr>
        </p:pic>
        <p:pic>
          <p:nvPicPr>
            <p:cNvPr id="22" name="Image 28">
              <a:extLst>
                <a:ext uri="{FF2B5EF4-FFF2-40B4-BE49-F238E27FC236}">
                  <a16:creationId xmlns:a16="http://schemas.microsoft.com/office/drawing/2014/main" id="{80895C82-C599-7423-1DAC-4A7DFC309CD2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41576" y="6835140"/>
              <a:ext cx="810006" cy="409193"/>
            </a:xfrm>
            <a:prstGeom prst="rect">
              <a:avLst/>
            </a:prstGeom>
          </p:spPr>
        </p:pic>
        <p:pic>
          <p:nvPicPr>
            <p:cNvPr id="23" name="Image 29">
              <a:extLst>
                <a:ext uri="{FF2B5EF4-FFF2-40B4-BE49-F238E27FC236}">
                  <a16:creationId xmlns:a16="http://schemas.microsoft.com/office/drawing/2014/main" id="{07542E95-03BC-3034-E97B-CE1CED77BB7E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12364" y="6835140"/>
              <a:ext cx="810005" cy="409193"/>
            </a:xfrm>
            <a:prstGeom prst="rect">
              <a:avLst/>
            </a:prstGeom>
          </p:spPr>
        </p:pic>
        <p:pic>
          <p:nvPicPr>
            <p:cNvPr id="24" name="Image 30">
              <a:extLst>
                <a:ext uri="{FF2B5EF4-FFF2-40B4-BE49-F238E27FC236}">
                  <a16:creationId xmlns:a16="http://schemas.microsoft.com/office/drawing/2014/main" id="{5143AD3A-DC72-6F27-AD7F-BE5C055E1B9F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70788" y="568451"/>
              <a:ext cx="810005" cy="409194"/>
            </a:xfrm>
            <a:prstGeom prst="rect">
              <a:avLst/>
            </a:prstGeom>
          </p:spPr>
        </p:pic>
        <p:pic>
          <p:nvPicPr>
            <p:cNvPr id="25" name="Image 31">
              <a:extLst>
                <a:ext uri="{FF2B5EF4-FFF2-40B4-BE49-F238E27FC236}">
                  <a16:creationId xmlns:a16="http://schemas.microsoft.com/office/drawing/2014/main" id="{8E54A407-77EB-3A3F-728F-85ECDF9B78A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6155" y="1138427"/>
              <a:ext cx="808482" cy="407670"/>
            </a:xfrm>
            <a:prstGeom prst="rect">
              <a:avLst/>
            </a:prstGeom>
          </p:spPr>
        </p:pic>
        <p:pic>
          <p:nvPicPr>
            <p:cNvPr id="26" name="Image 32">
              <a:extLst>
                <a:ext uri="{FF2B5EF4-FFF2-40B4-BE49-F238E27FC236}">
                  <a16:creationId xmlns:a16="http://schemas.microsoft.com/office/drawing/2014/main" id="{CB13CE4D-7A93-4267-1E3A-DEA7B99F0A0E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41576" y="568451"/>
              <a:ext cx="810006" cy="409194"/>
            </a:xfrm>
            <a:prstGeom prst="rect">
              <a:avLst/>
            </a:prstGeom>
          </p:spPr>
        </p:pic>
        <p:pic>
          <p:nvPicPr>
            <p:cNvPr id="27" name="Image 33">
              <a:extLst>
                <a:ext uri="{FF2B5EF4-FFF2-40B4-BE49-F238E27FC236}">
                  <a16:creationId xmlns:a16="http://schemas.microsoft.com/office/drawing/2014/main" id="{FBD9ADA6-1023-ADC5-7F42-2341B8E366D2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6155" y="1708404"/>
              <a:ext cx="808482" cy="407670"/>
            </a:xfrm>
            <a:prstGeom prst="rect">
              <a:avLst/>
            </a:prstGeom>
          </p:spPr>
        </p:pic>
        <p:pic>
          <p:nvPicPr>
            <p:cNvPr id="28" name="Image 34">
              <a:extLst>
                <a:ext uri="{FF2B5EF4-FFF2-40B4-BE49-F238E27FC236}">
                  <a16:creationId xmlns:a16="http://schemas.microsoft.com/office/drawing/2014/main" id="{3B5D2F8F-F80A-3BD9-A4BF-F01CAB3696F3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27732" y="1708404"/>
              <a:ext cx="808481" cy="407670"/>
            </a:xfrm>
            <a:prstGeom prst="rect">
              <a:avLst/>
            </a:prstGeom>
          </p:spPr>
        </p:pic>
        <p:pic>
          <p:nvPicPr>
            <p:cNvPr id="29" name="Image 35">
              <a:extLst>
                <a:ext uri="{FF2B5EF4-FFF2-40B4-BE49-F238E27FC236}">
                  <a16:creationId xmlns:a16="http://schemas.microsoft.com/office/drawing/2014/main" id="{F8FF3986-7CF6-9A0F-AB86-B6711E10DACA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41576" y="2278379"/>
              <a:ext cx="810006" cy="407670"/>
            </a:xfrm>
            <a:prstGeom prst="rect">
              <a:avLst/>
            </a:prstGeom>
          </p:spPr>
        </p:pic>
        <p:pic>
          <p:nvPicPr>
            <p:cNvPr id="30" name="Image 36">
              <a:extLst>
                <a:ext uri="{FF2B5EF4-FFF2-40B4-BE49-F238E27FC236}">
                  <a16:creationId xmlns:a16="http://schemas.microsoft.com/office/drawing/2014/main" id="{281F6FDA-00B6-75C2-E851-2124A521BD3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12364" y="2278379"/>
              <a:ext cx="810005" cy="407670"/>
            </a:xfrm>
            <a:prstGeom prst="rect">
              <a:avLst/>
            </a:prstGeom>
          </p:spPr>
        </p:pic>
        <p:pic>
          <p:nvPicPr>
            <p:cNvPr id="31" name="Image 37">
              <a:extLst>
                <a:ext uri="{FF2B5EF4-FFF2-40B4-BE49-F238E27FC236}">
                  <a16:creationId xmlns:a16="http://schemas.microsoft.com/office/drawing/2014/main" id="{B748B5F3-04CC-7B3E-7BCF-522CE83A90E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6155" y="2848355"/>
              <a:ext cx="808482" cy="407670"/>
            </a:xfrm>
            <a:prstGeom prst="rect">
              <a:avLst/>
            </a:prstGeom>
          </p:spPr>
        </p:pic>
        <p:pic>
          <p:nvPicPr>
            <p:cNvPr id="32" name="Image 38">
              <a:extLst>
                <a:ext uri="{FF2B5EF4-FFF2-40B4-BE49-F238E27FC236}">
                  <a16:creationId xmlns:a16="http://schemas.microsoft.com/office/drawing/2014/main" id="{580D2DCE-0FAF-025C-BCFF-2EBAD0C0373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27732" y="2848355"/>
              <a:ext cx="808481" cy="407670"/>
            </a:xfrm>
            <a:prstGeom prst="rect">
              <a:avLst/>
            </a:prstGeom>
          </p:spPr>
        </p:pic>
        <p:pic>
          <p:nvPicPr>
            <p:cNvPr id="33" name="Image 39">
              <a:extLst>
                <a:ext uri="{FF2B5EF4-FFF2-40B4-BE49-F238E27FC236}">
                  <a16:creationId xmlns:a16="http://schemas.microsoft.com/office/drawing/2014/main" id="{8796274A-F0EC-F777-1AA5-7A51133D979C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41576" y="3416808"/>
              <a:ext cx="810006" cy="409194"/>
            </a:xfrm>
            <a:prstGeom prst="rect">
              <a:avLst/>
            </a:prstGeom>
          </p:spPr>
        </p:pic>
        <p:pic>
          <p:nvPicPr>
            <p:cNvPr id="34" name="Image 40">
              <a:extLst>
                <a:ext uri="{FF2B5EF4-FFF2-40B4-BE49-F238E27FC236}">
                  <a16:creationId xmlns:a16="http://schemas.microsoft.com/office/drawing/2014/main" id="{EB58BDFC-3BC3-8DF6-B311-6015A7F4E274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12364" y="3416808"/>
              <a:ext cx="810005" cy="409194"/>
            </a:xfrm>
            <a:prstGeom prst="rect">
              <a:avLst/>
            </a:prstGeom>
          </p:spPr>
        </p:pic>
        <p:pic>
          <p:nvPicPr>
            <p:cNvPr id="35" name="Image 41">
              <a:extLst>
                <a:ext uri="{FF2B5EF4-FFF2-40B4-BE49-F238E27FC236}">
                  <a16:creationId xmlns:a16="http://schemas.microsoft.com/office/drawing/2014/main" id="{6670D890-C67A-65D4-E94B-0843ABBD6023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6155" y="3986784"/>
              <a:ext cx="808482" cy="409193"/>
            </a:xfrm>
            <a:prstGeom prst="rect">
              <a:avLst/>
            </a:prstGeom>
          </p:spPr>
        </p:pic>
        <p:pic>
          <p:nvPicPr>
            <p:cNvPr id="36" name="Image 42">
              <a:extLst>
                <a:ext uri="{FF2B5EF4-FFF2-40B4-BE49-F238E27FC236}">
                  <a16:creationId xmlns:a16="http://schemas.microsoft.com/office/drawing/2014/main" id="{CE0D7B7B-F372-9AAA-8BCB-593EF0AEFF4F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41576" y="3986784"/>
              <a:ext cx="810006" cy="409193"/>
            </a:xfrm>
            <a:prstGeom prst="rect">
              <a:avLst/>
            </a:prstGeom>
          </p:spPr>
        </p:pic>
        <p:pic>
          <p:nvPicPr>
            <p:cNvPr id="37" name="Image 43">
              <a:extLst>
                <a:ext uri="{FF2B5EF4-FFF2-40B4-BE49-F238E27FC236}">
                  <a16:creationId xmlns:a16="http://schemas.microsoft.com/office/drawing/2014/main" id="{B8522F9A-7B01-9F00-A34A-8184DD35860F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6155" y="4556759"/>
              <a:ext cx="808482" cy="407670"/>
            </a:xfrm>
            <a:prstGeom prst="rect">
              <a:avLst/>
            </a:prstGeom>
          </p:spPr>
        </p:pic>
        <p:pic>
          <p:nvPicPr>
            <p:cNvPr id="38" name="Image 44">
              <a:extLst>
                <a:ext uri="{FF2B5EF4-FFF2-40B4-BE49-F238E27FC236}">
                  <a16:creationId xmlns:a16="http://schemas.microsoft.com/office/drawing/2014/main" id="{3D06C16D-E0BB-C4B1-BFED-AC3ABA17600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41576" y="4556759"/>
              <a:ext cx="810006" cy="407670"/>
            </a:xfrm>
            <a:prstGeom prst="rect">
              <a:avLst/>
            </a:prstGeom>
          </p:spPr>
        </p:pic>
        <p:pic>
          <p:nvPicPr>
            <p:cNvPr id="39" name="Image 45">
              <a:extLst>
                <a:ext uri="{FF2B5EF4-FFF2-40B4-BE49-F238E27FC236}">
                  <a16:creationId xmlns:a16="http://schemas.microsoft.com/office/drawing/2014/main" id="{669217E5-2F04-7236-6ADA-658AF0ED11E6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70788" y="5126735"/>
              <a:ext cx="810005" cy="407670"/>
            </a:xfrm>
            <a:prstGeom prst="rect">
              <a:avLst/>
            </a:prstGeom>
          </p:spPr>
        </p:pic>
        <p:pic>
          <p:nvPicPr>
            <p:cNvPr id="40" name="Image 46">
              <a:extLst>
                <a:ext uri="{FF2B5EF4-FFF2-40B4-BE49-F238E27FC236}">
                  <a16:creationId xmlns:a16="http://schemas.microsoft.com/office/drawing/2014/main" id="{6F70AE33-F028-F26A-B438-95D9863E5C8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6155" y="5696711"/>
              <a:ext cx="808482" cy="407670"/>
            </a:xfrm>
            <a:prstGeom prst="rect">
              <a:avLst/>
            </a:prstGeom>
          </p:spPr>
        </p:pic>
        <p:pic>
          <p:nvPicPr>
            <p:cNvPr id="41" name="Image 47">
              <a:extLst>
                <a:ext uri="{FF2B5EF4-FFF2-40B4-BE49-F238E27FC236}">
                  <a16:creationId xmlns:a16="http://schemas.microsoft.com/office/drawing/2014/main" id="{DFEA761A-D35C-A0DA-BA55-E38ECAA5B491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41576" y="5126735"/>
              <a:ext cx="810006" cy="407670"/>
            </a:xfrm>
            <a:prstGeom prst="rect">
              <a:avLst/>
            </a:prstGeom>
          </p:spPr>
        </p:pic>
        <p:pic>
          <p:nvPicPr>
            <p:cNvPr id="42" name="Image 48">
              <a:extLst>
                <a:ext uri="{FF2B5EF4-FFF2-40B4-BE49-F238E27FC236}">
                  <a16:creationId xmlns:a16="http://schemas.microsoft.com/office/drawing/2014/main" id="{C87191C0-CE73-1D1C-E160-51D25063800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6155" y="6266688"/>
              <a:ext cx="808482" cy="407670"/>
            </a:xfrm>
            <a:prstGeom prst="rect">
              <a:avLst/>
            </a:prstGeom>
          </p:spPr>
        </p:pic>
        <p:sp>
          <p:nvSpPr>
            <p:cNvPr id="43" name="Textbox 49">
              <a:extLst>
                <a:ext uri="{FF2B5EF4-FFF2-40B4-BE49-F238E27FC236}">
                  <a16:creationId xmlns:a16="http://schemas.microsoft.com/office/drawing/2014/main" id="{AE4D3281-0E1B-9A08-60A2-D9362230C8F8}"/>
                </a:ext>
              </a:extLst>
            </p:cNvPr>
            <p:cNvSpPr txBox="1"/>
            <p:nvPr/>
          </p:nvSpPr>
          <p:spPr>
            <a:xfrm>
              <a:off x="1543558" y="139445"/>
              <a:ext cx="648335" cy="13271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algn="ctr">
                <a:lnSpc>
                  <a:spcPts val="47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DIRECTORA</a:t>
              </a:r>
              <a:r>
                <a:rPr lang="es-ES" sz="500" spc="4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SERVICIO</a:t>
              </a:r>
              <a:r>
                <a:rPr lang="es-ES" sz="500" spc="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2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R="10160" algn="ctr">
                <a:lnSpc>
                  <a:spcPts val="56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SALUD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44" name="Textbox 50">
              <a:extLst>
                <a:ext uri="{FF2B5EF4-FFF2-40B4-BE49-F238E27FC236}">
                  <a16:creationId xmlns:a16="http://schemas.microsoft.com/office/drawing/2014/main" id="{42B0F161-26C1-103E-C432-B07CEF862D0B}"/>
                </a:ext>
              </a:extLst>
            </p:cNvPr>
            <p:cNvSpPr txBox="1"/>
            <p:nvPr/>
          </p:nvSpPr>
          <p:spPr>
            <a:xfrm>
              <a:off x="1217930" y="744219"/>
              <a:ext cx="330200" cy="641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50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SECRETARIA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45" name="Textbox 51">
              <a:extLst>
                <a:ext uri="{FF2B5EF4-FFF2-40B4-BE49-F238E27FC236}">
                  <a16:creationId xmlns:a16="http://schemas.microsoft.com/office/drawing/2014/main" id="{4E848A08-E7D7-3D91-6573-7045B18FACF5}"/>
                </a:ext>
              </a:extLst>
            </p:cNvPr>
            <p:cNvSpPr txBox="1"/>
            <p:nvPr/>
          </p:nvSpPr>
          <p:spPr>
            <a:xfrm>
              <a:off x="2260726" y="744219"/>
              <a:ext cx="185420" cy="641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50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C.I.R.A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46" name="Textbox 52">
              <a:extLst>
                <a:ext uri="{FF2B5EF4-FFF2-40B4-BE49-F238E27FC236}">
                  <a16:creationId xmlns:a16="http://schemas.microsoft.com/office/drawing/2014/main" id="{F4983BF5-94C1-5517-1C74-04B96C533589}"/>
                </a:ext>
              </a:extLst>
            </p:cNvPr>
            <p:cNvSpPr txBox="1"/>
            <p:nvPr/>
          </p:nvSpPr>
          <p:spPr>
            <a:xfrm>
              <a:off x="634873" y="1313814"/>
              <a:ext cx="523240" cy="641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505"/>
                </a:lnSpc>
                <a:buNone/>
              </a:pP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OFICINA</a:t>
              </a:r>
              <a:r>
                <a:rPr lang="es-ES" sz="500" spc="-4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PARTES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47" name="Textbox 53">
              <a:extLst>
                <a:ext uri="{FF2B5EF4-FFF2-40B4-BE49-F238E27FC236}">
                  <a16:creationId xmlns:a16="http://schemas.microsoft.com/office/drawing/2014/main" id="{F0685F45-43A5-D649-249D-CBF351D8BF3F}"/>
                </a:ext>
              </a:extLst>
            </p:cNvPr>
            <p:cNvSpPr txBox="1"/>
            <p:nvPr/>
          </p:nvSpPr>
          <p:spPr>
            <a:xfrm>
              <a:off x="770508" y="1883791"/>
              <a:ext cx="252729" cy="641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50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COMITES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48" name="Textbox 54">
              <a:extLst>
                <a:ext uri="{FF2B5EF4-FFF2-40B4-BE49-F238E27FC236}">
                  <a16:creationId xmlns:a16="http://schemas.microsoft.com/office/drawing/2014/main" id="{8D8CD6AA-D350-94CA-C9D0-5A88E2DC7787}"/>
                </a:ext>
              </a:extLst>
            </p:cNvPr>
            <p:cNvSpPr txBox="1"/>
            <p:nvPr/>
          </p:nvSpPr>
          <p:spPr>
            <a:xfrm>
              <a:off x="2566416" y="1848739"/>
              <a:ext cx="544830" cy="13271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47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DEPTO.</a:t>
              </a:r>
              <a:r>
                <a:rPr lang="es-ES" sz="500" spc="3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RELACIONES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33020">
                <a:lnSpc>
                  <a:spcPts val="56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INSTITUCIONALES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49" name="Textbox 55">
              <a:extLst>
                <a:ext uri="{FF2B5EF4-FFF2-40B4-BE49-F238E27FC236}">
                  <a16:creationId xmlns:a16="http://schemas.microsoft.com/office/drawing/2014/main" id="{17AF4A63-A521-A577-B126-A690043A4794}"/>
                </a:ext>
              </a:extLst>
            </p:cNvPr>
            <p:cNvSpPr txBox="1"/>
            <p:nvPr/>
          </p:nvSpPr>
          <p:spPr>
            <a:xfrm>
              <a:off x="2234819" y="2453513"/>
              <a:ext cx="236220" cy="641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50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GÉNERO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50" name="Textbox 56">
              <a:extLst>
                <a:ext uri="{FF2B5EF4-FFF2-40B4-BE49-F238E27FC236}">
                  <a16:creationId xmlns:a16="http://schemas.microsoft.com/office/drawing/2014/main" id="{0BD99B6B-9A16-EEA1-E741-791194E174B4}"/>
                </a:ext>
              </a:extLst>
            </p:cNvPr>
            <p:cNvSpPr txBox="1"/>
            <p:nvPr/>
          </p:nvSpPr>
          <p:spPr>
            <a:xfrm>
              <a:off x="3070225" y="2453513"/>
              <a:ext cx="508634" cy="641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50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COMUNICACIONES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51" name="Textbox 57">
              <a:extLst>
                <a:ext uri="{FF2B5EF4-FFF2-40B4-BE49-F238E27FC236}">
                  <a16:creationId xmlns:a16="http://schemas.microsoft.com/office/drawing/2014/main" id="{7F8205B7-8F50-82E7-73EE-A8F48B3A9AF6}"/>
                </a:ext>
              </a:extLst>
            </p:cNvPr>
            <p:cNvSpPr txBox="1"/>
            <p:nvPr/>
          </p:nvSpPr>
          <p:spPr>
            <a:xfrm>
              <a:off x="818133" y="3023107"/>
              <a:ext cx="157480" cy="641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50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R.A.D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52" name="Textbox 58">
              <a:extLst>
                <a:ext uri="{FF2B5EF4-FFF2-40B4-BE49-F238E27FC236}">
                  <a16:creationId xmlns:a16="http://schemas.microsoft.com/office/drawing/2014/main" id="{BEACB4D3-0097-14A2-C3F3-7B43A542DC35}"/>
                </a:ext>
              </a:extLst>
            </p:cNvPr>
            <p:cNvSpPr txBox="1"/>
            <p:nvPr/>
          </p:nvSpPr>
          <p:spPr>
            <a:xfrm>
              <a:off x="2442972" y="2953385"/>
              <a:ext cx="790575" cy="2032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8890" algn="ctr">
                <a:lnSpc>
                  <a:spcPts val="47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DEPTO.</a:t>
              </a:r>
              <a:r>
                <a:rPr lang="es-ES" sz="500" spc="2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PARTICIPACION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R="11430" algn="ctr">
                <a:lnSpc>
                  <a:spcPct val="90000"/>
                </a:lnSpc>
                <a:spcBef>
                  <a:spcPts val="10"/>
                </a:spcBef>
                <a:buNone/>
              </a:pP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SOCIAL,</a:t>
              </a:r>
              <a:r>
                <a:rPr lang="es-ES" sz="500" spc="-3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GESTION</a:t>
              </a:r>
              <a:r>
                <a:rPr lang="es-ES" sz="500" spc="-3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AL</a:t>
              </a:r>
              <a:r>
                <a:rPr lang="es-ES" sz="500" spc="-3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USUARIO</a:t>
              </a:r>
              <a:r>
                <a:rPr lang="es-ES" sz="500" spc="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Y</a:t>
              </a:r>
              <a:r>
                <a:rPr lang="es-ES" sz="500" spc="-3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GOBERNANZA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53" name="Textbox 59">
              <a:extLst>
                <a:ext uri="{FF2B5EF4-FFF2-40B4-BE49-F238E27FC236}">
                  <a16:creationId xmlns:a16="http://schemas.microsoft.com/office/drawing/2014/main" id="{E288CBCF-F4BE-5210-7381-9DBE5A0C9A89}"/>
                </a:ext>
              </a:extLst>
            </p:cNvPr>
            <p:cNvSpPr txBox="1"/>
            <p:nvPr/>
          </p:nvSpPr>
          <p:spPr>
            <a:xfrm>
              <a:off x="2036698" y="3558032"/>
              <a:ext cx="631825" cy="13271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algn="ctr">
                <a:lnSpc>
                  <a:spcPts val="475"/>
                </a:lnSpc>
                <a:buNone/>
              </a:pP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UNIDAD</a:t>
              </a:r>
              <a:r>
                <a:rPr lang="es-ES" sz="500" spc="-2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</a:t>
              </a:r>
              <a:r>
                <a:rPr lang="es-ES" sz="500" spc="-2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GESTION</a:t>
              </a:r>
              <a:r>
                <a:rPr lang="es-ES" sz="500" spc="-2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2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AL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R="10160" algn="ctr">
                <a:lnSpc>
                  <a:spcPts val="56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USUARIO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54" name="Textbox 60">
              <a:extLst>
                <a:ext uri="{FF2B5EF4-FFF2-40B4-BE49-F238E27FC236}">
                  <a16:creationId xmlns:a16="http://schemas.microsoft.com/office/drawing/2014/main" id="{079671BA-D0AD-1395-AD51-8ECCEDCC4443}"/>
                </a:ext>
              </a:extLst>
            </p:cNvPr>
            <p:cNvSpPr txBox="1"/>
            <p:nvPr/>
          </p:nvSpPr>
          <p:spPr>
            <a:xfrm>
              <a:off x="2977260" y="3558032"/>
              <a:ext cx="695325" cy="13271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algn="ctr">
                <a:lnSpc>
                  <a:spcPts val="475"/>
                </a:lnSpc>
                <a:buNone/>
              </a:pP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UNIDAD</a:t>
              </a:r>
              <a:r>
                <a:rPr lang="es-ES" sz="500" spc="-3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</a:t>
              </a:r>
              <a:r>
                <a:rPr lang="es-ES" sz="500" spc="-1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PATICIPACION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R="11430" algn="ctr">
                <a:lnSpc>
                  <a:spcPts val="56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SOCIAL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55" name="Textbox 61">
              <a:extLst>
                <a:ext uri="{FF2B5EF4-FFF2-40B4-BE49-F238E27FC236}">
                  <a16:creationId xmlns:a16="http://schemas.microsoft.com/office/drawing/2014/main" id="{5BF257A5-2583-82C9-AAB0-942141906C10}"/>
                </a:ext>
              </a:extLst>
            </p:cNvPr>
            <p:cNvSpPr txBox="1"/>
            <p:nvPr/>
          </p:nvSpPr>
          <p:spPr>
            <a:xfrm>
              <a:off x="537337" y="4162805"/>
              <a:ext cx="717550" cy="641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50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RELACIONADORA</a:t>
              </a:r>
              <a:r>
                <a:rPr lang="es-ES" sz="500" spc="6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LABORAL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56" name="Textbox 62">
              <a:extLst>
                <a:ext uri="{FF2B5EF4-FFF2-40B4-BE49-F238E27FC236}">
                  <a16:creationId xmlns:a16="http://schemas.microsoft.com/office/drawing/2014/main" id="{2154F8EF-57E2-D93C-4E2C-2995FE3579E3}"/>
                </a:ext>
              </a:extLst>
            </p:cNvPr>
            <p:cNvSpPr txBox="1"/>
            <p:nvPr/>
          </p:nvSpPr>
          <p:spPr>
            <a:xfrm>
              <a:off x="2021458" y="4128008"/>
              <a:ext cx="665480" cy="13271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47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DEPTO.</a:t>
              </a:r>
              <a:r>
                <a:rPr lang="es-ES" sz="500" spc="5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PLANIFICACIÓN</a:t>
              </a:r>
              <a:r>
                <a:rPr lang="es-ES" sz="500" spc="4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Y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34925">
                <a:lnSpc>
                  <a:spcPts val="565"/>
                </a:lnSpc>
                <a:buNone/>
              </a:pP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CONTROL</a:t>
              </a:r>
              <a:r>
                <a:rPr lang="es-ES" sz="500" spc="-2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</a:t>
              </a:r>
              <a:r>
                <a:rPr lang="es-ES" sz="500" spc="-2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GESTION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57" name="Textbox 63">
              <a:extLst>
                <a:ext uri="{FF2B5EF4-FFF2-40B4-BE49-F238E27FC236}">
                  <a16:creationId xmlns:a16="http://schemas.microsoft.com/office/drawing/2014/main" id="{A6032845-6E98-1302-B84B-3F45806F524A}"/>
                </a:ext>
              </a:extLst>
            </p:cNvPr>
            <p:cNvSpPr txBox="1"/>
            <p:nvPr/>
          </p:nvSpPr>
          <p:spPr>
            <a:xfrm>
              <a:off x="732408" y="4732528"/>
              <a:ext cx="330200" cy="641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50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HOSPITALES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58" name="Textbox 64">
              <a:extLst>
                <a:ext uri="{FF2B5EF4-FFF2-40B4-BE49-F238E27FC236}">
                  <a16:creationId xmlns:a16="http://schemas.microsoft.com/office/drawing/2014/main" id="{1180C78F-6705-4A03-71DE-EE11CA9096B6}"/>
                </a:ext>
              </a:extLst>
            </p:cNvPr>
            <p:cNvSpPr txBox="1"/>
            <p:nvPr/>
          </p:nvSpPr>
          <p:spPr>
            <a:xfrm>
              <a:off x="2234819" y="4732528"/>
              <a:ext cx="238760" cy="641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50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FISCALIA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59" name="Textbox 65">
              <a:extLst>
                <a:ext uri="{FF2B5EF4-FFF2-40B4-BE49-F238E27FC236}">
                  <a16:creationId xmlns:a16="http://schemas.microsoft.com/office/drawing/2014/main" id="{2B3F1743-8F24-6001-1E55-F824EC53D4A0}"/>
                </a:ext>
              </a:extLst>
            </p:cNvPr>
            <p:cNvSpPr txBox="1"/>
            <p:nvPr/>
          </p:nvSpPr>
          <p:spPr>
            <a:xfrm>
              <a:off x="1018286" y="5302503"/>
              <a:ext cx="727075" cy="641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50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DEPTO.</a:t>
              </a:r>
              <a:r>
                <a:rPr lang="es-ES" sz="500" spc="3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ASESORÍA</a:t>
              </a:r>
              <a:r>
                <a:rPr lang="es-ES" sz="500" spc="4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JURIDICA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60" name="Textbox 66">
              <a:extLst>
                <a:ext uri="{FF2B5EF4-FFF2-40B4-BE49-F238E27FC236}">
                  <a16:creationId xmlns:a16="http://schemas.microsoft.com/office/drawing/2014/main" id="{4DFA465F-C041-391B-1634-B9390952A13A}"/>
                </a:ext>
              </a:extLst>
            </p:cNvPr>
            <p:cNvSpPr txBox="1"/>
            <p:nvPr/>
          </p:nvSpPr>
          <p:spPr>
            <a:xfrm>
              <a:off x="1957451" y="5232653"/>
              <a:ext cx="790575" cy="2032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algn="ctr">
                <a:lnSpc>
                  <a:spcPts val="475"/>
                </a:lnSpc>
                <a:buNone/>
              </a:pP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UNIDAD</a:t>
              </a:r>
              <a:r>
                <a:rPr lang="es-ES" sz="500" spc="-3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GESTIÓN</a:t>
              </a:r>
              <a:r>
                <a:rPr lang="es-ES" sz="500" spc="-3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DEL</a:t>
              </a:r>
              <a:r>
                <a:rPr lang="es-ES" sz="500" spc="-1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RIESGO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13335" marR="21590" algn="ctr">
                <a:lnSpc>
                  <a:spcPct val="90000"/>
                </a:lnSpc>
                <a:spcBef>
                  <a:spcPts val="10"/>
                </a:spcBef>
                <a:buNone/>
              </a:pP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EN</a:t>
              </a:r>
              <a:r>
                <a:rPr lang="es-ES" sz="500" spc="-3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EMERGENCIAS</a:t>
              </a:r>
              <a:r>
                <a:rPr lang="es-ES" sz="500" spc="-4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Y</a:t>
              </a:r>
              <a:r>
                <a:rPr lang="es-ES" sz="500" spc="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DESASTRES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16242AFC-E363-006E-1CE5-12B7DED02912}"/>
                </a:ext>
              </a:extLst>
            </p:cNvPr>
            <p:cNvSpPr txBox="1"/>
            <p:nvPr/>
          </p:nvSpPr>
          <p:spPr>
            <a:xfrm>
              <a:off x="622680" y="5872098"/>
              <a:ext cx="548005" cy="641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505"/>
                </a:lnSpc>
                <a:buNone/>
              </a:pP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UNIDAD</a:t>
              </a:r>
              <a:r>
                <a:rPr lang="es-ES" sz="500" spc="-2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</a:t>
              </a:r>
              <a:r>
                <a:rPr lang="es-ES" sz="500" spc="-1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DROGAS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62" name="Textbox 68">
              <a:extLst>
                <a:ext uri="{FF2B5EF4-FFF2-40B4-BE49-F238E27FC236}">
                  <a16:creationId xmlns:a16="http://schemas.microsoft.com/office/drawing/2014/main" id="{AA42417F-35EE-D70C-D706-2D286CA2F4F5}"/>
                </a:ext>
              </a:extLst>
            </p:cNvPr>
            <p:cNvSpPr txBox="1"/>
            <p:nvPr/>
          </p:nvSpPr>
          <p:spPr>
            <a:xfrm>
              <a:off x="550780" y="6441821"/>
              <a:ext cx="759460" cy="6413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505"/>
                </a:lnSpc>
                <a:buNone/>
              </a:pPr>
              <a:r>
                <a:rPr lang="es-ES" sz="500" spc="-1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DEPTO.</a:t>
              </a:r>
              <a:r>
                <a:rPr lang="es-ES" sz="500" spc="25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AUDITORIA</a:t>
              </a:r>
              <a:r>
                <a:rPr lang="es-ES" sz="500" spc="4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INTERNA</a:t>
              </a:r>
              <a:endParaRPr lang="es-CL" sz="1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63" name="Textbox 69">
              <a:extLst>
                <a:ext uri="{FF2B5EF4-FFF2-40B4-BE49-F238E27FC236}">
                  <a16:creationId xmlns:a16="http://schemas.microsoft.com/office/drawing/2014/main" id="{2AAA497E-3934-0DDB-0760-FA32421C9220}"/>
                </a:ext>
              </a:extLst>
            </p:cNvPr>
            <p:cNvSpPr txBox="1"/>
            <p:nvPr/>
          </p:nvSpPr>
          <p:spPr>
            <a:xfrm>
              <a:off x="42671" y="6976744"/>
              <a:ext cx="735965" cy="13271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algn="ctr">
                <a:lnSpc>
                  <a:spcPts val="475"/>
                </a:lnSpc>
                <a:buNone/>
              </a:pP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SUBDIRECCIÓN</a:t>
              </a:r>
              <a:r>
                <a:rPr lang="es-ES" sz="500" spc="-4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GESTIÓN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L="1905" marR="11430" algn="ctr">
                <a:lnSpc>
                  <a:spcPts val="56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ASISTENCIAL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32768" name="Textbox 70">
              <a:extLst>
                <a:ext uri="{FF2B5EF4-FFF2-40B4-BE49-F238E27FC236}">
                  <a16:creationId xmlns:a16="http://schemas.microsoft.com/office/drawing/2014/main" id="{88E5B0BD-03F5-F754-DB2B-439CD75A6218}"/>
                </a:ext>
              </a:extLst>
            </p:cNvPr>
            <p:cNvSpPr txBox="1"/>
            <p:nvPr/>
          </p:nvSpPr>
          <p:spPr>
            <a:xfrm>
              <a:off x="992377" y="6976744"/>
              <a:ext cx="780415" cy="13271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algn="ctr">
                <a:lnSpc>
                  <a:spcPts val="475"/>
                </a:lnSpc>
                <a:buNone/>
              </a:pP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SUBDIRECCIÓN</a:t>
              </a:r>
              <a:r>
                <a:rPr lang="es-ES" sz="500" spc="-4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RECURSOS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R="12065" algn="ctr">
                <a:lnSpc>
                  <a:spcPts val="565"/>
                </a:lnSpc>
                <a:buNone/>
              </a:pP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FISICOS</a:t>
              </a:r>
              <a:r>
                <a:rPr lang="es-ES" sz="500" spc="-3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Y</a:t>
              </a:r>
              <a:r>
                <a:rPr lang="es-ES" sz="500" spc="-2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FINANCIEROS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32769" name="Textbox 71">
              <a:extLst>
                <a:ext uri="{FF2B5EF4-FFF2-40B4-BE49-F238E27FC236}">
                  <a16:creationId xmlns:a16="http://schemas.microsoft.com/office/drawing/2014/main" id="{B6C00ED1-11D5-B9E9-EAE9-A37F68CA810F}"/>
                </a:ext>
              </a:extLst>
            </p:cNvPr>
            <p:cNvSpPr txBox="1"/>
            <p:nvPr/>
          </p:nvSpPr>
          <p:spPr>
            <a:xfrm>
              <a:off x="1965070" y="6941946"/>
              <a:ext cx="777875" cy="2032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algn="ctr">
                <a:lnSpc>
                  <a:spcPts val="475"/>
                </a:lnSpc>
                <a:buNone/>
              </a:pP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SUBDIRECCIÓN</a:t>
              </a:r>
              <a:r>
                <a:rPr lang="es-ES" sz="500" spc="-4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</a:t>
              </a:r>
              <a:r>
                <a:rPr lang="es-ES" sz="500" spc="-1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GESTIÓN</a:t>
              </a:r>
              <a:r>
                <a:rPr lang="es-ES" sz="500" spc="-3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Y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R="11430" algn="ctr">
                <a:lnSpc>
                  <a:spcPct val="90000"/>
                </a:lnSpc>
                <a:spcBef>
                  <a:spcPts val="10"/>
                </a:spcBef>
                <a:buNone/>
              </a:pP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DESARROLLO</a:t>
              </a:r>
              <a:r>
                <a:rPr lang="es-ES" sz="500" spc="-4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</a:t>
              </a:r>
              <a:r>
                <a:rPr lang="es-ES" sz="500" spc="-3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LAS</a:t>
              </a:r>
              <a:r>
                <a:rPr lang="es-ES" sz="500" spc="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PERSONAS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  <p:sp>
          <p:nvSpPr>
            <p:cNvPr id="32773" name="Textbox 72">
              <a:extLst>
                <a:ext uri="{FF2B5EF4-FFF2-40B4-BE49-F238E27FC236}">
                  <a16:creationId xmlns:a16="http://schemas.microsoft.com/office/drawing/2014/main" id="{CE346013-D598-7FEE-8D75-2728F331B4AF}"/>
                </a:ext>
              </a:extLst>
            </p:cNvPr>
            <p:cNvSpPr txBox="1"/>
            <p:nvPr/>
          </p:nvSpPr>
          <p:spPr>
            <a:xfrm>
              <a:off x="2987929" y="6976744"/>
              <a:ext cx="672465" cy="13271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algn="ctr">
                <a:lnSpc>
                  <a:spcPts val="475"/>
                </a:lnSpc>
                <a:buNone/>
              </a:pP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DIRECCIÓN</a:t>
              </a:r>
              <a:r>
                <a:rPr lang="es-ES" sz="500" spc="-3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DE</a:t>
              </a:r>
              <a:r>
                <a:rPr lang="es-ES" sz="500" spc="-2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 </a:t>
              </a: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ATENCIÓN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  <a:p>
              <a:pPr marR="8890" algn="ctr">
                <a:lnSpc>
                  <a:spcPts val="565"/>
                </a:lnSpc>
                <a:buNone/>
              </a:pPr>
              <a:r>
                <a:rPr lang="es-ES" sz="5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mbria" panose="02040503050406030204" pitchFamily="18" charset="0"/>
                </a:rPr>
                <a:t>PRIMARIA</a:t>
              </a:r>
              <a:endParaRPr lang="es-CL" sz="110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DC18EF0D-5949-011F-6600-5B541BE942FB}"/>
              </a:ext>
            </a:extLst>
          </p:cNvPr>
          <p:cNvSpPr txBox="1">
            <a:spLocks/>
          </p:cNvSpPr>
          <p:nvPr/>
        </p:nvSpPr>
        <p:spPr bwMode="auto">
          <a:xfrm>
            <a:off x="165100" y="141838"/>
            <a:ext cx="8845550" cy="79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5" tIns="43633" rIns="87265" bIns="43633" numCol="1" anchor="t" anchorCtr="0" compatLnSpc="1">
            <a:prstTxWarp prst="textNoShape">
              <a:avLst/>
            </a:prstTxWarp>
          </a:bodyPr>
          <a:lstStyle>
            <a:lvl1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36320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872641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08959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745279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altLang="es-ES" dirty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  <a:sym typeface="Verdana Bold"/>
              </a:rPr>
              <a:t>Plan de Desarrollo Estratégico 2024-2028</a:t>
            </a:r>
            <a:br>
              <a:rPr lang="es-CL" altLang="es-ES" dirty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  <a:sym typeface="Verdana Bold"/>
              </a:rPr>
            </a:br>
            <a:r>
              <a:rPr lang="es-CL" altLang="es-ES" dirty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  <a:sym typeface="Verdana Bold"/>
              </a:rPr>
              <a:t>del Servicio de Salud Tarapacá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C0EFF5-2D10-20D3-D468-240AED50CD9A}"/>
              </a:ext>
            </a:extLst>
          </p:cNvPr>
          <p:cNvSpPr txBox="1"/>
          <p:nvPr/>
        </p:nvSpPr>
        <p:spPr>
          <a:xfrm>
            <a:off x="225142" y="1129917"/>
            <a:ext cx="8725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002060"/>
                </a:solidFill>
              </a:rPr>
              <a:t>MAPA ESTRATEGICO SUBSECRETARIA DE REDES ASISTENCIALES 2021-2030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6517E968-872A-6CCE-E62A-DD1F97396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4" y="1627589"/>
            <a:ext cx="9732476" cy="44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6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>
            <a:extLst>
              <a:ext uri="{FF2B5EF4-FFF2-40B4-BE49-F238E27FC236}">
                <a16:creationId xmlns:a16="http://schemas.microsoft.com/office/drawing/2014/main" id="{A585B5BD-A8DD-F116-422A-E9F8FF3F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152400"/>
            <a:ext cx="9657910" cy="841375"/>
          </a:xfrm>
        </p:spPr>
        <p:txBody>
          <a:bodyPr/>
          <a:lstStyle/>
          <a:p>
            <a:r>
              <a:rPr lang="es-CL" altLang="es-ES" dirty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  <a:sym typeface="Verdana Bold"/>
              </a:rPr>
              <a:t>Plan de Desarrollo Estratégico 2024-2028 </a:t>
            </a:r>
            <a:br>
              <a:rPr lang="es-CL" altLang="es-ES" dirty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  <a:sym typeface="Verdana Bold"/>
              </a:rPr>
            </a:br>
            <a:r>
              <a:rPr lang="es-CL" altLang="es-ES" dirty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  <a:sym typeface="Verdana Bold"/>
              </a:rPr>
              <a:t>Metodología Cuadro de Mando Integral con enfoque RISS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0DC425AD-C11E-C567-3C32-3336A29F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9" t="19829" r="28046" b="12183"/>
          <a:stretch>
            <a:fillRect/>
          </a:stretch>
        </p:blipFill>
        <p:spPr bwMode="auto">
          <a:xfrm>
            <a:off x="639763" y="993775"/>
            <a:ext cx="8027987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DC18EF0D-5949-011F-6600-5B541BE942FB}"/>
              </a:ext>
            </a:extLst>
          </p:cNvPr>
          <p:cNvSpPr txBox="1">
            <a:spLocks/>
          </p:cNvSpPr>
          <p:nvPr/>
        </p:nvSpPr>
        <p:spPr bwMode="auto">
          <a:xfrm>
            <a:off x="165100" y="141838"/>
            <a:ext cx="8845550" cy="79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5" tIns="43633" rIns="87265" bIns="43633" numCol="1" anchor="t" anchorCtr="0" compatLnSpc="1">
            <a:prstTxWarp prst="textNoShape">
              <a:avLst/>
            </a:prstTxWarp>
          </a:bodyPr>
          <a:lstStyle>
            <a:lvl1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36320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872641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08959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745279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pPr algn="ctr"/>
            <a:r>
              <a:rPr lang="es-CL" altLang="es-ES" dirty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  <a:sym typeface="Verdana Bold"/>
              </a:rPr>
              <a:t>Planificación Estratégico 2024-2028</a:t>
            </a:r>
            <a:br>
              <a:rPr lang="es-CL" altLang="es-ES" dirty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  <a:sym typeface="Verdana Bold"/>
              </a:rPr>
            </a:br>
            <a:r>
              <a:rPr lang="es-CL" altLang="es-ES" dirty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  <a:sym typeface="Verdana Bold"/>
              </a:rPr>
              <a:t>Servicio de Salud Tarapacá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0A3B5A5-098D-8B1C-29F4-6473B80BFB42}"/>
              </a:ext>
            </a:extLst>
          </p:cNvPr>
          <p:cNvSpPr/>
          <p:nvPr/>
        </p:nvSpPr>
        <p:spPr>
          <a:xfrm>
            <a:off x="81481" y="1295080"/>
            <a:ext cx="9759636" cy="9834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MISIÓN SERVICIO DE SALUD TARAPACÁ</a:t>
            </a:r>
          </a:p>
          <a:p>
            <a:pPr algn="ctr"/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“Somos un equipo de personas que conforma, conduce y articula la red asistencial de Tarapacá, centrado en la salud integral de la comunidad, promoviendo el acceso universal y el buen vivir.” </a:t>
            </a:r>
          </a:p>
          <a:p>
            <a:pPr algn="ctr"/>
            <a:endParaRPr lang="es-C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55DA58D-A43B-B97F-7CB7-D8611C8772C3}"/>
              </a:ext>
            </a:extLst>
          </p:cNvPr>
          <p:cNvSpPr/>
          <p:nvPr/>
        </p:nvSpPr>
        <p:spPr>
          <a:xfrm>
            <a:off x="81481" y="2342300"/>
            <a:ext cx="9759636" cy="9834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VISIÓN SERVICIO DE SALUD TARAPACÁ</a:t>
            </a:r>
            <a:endParaRPr lang="es-CL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s-CL" i="1" dirty="0">
                <a:solidFill>
                  <a:schemeClr val="accent1">
                    <a:lumMod val="50000"/>
                  </a:schemeClr>
                </a:solidFill>
              </a:rPr>
              <a:t>“ Ser líder de una red de salud integrada, eficiente, innovadora y confiable, con alta presencia en los territorios, que dé respuesta oportuna a las necesidades de salud de las personas”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CEC6E6A-DCD5-2398-4E4E-261086A15593}"/>
              </a:ext>
            </a:extLst>
          </p:cNvPr>
          <p:cNvSpPr/>
          <p:nvPr/>
        </p:nvSpPr>
        <p:spPr>
          <a:xfrm>
            <a:off x="81481" y="3389520"/>
            <a:ext cx="9759637" cy="31371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VALORES DEL SERVICIO DE SALUD TARAPACÁ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i="1" dirty="0">
                <a:solidFill>
                  <a:schemeClr val="accent1">
                    <a:lumMod val="50000"/>
                  </a:schemeClr>
                </a:solidFill>
              </a:rPr>
              <a:t>Compromiso: Capacidad de tomar conciencia de nuestras responsabilidades y cumplir con las tareas acordadas.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i="1" dirty="0">
                <a:solidFill>
                  <a:schemeClr val="accent1">
                    <a:lumMod val="50000"/>
                  </a:schemeClr>
                </a:solidFill>
              </a:rPr>
              <a:t>Probidad: Apego a la ética publica, velando por el bienestar general por sobre el particular.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i="1" dirty="0">
                <a:solidFill>
                  <a:schemeClr val="accent1">
                    <a:lumMod val="50000"/>
                  </a:schemeClr>
                </a:solidFill>
              </a:rPr>
              <a:t>Inclusión: Lograr que todas las persona o grupos sociales puedan tener las mismas posibilidades y oportunidades.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i="1" dirty="0">
                <a:solidFill>
                  <a:schemeClr val="accent1">
                    <a:lumMod val="50000"/>
                  </a:schemeClr>
                </a:solidFill>
              </a:rPr>
              <a:t>Responsabilidad social: Compromiso ético de contribuir al bienestar colectivo, a través de acciones que promuevan la equidad, sostenibilidad y la participación activa para un impacto positivo y duradero en las comunidades.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L" i="1" dirty="0">
                <a:solidFill>
                  <a:schemeClr val="accent1">
                    <a:lumMod val="50000"/>
                  </a:schemeClr>
                </a:solidFill>
              </a:rPr>
              <a:t>Respeto: Reconocer, aceptar, apreciar y valorar las cualidades del las personas y sus derechos.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629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DC18EF0D-5949-011F-6600-5B541BE942FB}"/>
              </a:ext>
            </a:extLst>
          </p:cNvPr>
          <p:cNvSpPr txBox="1">
            <a:spLocks/>
          </p:cNvSpPr>
          <p:nvPr/>
        </p:nvSpPr>
        <p:spPr bwMode="auto">
          <a:xfrm>
            <a:off x="165100" y="141838"/>
            <a:ext cx="8845550" cy="79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5" tIns="43633" rIns="87265" bIns="43633" numCol="1" anchor="t" anchorCtr="0" compatLnSpc="1">
            <a:prstTxWarp prst="textNoShape">
              <a:avLst/>
            </a:prstTxWarp>
          </a:bodyPr>
          <a:lstStyle>
            <a:lvl1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 kern="1200">
                <a:solidFill>
                  <a:srgbClr val="006CB7"/>
                </a:solidFill>
                <a:latin typeface="Verdana"/>
                <a:ea typeface="ヒラギノ角ゴ Pro W3" charset="-128"/>
                <a:cs typeface="Verdana"/>
              </a:defRPr>
            </a:lvl1pPr>
            <a:lvl2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2pPr>
            <a:lvl3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3pPr>
            <a:lvl4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4pPr>
            <a:lvl5pPr algn="l" defTabSz="434975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  <a:cs typeface="Verdana" pitchFamily="34" charset="0"/>
              </a:defRPr>
            </a:lvl5pPr>
            <a:lvl6pPr marL="436320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6pPr>
            <a:lvl7pPr marL="872641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7pPr>
            <a:lvl8pPr marL="1308959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8pPr>
            <a:lvl9pPr marL="1745279" algn="l" defTabSz="436320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rgbClr val="006CB7"/>
                </a:solidFill>
                <a:latin typeface="Verdana" charset="0"/>
                <a:ea typeface="ヒラギノ角ゴ Pro W3" charset="-128"/>
              </a:defRPr>
            </a:lvl9pPr>
          </a:lstStyle>
          <a:p>
            <a:r>
              <a:rPr lang="es-CL" altLang="es-ES" dirty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  <a:sym typeface="Verdana Bold"/>
              </a:rPr>
              <a:t>Plan de Desarrollo Estratégico 2024-2028</a:t>
            </a:r>
            <a:br>
              <a:rPr lang="es-CL" altLang="es-ES" dirty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  <a:sym typeface="Verdana Bold"/>
              </a:rPr>
            </a:br>
            <a:r>
              <a:rPr lang="es-CL" altLang="es-ES" dirty="0">
                <a:latin typeface="Verdana" panose="020B0604030504040204" pitchFamily="34" charset="0"/>
                <a:ea typeface="ヒラギノ角ゴ Pro W3"/>
                <a:cs typeface="Verdana" panose="020B0604030504040204" pitchFamily="34" charset="0"/>
                <a:sym typeface="Verdana Bold"/>
              </a:rPr>
              <a:t>del Servicio de Salud Tarapacá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CEC6E6A-DCD5-2398-4E4E-261086A15593}"/>
              </a:ext>
            </a:extLst>
          </p:cNvPr>
          <p:cNvSpPr/>
          <p:nvPr/>
        </p:nvSpPr>
        <p:spPr>
          <a:xfrm>
            <a:off x="165100" y="1243848"/>
            <a:ext cx="9343176" cy="37355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PRINCIPALES EJES ESTRATEGICOS DEL SERVICIO DE SALUD TARAPACA</a:t>
            </a:r>
          </a:p>
          <a:p>
            <a:pPr algn="ctr"/>
            <a:endParaRPr lang="es-CL" sz="105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087563" lvl="4" indent="-342900">
              <a:lnSpc>
                <a:spcPct val="150000"/>
              </a:lnSpc>
              <a:buFont typeface="+mj-lt"/>
              <a:buAutoNum type="arabicPeriod"/>
            </a:pPr>
            <a:r>
              <a:rPr lang="es-CL" i="1" dirty="0">
                <a:solidFill>
                  <a:schemeClr val="tx2">
                    <a:lumMod val="75000"/>
                  </a:schemeClr>
                </a:solidFill>
              </a:rPr>
              <a:t>ATENCIÓN PRIMARIA UNIVERSAL</a:t>
            </a:r>
          </a:p>
          <a:p>
            <a:pPr marL="2087563" lvl="4" indent="-342900">
              <a:lnSpc>
                <a:spcPct val="150000"/>
              </a:lnSpc>
              <a:buFont typeface="+mj-lt"/>
              <a:buAutoNum type="arabicPeriod"/>
            </a:pPr>
            <a:r>
              <a:rPr lang="es-CL" i="1" dirty="0">
                <a:solidFill>
                  <a:schemeClr val="tx2">
                    <a:lumMod val="75000"/>
                  </a:schemeClr>
                </a:solidFill>
              </a:rPr>
              <a:t>LISTA DE ESPERA</a:t>
            </a:r>
          </a:p>
          <a:p>
            <a:pPr marL="2087563" lvl="4" indent="-342900">
              <a:lnSpc>
                <a:spcPct val="150000"/>
              </a:lnSpc>
              <a:buFont typeface="+mj-lt"/>
              <a:buAutoNum type="arabicPeriod"/>
            </a:pPr>
            <a:r>
              <a:rPr lang="es-CL" i="1" dirty="0">
                <a:solidFill>
                  <a:schemeClr val="tx2">
                    <a:lumMod val="75000"/>
                  </a:schemeClr>
                </a:solidFill>
              </a:rPr>
              <a:t>SALUD MENTAL</a:t>
            </a:r>
          </a:p>
          <a:p>
            <a:pPr marL="2087563" lvl="4" indent="-342900">
              <a:lnSpc>
                <a:spcPct val="150000"/>
              </a:lnSpc>
              <a:buFont typeface="+mj-lt"/>
              <a:buAutoNum type="arabicPeriod"/>
            </a:pPr>
            <a:r>
              <a:rPr lang="es-CL" i="1" dirty="0">
                <a:solidFill>
                  <a:schemeClr val="tx2">
                    <a:lumMod val="75000"/>
                  </a:schemeClr>
                </a:solidFill>
              </a:rPr>
              <a:t>DISEÑO DE LA RED</a:t>
            </a:r>
          </a:p>
          <a:p>
            <a:pPr marL="2087563" lvl="4" indent="-342900">
              <a:lnSpc>
                <a:spcPct val="150000"/>
              </a:lnSpc>
              <a:buFont typeface="+mj-lt"/>
              <a:buAutoNum type="arabicPeriod"/>
            </a:pPr>
            <a:r>
              <a:rPr lang="es-CL" i="1" dirty="0">
                <a:solidFill>
                  <a:schemeClr val="tx2">
                    <a:lumMod val="75000"/>
                  </a:schemeClr>
                </a:solidFill>
              </a:rPr>
              <a:t>NORMALIZACIÓN HOSPITAL ETG</a:t>
            </a:r>
          </a:p>
          <a:p>
            <a:pPr marL="2087563" lvl="4" indent="-342900">
              <a:lnSpc>
                <a:spcPct val="150000"/>
              </a:lnSpc>
              <a:buFont typeface="+mj-lt"/>
              <a:buAutoNum type="arabicPeriod"/>
            </a:pPr>
            <a:r>
              <a:rPr lang="es-CL" i="1" dirty="0">
                <a:solidFill>
                  <a:schemeClr val="tx2">
                    <a:lumMod val="75000"/>
                  </a:schemeClr>
                </a:solidFill>
              </a:rPr>
              <a:t>OPERATIVIZACIÓN HOSPITAL ALTO HOSPICIO</a:t>
            </a:r>
          </a:p>
          <a:p>
            <a:pPr marL="2087563" lvl="4" indent="-342900">
              <a:lnSpc>
                <a:spcPct val="150000"/>
              </a:lnSpc>
              <a:buFont typeface="+mj-lt"/>
              <a:buAutoNum type="arabicPeriod"/>
            </a:pPr>
            <a:r>
              <a:rPr lang="es-CL" i="1" dirty="0">
                <a:solidFill>
                  <a:schemeClr val="tx2">
                    <a:lumMod val="75000"/>
                  </a:schemeClr>
                </a:solidFill>
              </a:rPr>
              <a:t>PARTICIPACIÓN CIUDADANA</a:t>
            </a:r>
          </a:p>
        </p:txBody>
      </p:sp>
    </p:spTree>
    <p:extLst>
      <p:ext uri="{BB962C8B-B14F-4D97-AF65-F5344CB8AC3E}">
        <p14:creationId xmlns:p14="http://schemas.microsoft.com/office/powerpoint/2010/main" val="324292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91E0104C-F3DE-EE66-AD02-F02312F1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152400"/>
            <a:ext cx="8845550" cy="714375"/>
          </a:xfrm>
        </p:spPr>
        <p:txBody>
          <a:bodyPr/>
          <a:lstStyle/>
          <a:p>
            <a:pPr algn="ctr"/>
            <a:r>
              <a:rPr lang="es-CL" altLang="es-E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Verdana Bold"/>
              </a:rPr>
              <a:t>Desarrollo Lineamiento Estratégico</a:t>
            </a:r>
          </a:p>
        </p:txBody>
      </p:sp>
      <p:sp>
        <p:nvSpPr>
          <p:cNvPr id="39939" name="3 Rectángulo">
            <a:extLst>
              <a:ext uri="{FF2B5EF4-FFF2-40B4-BE49-F238E27FC236}">
                <a16:creationId xmlns:a16="http://schemas.microsoft.com/office/drawing/2014/main" id="{52ABA92E-90F6-5680-AB4A-247D5B888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973138"/>
            <a:ext cx="9210675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s-ES" altLang="es-CL" dirty="0">
                <a:solidFill>
                  <a:srgbClr val="004D90"/>
                </a:solidFill>
              </a:rPr>
              <a:t>En una evaluación del análisis interno, aplicado según Modelo </a:t>
            </a:r>
            <a:r>
              <a:rPr lang="es-ES" altLang="es-CL" dirty="0" err="1">
                <a:solidFill>
                  <a:srgbClr val="004D90"/>
                </a:solidFill>
              </a:rPr>
              <a:t>Canvas</a:t>
            </a:r>
            <a:r>
              <a:rPr lang="es-ES" altLang="es-CL" dirty="0">
                <a:solidFill>
                  <a:srgbClr val="004D90"/>
                </a:solidFill>
              </a:rPr>
              <a:t>, los cuatro pilares fundamentes propuesto son: </a:t>
            </a:r>
          </a:p>
          <a:p>
            <a:pPr algn="just" eaLnBrk="1" hangingPunct="1"/>
            <a:endParaRPr lang="es-ES" altLang="es-CL" dirty="0">
              <a:solidFill>
                <a:srgbClr val="004D90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ES" altLang="es-CL" dirty="0">
                <a:solidFill>
                  <a:srgbClr val="004D90"/>
                </a:solidFill>
              </a:rPr>
              <a:t>1.- Fortalecer la integración de la Red desde la perspectiva de Usuarios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CL" dirty="0">
                <a:solidFill>
                  <a:srgbClr val="004D90"/>
                </a:solidFill>
              </a:rPr>
              <a:t>2.- Fortalecer la integración de la Red desde la perspectiva de Procesos Internos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CL" dirty="0">
                <a:solidFill>
                  <a:srgbClr val="004D90"/>
                </a:solidFill>
              </a:rPr>
              <a:t>3.- Fortalecer la integración de la Red desde la perspectiva de Administrativa y Financiera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CL" dirty="0">
                <a:solidFill>
                  <a:srgbClr val="004D90"/>
                </a:solidFill>
              </a:rPr>
              <a:t>4.- Fortalecer la integración de la Red desde la perspectiva de Aprendizaje y Crecimiento</a:t>
            </a:r>
          </a:p>
          <a:p>
            <a:pPr algn="just" eaLnBrk="1" hangingPunct="1"/>
            <a:endParaRPr lang="es-ES" altLang="es-CL" dirty="0">
              <a:solidFill>
                <a:srgbClr val="004D9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>
            <a:extLst>
              <a:ext uri="{FF2B5EF4-FFF2-40B4-BE49-F238E27FC236}">
                <a16:creationId xmlns:a16="http://schemas.microsoft.com/office/drawing/2014/main" id="{B67698BB-61D5-D43A-600D-5AC2C40F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288925"/>
            <a:ext cx="8845550" cy="733425"/>
          </a:xfrm>
        </p:spPr>
        <p:txBody>
          <a:bodyPr/>
          <a:lstStyle/>
          <a:p>
            <a:pPr algn="ctr"/>
            <a:r>
              <a:rPr lang="es-CL" altLang="es-E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Verdana Bold"/>
              </a:rPr>
              <a:t>Propuesta de valor</a:t>
            </a:r>
          </a:p>
        </p:txBody>
      </p:sp>
      <p:sp>
        <p:nvSpPr>
          <p:cNvPr id="40963" name="2 Rectángulo">
            <a:extLst>
              <a:ext uri="{FF2B5EF4-FFF2-40B4-BE49-F238E27FC236}">
                <a16:creationId xmlns:a16="http://schemas.microsoft.com/office/drawing/2014/main" id="{80195E0C-25AE-4974-DD0F-11988DFF8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1031875"/>
            <a:ext cx="859155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s-ES" altLang="es-CL" dirty="0">
                <a:solidFill>
                  <a:srgbClr val="004D90"/>
                </a:solidFill>
              </a:rPr>
              <a:t>Para lograr estas líneas de trabajo se sugiere la implementación por parte de la organización de un proceso de certificación de la calidad de sus procesos sea esta ISO 9001:2015 o </a:t>
            </a:r>
            <a:r>
              <a:rPr lang="es-ES" altLang="es-CL" dirty="0" err="1">
                <a:solidFill>
                  <a:srgbClr val="004D90"/>
                </a:solidFill>
              </a:rPr>
              <a:t>NCh</a:t>
            </a:r>
            <a:r>
              <a:rPr lang="es-ES" altLang="es-CL" dirty="0">
                <a:solidFill>
                  <a:srgbClr val="004D90"/>
                </a:solidFill>
              </a:rPr>
              <a:t> 2728 de manera de estandarizar los procesos y hacer mejoras continuas a estos, con control de calidad en la organización orientada a la excelencia de la atención del usuario de la Red.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>
            <a:extLst>
              <a:ext uri="{FF2B5EF4-FFF2-40B4-BE49-F238E27FC236}">
                <a16:creationId xmlns:a16="http://schemas.microsoft.com/office/drawing/2014/main" id="{E3703466-61D3-D38B-BF76-39495E38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288925"/>
            <a:ext cx="8845550" cy="733425"/>
          </a:xfrm>
        </p:spPr>
        <p:txBody>
          <a:bodyPr/>
          <a:lstStyle/>
          <a:p>
            <a:pPr algn="ctr"/>
            <a:r>
              <a:rPr lang="es-ES" altLang="es-ES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Verdana Bold"/>
              </a:rPr>
              <a:t>Desarrollo de los Objetivos Estratégicos</a:t>
            </a:r>
            <a:endParaRPr lang="es-CL" altLang="es-ES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  <a:sym typeface="Verdana Bold"/>
            </a:endParaRPr>
          </a:p>
        </p:txBody>
      </p:sp>
      <p:sp>
        <p:nvSpPr>
          <p:cNvPr id="41987" name="1 Rectángulo">
            <a:extLst>
              <a:ext uri="{FF2B5EF4-FFF2-40B4-BE49-F238E27FC236}">
                <a16:creationId xmlns:a16="http://schemas.microsoft.com/office/drawing/2014/main" id="{B652E06D-0F53-A1BA-C934-DE4AAA530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815975"/>
            <a:ext cx="9267825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s-ES" altLang="es-CL" sz="1400" dirty="0">
                <a:solidFill>
                  <a:srgbClr val="004D90"/>
                </a:solidFill>
              </a:rPr>
              <a:t>De los lineamientos planteados surgen los siguientes objetivos estratégicos:</a:t>
            </a:r>
          </a:p>
          <a:p>
            <a:pPr algn="just" eaLnBrk="1" hangingPunct="1"/>
            <a:endParaRPr lang="es-ES" altLang="es-CL" sz="1400" dirty="0">
              <a:solidFill>
                <a:srgbClr val="004D90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ES" altLang="es-CL" sz="1400" dirty="0">
                <a:solidFill>
                  <a:srgbClr val="004D90"/>
                </a:solidFill>
              </a:rPr>
              <a:t>1.	Fortalecer la integración de la Red desde la perspectiva de Usuarios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CL" sz="1400" dirty="0">
                <a:solidFill>
                  <a:srgbClr val="004D90"/>
                </a:solidFill>
              </a:rPr>
              <a:t>a)	Fortalecer trabajo en equipos de la Red con enfoque en el usuario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CL" sz="1400" dirty="0">
                <a:solidFill>
                  <a:srgbClr val="004D90"/>
                </a:solidFill>
              </a:rPr>
              <a:t>b)	Gestionar la atención de salud integrada, cercana y resolutiva a la comunidad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CL" sz="1400" dirty="0">
                <a:solidFill>
                  <a:srgbClr val="004D90"/>
                </a:solidFill>
              </a:rPr>
              <a:t>c)	Mejorar experiencia del usuario en su encuentro con la Red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CL" sz="1400" dirty="0">
                <a:solidFill>
                  <a:srgbClr val="004D90"/>
                </a:solidFill>
              </a:rPr>
              <a:t>2.	Fortalecer la integración de la Red desde la perspectiva de Procesos Internos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CL" sz="1400" dirty="0">
                <a:solidFill>
                  <a:srgbClr val="004D90"/>
                </a:solidFill>
              </a:rPr>
              <a:t>a)	Optimizar procesos de gestión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CL" sz="1400" dirty="0">
                <a:solidFill>
                  <a:srgbClr val="004D90"/>
                </a:solidFill>
              </a:rPr>
              <a:t>3.	Fortalecer la integración de la Red desde la perspectiva de Administrativa y Financiera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CL" sz="1400" dirty="0">
                <a:solidFill>
                  <a:srgbClr val="004D90"/>
                </a:solidFill>
              </a:rPr>
              <a:t>a)	Garantizar que todo TICS que se incorpore a la red, se pueda integrar con los ya 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CL" sz="1400" dirty="0">
                <a:solidFill>
                  <a:srgbClr val="004D90"/>
                </a:solidFill>
              </a:rPr>
              <a:t>existentes y responda a objetivos estratégicos de la red y necesidades priorizadas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CL" sz="1400" dirty="0">
                <a:solidFill>
                  <a:srgbClr val="004D90"/>
                </a:solidFill>
              </a:rPr>
              <a:t>c)	Controlar la correcta utilización de los recursos financieros de la institución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CL" sz="1400" dirty="0">
                <a:solidFill>
                  <a:srgbClr val="004D90"/>
                </a:solidFill>
              </a:rPr>
              <a:t>4.	Fortalecer la integración de la Red desde la perspectiva de Aprendizaje y Crecimiento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CL" sz="1400" dirty="0">
                <a:solidFill>
                  <a:srgbClr val="004D90"/>
                </a:solidFill>
              </a:rPr>
              <a:t>a)	Instaurar prácticas de trabajo colaborativo en todos los niveles de la Red (APS, secundario, Terciario y usuarios)</a:t>
            </a:r>
          </a:p>
          <a:p>
            <a:pPr algn="just" eaLnBrk="1" hangingPunct="1"/>
            <a:endParaRPr lang="es-ES" altLang="es-CL" sz="1400" dirty="0">
              <a:solidFill>
                <a:srgbClr val="004D9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15813</TotalTime>
  <Words>955</Words>
  <Application>Microsoft Office PowerPoint</Application>
  <PresentationFormat>A4 (210 x 297 mm)</PresentationFormat>
  <Paragraphs>106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Verdana</vt:lpstr>
      <vt:lpstr>Wingdings</vt:lpstr>
      <vt:lpstr>Office Theme</vt:lpstr>
      <vt:lpstr>1_Office Theme</vt:lpstr>
      <vt:lpstr>3_Office Theme</vt:lpstr>
      <vt:lpstr>Presentación de PowerPoint</vt:lpstr>
      <vt:lpstr>Organigrama Servicio de Salud Tarapacá</vt:lpstr>
      <vt:lpstr>Presentación de PowerPoint</vt:lpstr>
      <vt:lpstr>Plan de Desarrollo Estratégico 2024-2028  Metodología Cuadro de Mando Integral con enfoque RISS</vt:lpstr>
      <vt:lpstr>Presentación de PowerPoint</vt:lpstr>
      <vt:lpstr>Presentación de PowerPoint</vt:lpstr>
      <vt:lpstr>Desarrollo Lineamiento Estratégico</vt:lpstr>
      <vt:lpstr>Propuesta de valor</vt:lpstr>
      <vt:lpstr>Desarrollo de los Objetivos Estratégicos</vt:lpstr>
      <vt:lpstr>Indicadores según los Objetivos Estratégicos</vt:lpstr>
      <vt:lpstr>Mapa Estratégico </vt:lpstr>
      <vt:lpstr>GRACIAS…</vt:lpstr>
    </vt:vector>
  </TitlesOfParts>
  <Company>Presidencia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Ordenes</dc:creator>
  <cp:lastModifiedBy>Veronica Morales Ponce</cp:lastModifiedBy>
  <cp:revision>1702</cp:revision>
  <cp:lastPrinted>2012-01-13T17:02:09Z</cp:lastPrinted>
  <dcterms:created xsi:type="dcterms:W3CDTF">2011-11-11T15:32:40Z</dcterms:created>
  <dcterms:modified xsi:type="dcterms:W3CDTF">2025-12-15T12:47:36Z</dcterms:modified>
</cp:coreProperties>
</file>