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notesMasterIdLst>
    <p:notesMasterId r:id="rId15"/>
  </p:notesMasterIdLst>
  <p:handoutMasterIdLst>
    <p:handoutMasterId r:id="rId16"/>
  </p:handoutMasterIdLst>
  <p:sldIdLst>
    <p:sldId id="1100" r:id="rId3"/>
    <p:sldId id="1167" r:id="rId4"/>
    <p:sldId id="1168" r:id="rId5"/>
    <p:sldId id="1169" r:id="rId6"/>
    <p:sldId id="1171" r:id="rId7"/>
    <p:sldId id="1174" r:id="rId8"/>
    <p:sldId id="1175" r:id="rId9"/>
    <p:sldId id="1176" r:id="rId10"/>
    <p:sldId id="1177" r:id="rId11"/>
    <p:sldId id="1179" r:id="rId12"/>
    <p:sldId id="1178" r:id="rId13"/>
    <p:sldId id="1181" r:id="rId14"/>
  </p:sldIdLst>
  <p:sldSz cx="9144000" cy="5143500" type="screen16x9"/>
  <p:notesSz cx="7004050" cy="929005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E11F"/>
    <a:srgbClr val="0000CC"/>
    <a:srgbClr val="0067AB"/>
    <a:srgbClr val="CC3300"/>
    <a:srgbClr val="FC800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50000" autoAdjust="0"/>
  </p:normalViewPr>
  <p:slideViewPr>
    <p:cSldViewPr>
      <p:cViewPr varScale="1">
        <p:scale>
          <a:sx n="116" d="100"/>
          <a:sy n="116" d="100"/>
        </p:scale>
        <p:origin x="996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75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46759-AC72-441D-BA0E-E50E3787268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D063E8-13E1-439F-8689-3BBF28C8F454}">
      <dgm:prSet phldrT="[Texto]"/>
      <dgm:spPr/>
      <dgm:t>
        <a:bodyPr/>
        <a:lstStyle/>
        <a:p>
          <a:r>
            <a:rPr lang="es-CL" dirty="0"/>
            <a:t>ESTA COMPUESTA POR LAS REGIONES DE ARICA Y PARINACOTA, TARAPACA, ANTOFAGASTA Y ATACAMA.</a:t>
          </a:r>
          <a:endParaRPr lang="es-ES" dirty="0"/>
        </a:p>
      </dgm:t>
    </dgm:pt>
    <dgm:pt modelId="{A76D5AEF-14BB-4CA4-A4EC-7A0C75657820}" type="parTrans" cxnId="{A521D28B-BD23-41BC-B36F-DECAFCAB0116}">
      <dgm:prSet/>
      <dgm:spPr/>
      <dgm:t>
        <a:bodyPr/>
        <a:lstStyle/>
        <a:p>
          <a:endParaRPr lang="es-ES"/>
        </a:p>
      </dgm:t>
    </dgm:pt>
    <dgm:pt modelId="{0F5C9FC3-43C8-49FF-9979-9DDD1A92A3AB}" type="sibTrans" cxnId="{A521D28B-BD23-41BC-B36F-DECAFCAB0116}">
      <dgm:prSet/>
      <dgm:spPr/>
      <dgm:t>
        <a:bodyPr/>
        <a:lstStyle/>
        <a:p>
          <a:endParaRPr lang="es-ES"/>
        </a:p>
      </dgm:t>
    </dgm:pt>
    <dgm:pt modelId="{6B7604A9-F1BB-4925-802D-45485F3FEA02}">
      <dgm:prSet/>
      <dgm:spPr/>
      <dgm:t>
        <a:bodyPr/>
        <a:lstStyle/>
        <a:p>
          <a:r>
            <a:rPr lang="es-CL" dirty="0"/>
            <a:t>ES UN TRABAJO DE RED EN CONJUNTO CON CADA UNO DE LOS SERVICIOS DE SALUD DE ESAS REGIONES.</a:t>
          </a:r>
        </a:p>
      </dgm:t>
    </dgm:pt>
    <dgm:pt modelId="{8DB4FC48-BEC2-4098-80AC-A5FD19B11D8C}" type="parTrans" cxnId="{D9E736D7-9FC1-44D7-9B53-12AD24833BF8}">
      <dgm:prSet/>
      <dgm:spPr/>
      <dgm:t>
        <a:bodyPr/>
        <a:lstStyle/>
        <a:p>
          <a:endParaRPr lang="es-CL"/>
        </a:p>
      </dgm:t>
    </dgm:pt>
    <dgm:pt modelId="{F9AABE15-9C51-481C-9C76-BF0FDEF950F2}" type="sibTrans" cxnId="{D9E736D7-9FC1-44D7-9B53-12AD24833BF8}">
      <dgm:prSet/>
      <dgm:spPr/>
      <dgm:t>
        <a:bodyPr/>
        <a:lstStyle/>
        <a:p>
          <a:endParaRPr lang="es-CL"/>
        </a:p>
      </dgm:t>
    </dgm:pt>
    <dgm:pt modelId="{5987020F-2748-405B-8353-5D81DAF58EF7}">
      <dgm:prSet/>
      <dgm:spPr/>
      <dgm:t>
        <a:bodyPr/>
        <a:lstStyle/>
        <a:p>
          <a:r>
            <a:rPr lang="es-CL" dirty="0"/>
            <a:t>SU PROPOSITO ES VELAR Y MEJORAR LAS CONDICIONES DE SALUD EN PACIENTES ONCOLOGICOS DE LA POBLACION DEL NORTE GRANDE. </a:t>
          </a:r>
        </a:p>
      </dgm:t>
    </dgm:pt>
    <dgm:pt modelId="{A8C3229D-FD7E-49C1-BB1C-820902EE8962}" type="parTrans" cxnId="{F637C4CE-26A3-49A9-841C-9F7406FA4065}">
      <dgm:prSet/>
      <dgm:spPr/>
      <dgm:t>
        <a:bodyPr/>
        <a:lstStyle/>
        <a:p>
          <a:endParaRPr lang="es-CL"/>
        </a:p>
      </dgm:t>
    </dgm:pt>
    <dgm:pt modelId="{82626D38-767C-486B-B813-660A104EB7C5}" type="sibTrans" cxnId="{F637C4CE-26A3-49A9-841C-9F7406FA4065}">
      <dgm:prSet/>
      <dgm:spPr/>
      <dgm:t>
        <a:bodyPr/>
        <a:lstStyle/>
        <a:p>
          <a:endParaRPr lang="es-CL"/>
        </a:p>
      </dgm:t>
    </dgm:pt>
    <dgm:pt modelId="{63E92384-E4AB-4CCE-AAC0-435FE76A0AD8}">
      <dgm:prSet/>
      <dgm:spPr/>
      <dgm:t>
        <a:bodyPr/>
        <a:lstStyle/>
        <a:p>
          <a:r>
            <a:rPr lang="es-CL" dirty="0"/>
            <a:t>LOS ESFUERZOS ESTAN EN LOGRAR LA DESCENTRALIZACION DE LA CAPITAL, OBTENIENDO RECURSOS DE ALTA CALIDAD, TANTO PROFESIONALES , EQUIPAMIENTO Y DE INSFRAESTRUCTURA.</a:t>
          </a:r>
        </a:p>
      </dgm:t>
    </dgm:pt>
    <dgm:pt modelId="{48053CE6-DBAA-491A-A750-103D5D950D30}" type="parTrans" cxnId="{BF8FCFC7-1386-4985-8698-7707E986E086}">
      <dgm:prSet/>
      <dgm:spPr/>
      <dgm:t>
        <a:bodyPr/>
        <a:lstStyle/>
        <a:p>
          <a:endParaRPr lang="es-CL"/>
        </a:p>
      </dgm:t>
    </dgm:pt>
    <dgm:pt modelId="{7DC5AE10-EA79-45D5-A78E-1426F131523E}" type="sibTrans" cxnId="{BF8FCFC7-1386-4985-8698-7707E986E086}">
      <dgm:prSet/>
      <dgm:spPr/>
      <dgm:t>
        <a:bodyPr/>
        <a:lstStyle/>
        <a:p>
          <a:endParaRPr lang="es-CL"/>
        </a:p>
      </dgm:t>
    </dgm:pt>
    <dgm:pt modelId="{5736D80D-9EA0-4358-9D8B-0CBCDC297827}" type="pres">
      <dgm:prSet presAssocID="{E1446759-AC72-441D-BA0E-E50E3787268A}" presName="linear" presStyleCnt="0">
        <dgm:presLayoutVars>
          <dgm:animLvl val="lvl"/>
          <dgm:resizeHandles val="exact"/>
        </dgm:presLayoutVars>
      </dgm:prSet>
      <dgm:spPr/>
    </dgm:pt>
    <dgm:pt modelId="{7A425076-0918-475C-8ACB-56ABA28C55D9}" type="pres">
      <dgm:prSet presAssocID="{A5D063E8-13E1-439F-8689-3BBF28C8F454}" presName="parentText" presStyleLbl="node1" presStyleIdx="0" presStyleCnt="4" custLinFactNeighborX="332" custLinFactNeighborY="99436">
        <dgm:presLayoutVars>
          <dgm:chMax val="0"/>
          <dgm:bulletEnabled val="1"/>
        </dgm:presLayoutVars>
      </dgm:prSet>
      <dgm:spPr/>
    </dgm:pt>
    <dgm:pt modelId="{B7E96407-8741-46CF-9FA9-EDBA269D9460}" type="pres">
      <dgm:prSet presAssocID="{0F5C9FC3-43C8-49FF-9979-9DDD1A92A3AB}" presName="spacer" presStyleCnt="0"/>
      <dgm:spPr/>
    </dgm:pt>
    <dgm:pt modelId="{22D8C528-4A29-415B-B29C-9421B15A7222}" type="pres">
      <dgm:prSet presAssocID="{6B7604A9-F1BB-4925-802D-45485F3FEA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F2B9CA-F831-4A2D-A387-C63CC62451AA}" type="pres">
      <dgm:prSet presAssocID="{F9AABE15-9C51-481C-9C76-BF0FDEF950F2}" presName="spacer" presStyleCnt="0"/>
      <dgm:spPr/>
    </dgm:pt>
    <dgm:pt modelId="{F25D5CBD-E06D-4060-BA42-667C198F3918}" type="pres">
      <dgm:prSet presAssocID="{5987020F-2748-405B-8353-5D81DAF58E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DA461C-4814-4B40-883C-CD925F07CB9F}" type="pres">
      <dgm:prSet presAssocID="{82626D38-767C-486B-B813-660A104EB7C5}" presName="spacer" presStyleCnt="0"/>
      <dgm:spPr/>
    </dgm:pt>
    <dgm:pt modelId="{35C56DD9-4D15-4731-B54F-BF6789487391}" type="pres">
      <dgm:prSet presAssocID="{63E92384-E4AB-4CCE-AAC0-435FE76A0AD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0CB832-4CFB-44D2-B8BE-C906C8043264}" type="presOf" srcId="{63E92384-E4AB-4CCE-AAC0-435FE76A0AD8}" destId="{35C56DD9-4D15-4731-B54F-BF6789487391}" srcOrd="0" destOrd="0" presId="urn:microsoft.com/office/officeart/2005/8/layout/vList2"/>
    <dgm:cxn modelId="{FA91265B-AD9A-421B-965A-26BC23D96B78}" type="presOf" srcId="{A5D063E8-13E1-439F-8689-3BBF28C8F454}" destId="{7A425076-0918-475C-8ACB-56ABA28C55D9}" srcOrd="0" destOrd="0" presId="urn:microsoft.com/office/officeart/2005/8/layout/vList2"/>
    <dgm:cxn modelId="{B659CE6B-AFFE-40B0-A565-FFF0507730FB}" type="presOf" srcId="{E1446759-AC72-441D-BA0E-E50E3787268A}" destId="{5736D80D-9EA0-4358-9D8B-0CBCDC297827}" srcOrd="0" destOrd="0" presId="urn:microsoft.com/office/officeart/2005/8/layout/vList2"/>
    <dgm:cxn modelId="{3D36485A-1E74-4A05-AB86-5EA96FAAE01D}" type="presOf" srcId="{6B7604A9-F1BB-4925-802D-45485F3FEA02}" destId="{22D8C528-4A29-415B-B29C-9421B15A7222}" srcOrd="0" destOrd="0" presId="urn:microsoft.com/office/officeart/2005/8/layout/vList2"/>
    <dgm:cxn modelId="{A521D28B-BD23-41BC-B36F-DECAFCAB0116}" srcId="{E1446759-AC72-441D-BA0E-E50E3787268A}" destId="{A5D063E8-13E1-439F-8689-3BBF28C8F454}" srcOrd="0" destOrd="0" parTransId="{A76D5AEF-14BB-4CA4-A4EC-7A0C75657820}" sibTransId="{0F5C9FC3-43C8-49FF-9979-9DDD1A92A3AB}"/>
    <dgm:cxn modelId="{4E67B598-A893-4111-945E-91C65FE2A0FC}" type="presOf" srcId="{5987020F-2748-405B-8353-5D81DAF58EF7}" destId="{F25D5CBD-E06D-4060-BA42-667C198F3918}" srcOrd="0" destOrd="0" presId="urn:microsoft.com/office/officeart/2005/8/layout/vList2"/>
    <dgm:cxn modelId="{BF8FCFC7-1386-4985-8698-7707E986E086}" srcId="{E1446759-AC72-441D-BA0E-E50E3787268A}" destId="{63E92384-E4AB-4CCE-AAC0-435FE76A0AD8}" srcOrd="3" destOrd="0" parTransId="{48053CE6-DBAA-491A-A750-103D5D950D30}" sibTransId="{7DC5AE10-EA79-45D5-A78E-1426F131523E}"/>
    <dgm:cxn modelId="{F637C4CE-26A3-49A9-841C-9F7406FA4065}" srcId="{E1446759-AC72-441D-BA0E-E50E3787268A}" destId="{5987020F-2748-405B-8353-5D81DAF58EF7}" srcOrd="2" destOrd="0" parTransId="{A8C3229D-FD7E-49C1-BB1C-820902EE8962}" sibTransId="{82626D38-767C-486B-B813-660A104EB7C5}"/>
    <dgm:cxn modelId="{D9E736D7-9FC1-44D7-9B53-12AD24833BF8}" srcId="{E1446759-AC72-441D-BA0E-E50E3787268A}" destId="{6B7604A9-F1BB-4925-802D-45485F3FEA02}" srcOrd="1" destOrd="0" parTransId="{8DB4FC48-BEC2-4098-80AC-A5FD19B11D8C}" sibTransId="{F9AABE15-9C51-481C-9C76-BF0FDEF950F2}"/>
    <dgm:cxn modelId="{295F7EE3-71FF-4A7B-8DB0-75671DD7ED5C}" type="presParOf" srcId="{5736D80D-9EA0-4358-9D8B-0CBCDC297827}" destId="{7A425076-0918-475C-8ACB-56ABA28C55D9}" srcOrd="0" destOrd="0" presId="urn:microsoft.com/office/officeart/2005/8/layout/vList2"/>
    <dgm:cxn modelId="{14DD813C-B9DA-40B2-B4E2-B7C206DBB79C}" type="presParOf" srcId="{5736D80D-9EA0-4358-9D8B-0CBCDC297827}" destId="{B7E96407-8741-46CF-9FA9-EDBA269D9460}" srcOrd="1" destOrd="0" presId="urn:microsoft.com/office/officeart/2005/8/layout/vList2"/>
    <dgm:cxn modelId="{A7A0A378-B6C6-4FCE-853D-D3EA41757344}" type="presParOf" srcId="{5736D80D-9EA0-4358-9D8B-0CBCDC297827}" destId="{22D8C528-4A29-415B-B29C-9421B15A7222}" srcOrd="2" destOrd="0" presId="urn:microsoft.com/office/officeart/2005/8/layout/vList2"/>
    <dgm:cxn modelId="{23832566-706F-43E0-A594-5BE607C1094A}" type="presParOf" srcId="{5736D80D-9EA0-4358-9D8B-0CBCDC297827}" destId="{18F2B9CA-F831-4A2D-A387-C63CC62451AA}" srcOrd="3" destOrd="0" presId="urn:microsoft.com/office/officeart/2005/8/layout/vList2"/>
    <dgm:cxn modelId="{32D3B359-FA5E-4AEF-8408-2C670230181E}" type="presParOf" srcId="{5736D80D-9EA0-4358-9D8B-0CBCDC297827}" destId="{F25D5CBD-E06D-4060-BA42-667C198F3918}" srcOrd="4" destOrd="0" presId="urn:microsoft.com/office/officeart/2005/8/layout/vList2"/>
    <dgm:cxn modelId="{35B058D6-115B-422E-89EA-45F8C31323D2}" type="presParOf" srcId="{5736D80D-9EA0-4358-9D8B-0CBCDC297827}" destId="{1EDA461C-4814-4B40-883C-CD925F07CB9F}" srcOrd="5" destOrd="0" presId="urn:microsoft.com/office/officeart/2005/8/layout/vList2"/>
    <dgm:cxn modelId="{574925AB-F26E-4F04-9C49-6B6B663E31D6}" type="presParOf" srcId="{5736D80D-9EA0-4358-9D8B-0CBCDC297827}" destId="{35C56DD9-4D15-4731-B54F-BF67894873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46759-AC72-441D-BA0E-E50E3787268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D063E8-13E1-439F-8689-3BBF28C8F454}">
      <dgm:prSet phldrT="[Texto]"/>
      <dgm:spPr/>
      <dgm:t>
        <a:bodyPr/>
        <a:lstStyle/>
        <a:p>
          <a:r>
            <a:rPr lang="es-CL" dirty="0"/>
            <a:t>Surge de la necesidad de </a:t>
          </a:r>
          <a:r>
            <a:rPr lang="es-CL" b="1" dirty="0"/>
            <a:t>mejorar </a:t>
          </a:r>
          <a:r>
            <a:rPr lang="es-CL" dirty="0"/>
            <a:t>constantemente las </a:t>
          </a:r>
          <a:r>
            <a:rPr lang="es-CL" b="1" dirty="0"/>
            <a:t>prestaciones</a:t>
          </a:r>
          <a:r>
            <a:rPr lang="es-CL" dirty="0"/>
            <a:t> y los </a:t>
          </a:r>
          <a:r>
            <a:rPr lang="es-CL" b="1" dirty="0"/>
            <a:t>compromisos </a:t>
          </a:r>
          <a:r>
            <a:rPr lang="es-CL" dirty="0"/>
            <a:t>con los pacientes con Cáncer. </a:t>
          </a:r>
        </a:p>
        <a:p>
          <a:r>
            <a:rPr lang="es-CL" dirty="0"/>
            <a:t>Con este fin, se formuló, coordinó y elaboró un </a:t>
          </a:r>
          <a:r>
            <a:rPr lang="es-CL" b="1" dirty="0"/>
            <a:t>cronograma de trabajo común</a:t>
          </a:r>
          <a:r>
            <a:rPr lang="es-CL" dirty="0"/>
            <a:t>, de los Servicios de Salud de la Macro Región Norte, con el objetivo de </a:t>
          </a:r>
          <a:r>
            <a:rPr lang="es-CL" b="1" dirty="0"/>
            <a:t>actualizar el mapa de derivación en la especialidad de Oncología</a:t>
          </a:r>
          <a:r>
            <a:rPr lang="es-CL" dirty="0"/>
            <a:t>, considerando la </a:t>
          </a:r>
          <a:r>
            <a:rPr lang="es-CL" b="1" dirty="0"/>
            <a:t>realidad de cada región participante.</a:t>
          </a:r>
          <a:endParaRPr lang="es-ES" b="1" dirty="0"/>
        </a:p>
      </dgm:t>
    </dgm:pt>
    <dgm:pt modelId="{A76D5AEF-14BB-4CA4-A4EC-7A0C75657820}" type="parTrans" cxnId="{A521D28B-BD23-41BC-B36F-DECAFCAB0116}">
      <dgm:prSet/>
      <dgm:spPr/>
      <dgm:t>
        <a:bodyPr/>
        <a:lstStyle/>
        <a:p>
          <a:endParaRPr lang="es-ES"/>
        </a:p>
      </dgm:t>
    </dgm:pt>
    <dgm:pt modelId="{0F5C9FC3-43C8-49FF-9979-9DDD1A92A3AB}" type="sibTrans" cxnId="{A521D28B-BD23-41BC-B36F-DECAFCAB0116}">
      <dgm:prSet/>
      <dgm:spPr/>
      <dgm:t>
        <a:bodyPr/>
        <a:lstStyle/>
        <a:p>
          <a:endParaRPr lang="es-ES"/>
        </a:p>
      </dgm:t>
    </dgm:pt>
    <dgm:pt modelId="{5736D80D-9EA0-4358-9D8B-0CBCDC297827}" type="pres">
      <dgm:prSet presAssocID="{E1446759-AC72-441D-BA0E-E50E3787268A}" presName="linear" presStyleCnt="0">
        <dgm:presLayoutVars>
          <dgm:animLvl val="lvl"/>
          <dgm:resizeHandles val="exact"/>
        </dgm:presLayoutVars>
      </dgm:prSet>
      <dgm:spPr/>
    </dgm:pt>
    <dgm:pt modelId="{7A425076-0918-475C-8ACB-56ABA28C55D9}" type="pres">
      <dgm:prSet presAssocID="{A5D063E8-13E1-439F-8689-3BBF28C8F454}" presName="parentText" presStyleLbl="node1" presStyleIdx="0" presStyleCnt="1" custScaleX="84149" custLinFactY="97" custLinFactNeighborY="100000">
        <dgm:presLayoutVars>
          <dgm:chMax val="0"/>
          <dgm:bulletEnabled val="1"/>
        </dgm:presLayoutVars>
      </dgm:prSet>
      <dgm:spPr/>
    </dgm:pt>
  </dgm:ptLst>
  <dgm:cxnLst>
    <dgm:cxn modelId="{A521D28B-BD23-41BC-B36F-DECAFCAB0116}" srcId="{E1446759-AC72-441D-BA0E-E50E3787268A}" destId="{A5D063E8-13E1-439F-8689-3BBF28C8F454}" srcOrd="0" destOrd="0" parTransId="{A76D5AEF-14BB-4CA4-A4EC-7A0C75657820}" sibTransId="{0F5C9FC3-43C8-49FF-9979-9DDD1A92A3AB}"/>
    <dgm:cxn modelId="{B1FECEDD-B3A5-42F8-97AB-C6C5250ED067}" type="presOf" srcId="{E1446759-AC72-441D-BA0E-E50E3787268A}" destId="{5736D80D-9EA0-4358-9D8B-0CBCDC297827}" srcOrd="0" destOrd="0" presId="urn:microsoft.com/office/officeart/2005/8/layout/vList2"/>
    <dgm:cxn modelId="{25CCB4F0-8F5A-4D2F-AE49-FFF5A92038ED}" type="presOf" srcId="{A5D063E8-13E1-439F-8689-3BBF28C8F454}" destId="{7A425076-0918-475C-8ACB-56ABA28C55D9}" srcOrd="0" destOrd="0" presId="urn:microsoft.com/office/officeart/2005/8/layout/vList2"/>
    <dgm:cxn modelId="{72BB89B5-D389-44DA-B3B8-28CF5F013598}" type="presParOf" srcId="{5736D80D-9EA0-4358-9D8B-0CBCDC297827}" destId="{7A425076-0918-475C-8ACB-56ABA28C55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446759-AC72-441D-BA0E-E50E3787268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D063E8-13E1-439F-8689-3BBF28C8F454}">
      <dgm:prSet phldrT="[Texto]"/>
      <dgm:spPr/>
      <dgm:t>
        <a:bodyPr/>
        <a:lstStyle/>
        <a:p>
          <a:r>
            <a:rPr lang="es-CL" dirty="0"/>
            <a:t>Es el centro de referencia oncológico, especializado, que cuenta con equipamiento de altos estándares y es único en el norte de tratar la mayoría de los tumores y </a:t>
          </a:r>
          <a:r>
            <a:rPr lang="es-CL" dirty="0" err="1"/>
            <a:t>ademas</a:t>
          </a:r>
          <a:r>
            <a:rPr lang="es-CL" dirty="0"/>
            <a:t> la </a:t>
          </a:r>
          <a:r>
            <a:rPr lang="es-CL" dirty="0" err="1"/>
            <a:t>unica</a:t>
          </a:r>
          <a:r>
            <a:rPr lang="es-CL" dirty="0"/>
            <a:t> que realiza radioterapias.</a:t>
          </a:r>
          <a:endParaRPr lang="es-ES" dirty="0"/>
        </a:p>
      </dgm:t>
    </dgm:pt>
    <dgm:pt modelId="{A76D5AEF-14BB-4CA4-A4EC-7A0C75657820}" type="parTrans" cxnId="{A521D28B-BD23-41BC-B36F-DECAFCAB0116}">
      <dgm:prSet/>
      <dgm:spPr/>
      <dgm:t>
        <a:bodyPr/>
        <a:lstStyle/>
        <a:p>
          <a:endParaRPr lang="es-ES"/>
        </a:p>
      </dgm:t>
    </dgm:pt>
    <dgm:pt modelId="{0F5C9FC3-43C8-49FF-9979-9DDD1A92A3AB}" type="sibTrans" cxnId="{A521D28B-BD23-41BC-B36F-DECAFCAB0116}">
      <dgm:prSet/>
      <dgm:spPr/>
      <dgm:t>
        <a:bodyPr/>
        <a:lstStyle/>
        <a:p>
          <a:endParaRPr lang="es-ES"/>
        </a:p>
      </dgm:t>
    </dgm:pt>
    <dgm:pt modelId="{5B05E0CF-2CED-4178-845D-35C8B563A7EB}">
      <dgm:prSet/>
      <dgm:spPr/>
      <dgm:t>
        <a:bodyPr/>
        <a:lstStyle/>
        <a:p>
          <a:r>
            <a:rPr lang="es-CL" dirty="0"/>
            <a:t>Recibe pacientes de las regiones antes mencionadas, para apoyo diagnostico, seguimiento y tratamientos mas específicos.</a:t>
          </a:r>
          <a:endParaRPr lang="es-ES" dirty="0"/>
        </a:p>
      </dgm:t>
    </dgm:pt>
    <dgm:pt modelId="{FE7653B5-F374-477D-BABD-9C40124BF168}" type="parTrans" cxnId="{F7366489-F93E-4AD9-8E63-6A6594348EC6}">
      <dgm:prSet/>
      <dgm:spPr/>
      <dgm:t>
        <a:bodyPr/>
        <a:lstStyle/>
        <a:p>
          <a:endParaRPr lang="es-ES"/>
        </a:p>
      </dgm:t>
    </dgm:pt>
    <dgm:pt modelId="{3A0274FE-BC65-41F7-AA5F-F0EBB4529F28}" type="sibTrans" cxnId="{F7366489-F93E-4AD9-8E63-6A6594348EC6}">
      <dgm:prSet/>
      <dgm:spPr/>
      <dgm:t>
        <a:bodyPr/>
        <a:lstStyle/>
        <a:p>
          <a:endParaRPr lang="es-ES"/>
        </a:p>
      </dgm:t>
    </dgm:pt>
    <dgm:pt modelId="{5736D80D-9EA0-4358-9D8B-0CBCDC297827}" type="pres">
      <dgm:prSet presAssocID="{E1446759-AC72-441D-BA0E-E50E3787268A}" presName="linear" presStyleCnt="0">
        <dgm:presLayoutVars>
          <dgm:animLvl val="lvl"/>
          <dgm:resizeHandles val="exact"/>
        </dgm:presLayoutVars>
      </dgm:prSet>
      <dgm:spPr/>
    </dgm:pt>
    <dgm:pt modelId="{7A425076-0918-475C-8ACB-56ABA28C55D9}" type="pres">
      <dgm:prSet presAssocID="{A5D063E8-13E1-439F-8689-3BBF28C8F454}" presName="parentText" presStyleLbl="node1" presStyleIdx="0" presStyleCnt="2" custLinFactY="97" custLinFactNeighborY="100000">
        <dgm:presLayoutVars>
          <dgm:chMax val="0"/>
          <dgm:bulletEnabled val="1"/>
        </dgm:presLayoutVars>
      </dgm:prSet>
      <dgm:spPr/>
    </dgm:pt>
    <dgm:pt modelId="{B7E96407-8741-46CF-9FA9-EDBA269D9460}" type="pres">
      <dgm:prSet presAssocID="{0F5C9FC3-43C8-49FF-9979-9DDD1A92A3AB}" presName="spacer" presStyleCnt="0"/>
      <dgm:spPr/>
    </dgm:pt>
    <dgm:pt modelId="{3EDF60CB-F22F-4276-BD7D-FFFD2964C927}" type="pres">
      <dgm:prSet presAssocID="{5B05E0CF-2CED-4178-845D-35C8B563A7EB}" presName="parentText" presStyleLbl="node1" presStyleIdx="1" presStyleCnt="2" custLinFactNeighborX="-549" custLinFactNeighborY="-479">
        <dgm:presLayoutVars>
          <dgm:chMax val="0"/>
          <dgm:bulletEnabled val="1"/>
        </dgm:presLayoutVars>
      </dgm:prSet>
      <dgm:spPr/>
    </dgm:pt>
  </dgm:ptLst>
  <dgm:cxnLst>
    <dgm:cxn modelId="{DB5BA411-8176-4DB7-A60D-999D75C0EFB0}" type="presOf" srcId="{A5D063E8-13E1-439F-8689-3BBF28C8F454}" destId="{7A425076-0918-475C-8ACB-56ABA28C55D9}" srcOrd="0" destOrd="0" presId="urn:microsoft.com/office/officeart/2005/8/layout/vList2"/>
    <dgm:cxn modelId="{F7366489-F93E-4AD9-8E63-6A6594348EC6}" srcId="{E1446759-AC72-441D-BA0E-E50E3787268A}" destId="{5B05E0CF-2CED-4178-845D-35C8B563A7EB}" srcOrd="1" destOrd="0" parTransId="{FE7653B5-F374-477D-BABD-9C40124BF168}" sibTransId="{3A0274FE-BC65-41F7-AA5F-F0EBB4529F28}"/>
    <dgm:cxn modelId="{A521D28B-BD23-41BC-B36F-DECAFCAB0116}" srcId="{E1446759-AC72-441D-BA0E-E50E3787268A}" destId="{A5D063E8-13E1-439F-8689-3BBF28C8F454}" srcOrd="0" destOrd="0" parTransId="{A76D5AEF-14BB-4CA4-A4EC-7A0C75657820}" sibTransId="{0F5C9FC3-43C8-49FF-9979-9DDD1A92A3AB}"/>
    <dgm:cxn modelId="{87763AA2-450B-47BF-992B-3B4E275BA9DD}" type="presOf" srcId="{5B05E0CF-2CED-4178-845D-35C8B563A7EB}" destId="{3EDF60CB-F22F-4276-BD7D-FFFD2964C927}" srcOrd="0" destOrd="0" presId="urn:microsoft.com/office/officeart/2005/8/layout/vList2"/>
    <dgm:cxn modelId="{289D81BF-F026-4304-A23C-54DB45BA3AD4}" type="presOf" srcId="{E1446759-AC72-441D-BA0E-E50E3787268A}" destId="{5736D80D-9EA0-4358-9D8B-0CBCDC297827}" srcOrd="0" destOrd="0" presId="urn:microsoft.com/office/officeart/2005/8/layout/vList2"/>
    <dgm:cxn modelId="{C464A064-B3DC-4F5F-AD31-8A94800F084B}" type="presParOf" srcId="{5736D80D-9EA0-4358-9D8B-0CBCDC297827}" destId="{7A425076-0918-475C-8ACB-56ABA28C55D9}" srcOrd="0" destOrd="0" presId="urn:microsoft.com/office/officeart/2005/8/layout/vList2"/>
    <dgm:cxn modelId="{1201854A-4E4C-4C77-9276-154C15D53A75}" type="presParOf" srcId="{5736D80D-9EA0-4358-9D8B-0CBCDC297827}" destId="{B7E96407-8741-46CF-9FA9-EDBA269D9460}" srcOrd="1" destOrd="0" presId="urn:microsoft.com/office/officeart/2005/8/layout/vList2"/>
    <dgm:cxn modelId="{A9917B44-9EA9-464E-9A84-B9FAA61A67DB}" type="presParOf" srcId="{5736D80D-9EA0-4358-9D8B-0CBCDC297827}" destId="{3EDF60CB-F22F-4276-BD7D-FFFD2964C9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860B4-271D-4C94-8F7C-7581266129EC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98D6357-2CB4-4079-9664-9942621ABDE9}">
      <dgm:prSet phldrT="[Texto]"/>
      <dgm:spPr/>
      <dgm:t>
        <a:bodyPr/>
        <a:lstStyle/>
        <a:p>
          <a:r>
            <a:rPr lang="es-CL" altLang="es-CL" dirty="0">
              <a:ea typeface="ヒラギノ角ゴ Pro W3"/>
              <a:cs typeface="ヒラギノ角ゴ Pro W3"/>
            </a:rPr>
            <a:t>TUMORES MALIGNOS</a:t>
          </a:r>
          <a:endParaRPr lang="es-CL" dirty="0"/>
        </a:p>
      </dgm:t>
    </dgm:pt>
    <dgm:pt modelId="{5EBC6CFD-3103-4007-B576-BD87E9357E90}" type="parTrans" cxnId="{77698B9C-0EEA-4C31-972D-4736A9E8A465}">
      <dgm:prSet/>
      <dgm:spPr/>
      <dgm:t>
        <a:bodyPr/>
        <a:lstStyle/>
        <a:p>
          <a:endParaRPr lang="es-CL"/>
        </a:p>
      </dgm:t>
    </dgm:pt>
    <dgm:pt modelId="{8AC69996-0798-4F10-9E9A-F357085B7577}" type="sibTrans" cxnId="{77698B9C-0EEA-4C31-972D-4736A9E8A465}">
      <dgm:prSet/>
      <dgm:spPr/>
      <dgm:t>
        <a:bodyPr/>
        <a:lstStyle/>
        <a:p>
          <a:endParaRPr lang="es-CL"/>
        </a:p>
      </dgm:t>
    </dgm:pt>
    <dgm:pt modelId="{9B37FBEF-2104-4C40-B74C-BD5ACFC0F74D}">
      <dgm:prSet/>
      <dgm:spPr/>
      <dgm:t>
        <a:bodyPr/>
        <a:lstStyle/>
        <a:p>
          <a:r>
            <a:rPr lang="es-CL" altLang="es-CL" dirty="0">
              <a:ea typeface="ヒラギノ角ゴ Pro W3"/>
              <a:cs typeface="ヒラギノ角ゴ Pro W3"/>
            </a:rPr>
            <a:t>Aproximadamente 35.000 casos nuevos al año.</a:t>
          </a:r>
        </a:p>
      </dgm:t>
    </dgm:pt>
    <dgm:pt modelId="{F59599B6-1B76-41F5-A62F-8CE71AFBF4E3}" type="parTrans" cxnId="{BB5E51D6-F533-451B-9540-1B73BAF6FFB0}">
      <dgm:prSet/>
      <dgm:spPr/>
      <dgm:t>
        <a:bodyPr/>
        <a:lstStyle/>
        <a:p>
          <a:endParaRPr lang="es-CL"/>
        </a:p>
      </dgm:t>
    </dgm:pt>
    <dgm:pt modelId="{A4AB001C-1647-410A-BFE4-2CF1CD81495A}" type="sibTrans" cxnId="{BB5E51D6-F533-451B-9540-1B73BAF6FFB0}">
      <dgm:prSet/>
      <dgm:spPr/>
      <dgm:t>
        <a:bodyPr/>
        <a:lstStyle/>
        <a:p>
          <a:endParaRPr lang="es-CL"/>
        </a:p>
      </dgm:t>
    </dgm:pt>
    <dgm:pt modelId="{C80AE96A-ABB5-4E10-AA26-FA7DCD21413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altLang="es-CL" b="1" dirty="0">
              <a:ea typeface="ヒラギノ角ゴ Pro W3"/>
              <a:cs typeface="ヒラギノ角ゴ Pro W3"/>
            </a:rPr>
            <a:t>Hombres : </a:t>
          </a:r>
          <a:r>
            <a:rPr lang="es-CL" altLang="es-CL" dirty="0">
              <a:ea typeface="ヒラギノ角ゴ Pro W3"/>
              <a:cs typeface="ヒラギノ角ゴ Pro W3"/>
            </a:rPr>
            <a:t>próstata, estómago, piel, pulmón, colon y vesícula biliar</a:t>
          </a:r>
        </a:p>
      </dgm:t>
    </dgm:pt>
    <dgm:pt modelId="{58D009D9-0E20-4E64-AF13-0EC0B51F3271}" type="parTrans" cxnId="{A59F9FA1-B3FD-401C-B2F8-63BA7276ACF0}">
      <dgm:prSet/>
      <dgm:spPr/>
      <dgm:t>
        <a:bodyPr/>
        <a:lstStyle/>
        <a:p>
          <a:endParaRPr lang="es-CL"/>
        </a:p>
      </dgm:t>
    </dgm:pt>
    <dgm:pt modelId="{DCC44AEB-F191-42AB-9276-6D9918D9395F}" type="sibTrans" cxnId="{A59F9FA1-B3FD-401C-B2F8-63BA7276ACF0}">
      <dgm:prSet/>
      <dgm:spPr/>
      <dgm:t>
        <a:bodyPr/>
        <a:lstStyle/>
        <a:p>
          <a:endParaRPr lang="es-CL"/>
        </a:p>
      </dgm:t>
    </dgm:pt>
    <dgm:pt modelId="{B6D909CA-2B59-486C-86D3-0E2C1BB2F2F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altLang="es-CL" b="1" dirty="0">
              <a:ea typeface="ヒラギノ角ゴ Pro W3"/>
              <a:cs typeface="ヒラギノ角ゴ Pro W3"/>
            </a:rPr>
            <a:t>Mujeres: </a:t>
          </a:r>
          <a:r>
            <a:rPr lang="es-CL" altLang="es-CL" dirty="0">
              <a:ea typeface="ヒラギノ角ゴ Pro W3"/>
              <a:cs typeface="ヒラギノ角ゴ Pro W3"/>
            </a:rPr>
            <a:t>mama, piel, vesícula biliar, </a:t>
          </a:r>
          <a:r>
            <a:rPr lang="es-CL" altLang="es-CL" dirty="0" err="1">
              <a:ea typeface="ヒラギノ角ゴ Pro W3"/>
              <a:cs typeface="ヒラギノ角ゴ Pro W3"/>
            </a:rPr>
            <a:t>cérvico</a:t>
          </a:r>
          <a:r>
            <a:rPr lang="es-CL" altLang="es-CL" dirty="0">
              <a:ea typeface="ヒラギノ角ゴ Pro W3"/>
              <a:cs typeface="ヒラギノ角ゴ Pro W3"/>
            </a:rPr>
            <a:t> uterino, estómago y colon. </a:t>
          </a:r>
        </a:p>
      </dgm:t>
    </dgm:pt>
    <dgm:pt modelId="{5D193119-968E-4B81-A695-AFAC9A18EC73}" type="parTrans" cxnId="{784AF4B9-D0AC-416F-91D4-0123741CFF5E}">
      <dgm:prSet/>
      <dgm:spPr/>
      <dgm:t>
        <a:bodyPr/>
        <a:lstStyle/>
        <a:p>
          <a:endParaRPr lang="es-CL"/>
        </a:p>
      </dgm:t>
    </dgm:pt>
    <dgm:pt modelId="{CB6061BF-B43F-4883-9FB2-708E67290C43}" type="sibTrans" cxnId="{784AF4B9-D0AC-416F-91D4-0123741CFF5E}">
      <dgm:prSet/>
      <dgm:spPr/>
      <dgm:t>
        <a:bodyPr/>
        <a:lstStyle/>
        <a:p>
          <a:endParaRPr lang="es-CL"/>
        </a:p>
      </dgm:t>
    </dgm:pt>
    <dgm:pt modelId="{D1B1FCA7-D35B-4BA5-A523-69E72D753289}">
      <dgm:prSet phldrT="[Texto]"/>
      <dgm:spPr/>
      <dgm:t>
        <a:bodyPr/>
        <a:lstStyle/>
        <a:p>
          <a:r>
            <a:rPr lang="es-CL" altLang="es-CL" dirty="0">
              <a:ea typeface="ヒラギノ角ゴ Pro W3"/>
              <a:cs typeface="ヒラギノ角ゴ Pro W3"/>
            </a:rPr>
            <a:t>Segunda causa de muerte en Chile después de las enfermedades cardiovascular (25,6% del total de muertes)</a:t>
          </a:r>
          <a:endParaRPr lang="es-CL" dirty="0"/>
        </a:p>
      </dgm:t>
    </dgm:pt>
    <dgm:pt modelId="{F60872B7-865B-4F13-BD96-C40771037804}" type="parTrans" cxnId="{302F7671-4158-4EC9-A0C8-6DDD4BA82DF4}">
      <dgm:prSet/>
      <dgm:spPr/>
      <dgm:t>
        <a:bodyPr/>
        <a:lstStyle/>
        <a:p>
          <a:endParaRPr lang="es-CL"/>
        </a:p>
      </dgm:t>
    </dgm:pt>
    <dgm:pt modelId="{C79918C2-8A24-4136-98E2-77453430EF16}" type="sibTrans" cxnId="{302F7671-4158-4EC9-A0C8-6DDD4BA82DF4}">
      <dgm:prSet/>
      <dgm:spPr/>
      <dgm:t>
        <a:bodyPr/>
        <a:lstStyle/>
        <a:p>
          <a:endParaRPr lang="es-CL"/>
        </a:p>
      </dgm:t>
    </dgm:pt>
    <dgm:pt modelId="{0B4B6217-426D-420A-A738-5BCD556AEB0E}" type="pres">
      <dgm:prSet presAssocID="{FE6860B4-271D-4C94-8F7C-7581266129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78F00-262A-4C8D-94DF-EA431B85596E}" type="pres">
      <dgm:prSet presAssocID="{D98D6357-2CB4-4079-9664-9942621ABDE9}" presName="vertOne" presStyleCnt="0"/>
      <dgm:spPr/>
    </dgm:pt>
    <dgm:pt modelId="{25515BF6-808E-4F06-A83C-FCD31525F4E0}" type="pres">
      <dgm:prSet presAssocID="{D98D6357-2CB4-4079-9664-9942621ABDE9}" presName="txOne" presStyleLbl="node0" presStyleIdx="0" presStyleCnt="1">
        <dgm:presLayoutVars>
          <dgm:chPref val="3"/>
        </dgm:presLayoutVars>
      </dgm:prSet>
      <dgm:spPr/>
    </dgm:pt>
    <dgm:pt modelId="{38584B37-98A8-4561-9BAE-15574A7BB79E}" type="pres">
      <dgm:prSet presAssocID="{D98D6357-2CB4-4079-9664-9942621ABDE9}" presName="parTransOne" presStyleCnt="0"/>
      <dgm:spPr/>
    </dgm:pt>
    <dgm:pt modelId="{B2BB3B83-99DB-48AC-9F11-03DF707EEFC4}" type="pres">
      <dgm:prSet presAssocID="{D98D6357-2CB4-4079-9664-9942621ABDE9}" presName="horzOne" presStyleCnt="0"/>
      <dgm:spPr/>
    </dgm:pt>
    <dgm:pt modelId="{800F015E-4358-44D9-BF42-BB63C2607A91}" type="pres">
      <dgm:prSet presAssocID="{D1B1FCA7-D35B-4BA5-A523-69E72D753289}" presName="vertTwo" presStyleCnt="0"/>
      <dgm:spPr/>
    </dgm:pt>
    <dgm:pt modelId="{155307F3-9812-41A3-BA18-C2B1FB8050D1}" type="pres">
      <dgm:prSet presAssocID="{D1B1FCA7-D35B-4BA5-A523-69E72D753289}" presName="txTwo" presStyleLbl="node2" presStyleIdx="0" presStyleCnt="2">
        <dgm:presLayoutVars>
          <dgm:chPref val="3"/>
        </dgm:presLayoutVars>
      </dgm:prSet>
      <dgm:spPr/>
    </dgm:pt>
    <dgm:pt modelId="{F96AE85C-462E-477E-95E7-C0F04B947614}" type="pres">
      <dgm:prSet presAssocID="{D1B1FCA7-D35B-4BA5-A523-69E72D753289}" presName="horzTwo" presStyleCnt="0"/>
      <dgm:spPr/>
    </dgm:pt>
    <dgm:pt modelId="{BA67F243-3DE9-405D-A19A-3715F626AC1A}" type="pres">
      <dgm:prSet presAssocID="{C79918C2-8A24-4136-98E2-77453430EF16}" presName="sibSpaceTwo" presStyleCnt="0"/>
      <dgm:spPr/>
    </dgm:pt>
    <dgm:pt modelId="{2A884E90-FFC8-47E7-952C-715732335662}" type="pres">
      <dgm:prSet presAssocID="{9B37FBEF-2104-4C40-B74C-BD5ACFC0F74D}" presName="vertTwo" presStyleCnt="0"/>
      <dgm:spPr/>
    </dgm:pt>
    <dgm:pt modelId="{512ACF68-42DB-45BC-9750-6B7F47FFF349}" type="pres">
      <dgm:prSet presAssocID="{9B37FBEF-2104-4C40-B74C-BD5ACFC0F74D}" presName="txTwo" presStyleLbl="node2" presStyleIdx="1" presStyleCnt="2">
        <dgm:presLayoutVars>
          <dgm:chPref val="3"/>
        </dgm:presLayoutVars>
      </dgm:prSet>
      <dgm:spPr/>
    </dgm:pt>
    <dgm:pt modelId="{422CC6A1-8B08-4401-BD05-FF8C74C7A766}" type="pres">
      <dgm:prSet presAssocID="{9B37FBEF-2104-4C40-B74C-BD5ACFC0F74D}" presName="parTransTwo" presStyleCnt="0"/>
      <dgm:spPr/>
    </dgm:pt>
    <dgm:pt modelId="{5E8C8972-7D78-4395-B42D-A8D62893C526}" type="pres">
      <dgm:prSet presAssocID="{9B37FBEF-2104-4C40-B74C-BD5ACFC0F74D}" presName="horzTwo" presStyleCnt="0"/>
      <dgm:spPr/>
    </dgm:pt>
    <dgm:pt modelId="{5CE72EA4-1243-43E2-ADB8-8D28FBC865B1}" type="pres">
      <dgm:prSet presAssocID="{C80AE96A-ABB5-4E10-AA26-FA7DCD214138}" presName="vertThree" presStyleCnt="0"/>
      <dgm:spPr/>
    </dgm:pt>
    <dgm:pt modelId="{3AC98C75-7BB4-4339-BA20-902ABDD4B077}" type="pres">
      <dgm:prSet presAssocID="{C80AE96A-ABB5-4E10-AA26-FA7DCD214138}" presName="txThree" presStyleLbl="node3" presStyleIdx="0" presStyleCnt="2">
        <dgm:presLayoutVars>
          <dgm:chPref val="3"/>
        </dgm:presLayoutVars>
      </dgm:prSet>
      <dgm:spPr/>
    </dgm:pt>
    <dgm:pt modelId="{19D83C18-81C2-48B1-B3C5-5FA98961A7B1}" type="pres">
      <dgm:prSet presAssocID="{C80AE96A-ABB5-4E10-AA26-FA7DCD214138}" presName="horzThree" presStyleCnt="0"/>
      <dgm:spPr/>
    </dgm:pt>
    <dgm:pt modelId="{D939B6D2-3ECB-4ED7-B365-C2D49C335175}" type="pres">
      <dgm:prSet presAssocID="{DCC44AEB-F191-42AB-9276-6D9918D9395F}" presName="sibSpaceThree" presStyleCnt="0"/>
      <dgm:spPr/>
    </dgm:pt>
    <dgm:pt modelId="{846D136D-47F3-478A-807B-7FED4A8578A9}" type="pres">
      <dgm:prSet presAssocID="{B6D909CA-2B59-486C-86D3-0E2C1BB2F2FB}" presName="vertThree" presStyleCnt="0"/>
      <dgm:spPr/>
    </dgm:pt>
    <dgm:pt modelId="{476D5C66-75E7-4FBC-BCFE-65E2CF46A340}" type="pres">
      <dgm:prSet presAssocID="{B6D909CA-2B59-486C-86D3-0E2C1BB2F2FB}" presName="txThree" presStyleLbl="node3" presStyleIdx="1" presStyleCnt="2">
        <dgm:presLayoutVars>
          <dgm:chPref val="3"/>
        </dgm:presLayoutVars>
      </dgm:prSet>
      <dgm:spPr/>
    </dgm:pt>
    <dgm:pt modelId="{07EC928B-ACD3-4405-8534-ABF31936F64F}" type="pres">
      <dgm:prSet presAssocID="{B6D909CA-2B59-486C-86D3-0E2C1BB2F2FB}" presName="horzThree" presStyleCnt="0"/>
      <dgm:spPr/>
    </dgm:pt>
  </dgm:ptLst>
  <dgm:cxnLst>
    <dgm:cxn modelId="{DA73000B-5AB4-40CD-A3AC-083CF65E2DEF}" type="presOf" srcId="{FE6860B4-271D-4C94-8F7C-7581266129EC}" destId="{0B4B6217-426D-420A-A738-5BCD556AEB0E}" srcOrd="0" destOrd="0" presId="urn:microsoft.com/office/officeart/2005/8/layout/hierarchy4"/>
    <dgm:cxn modelId="{7F174E16-7CD1-4209-91CB-3C0FBF40A426}" type="presOf" srcId="{D98D6357-2CB4-4079-9664-9942621ABDE9}" destId="{25515BF6-808E-4F06-A83C-FCD31525F4E0}" srcOrd="0" destOrd="0" presId="urn:microsoft.com/office/officeart/2005/8/layout/hierarchy4"/>
    <dgm:cxn modelId="{D58B3E34-16C0-4328-ACF1-BF36C3C906CD}" type="presOf" srcId="{D1B1FCA7-D35B-4BA5-A523-69E72D753289}" destId="{155307F3-9812-41A3-BA18-C2B1FB8050D1}" srcOrd="0" destOrd="0" presId="urn:microsoft.com/office/officeart/2005/8/layout/hierarchy4"/>
    <dgm:cxn modelId="{302F7671-4158-4EC9-A0C8-6DDD4BA82DF4}" srcId="{D98D6357-2CB4-4079-9664-9942621ABDE9}" destId="{D1B1FCA7-D35B-4BA5-A523-69E72D753289}" srcOrd="0" destOrd="0" parTransId="{F60872B7-865B-4F13-BD96-C40771037804}" sibTransId="{C79918C2-8A24-4136-98E2-77453430EF16}"/>
    <dgm:cxn modelId="{3EF17B85-1808-4A0F-A13C-0F840F7FFC1D}" type="presOf" srcId="{C80AE96A-ABB5-4E10-AA26-FA7DCD214138}" destId="{3AC98C75-7BB4-4339-BA20-902ABDD4B077}" srcOrd="0" destOrd="0" presId="urn:microsoft.com/office/officeart/2005/8/layout/hierarchy4"/>
    <dgm:cxn modelId="{77698B9C-0EEA-4C31-972D-4736A9E8A465}" srcId="{FE6860B4-271D-4C94-8F7C-7581266129EC}" destId="{D98D6357-2CB4-4079-9664-9942621ABDE9}" srcOrd="0" destOrd="0" parTransId="{5EBC6CFD-3103-4007-B576-BD87E9357E90}" sibTransId="{8AC69996-0798-4F10-9E9A-F357085B7577}"/>
    <dgm:cxn modelId="{A59F9FA1-B3FD-401C-B2F8-63BA7276ACF0}" srcId="{9B37FBEF-2104-4C40-B74C-BD5ACFC0F74D}" destId="{C80AE96A-ABB5-4E10-AA26-FA7DCD214138}" srcOrd="0" destOrd="0" parTransId="{58D009D9-0E20-4E64-AF13-0EC0B51F3271}" sibTransId="{DCC44AEB-F191-42AB-9276-6D9918D9395F}"/>
    <dgm:cxn modelId="{B5D029A4-8DC5-4526-AE66-A5EDBBCB381E}" type="presOf" srcId="{B6D909CA-2B59-486C-86D3-0E2C1BB2F2FB}" destId="{476D5C66-75E7-4FBC-BCFE-65E2CF46A340}" srcOrd="0" destOrd="0" presId="urn:microsoft.com/office/officeart/2005/8/layout/hierarchy4"/>
    <dgm:cxn modelId="{784AF4B9-D0AC-416F-91D4-0123741CFF5E}" srcId="{9B37FBEF-2104-4C40-B74C-BD5ACFC0F74D}" destId="{B6D909CA-2B59-486C-86D3-0E2C1BB2F2FB}" srcOrd="1" destOrd="0" parTransId="{5D193119-968E-4B81-A695-AFAC9A18EC73}" sibTransId="{CB6061BF-B43F-4883-9FB2-708E67290C43}"/>
    <dgm:cxn modelId="{BB5E51D6-F533-451B-9540-1B73BAF6FFB0}" srcId="{D98D6357-2CB4-4079-9664-9942621ABDE9}" destId="{9B37FBEF-2104-4C40-B74C-BD5ACFC0F74D}" srcOrd="1" destOrd="0" parTransId="{F59599B6-1B76-41F5-A62F-8CE71AFBF4E3}" sibTransId="{A4AB001C-1647-410A-BFE4-2CF1CD81495A}"/>
    <dgm:cxn modelId="{41093FE7-56BE-46B2-9080-799FA3465DD2}" type="presOf" srcId="{9B37FBEF-2104-4C40-B74C-BD5ACFC0F74D}" destId="{512ACF68-42DB-45BC-9750-6B7F47FFF349}" srcOrd="0" destOrd="0" presId="urn:microsoft.com/office/officeart/2005/8/layout/hierarchy4"/>
    <dgm:cxn modelId="{A7CC7FB1-61AA-4506-BF9A-D21EFB6F37B6}" type="presParOf" srcId="{0B4B6217-426D-420A-A738-5BCD556AEB0E}" destId="{2E978F00-262A-4C8D-94DF-EA431B85596E}" srcOrd="0" destOrd="0" presId="urn:microsoft.com/office/officeart/2005/8/layout/hierarchy4"/>
    <dgm:cxn modelId="{0979633F-E948-465A-BC17-90AE9E976471}" type="presParOf" srcId="{2E978F00-262A-4C8D-94DF-EA431B85596E}" destId="{25515BF6-808E-4F06-A83C-FCD31525F4E0}" srcOrd="0" destOrd="0" presId="urn:microsoft.com/office/officeart/2005/8/layout/hierarchy4"/>
    <dgm:cxn modelId="{37912855-0562-470B-97A0-16BF2BFBB43C}" type="presParOf" srcId="{2E978F00-262A-4C8D-94DF-EA431B85596E}" destId="{38584B37-98A8-4561-9BAE-15574A7BB79E}" srcOrd="1" destOrd="0" presId="urn:microsoft.com/office/officeart/2005/8/layout/hierarchy4"/>
    <dgm:cxn modelId="{670EDBDD-3011-404D-9EA6-F7F1FF5149E2}" type="presParOf" srcId="{2E978F00-262A-4C8D-94DF-EA431B85596E}" destId="{B2BB3B83-99DB-48AC-9F11-03DF707EEFC4}" srcOrd="2" destOrd="0" presId="urn:microsoft.com/office/officeart/2005/8/layout/hierarchy4"/>
    <dgm:cxn modelId="{9F0E7F4B-F04C-496B-B185-9B82122640BA}" type="presParOf" srcId="{B2BB3B83-99DB-48AC-9F11-03DF707EEFC4}" destId="{800F015E-4358-44D9-BF42-BB63C2607A91}" srcOrd="0" destOrd="0" presId="urn:microsoft.com/office/officeart/2005/8/layout/hierarchy4"/>
    <dgm:cxn modelId="{679D5EDE-FCC0-4B0C-B5AB-ABC4387666AA}" type="presParOf" srcId="{800F015E-4358-44D9-BF42-BB63C2607A91}" destId="{155307F3-9812-41A3-BA18-C2B1FB8050D1}" srcOrd="0" destOrd="0" presId="urn:microsoft.com/office/officeart/2005/8/layout/hierarchy4"/>
    <dgm:cxn modelId="{00385D9C-8016-49B4-92F7-F158321EC33D}" type="presParOf" srcId="{800F015E-4358-44D9-BF42-BB63C2607A91}" destId="{F96AE85C-462E-477E-95E7-C0F04B947614}" srcOrd="1" destOrd="0" presId="urn:microsoft.com/office/officeart/2005/8/layout/hierarchy4"/>
    <dgm:cxn modelId="{4C16D0F5-939E-4309-A241-1C147F684EA2}" type="presParOf" srcId="{B2BB3B83-99DB-48AC-9F11-03DF707EEFC4}" destId="{BA67F243-3DE9-405D-A19A-3715F626AC1A}" srcOrd="1" destOrd="0" presId="urn:microsoft.com/office/officeart/2005/8/layout/hierarchy4"/>
    <dgm:cxn modelId="{1E90FA86-1C02-494B-99DD-FC80996CF34C}" type="presParOf" srcId="{B2BB3B83-99DB-48AC-9F11-03DF707EEFC4}" destId="{2A884E90-FFC8-47E7-952C-715732335662}" srcOrd="2" destOrd="0" presId="urn:microsoft.com/office/officeart/2005/8/layout/hierarchy4"/>
    <dgm:cxn modelId="{06322420-FBA9-422A-9711-2478602BCA8B}" type="presParOf" srcId="{2A884E90-FFC8-47E7-952C-715732335662}" destId="{512ACF68-42DB-45BC-9750-6B7F47FFF349}" srcOrd="0" destOrd="0" presId="urn:microsoft.com/office/officeart/2005/8/layout/hierarchy4"/>
    <dgm:cxn modelId="{622FA60D-A3C2-467E-8583-4B2EF36DF173}" type="presParOf" srcId="{2A884E90-FFC8-47E7-952C-715732335662}" destId="{422CC6A1-8B08-4401-BD05-FF8C74C7A766}" srcOrd="1" destOrd="0" presId="urn:microsoft.com/office/officeart/2005/8/layout/hierarchy4"/>
    <dgm:cxn modelId="{97444857-B0EB-4F79-A5EB-1EE2AD53F002}" type="presParOf" srcId="{2A884E90-FFC8-47E7-952C-715732335662}" destId="{5E8C8972-7D78-4395-B42D-A8D62893C526}" srcOrd="2" destOrd="0" presId="urn:microsoft.com/office/officeart/2005/8/layout/hierarchy4"/>
    <dgm:cxn modelId="{FB60ACAB-B9ED-4FDA-B79F-8F10A0595253}" type="presParOf" srcId="{5E8C8972-7D78-4395-B42D-A8D62893C526}" destId="{5CE72EA4-1243-43E2-ADB8-8D28FBC865B1}" srcOrd="0" destOrd="0" presId="urn:microsoft.com/office/officeart/2005/8/layout/hierarchy4"/>
    <dgm:cxn modelId="{23319120-F6AA-4BC7-BCFD-F38A9B675AF6}" type="presParOf" srcId="{5CE72EA4-1243-43E2-ADB8-8D28FBC865B1}" destId="{3AC98C75-7BB4-4339-BA20-902ABDD4B077}" srcOrd="0" destOrd="0" presId="urn:microsoft.com/office/officeart/2005/8/layout/hierarchy4"/>
    <dgm:cxn modelId="{A24A8AB8-E192-4888-822C-D7D674FB0678}" type="presParOf" srcId="{5CE72EA4-1243-43E2-ADB8-8D28FBC865B1}" destId="{19D83C18-81C2-48B1-B3C5-5FA98961A7B1}" srcOrd="1" destOrd="0" presId="urn:microsoft.com/office/officeart/2005/8/layout/hierarchy4"/>
    <dgm:cxn modelId="{D581962E-31EF-4A4C-BD18-7E32654D2BC7}" type="presParOf" srcId="{5E8C8972-7D78-4395-B42D-A8D62893C526}" destId="{D939B6D2-3ECB-4ED7-B365-C2D49C335175}" srcOrd="1" destOrd="0" presId="urn:microsoft.com/office/officeart/2005/8/layout/hierarchy4"/>
    <dgm:cxn modelId="{73D2C38C-DE81-4177-B826-5B8DFB921558}" type="presParOf" srcId="{5E8C8972-7D78-4395-B42D-A8D62893C526}" destId="{846D136D-47F3-478A-807B-7FED4A8578A9}" srcOrd="2" destOrd="0" presId="urn:microsoft.com/office/officeart/2005/8/layout/hierarchy4"/>
    <dgm:cxn modelId="{6CDF6E31-1177-4965-8F04-BFC281BCA274}" type="presParOf" srcId="{846D136D-47F3-478A-807B-7FED4A8578A9}" destId="{476D5C66-75E7-4FBC-BCFE-65E2CF46A340}" srcOrd="0" destOrd="0" presId="urn:microsoft.com/office/officeart/2005/8/layout/hierarchy4"/>
    <dgm:cxn modelId="{86401678-720C-47EB-A560-36D14C1506C1}" type="presParOf" srcId="{846D136D-47F3-478A-807B-7FED4A8578A9}" destId="{07EC928B-ACD3-4405-8534-ABF31936F6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04203-DF18-4727-ADC1-37B3918BB505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88507C0-DED2-4141-804A-626C2AF33206}">
      <dgm:prSet phldrT="[Texto]"/>
      <dgm:spPr/>
      <dgm:t>
        <a:bodyPr/>
        <a:lstStyle/>
        <a:p>
          <a:r>
            <a:rPr lang="es-CL" dirty="0"/>
            <a:t>DOTACION DE PERSONAL</a:t>
          </a:r>
        </a:p>
      </dgm:t>
    </dgm:pt>
    <dgm:pt modelId="{AAD9AEEB-2491-473F-96AD-57435F6F6379}" type="parTrans" cxnId="{CB6C0A9A-F793-4F1D-A82C-3B6E5120D446}">
      <dgm:prSet/>
      <dgm:spPr/>
      <dgm:t>
        <a:bodyPr/>
        <a:lstStyle/>
        <a:p>
          <a:endParaRPr lang="es-CL"/>
        </a:p>
      </dgm:t>
    </dgm:pt>
    <dgm:pt modelId="{E072C6D9-012B-43DA-831C-E7B2E6B15644}" type="sibTrans" cxnId="{CB6C0A9A-F793-4F1D-A82C-3B6E5120D446}">
      <dgm:prSet/>
      <dgm:spPr/>
      <dgm:t>
        <a:bodyPr/>
        <a:lstStyle/>
        <a:p>
          <a:endParaRPr lang="es-CL"/>
        </a:p>
      </dgm:t>
    </dgm:pt>
    <dgm:pt modelId="{9CC8DE31-E857-4C88-BAFA-8B03559F78E1}">
      <dgm:prSet/>
      <dgm:spPr/>
      <dgm:t>
        <a:bodyPr/>
        <a:lstStyle/>
        <a:p>
          <a:r>
            <a:rPr lang="es-CL" dirty="0"/>
            <a:t>1 MEDICO ONCOLOGO</a:t>
          </a:r>
        </a:p>
      </dgm:t>
    </dgm:pt>
    <dgm:pt modelId="{A3EBBF23-6C83-4EA4-B3A5-5BBCBB1AD325}" type="parTrans" cxnId="{5031383C-AB5F-4FE1-86A2-9D49EECD83A8}">
      <dgm:prSet/>
      <dgm:spPr/>
      <dgm:t>
        <a:bodyPr/>
        <a:lstStyle/>
        <a:p>
          <a:endParaRPr lang="es-CL"/>
        </a:p>
      </dgm:t>
    </dgm:pt>
    <dgm:pt modelId="{B274BBB1-4982-43B8-A247-F5A0BFAE0FDA}" type="sibTrans" cxnId="{5031383C-AB5F-4FE1-86A2-9D49EECD83A8}">
      <dgm:prSet/>
      <dgm:spPr/>
      <dgm:t>
        <a:bodyPr/>
        <a:lstStyle/>
        <a:p>
          <a:endParaRPr lang="es-CL"/>
        </a:p>
      </dgm:t>
    </dgm:pt>
    <dgm:pt modelId="{E66FA48C-995D-4CC2-BCDF-6B5E8AF30FB9}">
      <dgm:prSet/>
      <dgm:spPr/>
      <dgm:t>
        <a:bodyPr/>
        <a:lstStyle/>
        <a:p>
          <a:r>
            <a:rPr lang="es-CL" dirty="0"/>
            <a:t>2 MEDICOS HEMATOLOGOS</a:t>
          </a:r>
        </a:p>
      </dgm:t>
    </dgm:pt>
    <dgm:pt modelId="{8BBD32D7-0130-462A-9741-64E860202F45}" type="parTrans" cxnId="{AB6C4945-8982-4A1E-A4C4-FED7BDD84B1C}">
      <dgm:prSet/>
      <dgm:spPr/>
      <dgm:t>
        <a:bodyPr/>
        <a:lstStyle/>
        <a:p>
          <a:endParaRPr lang="es-CL"/>
        </a:p>
      </dgm:t>
    </dgm:pt>
    <dgm:pt modelId="{E98CA444-7098-40DC-B9E2-E502EFFEE020}" type="sibTrans" cxnId="{AB6C4945-8982-4A1E-A4C4-FED7BDD84B1C}">
      <dgm:prSet/>
      <dgm:spPr/>
      <dgm:t>
        <a:bodyPr/>
        <a:lstStyle/>
        <a:p>
          <a:endParaRPr lang="es-CL"/>
        </a:p>
      </dgm:t>
    </dgm:pt>
    <dgm:pt modelId="{5C1A15F9-D603-4EB9-B436-5E7C9ADD963C}">
      <dgm:prSet/>
      <dgm:spPr/>
      <dgm:t>
        <a:bodyPr/>
        <a:lstStyle/>
        <a:p>
          <a:r>
            <a:rPr lang="es-CL" dirty="0"/>
            <a:t>1 ENFERMERA</a:t>
          </a:r>
        </a:p>
      </dgm:t>
    </dgm:pt>
    <dgm:pt modelId="{93F91012-B861-4256-8047-6763377F9686}" type="parTrans" cxnId="{77BB4F0E-26C7-421D-B77D-AE80A29F92D6}">
      <dgm:prSet/>
      <dgm:spPr/>
      <dgm:t>
        <a:bodyPr/>
        <a:lstStyle/>
        <a:p>
          <a:endParaRPr lang="es-CL"/>
        </a:p>
      </dgm:t>
    </dgm:pt>
    <dgm:pt modelId="{7510D60D-1593-4326-8048-DF718BF4F1E4}" type="sibTrans" cxnId="{77BB4F0E-26C7-421D-B77D-AE80A29F92D6}">
      <dgm:prSet/>
      <dgm:spPr/>
      <dgm:t>
        <a:bodyPr/>
        <a:lstStyle/>
        <a:p>
          <a:endParaRPr lang="es-CL"/>
        </a:p>
      </dgm:t>
    </dgm:pt>
    <dgm:pt modelId="{7E531EEB-29E5-4FFE-AADE-971D1AC141BB}">
      <dgm:prSet/>
      <dgm:spPr/>
      <dgm:t>
        <a:bodyPr/>
        <a:lstStyle/>
        <a:p>
          <a:r>
            <a:rPr lang="es-CL" dirty="0"/>
            <a:t>1 TECNICO PARAMEDICO</a:t>
          </a:r>
        </a:p>
      </dgm:t>
    </dgm:pt>
    <dgm:pt modelId="{B70BF3C5-8454-4C66-A973-8C5147562244}" type="parTrans" cxnId="{6FCDE2BD-3927-42C8-B11F-D64E6B17E77A}">
      <dgm:prSet/>
      <dgm:spPr/>
      <dgm:t>
        <a:bodyPr/>
        <a:lstStyle/>
        <a:p>
          <a:endParaRPr lang="es-CL"/>
        </a:p>
      </dgm:t>
    </dgm:pt>
    <dgm:pt modelId="{15F342B1-D61D-436F-B36E-432BDAD8EB49}" type="sibTrans" cxnId="{6FCDE2BD-3927-42C8-B11F-D64E6B17E77A}">
      <dgm:prSet/>
      <dgm:spPr/>
      <dgm:t>
        <a:bodyPr/>
        <a:lstStyle/>
        <a:p>
          <a:endParaRPr lang="es-CL"/>
        </a:p>
      </dgm:t>
    </dgm:pt>
    <dgm:pt modelId="{91C092D5-7D4A-439B-96FC-AB18204D778E}">
      <dgm:prSet/>
      <dgm:spPr/>
      <dgm:t>
        <a:bodyPr/>
        <a:lstStyle/>
        <a:p>
          <a:r>
            <a:rPr lang="es-CL" dirty="0"/>
            <a:t>1 QUIMICO FARMACEUTICO</a:t>
          </a:r>
        </a:p>
      </dgm:t>
    </dgm:pt>
    <dgm:pt modelId="{BAE3C8A3-0A00-4E2D-B72A-5926326D96C7}" type="parTrans" cxnId="{4EF4DACB-6881-4543-B15D-775A164B366C}">
      <dgm:prSet/>
      <dgm:spPr/>
      <dgm:t>
        <a:bodyPr/>
        <a:lstStyle/>
        <a:p>
          <a:endParaRPr lang="es-CL"/>
        </a:p>
      </dgm:t>
    </dgm:pt>
    <dgm:pt modelId="{BED7AAAA-2947-403D-89EE-3E3ECE946740}" type="sibTrans" cxnId="{4EF4DACB-6881-4543-B15D-775A164B366C}">
      <dgm:prSet/>
      <dgm:spPr/>
      <dgm:t>
        <a:bodyPr/>
        <a:lstStyle/>
        <a:p>
          <a:endParaRPr lang="es-CL"/>
        </a:p>
      </dgm:t>
    </dgm:pt>
    <dgm:pt modelId="{1CF78FBD-B5AF-4E70-9EBA-85AFF8B4E749}" type="pres">
      <dgm:prSet presAssocID="{14504203-DF18-4727-ADC1-37B3918BB505}" presName="diagram" presStyleCnt="0">
        <dgm:presLayoutVars>
          <dgm:dir/>
          <dgm:animLvl val="lvl"/>
          <dgm:resizeHandles val="exact"/>
        </dgm:presLayoutVars>
      </dgm:prSet>
      <dgm:spPr/>
    </dgm:pt>
    <dgm:pt modelId="{767B8850-89A7-4646-8F83-E9A189898F59}" type="pres">
      <dgm:prSet presAssocID="{B88507C0-DED2-4141-804A-626C2AF33206}" presName="compNode" presStyleCnt="0"/>
      <dgm:spPr/>
    </dgm:pt>
    <dgm:pt modelId="{3974286F-0E90-4046-92C9-974942A9A6F8}" type="pres">
      <dgm:prSet presAssocID="{B88507C0-DED2-4141-804A-626C2AF33206}" presName="childRect" presStyleLbl="bgAcc1" presStyleIdx="0" presStyleCnt="1">
        <dgm:presLayoutVars>
          <dgm:bulletEnabled val="1"/>
        </dgm:presLayoutVars>
      </dgm:prSet>
      <dgm:spPr/>
    </dgm:pt>
    <dgm:pt modelId="{17EF4DFB-69F5-484B-8CF1-F37422D8DD7D}" type="pres">
      <dgm:prSet presAssocID="{B88507C0-DED2-4141-804A-626C2AF3320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8922AF3-F135-4DA1-84CE-5AEB907B9FC0}" type="pres">
      <dgm:prSet presAssocID="{B88507C0-DED2-4141-804A-626C2AF33206}" presName="parentRect" presStyleLbl="alignNode1" presStyleIdx="0" presStyleCnt="1"/>
      <dgm:spPr/>
    </dgm:pt>
    <dgm:pt modelId="{1C4970CF-F19B-459A-9085-D4E4A17ADEA9}" type="pres">
      <dgm:prSet presAssocID="{B88507C0-DED2-4141-804A-626C2AF33206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C5DBF06-FF4E-4795-9213-4F70C904EB0B}" type="presOf" srcId="{91C092D5-7D4A-439B-96FC-AB18204D778E}" destId="{3974286F-0E90-4046-92C9-974942A9A6F8}" srcOrd="0" destOrd="4" presId="urn:microsoft.com/office/officeart/2005/8/layout/bList2"/>
    <dgm:cxn modelId="{77BB4F0E-26C7-421D-B77D-AE80A29F92D6}" srcId="{B88507C0-DED2-4141-804A-626C2AF33206}" destId="{5C1A15F9-D603-4EB9-B436-5E7C9ADD963C}" srcOrd="2" destOrd="0" parTransId="{93F91012-B861-4256-8047-6763377F9686}" sibTransId="{7510D60D-1593-4326-8048-DF718BF4F1E4}"/>
    <dgm:cxn modelId="{E5AE5319-5320-44EC-A954-17763F2E38AD}" type="presOf" srcId="{7E531EEB-29E5-4FFE-AADE-971D1AC141BB}" destId="{3974286F-0E90-4046-92C9-974942A9A6F8}" srcOrd="0" destOrd="3" presId="urn:microsoft.com/office/officeart/2005/8/layout/bList2"/>
    <dgm:cxn modelId="{4789DB35-8512-4E48-B1CA-492EDE264BCF}" type="presOf" srcId="{B88507C0-DED2-4141-804A-626C2AF33206}" destId="{E8922AF3-F135-4DA1-84CE-5AEB907B9FC0}" srcOrd="1" destOrd="0" presId="urn:microsoft.com/office/officeart/2005/8/layout/bList2"/>
    <dgm:cxn modelId="{5031383C-AB5F-4FE1-86A2-9D49EECD83A8}" srcId="{B88507C0-DED2-4141-804A-626C2AF33206}" destId="{9CC8DE31-E857-4C88-BAFA-8B03559F78E1}" srcOrd="0" destOrd="0" parTransId="{A3EBBF23-6C83-4EA4-B3A5-5BBCBB1AD325}" sibTransId="{B274BBB1-4982-43B8-A247-F5A0BFAE0FDA}"/>
    <dgm:cxn modelId="{AB6C4945-8982-4A1E-A4C4-FED7BDD84B1C}" srcId="{B88507C0-DED2-4141-804A-626C2AF33206}" destId="{E66FA48C-995D-4CC2-BCDF-6B5E8AF30FB9}" srcOrd="1" destOrd="0" parTransId="{8BBD32D7-0130-462A-9741-64E860202F45}" sibTransId="{E98CA444-7098-40DC-B9E2-E502EFFEE020}"/>
    <dgm:cxn modelId="{EB92B26E-95AA-4530-978C-7F5AA3A31642}" type="presOf" srcId="{5C1A15F9-D603-4EB9-B436-5E7C9ADD963C}" destId="{3974286F-0E90-4046-92C9-974942A9A6F8}" srcOrd="0" destOrd="2" presId="urn:microsoft.com/office/officeart/2005/8/layout/bList2"/>
    <dgm:cxn modelId="{CB6C0A9A-F793-4F1D-A82C-3B6E5120D446}" srcId="{14504203-DF18-4727-ADC1-37B3918BB505}" destId="{B88507C0-DED2-4141-804A-626C2AF33206}" srcOrd="0" destOrd="0" parTransId="{AAD9AEEB-2491-473F-96AD-57435F6F6379}" sibTransId="{E072C6D9-012B-43DA-831C-E7B2E6B15644}"/>
    <dgm:cxn modelId="{6557339D-B738-4254-91F2-7EB50022A9ED}" type="presOf" srcId="{B88507C0-DED2-4141-804A-626C2AF33206}" destId="{17EF4DFB-69F5-484B-8CF1-F37422D8DD7D}" srcOrd="0" destOrd="0" presId="urn:microsoft.com/office/officeart/2005/8/layout/bList2"/>
    <dgm:cxn modelId="{6FCDE2BD-3927-42C8-B11F-D64E6B17E77A}" srcId="{B88507C0-DED2-4141-804A-626C2AF33206}" destId="{7E531EEB-29E5-4FFE-AADE-971D1AC141BB}" srcOrd="3" destOrd="0" parTransId="{B70BF3C5-8454-4C66-A973-8C5147562244}" sibTransId="{15F342B1-D61D-436F-B36E-432BDAD8EB49}"/>
    <dgm:cxn modelId="{BAA05EC1-069B-4658-8DA7-A4A160C7CC85}" type="presOf" srcId="{9CC8DE31-E857-4C88-BAFA-8B03559F78E1}" destId="{3974286F-0E90-4046-92C9-974942A9A6F8}" srcOrd="0" destOrd="0" presId="urn:microsoft.com/office/officeart/2005/8/layout/bList2"/>
    <dgm:cxn modelId="{2607AFC2-7322-4997-BF9F-F42401E6B062}" type="presOf" srcId="{E66FA48C-995D-4CC2-BCDF-6B5E8AF30FB9}" destId="{3974286F-0E90-4046-92C9-974942A9A6F8}" srcOrd="0" destOrd="1" presId="urn:microsoft.com/office/officeart/2005/8/layout/bList2"/>
    <dgm:cxn modelId="{4EF4DACB-6881-4543-B15D-775A164B366C}" srcId="{B88507C0-DED2-4141-804A-626C2AF33206}" destId="{91C092D5-7D4A-439B-96FC-AB18204D778E}" srcOrd="4" destOrd="0" parTransId="{BAE3C8A3-0A00-4E2D-B72A-5926326D96C7}" sibTransId="{BED7AAAA-2947-403D-89EE-3E3ECE946740}"/>
    <dgm:cxn modelId="{5EE240F3-BC08-473E-B13D-60812039CACA}" type="presOf" srcId="{14504203-DF18-4727-ADC1-37B3918BB505}" destId="{1CF78FBD-B5AF-4E70-9EBA-85AFF8B4E749}" srcOrd="0" destOrd="0" presId="urn:microsoft.com/office/officeart/2005/8/layout/bList2"/>
    <dgm:cxn modelId="{FFEAB1AC-DCE2-4D1A-8AF8-5E234DCC0A92}" type="presParOf" srcId="{1CF78FBD-B5AF-4E70-9EBA-85AFF8B4E749}" destId="{767B8850-89A7-4646-8F83-E9A189898F59}" srcOrd="0" destOrd="0" presId="urn:microsoft.com/office/officeart/2005/8/layout/bList2"/>
    <dgm:cxn modelId="{12ABDECE-74DE-4371-9961-D1481C087D6A}" type="presParOf" srcId="{767B8850-89A7-4646-8F83-E9A189898F59}" destId="{3974286F-0E90-4046-92C9-974942A9A6F8}" srcOrd="0" destOrd="0" presId="urn:microsoft.com/office/officeart/2005/8/layout/bList2"/>
    <dgm:cxn modelId="{B73BEC8A-9C1A-4D97-B447-3836CE31D616}" type="presParOf" srcId="{767B8850-89A7-4646-8F83-E9A189898F59}" destId="{17EF4DFB-69F5-484B-8CF1-F37422D8DD7D}" srcOrd="1" destOrd="0" presId="urn:microsoft.com/office/officeart/2005/8/layout/bList2"/>
    <dgm:cxn modelId="{AF49CAFC-2E15-401B-9F56-FCD2CFA90144}" type="presParOf" srcId="{767B8850-89A7-4646-8F83-E9A189898F59}" destId="{E8922AF3-F135-4DA1-84CE-5AEB907B9FC0}" srcOrd="2" destOrd="0" presId="urn:microsoft.com/office/officeart/2005/8/layout/bList2"/>
    <dgm:cxn modelId="{C7E78D13-F90C-4663-A85B-8BCECFF40CED}" type="presParOf" srcId="{767B8850-89A7-4646-8F83-E9A189898F59}" destId="{1C4970CF-F19B-459A-9085-D4E4A17ADEA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DEB5FE-17B7-444F-AD81-443FBB1B4F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53D5EA2-B730-44B8-A75E-8B77CC13EB33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/>
            <a:t>Realizan consultas, tratamientos y quimioterapias ambulatorias de lunes a viernes de 8:00 a 17:00 horas.</a:t>
          </a:r>
        </a:p>
        <a:p>
          <a:r>
            <a:rPr lang="es-CL" dirty="0"/>
            <a:t>Cuentan con 5 sillones especializados, </a:t>
          </a:r>
          <a:r>
            <a:rPr lang="es-CL" dirty="0" err="1"/>
            <a:t>tambien</a:t>
          </a:r>
          <a:r>
            <a:rPr lang="es-CL" dirty="0"/>
            <a:t> se administran quimioterapias a pacientes hospitalizados.</a:t>
          </a:r>
        </a:p>
      </dgm:t>
    </dgm:pt>
    <dgm:pt modelId="{13B8F671-99C9-4FD4-BBC9-9E70B2FC57D3}" type="parTrans" cxnId="{3F86AA07-ED34-4AEE-B7E9-F00C5CE379F6}">
      <dgm:prSet/>
      <dgm:spPr/>
      <dgm:t>
        <a:bodyPr/>
        <a:lstStyle/>
        <a:p>
          <a:endParaRPr lang="es-CL"/>
        </a:p>
      </dgm:t>
    </dgm:pt>
    <dgm:pt modelId="{DAE2EFBA-9CE0-49AC-8448-862D49886912}" type="sibTrans" cxnId="{3F86AA07-ED34-4AEE-B7E9-F00C5CE379F6}">
      <dgm:prSet/>
      <dgm:spPr/>
      <dgm:t>
        <a:bodyPr/>
        <a:lstStyle/>
        <a:p>
          <a:endParaRPr lang="es-CL"/>
        </a:p>
      </dgm:t>
    </dgm:pt>
    <dgm:pt modelId="{46482845-376A-4CA2-8C06-BF082D729E48}" type="pres">
      <dgm:prSet presAssocID="{CFDEB5FE-17B7-444F-AD81-443FBB1B4F8E}" presName="diagram" presStyleCnt="0">
        <dgm:presLayoutVars>
          <dgm:dir/>
          <dgm:resizeHandles val="exact"/>
        </dgm:presLayoutVars>
      </dgm:prSet>
      <dgm:spPr/>
    </dgm:pt>
    <dgm:pt modelId="{65056D5F-9E05-49B0-A89D-F6CA421EB9D4}" type="pres">
      <dgm:prSet presAssocID="{553D5EA2-B730-44B8-A75E-8B77CC13EB33}" presName="node" presStyleLbl="node1" presStyleIdx="0" presStyleCnt="1">
        <dgm:presLayoutVars>
          <dgm:bulletEnabled val="1"/>
        </dgm:presLayoutVars>
      </dgm:prSet>
      <dgm:spPr/>
    </dgm:pt>
  </dgm:ptLst>
  <dgm:cxnLst>
    <dgm:cxn modelId="{81FF1406-88EB-4960-BCCB-0976FCF85B49}" type="presOf" srcId="{553D5EA2-B730-44B8-A75E-8B77CC13EB33}" destId="{65056D5F-9E05-49B0-A89D-F6CA421EB9D4}" srcOrd="0" destOrd="0" presId="urn:microsoft.com/office/officeart/2005/8/layout/default"/>
    <dgm:cxn modelId="{3F86AA07-ED34-4AEE-B7E9-F00C5CE379F6}" srcId="{CFDEB5FE-17B7-444F-AD81-443FBB1B4F8E}" destId="{553D5EA2-B730-44B8-A75E-8B77CC13EB33}" srcOrd="0" destOrd="0" parTransId="{13B8F671-99C9-4FD4-BBC9-9E70B2FC57D3}" sibTransId="{DAE2EFBA-9CE0-49AC-8448-862D49886912}"/>
    <dgm:cxn modelId="{A1D1857B-8539-4D15-9A77-2AE5840247FA}" type="presOf" srcId="{CFDEB5FE-17B7-444F-AD81-443FBB1B4F8E}" destId="{46482845-376A-4CA2-8C06-BF082D729E48}" srcOrd="0" destOrd="0" presId="urn:microsoft.com/office/officeart/2005/8/layout/default"/>
    <dgm:cxn modelId="{E50A2677-04E2-4EC4-9D45-C7033C731070}" type="presParOf" srcId="{46482845-376A-4CA2-8C06-BF082D729E48}" destId="{65056D5F-9E05-49B0-A89D-F6CA421EB9D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25076-0918-475C-8ACB-56ABA28C55D9}">
      <dsp:nvSpPr>
        <dsp:cNvPr id="0" name=""/>
        <dsp:cNvSpPr/>
      </dsp:nvSpPr>
      <dsp:spPr>
        <a:xfrm>
          <a:off x="0" y="484233"/>
          <a:ext cx="8177213" cy="59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ESTA COMPUESTA POR LAS REGIONES DE ARICA Y PARINACOTA, TARAPACA, ANTOFAGASTA Y ATACAMA.</a:t>
          </a:r>
          <a:endParaRPr lang="es-ES" sz="1500" kern="1200" dirty="0"/>
        </a:p>
      </dsp:txBody>
      <dsp:txXfrm>
        <a:off x="29088" y="513321"/>
        <a:ext cx="8119037" cy="537701"/>
      </dsp:txXfrm>
    </dsp:sp>
    <dsp:sp modelId="{22D8C528-4A29-415B-B29C-9421B15A7222}">
      <dsp:nvSpPr>
        <dsp:cNvPr id="0" name=""/>
        <dsp:cNvSpPr/>
      </dsp:nvSpPr>
      <dsp:spPr>
        <a:xfrm>
          <a:off x="0" y="1080354"/>
          <a:ext cx="8177213" cy="59587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ES UN TRABAJO DE RED EN CONJUNTO CON CADA UNO DE LOS SERVICIOS DE SALUD DE ESAS REGIONES.</a:t>
          </a:r>
        </a:p>
      </dsp:txBody>
      <dsp:txXfrm>
        <a:off x="29088" y="1109442"/>
        <a:ext cx="8119037" cy="537701"/>
      </dsp:txXfrm>
    </dsp:sp>
    <dsp:sp modelId="{F25D5CBD-E06D-4060-BA42-667C198F3918}">
      <dsp:nvSpPr>
        <dsp:cNvPr id="0" name=""/>
        <dsp:cNvSpPr/>
      </dsp:nvSpPr>
      <dsp:spPr>
        <a:xfrm>
          <a:off x="0" y="1719431"/>
          <a:ext cx="8177213" cy="59587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SU PROPOSITO ES VELAR Y MEJORAR LAS CONDICIONES DE SALUD EN PACIENTES ONCOLOGICOS DE LA POBLACION DEL NORTE GRANDE. </a:t>
          </a:r>
        </a:p>
      </dsp:txBody>
      <dsp:txXfrm>
        <a:off x="29088" y="1748519"/>
        <a:ext cx="8119037" cy="537701"/>
      </dsp:txXfrm>
    </dsp:sp>
    <dsp:sp modelId="{35C56DD9-4D15-4731-B54F-BF6789487391}">
      <dsp:nvSpPr>
        <dsp:cNvPr id="0" name=""/>
        <dsp:cNvSpPr/>
      </dsp:nvSpPr>
      <dsp:spPr>
        <a:xfrm>
          <a:off x="0" y="2358508"/>
          <a:ext cx="8177213" cy="59587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LOS ESFUERZOS ESTAN EN LOGRAR LA DESCENTRALIZACION DE LA CAPITAL, OBTENIENDO RECURSOS DE ALTA CALIDAD, TANTO PROFESIONALES , EQUIPAMIENTO Y DE INSFRAESTRUCTURA.</a:t>
          </a:r>
        </a:p>
      </dsp:txBody>
      <dsp:txXfrm>
        <a:off x="29088" y="2387596"/>
        <a:ext cx="8119037" cy="537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25076-0918-475C-8ACB-56ABA28C55D9}">
      <dsp:nvSpPr>
        <dsp:cNvPr id="0" name=""/>
        <dsp:cNvSpPr/>
      </dsp:nvSpPr>
      <dsp:spPr>
        <a:xfrm>
          <a:off x="648085" y="419183"/>
          <a:ext cx="6881042" cy="297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Surge de la necesidad de </a:t>
          </a:r>
          <a:r>
            <a:rPr lang="es-CL" sz="2100" b="1" kern="1200" dirty="0"/>
            <a:t>mejorar </a:t>
          </a:r>
          <a:r>
            <a:rPr lang="es-CL" sz="2100" kern="1200" dirty="0"/>
            <a:t>constantemente las </a:t>
          </a:r>
          <a:r>
            <a:rPr lang="es-CL" sz="2100" b="1" kern="1200" dirty="0"/>
            <a:t>prestaciones</a:t>
          </a:r>
          <a:r>
            <a:rPr lang="es-CL" sz="2100" kern="1200" dirty="0"/>
            <a:t> y los </a:t>
          </a:r>
          <a:r>
            <a:rPr lang="es-CL" sz="2100" b="1" kern="1200" dirty="0"/>
            <a:t>compromisos </a:t>
          </a:r>
          <a:r>
            <a:rPr lang="es-CL" sz="2100" kern="1200" dirty="0"/>
            <a:t>con los pacientes con Cáncer.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Con este fin, se formuló, coordinó y elaboró un </a:t>
          </a:r>
          <a:r>
            <a:rPr lang="es-CL" sz="2100" b="1" kern="1200" dirty="0"/>
            <a:t>cronograma de trabajo común</a:t>
          </a:r>
          <a:r>
            <a:rPr lang="es-CL" sz="2100" kern="1200" dirty="0"/>
            <a:t>, de los Servicios de Salud de la Macro Región Norte, con el objetivo de </a:t>
          </a:r>
          <a:r>
            <a:rPr lang="es-CL" sz="2100" b="1" kern="1200" dirty="0"/>
            <a:t>actualizar el mapa de derivación en la especialidad de Oncología</a:t>
          </a:r>
          <a:r>
            <a:rPr lang="es-CL" sz="2100" kern="1200" dirty="0"/>
            <a:t>, considerando la </a:t>
          </a:r>
          <a:r>
            <a:rPr lang="es-CL" sz="2100" b="1" kern="1200" dirty="0"/>
            <a:t>realidad de cada región participante.</a:t>
          </a:r>
          <a:endParaRPr lang="es-ES" sz="2100" b="1" kern="1200" dirty="0"/>
        </a:p>
      </dsp:txBody>
      <dsp:txXfrm>
        <a:off x="793385" y="564483"/>
        <a:ext cx="6590442" cy="2685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25076-0918-475C-8ACB-56ABA28C55D9}">
      <dsp:nvSpPr>
        <dsp:cNvPr id="0" name=""/>
        <dsp:cNvSpPr/>
      </dsp:nvSpPr>
      <dsp:spPr>
        <a:xfrm>
          <a:off x="0" y="94970"/>
          <a:ext cx="8177213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Es el centro de referencia oncológico, especializado, que cuenta con equipamiento de altos estándares y es único en el norte de tratar la mayoría de los tumores y </a:t>
          </a:r>
          <a:r>
            <a:rPr lang="es-CL" sz="2200" kern="1200" dirty="0" err="1"/>
            <a:t>ademas</a:t>
          </a:r>
          <a:r>
            <a:rPr lang="es-CL" sz="2200" kern="1200" dirty="0"/>
            <a:t> la </a:t>
          </a:r>
          <a:r>
            <a:rPr lang="es-CL" sz="2200" kern="1200" dirty="0" err="1"/>
            <a:t>unica</a:t>
          </a:r>
          <a:r>
            <a:rPr lang="es-CL" sz="2200" kern="1200" dirty="0"/>
            <a:t> que realiza radioterapias.</a:t>
          </a:r>
          <a:endParaRPr lang="es-ES" sz="2200" kern="1200" dirty="0"/>
        </a:p>
      </dsp:txBody>
      <dsp:txXfrm>
        <a:off x="59057" y="154027"/>
        <a:ext cx="8059099" cy="1091666"/>
      </dsp:txXfrm>
    </dsp:sp>
    <dsp:sp modelId="{3EDF60CB-F22F-4276-BD7D-FFFD2964C927}">
      <dsp:nvSpPr>
        <dsp:cNvPr id="0" name=""/>
        <dsp:cNvSpPr/>
      </dsp:nvSpPr>
      <dsp:spPr>
        <a:xfrm>
          <a:off x="0" y="1303274"/>
          <a:ext cx="8177213" cy="12097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Recibe pacientes de las regiones antes mencionadas, para apoyo diagnostico, seguimiento y tratamientos mas específicos.</a:t>
          </a:r>
          <a:endParaRPr lang="es-ES" sz="2200" kern="1200" dirty="0"/>
        </a:p>
      </dsp:txBody>
      <dsp:txXfrm>
        <a:off x="59057" y="1362331"/>
        <a:ext cx="8059099" cy="1091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15BF6-808E-4F06-A83C-FCD31525F4E0}">
      <dsp:nvSpPr>
        <dsp:cNvPr id="0" name=""/>
        <dsp:cNvSpPr/>
      </dsp:nvSpPr>
      <dsp:spPr>
        <a:xfrm>
          <a:off x="938" y="962"/>
          <a:ext cx="8175336" cy="103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4500" kern="1200" dirty="0">
              <a:ea typeface="ヒラギノ角ゴ Pro W3"/>
              <a:cs typeface="ヒラギノ角ゴ Pro W3"/>
            </a:rPr>
            <a:t>TUMORES MALIGNOS</a:t>
          </a:r>
          <a:endParaRPr lang="es-CL" sz="4500" kern="1200" dirty="0"/>
        </a:p>
      </dsp:txBody>
      <dsp:txXfrm>
        <a:off x="31338" y="31362"/>
        <a:ext cx="8114536" cy="977132"/>
      </dsp:txXfrm>
    </dsp:sp>
    <dsp:sp modelId="{155307F3-9812-41A3-BA18-C2B1FB8050D1}">
      <dsp:nvSpPr>
        <dsp:cNvPr id="0" name=""/>
        <dsp:cNvSpPr/>
      </dsp:nvSpPr>
      <dsp:spPr>
        <a:xfrm>
          <a:off x="938" y="1178865"/>
          <a:ext cx="2615270" cy="1037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1500" kern="1200" dirty="0">
              <a:ea typeface="ヒラギノ角ゴ Pro W3"/>
              <a:cs typeface="ヒラギノ角ゴ Pro W3"/>
            </a:rPr>
            <a:t>Segunda causa de muerte en Chile después de las enfermedades cardiovascular (25,6% del total de muertes)</a:t>
          </a:r>
          <a:endParaRPr lang="es-CL" sz="1500" kern="1200" dirty="0"/>
        </a:p>
      </dsp:txBody>
      <dsp:txXfrm>
        <a:off x="31338" y="1209265"/>
        <a:ext cx="2554470" cy="977132"/>
      </dsp:txXfrm>
    </dsp:sp>
    <dsp:sp modelId="{512ACF68-42DB-45BC-9750-6B7F47FFF349}">
      <dsp:nvSpPr>
        <dsp:cNvPr id="0" name=""/>
        <dsp:cNvSpPr/>
      </dsp:nvSpPr>
      <dsp:spPr>
        <a:xfrm>
          <a:off x="2835891" y="1178865"/>
          <a:ext cx="5340382" cy="1037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1500" kern="1200" dirty="0">
              <a:ea typeface="ヒラギノ角ゴ Pro W3"/>
              <a:cs typeface="ヒラギノ角ゴ Pro W3"/>
            </a:rPr>
            <a:t>Aproximadamente 35.000 casos nuevos al año.</a:t>
          </a:r>
        </a:p>
      </dsp:txBody>
      <dsp:txXfrm>
        <a:off x="2866291" y="1209265"/>
        <a:ext cx="5279582" cy="977132"/>
      </dsp:txXfrm>
    </dsp:sp>
    <dsp:sp modelId="{3AC98C75-7BB4-4339-BA20-902ABDD4B077}">
      <dsp:nvSpPr>
        <dsp:cNvPr id="0" name=""/>
        <dsp:cNvSpPr/>
      </dsp:nvSpPr>
      <dsp:spPr>
        <a:xfrm>
          <a:off x="2835891" y="2356768"/>
          <a:ext cx="2615270" cy="10379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1500" b="1" kern="1200" dirty="0">
              <a:ea typeface="ヒラギノ角ゴ Pro W3"/>
              <a:cs typeface="ヒラギノ角ゴ Pro W3"/>
            </a:rPr>
            <a:t>Hombres : </a:t>
          </a:r>
          <a:r>
            <a:rPr lang="es-CL" altLang="es-CL" sz="1500" kern="1200" dirty="0">
              <a:ea typeface="ヒラギノ角ゴ Pro W3"/>
              <a:cs typeface="ヒラギノ角ゴ Pro W3"/>
            </a:rPr>
            <a:t>próstata, estómago, piel, pulmón, colon y vesícula biliar</a:t>
          </a:r>
        </a:p>
      </dsp:txBody>
      <dsp:txXfrm>
        <a:off x="2866291" y="2387168"/>
        <a:ext cx="2554470" cy="977132"/>
      </dsp:txXfrm>
    </dsp:sp>
    <dsp:sp modelId="{476D5C66-75E7-4FBC-BCFE-65E2CF46A340}">
      <dsp:nvSpPr>
        <dsp:cNvPr id="0" name=""/>
        <dsp:cNvSpPr/>
      </dsp:nvSpPr>
      <dsp:spPr>
        <a:xfrm>
          <a:off x="5561003" y="2356768"/>
          <a:ext cx="2615270" cy="10379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1500" b="1" kern="1200" dirty="0">
              <a:ea typeface="ヒラギノ角ゴ Pro W3"/>
              <a:cs typeface="ヒラギノ角ゴ Pro W3"/>
            </a:rPr>
            <a:t>Mujeres: </a:t>
          </a:r>
          <a:r>
            <a:rPr lang="es-CL" altLang="es-CL" sz="1500" kern="1200" dirty="0">
              <a:ea typeface="ヒラギノ角ゴ Pro W3"/>
              <a:cs typeface="ヒラギノ角ゴ Pro W3"/>
            </a:rPr>
            <a:t>mama, piel, vesícula biliar, </a:t>
          </a:r>
          <a:r>
            <a:rPr lang="es-CL" altLang="es-CL" sz="1500" kern="1200" dirty="0" err="1">
              <a:ea typeface="ヒラギノ角ゴ Pro W3"/>
              <a:cs typeface="ヒラギノ角ゴ Pro W3"/>
            </a:rPr>
            <a:t>cérvico</a:t>
          </a:r>
          <a:r>
            <a:rPr lang="es-CL" altLang="es-CL" sz="1500" kern="1200" dirty="0">
              <a:ea typeface="ヒラギノ角ゴ Pro W3"/>
              <a:cs typeface="ヒラギノ角ゴ Pro W3"/>
            </a:rPr>
            <a:t> uterino, estómago y colon. </a:t>
          </a:r>
        </a:p>
      </dsp:txBody>
      <dsp:txXfrm>
        <a:off x="5591403" y="2387168"/>
        <a:ext cx="2554470" cy="977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286F-0E90-4046-92C9-974942A9A6F8}">
      <dsp:nvSpPr>
        <dsp:cNvPr id="0" name=""/>
        <dsp:cNvSpPr/>
      </dsp:nvSpPr>
      <dsp:spPr>
        <a:xfrm>
          <a:off x="2489518" y="2798"/>
          <a:ext cx="2954397" cy="22053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1 MEDICO ONCOLOGO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2 MEDICOS HEMATOLOGOS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1 ENFERMERA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1 TECNICO PARAMEDICO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900" kern="1200" dirty="0"/>
            <a:t>1 QUIMICO FARMACEUTICO</a:t>
          </a:r>
        </a:p>
      </dsp:txBody>
      <dsp:txXfrm>
        <a:off x="2541193" y="54473"/>
        <a:ext cx="2851047" cy="2153720"/>
      </dsp:txXfrm>
    </dsp:sp>
    <dsp:sp modelId="{E8922AF3-F135-4DA1-84CE-5AEB907B9FC0}">
      <dsp:nvSpPr>
        <dsp:cNvPr id="0" name=""/>
        <dsp:cNvSpPr/>
      </dsp:nvSpPr>
      <dsp:spPr>
        <a:xfrm>
          <a:off x="2489518" y="2208193"/>
          <a:ext cx="2954397" cy="9483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DOTACION DE PERSONAL</a:t>
          </a:r>
        </a:p>
      </dsp:txBody>
      <dsp:txXfrm>
        <a:off x="2489518" y="2208193"/>
        <a:ext cx="2080561" cy="948320"/>
      </dsp:txXfrm>
    </dsp:sp>
    <dsp:sp modelId="{1C4970CF-F19B-459A-9085-D4E4A17ADEA9}">
      <dsp:nvSpPr>
        <dsp:cNvPr id="0" name=""/>
        <dsp:cNvSpPr/>
      </dsp:nvSpPr>
      <dsp:spPr>
        <a:xfrm>
          <a:off x="4653655" y="2358825"/>
          <a:ext cx="1034039" cy="10340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56D5F-9E05-49B0-A89D-F6CA421EB9D4}">
      <dsp:nvSpPr>
        <dsp:cNvPr id="0" name=""/>
        <dsp:cNvSpPr/>
      </dsp:nvSpPr>
      <dsp:spPr>
        <a:xfrm>
          <a:off x="0" y="324787"/>
          <a:ext cx="4576813" cy="2746087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Realizan consultas, tratamientos y quimioterapias ambulatorias de lunes a viernes de 8:00 a 17:00 horas.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Cuentan con 5 sillones especializados, </a:t>
          </a:r>
          <a:r>
            <a:rPr lang="es-CL" sz="2200" kern="1200" dirty="0" err="1"/>
            <a:t>tambien</a:t>
          </a:r>
          <a:r>
            <a:rPr lang="es-CL" sz="2200" kern="1200" dirty="0"/>
            <a:t> se administran quimioterapias a pacientes hospitalizados.</a:t>
          </a:r>
        </a:p>
      </dsp:txBody>
      <dsp:txXfrm>
        <a:off x="0" y="324787"/>
        <a:ext cx="4576813" cy="274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300" cy="46513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67164" y="0"/>
            <a:ext cx="3035300" cy="46513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C13A51-E92E-4CE0-A3B4-71D65A48C720}" type="datetimeFigureOut">
              <a:rPr lang="es-CL"/>
              <a:pPr>
                <a:defRPr/>
              </a:pPr>
              <a:t>31-10-2017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3325"/>
            <a:ext cx="3035300" cy="46513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67164" y="8823325"/>
            <a:ext cx="3035300" cy="46513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60BE97-5861-4C77-BE88-BBA0ACF84A5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60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300" cy="465138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7164" y="0"/>
            <a:ext cx="3035300" cy="465138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9F4-A588-4528-9AF3-100C2C1DBA51}" type="datetimeFigureOut">
              <a:rPr lang="es-CL"/>
              <a:pPr>
                <a:defRPr/>
              </a:pPr>
              <a:t>31-10-2017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3250"/>
            <a:ext cx="5600700" cy="417988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3325"/>
            <a:ext cx="3035300" cy="465138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7164" y="8823325"/>
            <a:ext cx="3035300" cy="465138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341329-F1FD-48CB-9A69-E57EFA32C6E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99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5300539-6FCF-4F4B-B0BD-224A73631A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0E0F74B-A453-402A-B26E-C9423703EE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4102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677F212-F5C9-4686-B882-9E4C3B2653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03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7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94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2B2794B-882B-47F9-82A3-C447009583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2F78437-1214-4D89-BC20-99D91DF2F4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F41A3D32-6CE2-46CC-BDFD-68138680BE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EE2814C-6D7D-48E9-BF92-DCC02B6996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7C62398-2770-494F-B04E-27EF9A57D3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5BC30A1-8B74-4F3D-B6F6-D3836F3532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9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C6CCB505-E0BB-4176-88D1-5DAA29B999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0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F4086DF9-7173-42D4-9F68-018716883C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3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BD18507-3CDA-4149-9926-81C185C3E4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1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A7F18ECC-3D82-4640-8157-C284B0A250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28BE197-41CF-4C26-B53E-7E787D95DC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3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064C26F-4B34-45D6-8AA3-30C5F4CB82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4895851"/>
            <a:ext cx="2895600" cy="1845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B071E1B-F10F-456D-87DB-2FDBA19520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F6B463D-A0A9-4464-BB17-4CFA0DDB3E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4895851"/>
            <a:ext cx="2895600" cy="1845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1A5100B-BD66-41E0-BC2A-6472A50467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A5131C9-54AE-4509-8ED5-0A1ECA8FAA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E8B9722-5B45-4481-B4BE-4627CFA5CD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2C92ECA-5146-48F6-B61A-C1CF70B40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7629F08-8A20-442A-ADE3-ED5016F720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3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file:///\\localhost\Users\CDEB\Desktop\logoMINSAL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1" y="114300"/>
            <a:ext cx="81645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1" y="1108472"/>
            <a:ext cx="817721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4895851"/>
            <a:ext cx="2133600" cy="1452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A62B7DE-8010-45C9-AA61-4F4D3B7A30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1" y="-4762"/>
            <a:ext cx="284163" cy="650081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645319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1" y="4800600"/>
            <a:ext cx="284163" cy="3429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4800600"/>
            <a:ext cx="347662" cy="3429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4870847"/>
            <a:ext cx="276225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r>
              <a:rPr lang="es-ES_tradnl" altLang="es-C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2" r:id="rId12"/>
    <p:sldLayoutId id="2147486343" r:id="rId13"/>
    <p:sldLayoutId id="214748634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6" y="0"/>
            <a:ext cx="1990725" cy="4972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1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1714500"/>
            <a:ext cx="1990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49720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>
              <a:defRPr/>
            </a:pPr>
            <a:endParaRPr lang="es-ES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94285"/>
            <a:ext cx="6477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51" r:id="rId2"/>
    <p:sldLayoutId id="2147486352" r:id="rId3"/>
    <p:sldLayoutId id="2147486353" r:id="rId4"/>
    <p:sldLayoutId id="2147486354" r:id="rId5"/>
    <p:sldLayoutId id="2147486355" r:id="rId6"/>
    <p:sldLayoutId id="2147486356" r:id="rId7"/>
    <p:sldLayoutId id="2147486357" r:id="rId8"/>
    <p:sldLayoutId id="2147486358" r:id="rId9"/>
    <p:sldLayoutId id="2147486359" r:id="rId10"/>
    <p:sldLayoutId id="2147486360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463D-A0A9-4464-BB17-4CFA0DDB3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23489" y="735546"/>
            <a:ext cx="7772400" cy="830666"/>
          </a:xfrm>
        </p:spPr>
        <p:txBody>
          <a:bodyPr/>
          <a:lstStyle/>
          <a:p>
            <a:pPr algn="ctr"/>
            <a:r>
              <a:rPr lang="es-CL" b="1" dirty="0"/>
              <a:t>MAPA DE DERIVACION MACROZONA NORTE PACIENTES ONCOLOGICOS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 bwMode="auto">
          <a:xfrm>
            <a:off x="1907704" y="3291830"/>
            <a:ext cx="5562600" cy="8798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CL" sz="900" dirty="0">
                <a:solidFill>
                  <a:srgbClr val="006CB7"/>
                </a:solidFill>
              </a:rPr>
              <a:t>EU. </a:t>
            </a:r>
            <a:r>
              <a:rPr lang="es-ES" altLang="es-CL" sz="900" dirty="0" err="1">
                <a:solidFill>
                  <a:srgbClr val="006CB7"/>
                </a:solidFill>
              </a:rPr>
              <a:t>Yubisa</a:t>
            </a:r>
            <a:r>
              <a:rPr lang="es-ES" altLang="es-CL" sz="900" dirty="0">
                <a:solidFill>
                  <a:srgbClr val="006CB7"/>
                </a:solidFill>
              </a:rPr>
              <a:t> Allende C.</a:t>
            </a:r>
          </a:p>
          <a:p>
            <a:r>
              <a:rPr lang="es-ES" altLang="es-CL" sz="900" dirty="0">
                <a:solidFill>
                  <a:srgbClr val="006CB7"/>
                </a:solidFill>
              </a:rPr>
              <a:t>Referente Técnico de Oncología</a:t>
            </a:r>
          </a:p>
          <a:p>
            <a:r>
              <a:rPr lang="es-ES" altLang="es-CL" sz="900" dirty="0">
                <a:solidFill>
                  <a:srgbClr val="006CB7"/>
                </a:solidFill>
              </a:rPr>
              <a:t>Departamento de Redes Hospitalarias</a:t>
            </a:r>
          </a:p>
          <a:p>
            <a:r>
              <a:rPr lang="es-ES" altLang="es-CL" sz="900" dirty="0">
                <a:solidFill>
                  <a:srgbClr val="006CB7"/>
                </a:solidFill>
              </a:rPr>
              <a:t>Servicio de Salud Iquique</a:t>
            </a:r>
          </a:p>
          <a:p>
            <a:r>
              <a:rPr lang="es-ES" altLang="es-CL" sz="900" dirty="0">
                <a:solidFill>
                  <a:srgbClr val="006CB7"/>
                </a:solidFill>
              </a:rPr>
              <a:t>2017</a:t>
            </a:r>
          </a:p>
        </p:txBody>
      </p:sp>
      <p:pic>
        <p:nvPicPr>
          <p:cNvPr id="11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" y="2355726"/>
            <a:ext cx="2749027" cy="23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CANCER INFANTIL</a:t>
            </a:r>
            <a:br>
              <a:rPr lang="es-CL" dirty="0"/>
            </a:br>
            <a:r>
              <a:rPr lang="es-CL" dirty="0"/>
              <a:t>	MAPA DERIVACION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a 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46668"/>
              </p:ext>
            </p:extLst>
          </p:nvPr>
        </p:nvGraphicFramePr>
        <p:xfrm>
          <a:off x="1331640" y="987574"/>
          <a:ext cx="6119813" cy="3913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99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15"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AUGE 14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gridSpan="2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hMerge="1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7" marR="44447" marT="0" marB="0" anchor="b"/>
                </a:tc>
                <a:tc gridSpan="2"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hMerge="1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7" marR="44447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41"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CANCER INFANTIL -TUMORES HEMATOLÓGICOS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b"/>
                </a:tc>
                <a:tc gridSpan="2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hMerge="1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7" marR="4444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41"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LEUCEMIA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Servicios de Salud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AGUDA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CRONICA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Diagnóstico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Quimioterapia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Diagnóstico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Quimioterapia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Quimioterapia</a:t>
                      </a:r>
                      <a:endParaRPr lang="es-CL" sz="1800"/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Seguimiento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Seguimiento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Arica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800"/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H.Juan Noé, Arica/H.Luis Calvo Mackenna, M.Oriente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H.Juan Noé, Arica/H.Luis Calvo Mackenna, M.Oriente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Iquique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800"/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Antofagasta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H.Leonardo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H.Leonarzo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H.Leonardo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H.Leonarzo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H.Leonarzo Guzmán*, Antofagasta/ H.Luis Calvo Mackenna, M.Oriente</a:t>
                      </a:r>
                      <a:endParaRPr lang="es-CL" sz="1800"/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H.Leonarzo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H.Leonarzo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Atacama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800" dirty="0" err="1">
                          <a:effectLst/>
                        </a:rPr>
                        <a:t>H.Roberto</a:t>
                      </a:r>
                      <a:r>
                        <a:rPr lang="es-ES" sz="800" dirty="0">
                          <a:effectLst/>
                        </a:rPr>
                        <a:t> del Río, </a:t>
                      </a:r>
                      <a:r>
                        <a:rPr lang="es-ES" sz="800" dirty="0" err="1">
                          <a:effectLst/>
                        </a:rPr>
                        <a:t>M.Norte</a:t>
                      </a:r>
                      <a:endParaRPr lang="es-CL" sz="1800" dirty="0"/>
                    </a:p>
                  </a:txBody>
                  <a:tcPr marL="44441" marR="4444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H.San</a:t>
                      </a:r>
                      <a:r>
                        <a:rPr lang="es-ES" sz="800" dirty="0">
                          <a:effectLst/>
                        </a:rPr>
                        <a:t> José del Carmen, Copiapó/</a:t>
                      </a:r>
                      <a:r>
                        <a:rPr lang="es-ES" sz="800" dirty="0" err="1">
                          <a:effectLst/>
                        </a:rPr>
                        <a:t>H.Roberto</a:t>
                      </a:r>
                      <a:r>
                        <a:rPr lang="es-ES" sz="800" dirty="0">
                          <a:effectLst/>
                        </a:rPr>
                        <a:t> del Río, </a:t>
                      </a:r>
                      <a:r>
                        <a:rPr lang="es-ES" sz="800" dirty="0" err="1">
                          <a:effectLst/>
                        </a:rPr>
                        <a:t>M.Norte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H.San</a:t>
                      </a:r>
                      <a:r>
                        <a:rPr lang="es-ES" sz="800" dirty="0">
                          <a:effectLst/>
                        </a:rPr>
                        <a:t> José del Carmen, Copiapó/</a:t>
                      </a:r>
                      <a:r>
                        <a:rPr lang="es-ES" sz="800" dirty="0" err="1">
                          <a:effectLst/>
                        </a:rPr>
                        <a:t>H.Roberto</a:t>
                      </a:r>
                      <a:r>
                        <a:rPr lang="es-ES" sz="800" dirty="0">
                          <a:effectLst/>
                        </a:rPr>
                        <a:t> del Río, </a:t>
                      </a:r>
                      <a:r>
                        <a:rPr lang="es-ES" sz="800" dirty="0" err="1">
                          <a:effectLst/>
                        </a:rPr>
                        <a:t>M.Norte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38768"/>
              </p:ext>
            </p:extLst>
          </p:nvPr>
        </p:nvGraphicFramePr>
        <p:xfrm>
          <a:off x="1343268" y="2882088"/>
          <a:ext cx="6113721" cy="467833"/>
        </p:xfrm>
        <a:graphic>
          <a:graphicData uri="http://schemas.openxmlformats.org/drawingml/2006/table">
            <a:tbl>
              <a:tblPr/>
              <a:tblGrid>
                <a:gridCol w="6113721">
                  <a:extLst>
                    <a:ext uri="{9D8B030D-6E8A-4147-A177-3AD203B41FA5}">
                      <a16:colId xmlns:a16="http://schemas.microsoft.com/office/drawing/2014/main" val="2984555979"/>
                    </a:ext>
                  </a:extLst>
                </a:gridCol>
              </a:tblGrid>
              <a:tr h="46783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olid"/>
                    </a:lnL>
                    <a:lnR w="76200" cmpd="sng">
                      <a:solidFill>
                        <a:srgbClr val="FF0000"/>
                      </a:solidFill>
                      <a:prstDash val="solid"/>
                    </a:lnR>
                    <a:lnT w="76200" cmpd="sng">
                      <a:solidFill>
                        <a:srgbClr val="FF0000"/>
                      </a:solidFill>
                      <a:prstDash val="solid"/>
                    </a:lnT>
                    <a:lnB w="762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4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UNIDAD ONCOLOGÍA HOSPITAL ERNESTO TORRES GALDAMES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425450"/>
              </p:ext>
            </p:extLst>
          </p:nvPr>
        </p:nvGraphicFramePr>
        <p:xfrm>
          <a:off x="-1692696" y="1131590"/>
          <a:ext cx="8177213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124617"/>
              </p:ext>
            </p:extLst>
          </p:nvPr>
        </p:nvGraphicFramePr>
        <p:xfrm>
          <a:off x="4211960" y="1131590"/>
          <a:ext cx="4576813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983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https://thumbs.dreamstime.com/z/%C3%A1rbol-de-cinta-del-color-de-rosa-del-c%C3%A1ncer-de-pecho-183662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2051720" y="975236"/>
            <a:ext cx="3568602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92080" y="3771106"/>
            <a:ext cx="346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GRACIAS POR SU ATENCION</a:t>
            </a:r>
          </a:p>
        </p:txBody>
      </p:sp>
    </p:spTree>
    <p:extLst>
      <p:ext uri="{BB962C8B-B14F-4D97-AF65-F5344CB8AC3E}">
        <p14:creationId xmlns:p14="http://schemas.microsoft.com/office/powerpoint/2010/main" val="310969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MACRO ZONA NORTE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567347"/>
              </p:ext>
            </p:extLst>
          </p:nvPr>
        </p:nvGraphicFramePr>
        <p:xfrm>
          <a:off x="152400" y="1108075"/>
          <a:ext cx="8177213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9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COMPROMISO DE LA MACRO ZONA NORTE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458471"/>
              </p:ext>
            </p:extLst>
          </p:nvPr>
        </p:nvGraphicFramePr>
        <p:xfrm>
          <a:off x="179512" y="1048295"/>
          <a:ext cx="8177213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37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1" y="114300"/>
            <a:ext cx="8164513" cy="585242"/>
          </a:xfrm>
        </p:spPr>
        <p:txBody>
          <a:bodyPr/>
          <a:lstStyle/>
          <a:p>
            <a:r>
              <a:rPr lang="es-CL" dirty="0"/>
              <a:t>Regiones  que componen la MACRO ZONA NORTE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XV de Arica y Parinacota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I de Iquique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II de Antofagasta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III de Atacama</a:t>
            </a:r>
          </a:p>
          <a:p>
            <a:endParaRPr lang="es-CL" dirty="0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1770"/>
            <a:ext cx="4539154" cy="44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762279"/>
              </p:ext>
            </p:extLst>
          </p:nvPr>
        </p:nvGraphicFramePr>
        <p:xfrm>
          <a:off x="152400" y="1108075"/>
          <a:ext cx="8177213" cy="254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Centro de Referencia Oncológico de Antofagasta </a:t>
            </a:r>
            <a:br>
              <a:rPr lang="pt-BR" dirty="0"/>
            </a:br>
            <a:r>
              <a:rPr lang="pt-BR" dirty="0"/>
              <a:t>( COA )</a:t>
            </a:r>
            <a:endParaRPr lang="es-CL" dirty="0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02146"/>
            <a:ext cx="1906459" cy="1268662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1" y="3702146"/>
            <a:ext cx="1872207" cy="12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0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ANTECEDENTES GENERALES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55308"/>
              </p:ext>
            </p:extLst>
          </p:nvPr>
        </p:nvGraphicFramePr>
        <p:xfrm>
          <a:off x="152400" y="1108075"/>
          <a:ext cx="8177213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435846"/>
            <a:ext cx="1420899" cy="691753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3939902"/>
            <a:ext cx="1420899" cy="691753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834" y="4161596"/>
            <a:ext cx="1420899" cy="6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 NACIONAL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4" y="1108075"/>
            <a:ext cx="6718524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4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INCORPORACION DE LA TELE-ONCOLOGIA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5526"/>
            <a:ext cx="6054163" cy="425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4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CANCER INFANTIL</a:t>
            </a:r>
            <a:br>
              <a:rPr lang="es-CL" dirty="0"/>
            </a:br>
            <a:r>
              <a:rPr lang="es-CL" dirty="0"/>
              <a:t>	MAPA DERIVACION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C30A1-8B74-4F3D-B6F6-D3836F3532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a 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31993"/>
              </p:ext>
            </p:extLst>
          </p:nvPr>
        </p:nvGraphicFramePr>
        <p:xfrm>
          <a:off x="323528" y="915566"/>
          <a:ext cx="7705725" cy="3913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0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7639"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AUGE 14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gridSpan="2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hMerge="1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CANCER INFANTIL -TUMORES SOLIDOS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41"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gridSpan="2"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hMerge="1">
                  <a:txBody>
                    <a:bodyPr/>
                    <a:lstStyle/>
                    <a:p>
                      <a:pPr algn="l"/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Servicios de Salud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Sospecha (cualquier médico capacitado)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Diagnóstico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Tratamiento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5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Cirugía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Quimioterapia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Neurocirugía oncológica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Neurocirugía oncológica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Oftalmología (Retinoblastoma intraocular)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Cirugía osteosarcoma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Radioterapia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Seguimiento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Arica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H.Juan Noé, Arica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H.Luis</a:t>
                      </a:r>
                      <a:r>
                        <a:rPr lang="es-ES" sz="800" dirty="0">
                          <a:effectLst/>
                        </a:rPr>
                        <a:t> Calvo Mackenna, </a:t>
                      </a:r>
                      <a:r>
                        <a:rPr lang="es-ES" sz="800" dirty="0" err="1">
                          <a:effectLst/>
                        </a:rPr>
                        <a:t>M.Oriente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Instituto Neurocirugía </a:t>
                      </a:r>
                      <a:r>
                        <a:rPr lang="es-ES" sz="800" dirty="0" err="1">
                          <a:effectLst/>
                        </a:rPr>
                        <a:t>M.Oriente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Neurocirugía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Inst. Nacional del Cáncer, M. 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Mackenna,M.Oriente /H.Juan Noé, Arica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Iquique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H.Ernesto Torres, Iquique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Neurocirugía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Neurocirugía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Inst. Nacional del Cáncer, M. 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5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Antofagasta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H.Leonardo Guzmán, Antofagasta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H.Leonardo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H.Leonardo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H.Leonardo Guzmán*, Antofagasta/ 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Neurocirugía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Neurocirugía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Inst. Nacional del Cáncer, M. 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H.Luis Calvo Mackenna, M.Oriente/H.Leonardo Guzmán*, Antofagasta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3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Atacama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H.San José de del Cermen, Copiapó/ H. Huasco, Vallenar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H.Roberto del Río, M.Norte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H.Roberto</a:t>
                      </a:r>
                      <a:r>
                        <a:rPr lang="es-ES" sz="800" dirty="0">
                          <a:effectLst/>
                        </a:rPr>
                        <a:t> del Río, </a:t>
                      </a:r>
                      <a:r>
                        <a:rPr lang="es-ES" sz="800" dirty="0" err="1">
                          <a:effectLst/>
                        </a:rPr>
                        <a:t>M.Norte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H.San Juan de Dios, M.Occidente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Inst. Nacional del Cáncer, M. Norte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H.Roberto</a:t>
                      </a:r>
                      <a:r>
                        <a:rPr lang="es-ES" sz="800" dirty="0">
                          <a:effectLst/>
                        </a:rPr>
                        <a:t> del Río,  </a:t>
                      </a:r>
                      <a:r>
                        <a:rPr lang="es-ES" sz="800" dirty="0" err="1">
                          <a:effectLst/>
                        </a:rPr>
                        <a:t>M.Norte</a:t>
                      </a:r>
                      <a:r>
                        <a:rPr lang="es-ES" sz="800" dirty="0">
                          <a:effectLst/>
                        </a:rPr>
                        <a:t>/</a:t>
                      </a:r>
                      <a:r>
                        <a:rPr lang="es-ES" sz="800" dirty="0" err="1">
                          <a:effectLst/>
                        </a:rPr>
                        <a:t>H.San</a:t>
                      </a:r>
                      <a:r>
                        <a:rPr lang="es-ES" sz="800" dirty="0">
                          <a:effectLst/>
                        </a:rPr>
                        <a:t> José del Carmen, Copiapó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59187"/>
              </p:ext>
            </p:extLst>
          </p:nvPr>
        </p:nvGraphicFramePr>
        <p:xfrm>
          <a:off x="323528" y="2643758"/>
          <a:ext cx="7708604" cy="504056"/>
        </p:xfrm>
        <a:graphic>
          <a:graphicData uri="http://schemas.openxmlformats.org/drawingml/2006/table">
            <a:tbl>
              <a:tblPr/>
              <a:tblGrid>
                <a:gridCol w="7708604">
                  <a:extLst>
                    <a:ext uri="{9D8B030D-6E8A-4147-A177-3AD203B41FA5}">
                      <a16:colId xmlns:a16="http://schemas.microsoft.com/office/drawing/2014/main" val="336379058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olid"/>
                    </a:lnL>
                    <a:lnR w="76200" cmpd="sng">
                      <a:solidFill>
                        <a:srgbClr val="FF0000"/>
                      </a:solidFill>
                      <a:prstDash val="solid"/>
                    </a:lnR>
                    <a:lnT w="76200" cmpd="sng">
                      <a:solidFill>
                        <a:srgbClr val="FF0000"/>
                      </a:solidFill>
                      <a:prstDash val="solid"/>
                    </a:lnT>
                    <a:lnB w="762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18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250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Taller PSCV 2014 1ra VC</Template>
  <TotalTime>47363</TotalTime>
  <Words>1013</Words>
  <Application>Microsoft Office PowerPoint</Application>
  <PresentationFormat>Presentación en pantalla (16:9)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ヒラギノ角ゴ Pro W3</vt:lpstr>
      <vt:lpstr>1_Office Theme</vt:lpstr>
      <vt:lpstr>2_Office Theme</vt:lpstr>
      <vt:lpstr>MAPA DE DERIVACION MACROZONA NORTE PACIENTES ONCOLOGICOS</vt:lpstr>
      <vt:lpstr>MACRO ZONA NORTE</vt:lpstr>
      <vt:lpstr>EL COMPROMISO DE LA MACRO ZONA NORTE</vt:lpstr>
      <vt:lpstr>Regiones  que componen la MACRO ZONA NORTE</vt:lpstr>
      <vt:lpstr>Centro de Referencia Oncológico de Antofagasta  ( COA )</vt:lpstr>
      <vt:lpstr>ANTECEDENTES GENERALES</vt:lpstr>
      <vt:lpstr>ESTRATEGIA NACIONAL</vt:lpstr>
      <vt:lpstr>INCORPORACION DE LA TELE-ONCOLOGIA</vt:lpstr>
      <vt:lpstr>CANCER INFANTIL  MAPA DERIVACION</vt:lpstr>
      <vt:lpstr>CANCER INFANTIL  MAPA DERIVACION</vt:lpstr>
      <vt:lpstr>UNIDAD ONCOLOGÍA HOSPITAL ERNESTO TORRES GALDAMES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YUBISA ALLENDE C</dc:creator>
  <cp:keywords>REFERENTE TECNICO DE ONCOLOGIA</cp:keywords>
  <cp:lastModifiedBy>Yubisa Allende</cp:lastModifiedBy>
  <cp:revision>1100</cp:revision>
  <cp:lastPrinted>2016-09-09T15:21:57Z</cp:lastPrinted>
  <dcterms:created xsi:type="dcterms:W3CDTF">2014-06-11T12:30:53Z</dcterms:created>
  <dcterms:modified xsi:type="dcterms:W3CDTF">2017-10-31T11:46:45Z</dcterms:modified>
</cp:coreProperties>
</file>