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77" r:id="rId2"/>
    <p:sldMasterId id="2147483682" r:id="rId3"/>
  </p:sldMasterIdLst>
  <p:notesMasterIdLst>
    <p:notesMasterId r:id="rId11"/>
  </p:notesMasterIdLst>
  <p:sldIdLst>
    <p:sldId id="269" r:id="rId4"/>
    <p:sldId id="330" r:id="rId5"/>
    <p:sldId id="258" r:id="rId6"/>
    <p:sldId id="257" r:id="rId7"/>
    <p:sldId id="329" r:id="rId8"/>
    <p:sldId id="260" r:id="rId9"/>
    <p:sldId id="331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20-4088-A663-5C860979C2B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20-4088-A663-5C860979C2B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'Tabla Dinamica'!$I$15:$I$16</c:f>
              <c:strCache>
                <c:ptCount val="2"/>
                <c:pt idx="0">
                  <c:v>Oncológica</c:v>
                </c:pt>
                <c:pt idx="1">
                  <c:v>No oncológica</c:v>
                </c:pt>
              </c:strCache>
            </c:strRef>
          </c:cat>
          <c:val>
            <c:numRef>
              <c:f>'Tabla Dinamica'!$J$15:$J$16</c:f>
              <c:numCache>
                <c:formatCode>General</c:formatCode>
                <c:ptCount val="2"/>
                <c:pt idx="0">
                  <c:v>25</c:v>
                </c:pt>
                <c:pt idx="1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C20-4088-A663-5C860979C2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[Vencidas 29_10.xlsx]HETG!Tabla dinámica2</c:name>
    <c:fmtId val="6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L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L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L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HETG!$B$3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HETG!$A$4:$A$25</c:f>
              <c:multiLvlStrCache>
                <c:ptCount val="20"/>
                <c:lvl>
                  <c:pt idx="0">
                    <c:v>Colecistectomía Preventiva</c:v>
                  </c:pt>
                  <c:pt idx="1">
                    <c:v>Hiperplasia de Próstata . {decreto nº 228}</c:v>
                  </c:pt>
                  <c:pt idx="2">
                    <c:v>ENFERMEDAD RENAL CRÓNICA ETAPA 4 Y 5 </c:v>
                  </c:pt>
                  <c:pt idx="3">
                    <c:v>Artrosis de Caderas</c:v>
                  </c:pt>
                  <c:pt idx="4">
                    <c:v>Cáncer Cervicouterino</c:v>
                  </c:pt>
                  <c:pt idx="5">
                    <c:v>Cáncer de Mama</c:v>
                  </c:pt>
                  <c:pt idx="6">
                    <c:v>Vicios de Refracción</c:v>
                  </c:pt>
                  <c:pt idx="7">
                    <c:v>Ataque Cerebrovascular </c:v>
                  </c:pt>
                  <c:pt idx="8">
                    <c:v>Cáncer Renal </c:v>
                  </c:pt>
                  <c:pt idx="9">
                    <c:v>Alivio del Dolor </c:v>
                  </c:pt>
                  <c:pt idx="10">
                    <c:v>Cataratas</c:v>
                  </c:pt>
                  <c:pt idx="11">
                    <c:v>Marcapaso</c:v>
                  </c:pt>
                  <c:pt idx="12">
                    <c:v>Disrrafias Espinales Disrrafia Cerrada </c:v>
                  </c:pt>
                  <c:pt idx="13">
                    <c:v>Cáncer Colorectal 15 Años y Más</c:v>
                  </c:pt>
                  <c:pt idx="14">
                    <c:v>Prevención Secundaria IRCT</c:v>
                  </c:pt>
                  <c:pt idx="15">
                    <c:v>Cáncer de Pulmón </c:v>
                  </c:pt>
                  <c:pt idx="16">
                    <c:v>Fisura Labiopalatina</c:v>
                  </c:pt>
                  <c:pt idx="17">
                    <c:v>Hipoacusia Bilateral Adulto Uso de Audífono Requerido</c:v>
                  </c:pt>
                  <c:pt idx="18">
                    <c:v>Cáncer Gástrico</c:v>
                  </c:pt>
                  <c:pt idx="19">
                    <c:v>Hernia Núcleo Pulposo Lumbar . {decreto nº 44}</c:v>
                  </c:pt>
                </c:lvl>
                <c:lvl>
                  <c:pt idx="0">
                    <c:v>Hospital Dr. Ernesto Torres Galdames (Iquique)</c:v>
                  </c:pt>
                </c:lvl>
              </c:multiLvlStrCache>
            </c:multiLvlStrRef>
          </c:cat>
          <c:val>
            <c:numRef>
              <c:f>HETG!$B$4:$B$25</c:f>
              <c:numCache>
                <c:formatCode>General</c:formatCode>
                <c:ptCount val="20"/>
                <c:pt idx="0">
                  <c:v>85</c:v>
                </c:pt>
                <c:pt idx="1">
                  <c:v>30</c:v>
                </c:pt>
                <c:pt idx="2">
                  <c:v>20</c:v>
                </c:pt>
                <c:pt idx="3">
                  <c:v>13</c:v>
                </c:pt>
                <c:pt idx="4">
                  <c:v>10</c:v>
                </c:pt>
                <c:pt idx="5">
                  <c:v>7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9-4258-B3A3-5759886B49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5961376"/>
        <c:axId val="545963016"/>
      </c:barChart>
      <c:catAx>
        <c:axId val="54596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545963016"/>
        <c:crosses val="autoZero"/>
        <c:auto val="1"/>
        <c:lblAlgn val="ctr"/>
        <c:lblOffset val="100"/>
        <c:noMultiLvlLbl val="0"/>
      </c:catAx>
      <c:valAx>
        <c:axId val="545963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54596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8C309-4349-4F7A-A5F5-FD4E9B33B748}" type="datetimeFigureOut">
              <a:rPr lang="es-CL" smtClean="0"/>
              <a:t>16-12-2021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23FDA-7C65-4326-81D3-9284EBB5519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064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s-E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701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541B5-8DAD-FE42-A7EF-4C4819680D85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1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CAEE33-AECD-5F47-80A2-94A8B024AD6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2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11C1E1-50D7-7E47-A28D-0AF42783CE08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6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29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2410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575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9048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203200" y="152400"/>
            <a:ext cx="1088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203200" y="1477963"/>
            <a:ext cx="109028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8244417" y="6527800"/>
            <a:ext cx="28448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88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Subdireccion Gestión Cuidado del Paciente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7FE156-5558-C14B-AB29-24AD0FE9110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05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5E320-83B8-8148-806F-8598FA757E5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9C5AC-341C-7E48-A7A3-B21748D9048A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6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47C2B-168D-3143-984D-988DA45D1472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8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5675C8-4A56-DD49-902E-66793AB5038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7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0C482-0F1F-ED47-9A55-C94A2B8D835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65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B03173-DCFE-7547-BD66-530F9DA8409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8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Subdireccion Gestión Cuidado del Paciente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AF6C57-9AF6-DF4A-8BFA-2E58915598B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1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1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1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00" y="6527801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  <a:ea typeface="ヒラギノ角ゴ Pro W3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/>
              <a:t>Subdireccion Gestión Cuidado del Paciente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17" y="6527801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CBB5206D-02F9-8449-A2C5-9A73B87E52F9}" type="slidenum">
              <a:rPr lang="en-US" smtClean="0">
                <a:ea typeface="ヒラギノ角ゴ Pro W3" charset="0"/>
                <a:cs typeface="ヒラギノ角ゴ Pro W3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auto">
          <a:xfrm>
            <a:off x="11218334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s-CL" sz="180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11597218" y="1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s-CL" sz="180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6" name="Rectangle 9"/>
          <p:cNvSpPr>
            <a:spLocks noChangeArrowheads="1"/>
          </p:cNvSpPr>
          <p:nvPr userDrawn="1"/>
        </p:nvSpPr>
        <p:spPr bwMode="auto">
          <a:xfrm>
            <a:off x="11218334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s-CL" sz="180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7" name="Rectangle 10"/>
          <p:cNvSpPr>
            <a:spLocks noChangeArrowheads="1"/>
          </p:cNvSpPr>
          <p:nvPr userDrawn="1"/>
        </p:nvSpPr>
        <p:spPr bwMode="auto">
          <a:xfrm>
            <a:off x="11597218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s-CL" sz="180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9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711200" y="3333750"/>
            <a:ext cx="1378000" cy="35241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089151" y="3333750"/>
            <a:ext cx="1974800" cy="35241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Shape 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63601" y="3452814"/>
            <a:ext cx="1071033" cy="5857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13"/>
          <p:cNvSpPr/>
          <p:nvPr/>
        </p:nvSpPr>
        <p:spPr>
          <a:xfrm>
            <a:off x="711200" y="0"/>
            <a:ext cx="1378000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2089151" y="0"/>
            <a:ext cx="1974800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Shape 15" descr="/Users/CDEB/Pictures/1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089151" y="3430589"/>
            <a:ext cx="1845733" cy="52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hape 16" descr="/Users/CDEB/Pictures/3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89152" y="6400800"/>
            <a:ext cx="2762249" cy="298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14178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03200" y="152400"/>
            <a:ext cx="1088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203200" y="1477963"/>
            <a:ext cx="109028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8244417" y="6527800"/>
            <a:ext cx="28448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0" name="Shape 100"/>
          <p:cNvSpPr/>
          <p:nvPr/>
        </p:nvSpPr>
        <p:spPr>
          <a:xfrm>
            <a:off x="11218333" y="-6350"/>
            <a:ext cx="378800" cy="8667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11597217" y="0"/>
            <a:ext cx="463600" cy="8604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1218333" y="6400800"/>
            <a:ext cx="378800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11597217" y="6400800"/>
            <a:ext cx="463600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177800" y="6494463"/>
            <a:ext cx="3683200" cy="2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 b="0" i="0" u="none" strike="noStrike" cap="none" dirty="0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Gobierno de Chile / Ministerio de Salud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311347182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1524000" y="1863059"/>
            <a:ext cx="8802688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ES" sz="2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Verdana"/>
                <a:cs typeface="Verdana"/>
                <a:sym typeface="Verdana"/>
              </a:rPr>
              <a:t>GES PANDEMIA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Verdana"/>
                <a:cs typeface="Verdana"/>
                <a:sym typeface="Verdana"/>
              </a:rPr>
              <a:t>CIRA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Verdana"/>
              <a:cs typeface="Verdana"/>
              <a:sym typeface="Verdana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2037644" y="2554111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4882327" y="4999206"/>
            <a:ext cx="6120172" cy="1224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Verdana"/>
                <a:sym typeface="Verdana"/>
              </a:rPr>
              <a:t>EU. Christian Carvajal Herrera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Verdana"/>
                <a:sym typeface="Verdana"/>
              </a:rPr>
              <a:t>Referente GES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r>
              <a:rPr kumimoji="0" lang="es-CL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Verdana"/>
                <a:sym typeface="Verdana"/>
              </a:rPr>
              <a:t>Servicio de Salud Iquique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r>
              <a:rPr kumimoji="0" lang="es-E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Verdana"/>
                <a:sym typeface="Verdana"/>
              </a:rPr>
              <a:t>JULIO 2021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r>
              <a:rPr kumimoji="0" lang="es-E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F9CB25-F22E-4FF4-AE72-75D0C9D54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GES Pandemia</a:t>
            </a:r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DE8499-025B-4FF3-B4BC-3BB5425B97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s-ES" smtClean="0"/>
              <a:pPr/>
              <a:t>2</a:t>
            </a:fld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1591DE3-7C1E-48A3-9003-02AAE337E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458" y="1787772"/>
            <a:ext cx="9339083" cy="363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198D1-AEAD-4406-AA9C-0A9DB145B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200" dirty="0"/>
              <a:t>Retraso por Servicio de Salud– Corte 31 de octubre 2021</a:t>
            </a:r>
            <a:endParaRPr lang="es-CL" sz="3200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E60B39F-F15D-45FF-AC09-4FB2B4813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6640" y="1702552"/>
            <a:ext cx="4944494" cy="482827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0E6A441-C4F8-4C93-8360-95F1F9856E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852" y="1295400"/>
            <a:ext cx="5039950" cy="40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246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1C975-73BD-49AA-AC74-5E8C346F7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261" y="345347"/>
            <a:ext cx="10773477" cy="1143000"/>
          </a:xfrm>
        </p:spPr>
        <p:txBody>
          <a:bodyPr>
            <a:normAutofit fontScale="90000"/>
          </a:bodyPr>
          <a:lstStyle/>
          <a:p>
            <a:r>
              <a:rPr lang="es-MX" sz="3200" dirty="0"/>
              <a:t>Retrasadas GES, Corte Julio - octubre</a:t>
            </a:r>
            <a:br>
              <a:rPr lang="es-MX" sz="3200" dirty="0"/>
            </a:br>
            <a:r>
              <a:rPr lang="es-MX" sz="3200" dirty="0"/>
              <a:t>Servicio de Salud Iquique 2021</a:t>
            </a:r>
            <a:endParaRPr lang="es-CL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60790A4-01A8-4FCE-BD3E-54D48AA03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23" y="1904258"/>
            <a:ext cx="6814919" cy="218118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99C001A-50D1-4F30-BB1B-DE0921553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163" y="4120218"/>
            <a:ext cx="7444574" cy="224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8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729C2F-82EC-4D78-A9FD-8BD84C094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953" y="369115"/>
            <a:ext cx="10275468" cy="1143000"/>
          </a:xfrm>
        </p:spPr>
        <p:txBody>
          <a:bodyPr/>
          <a:lstStyle/>
          <a:p>
            <a:r>
              <a:rPr lang="es-CL" sz="2800" dirty="0"/>
              <a:t>Garantías Retrasadas según tipo al 31 de octubre 2021</a:t>
            </a:r>
            <a:br>
              <a:rPr lang="es-CL" sz="2800" dirty="0"/>
            </a:br>
            <a:r>
              <a:rPr lang="es-CL" sz="2800" dirty="0"/>
              <a:t>Servicio de Salud Iquique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137CF04-DE62-4EAF-9DFC-4132598D755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s-E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E657D41-EBA4-447D-B3E1-EAD09DE332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568096"/>
              </p:ext>
            </p:extLst>
          </p:nvPr>
        </p:nvGraphicFramePr>
        <p:xfrm>
          <a:off x="2175683" y="1512115"/>
          <a:ext cx="7491134" cy="4710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780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56A69D-BF0A-4AD1-A7DD-2F97648B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392" y="152400"/>
            <a:ext cx="10778808" cy="1143000"/>
          </a:xfrm>
        </p:spPr>
        <p:txBody>
          <a:bodyPr>
            <a:normAutofit fontScale="90000"/>
          </a:bodyPr>
          <a:lstStyle/>
          <a:p>
            <a:r>
              <a:rPr lang="es-MX" sz="3200" dirty="0"/>
              <a:t>Vencimiento por Problema de Salud, corte 31 octubre 2021</a:t>
            </a:r>
            <a:br>
              <a:rPr lang="es-MX" sz="3200" dirty="0"/>
            </a:br>
            <a:r>
              <a:rPr lang="es-MX" sz="3200" dirty="0"/>
              <a:t>Hospital Dr. Torres G. Iquique</a:t>
            </a:r>
            <a:endParaRPr lang="es-CL" sz="3200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52AAD0B-17EA-4950-944E-D17AE1F956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958231"/>
              </p:ext>
            </p:extLst>
          </p:nvPr>
        </p:nvGraphicFramePr>
        <p:xfrm>
          <a:off x="1237333" y="1642494"/>
          <a:ext cx="8924925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533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2C40B1-8502-4856-ABBA-E389B564E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1C600D-1911-4303-A10A-590C87D21D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DBCD8C-3362-416A-81B9-57CD46E531E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008441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11305</TotalTime>
  <Words>79</Words>
  <Application>Microsoft Office PowerPoint</Application>
  <PresentationFormat>Panorámica</PresentationFormat>
  <Paragraphs>16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Verdana</vt:lpstr>
      <vt:lpstr>2_Office Theme</vt:lpstr>
      <vt:lpstr>Office Theme</vt:lpstr>
      <vt:lpstr>3_Office Theme</vt:lpstr>
      <vt:lpstr>Presentación de PowerPoint</vt:lpstr>
      <vt:lpstr>GES Pandemia</vt:lpstr>
      <vt:lpstr>Retraso por Servicio de Salud– Corte 31 de octubre 2021</vt:lpstr>
      <vt:lpstr>Retrasadas GES, Corte Julio - octubre Servicio de Salud Iquique 2021</vt:lpstr>
      <vt:lpstr>Garantías Retrasadas según tipo al 31 de octubre 2021 Servicio de Salud Iquique</vt:lpstr>
      <vt:lpstr>Vencimiento por Problema de Salud, corte 31 octubre 2021 Hospital Dr. Torres G. Iquique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Diego Carrillo</dc:creator>
  <cp:lastModifiedBy>soporte ssi</cp:lastModifiedBy>
  <cp:revision>22</cp:revision>
  <dcterms:created xsi:type="dcterms:W3CDTF">2021-07-23T19:11:54Z</dcterms:created>
  <dcterms:modified xsi:type="dcterms:W3CDTF">2021-12-16T11:41:25Z</dcterms:modified>
</cp:coreProperties>
</file>