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314" r:id="rId3"/>
    <p:sldId id="259" r:id="rId4"/>
    <p:sldId id="258" r:id="rId5"/>
    <p:sldId id="316" r:id="rId6"/>
    <p:sldId id="319" r:id="rId7"/>
    <p:sldId id="320" r:id="rId8"/>
    <p:sldId id="321" r:id="rId9"/>
    <p:sldId id="325" r:id="rId10"/>
    <p:sldId id="315" r:id="rId11"/>
    <p:sldId id="354" r:id="rId12"/>
    <p:sldId id="324" r:id="rId13"/>
    <p:sldId id="35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tierrez" initials="DG" lastIdx="1" clrIdx="0">
    <p:extLst>
      <p:ext uri="{19B8F6BF-5375-455C-9EA6-DF929625EA0E}">
        <p15:presenceInfo xmlns:p15="http://schemas.microsoft.com/office/powerpoint/2012/main" userId="S::daniel.gutierrez@redsalud.gob.cl::037227ab-fce9-453a-9f26-eebfcb8a5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581"/>
    <a:srgbClr val="FAF9F6"/>
    <a:srgbClr val="FFFFFF"/>
    <a:srgbClr val="0C4681"/>
    <a:srgbClr val="0F4E93"/>
    <a:srgbClr val="004366"/>
    <a:srgbClr val="D8D7D7"/>
    <a:srgbClr val="9D9D9C"/>
    <a:srgbClr val="626363"/>
    <a:srgbClr val="E1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66" autoAdjust="0"/>
    <p:restoredTop sz="94762"/>
  </p:normalViewPr>
  <p:slideViewPr>
    <p:cSldViewPr snapToGrid="0" snapToObjects="1">
      <p:cViewPr>
        <p:scale>
          <a:sx n="151" d="100"/>
          <a:sy n="151" d="100"/>
        </p:scale>
        <p:origin x="-152" y="3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770-35C9-2A40-889A-E5244CA528B0}" type="datetimeFigureOut">
              <a:rPr lang="es-ES" smtClean="0"/>
              <a:t>10/9/25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7898-E04B-1B48-B36A-5B44ADE863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90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F4EB-0C48-1D4D-BE05-59A7B7BF1EB1}" type="datetimeFigureOut">
              <a:rPr lang="es-ES" smtClean="0"/>
              <a:t>10/9/25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ACEB-F3A8-8A45-9867-B63159394D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8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977B3-73B8-2840-82AA-2CD873C5B0CF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31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PRESENTACIÓN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Bajada lorem ipsum dolor sit amet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CAE656-3445-4B3A-FBDE-08F375DFC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1468" y="2987600"/>
            <a:ext cx="2561064" cy="11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2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rgbClr val="0B4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EECE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5DAB4E-AF11-8B33-C31E-AF1BBEECD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4FF3BA-5837-0D25-5C97-9654BAB91A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4901"/>
            <a:ext cx="752392" cy="7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bg>
      <p:bgPr>
        <a:solidFill>
          <a:schemeClr val="accent5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B458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50D9FC-95A1-2CA6-AB9C-6C736013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D1799B-9CC0-243C-82FD-DEF06B7B16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2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ADF5F-E411-F341-B063-900D46A3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DA50C2-2574-914D-AD45-880F7D764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D95163-9269-C34A-8B69-C52E286D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CEB-2B0F-4B48-BF6B-3B1FBDA71338}" type="datetimeFigureOut">
              <a:rPr lang="es-CL" smtClean="0"/>
              <a:t>10-09-25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E4094A-D035-8B47-9963-125CE226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42A5C-3A45-7443-943C-DD9C7254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7CA-6706-9D40-A41C-4EEA392B76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479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2C3F1B-04C5-895C-CFD7-0D110BF2D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799E2D-680F-8DF3-1D8C-65A4E6220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8127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A342F0-4F52-2D7B-C265-4114E81E1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7974E6-14DE-D18A-D871-C93EDEAB03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1809" cy="40817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7" name="Marcador de contenido 2"/>
          <p:cNvSpPr>
            <a:spLocks noGrp="1"/>
          </p:cNvSpPr>
          <p:nvPr>
            <p:ph idx="13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3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86E3E6-57F7-E5E5-4BF8-FDDDF7B93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E7F781-55E9-DF3B-144C-C3F6E72AE3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94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383"/>
            <a:ext cx="3465514" cy="51321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08000" indent="0"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s-ES" dirty="0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E39B0-63CB-8B98-43D0-80BDB23DE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C4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1EFF6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2263E8-0747-ACF0-D5FF-54ECA3B7C6F3}"/>
              </a:ext>
            </a:extLst>
          </p:cNvPr>
          <p:cNvSpPr txBox="1">
            <a:spLocks/>
          </p:cNvSpPr>
          <p:nvPr userDrawn="1"/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FEC00E-CADA-FC49-AA1B-0624D2ABB9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1EEC7E2-60AB-38FC-04D9-2EF1644D61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18EFCB-4089-15D6-858A-A647288C2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6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E1E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C46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4140" y="976600"/>
            <a:ext cx="4712659" cy="352192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519785-80CB-D207-7428-13A5E309B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9D9D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D9D9C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97196C-479A-5759-A0C1-A71F7FDE591F}"/>
              </a:ext>
            </a:extLst>
          </p:cNvPr>
          <p:cNvSpPr txBox="1">
            <a:spLocks/>
          </p:cNvSpPr>
          <p:nvPr userDrawn="1"/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C46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 dirty="0">
                <a:solidFill>
                  <a:schemeClr val="bg1"/>
                </a:solidFill>
              </a:rPr>
              <a:t>Clic para editar título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D46C91-8E2D-3F3A-371D-E2B822435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1F0268-2DA6-60E9-C52A-57609DC65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15C8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95BFA3-5772-C10C-546F-3F6E80898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517091-3A9E-1D25-638B-EB38784AC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4" r:id="rId3"/>
    <p:sldLayoutId id="2147483652" r:id="rId4"/>
    <p:sldLayoutId id="2147483670" r:id="rId5"/>
    <p:sldLayoutId id="2147483656" r:id="rId6"/>
    <p:sldLayoutId id="2147483658" r:id="rId7"/>
    <p:sldLayoutId id="2147483660" r:id="rId8"/>
    <p:sldLayoutId id="2147483663" r:id="rId9"/>
    <p:sldLayoutId id="2147483657" r:id="rId10"/>
    <p:sldLayoutId id="2147483662" r:id="rId11"/>
    <p:sldLayoutId id="2147483671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9BB5C-D135-7A53-A8D2-3FBC640C1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193CF-0632-B1D7-CB94-07A836E6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22013"/>
            <a:ext cx="7886700" cy="803232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gobCL" pitchFamily="50" charset="0"/>
              </a:rPr>
              <a:t>TIEMPOS DE ESPERA INTEROPERABLE</a:t>
            </a:r>
            <a:endParaRPr lang="es-CL" dirty="0">
              <a:latin typeface="gobCL" pitchFamily="50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5CA395-3715-2D7D-934B-2F954EF3E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1658" y="1992280"/>
            <a:ext cx="4820681" cy="368929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s-MX" dirty="0">
                <a:latin typeface="gobCL" pitchFamily="50" charset="0"/>
              </a:rPr>
              <a:t>Servicio de Salud Tarapacá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B20C030-9C71-2588-A6B4-1CB63DA833A3}"/>
              </a:ext>
            </a:extLst>
          </p:cNvPr>
          <p:cNvCxnSpPr/>
          <p:nvPr/>
        </p:nvCxnSpPr>
        <p:spPr>
          <a:xfrm>
            <a:off x="1495077" y="1806498"/>
            <a:ext cx="61538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8C62C6D-3A99-D2CA-220F-A97EB99F0F42}"/>
              </a:ext>
            </a:extLst>
          </p:cNvPr>
          <p:cNvSpPr/>
          <p:nvPr/>
        </p:nvSpPr>
        <p:spPr>
          <a:xfrm>
            <a:off x="4572000" y="2915920"/>
            <a:ext cx="1483360" cy="1224315"/>
          </a:xfrm>
          <a:prstGeom prst="rect">
            <a:avLst/>
          </a:prstGeom>
          <a:solidFill>
            <a:srgbClr val="0B4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CDDF21-67C0-B138-A70A-35AD2AEA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33F70"/>
              </a:clrFrom>
              <a:clrTo>
                <a:srgbClr val="133F7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7550" y="3134666"/>
            <a:ext cx="2044700" cy="7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510802"/>
          </a:xfrm>
        </p:spPr>
        <p:txBody>
          <a:bodyPr/>
          <a:lstStyle/>
          <a:p>
            <a:r>
              <a:rPr lang="es-ES" dirty="0"/>
              <a:t>Proyecto Piloto Tiempos de Espera Interoperable;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5" name="Imagen 4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4821E21D-0014-FC4F-8E97-7C9A8D6D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Servicio de Salud Tarapacá">
            <a:extLst>
              <a:ext uri="{FF2B5EF4-FFF2-40B4-BE49-F238E27FC236}">
                <a16:creationId xmlns:a16="http://schemas.microsoft.com/office/drawing/2014/main" id="{468FAA1E-B93F-0D42-A419-447D9FBD8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352" y="4983549"/>
            <a:ext cx="1287266" cy="1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3A76342-C769-EF47-ACD1-9192D94B88E2}"/>
              </a:ext>
            </a:extLst>
          </p:cNvPr>
          <p:cNvSpPr/>
          <p:nvPr/>
        </p:nvSpPr>
        <p:spPr>
          <a:xfrm>
            <a:off x="1351152" y="3939720"/>
            <a:ext cx="7521424" cy="1015478"/>
          </a:xfrm>
          <a:prstGeom prst="rect">
            <a:avLst/>
          </a:prstGeom>
          <a:solidFill>
            <a:srgbClr val="F6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1FC77F-F22A-2C4C-A98E-0C6267EDCAAC}"/>
              </a:ext>
            </a:extLst>
          </p:cNvPr>
          <p:cNvSpPr txBox="1"/>
          <p:nvPr/>
        </p:nvSpPr>
        <p:spPr>
          <a:xfrm rot="16200000">
            <a:off x="292467" y="571416"/>
            <a:ext cx="11317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MINSAL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A7C8F7-9A0E-744B-B26C-2172659E3B3C}"/>
              </a:ext>
            </a:extLst>
          </p:cNvPr>
          <p:cNvSpPr txBox="1"/>
          <p:nvPr/>
        </p:nvSpPr>
        <p:spPr>
          <a:xfrm rot="16200000">
            <a:off x="261822" y="1740453"/>
            <a:ext cx="10314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SERVICIO </a:t>
            </a:r>
          </a:p>
          <a:p>
            <a:pPr algn="ctr"/>
            <a:r>
              <a:rPr lang="es-C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DE SALUD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751D28-EE25-5843-8D0A-FC8649D96B07}"/>
              </a:ext>
            </a:extLst>
          </p:cNvPr>
          <p:cNvSpPr txBox="1"/>
          <p:nvPr/>
        </p:nvSpPr>
        <p:spPr>
          <a:xfrm rot="16200000">
            <a:off x="166352" y="2990188"/>
            <a:ext cx="12223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NIVEL </a:t>
            </a:r>
          </a:p>
          <a:p>
            <a:pPr algn="ctr"/>
            <a:r>
              <a:rPr lang="es-C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SECUNDARIO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E93C0B-1C2A-B94D-973A-119BBA5B0A6D}"/>
              </a:ext>
            </a:extLst>
          </p:cNvPr>
          <p:cNvSpPr txBox="1"/>
          <p:nvPr/>
        </p:nvSpPr>
        <p:spPr>
          <a:xfrm rot="16200000">
            <a:off x="110349" y="4268563"/>
            <a:ext cx="13343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NIVEL </a:t>
            </a:r>
          </a:p>
          <a:p>
            <a:pPr algn="ctr"/>
            <a:r>
              <a:rPr lang="es-CL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PRIMARIO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6FE71E-4C68-B843-8045-DE072043EDBB}"/>
              </a:ext>
            </a:extLst>
          </p:cNvPr>
          <p:cNvSpPr txBox="1"/>
          <p:nvPr/>
        </p:nvSpPr>
        <p:spPr>
          <a:xfrm rot="16200000">
            <a:off x="3474637" y="4461557"/>
            <a:ext cx="710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Solución: </a:t>
            </a:r>
          </a:p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Rayen Salud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72232EE-05A3-B24A-B5F6-B86EAE613096}"/>
              </a:ext>
            </a:extLst>
          </p:cNvPr>
          <p:cNvSpPr/>
          <p:nvPr/>
        </p:nvSpPr>
        <p:spPr>
          <a:xfrm>
            <a:off x="3868597" y="2656870"/>
            <a:ext cx="2468588" cy="1015478"/>
          </a:xfrm>
          <a:prstGeom prst="rect">
            <a:avLst/>
          </a:prstGeom>
          <a:solidFill>
            <a:srgbClr val="F0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1DF9B1C-7D5C-1E40-8E68-B76ABCD0D119}"/>
              </a:ext>
            </a:extLst>
          </p:cNvPr>
          <p:cNvSpPr txBox="1"/>
          <p:nvPr/>
        </p:nvSpPr>
        <p:spPr>
          <a:xfrm rot="16200000">
            <a:off x="4394517" y="3023289"/>
            <a:ext cx="831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Solución: Yani (desarrollo propio)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7E9DDB3-7AE0-4944-94E3-16BBE3C337E3}"/>
              </a:ext>
            </a:extLst>
          </p:cNvPr>
          <p:cNvSpPr/>
          <p:nvPr/>
        </p:nvSpPr>
        <p:spPr>
          <a:xfrm>
            <a:off x="1362814" y="1418845"/>
            <a:ext cx="7501667" cy="1015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9245519-E05D-0B44-B425-1917A4AEB069}"/>
              </a:ext>
            </a:extLst>
          </p:cNvPr>
          <p:cNvSpPr txBox="1"/>
          <p:nvPr/>
        </p:nvSpPr>
        <p:spPr>
          <a:xfrm>
            <a:off x="1554712" y="4001893"/>
            <a:ext cx="2995946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825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CESFAM / CECOSF / SAR / SAMU / SUR / CGR / PSR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B3BA1BC-73D5-2B4C-99A9-A6A61C69FA35}"/>
              </a:ext>
            </a:extLst>
          </p:cNvPr>
          <p:cNvSpPr txBox="1"/>
          <p:nvPr/>
        </p:nvSpPr>
        <p:spPr>
          <a:xfrm>
            <a:off x="3868597" y="2697481"/>
            <a:ext cx="2468589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825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HOSPITAL REGIONAL DE IQUIQUE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C37904B-3D80-D440-8B1C-570E31F7A263}"/>
              </a:ext>
            </a:extLst>
          </p:cNvPr>
          <p:cNvSpPr/>
          <p:nvPr/>
        </p:nvSpPr>
        <p:spPr>
          <a:xfrm>
            <a:off x="1351152" y="2657239"/>
            <a:ext cx="2468588" cy="1015478"/>
          </a:xfrm>
          <a:prstGeom prst="rect">
            <a:avLst/>
          </a:prstGeom>
          <a:solidFill>
            <a:srgbClr val="F0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0D9FC6A-E4B5-C14E-BA14-4DB4D0FAA867}"/>
              </a:ext>
            </a:extLst>
          </p:cNvPr>
          <p:cNvSpPr txBox="1"/>
          <p:nvPr/>
        </p:nvSpPr>
        <p:spPr>
          <a:xfrm>
            <a:off x="1351152" y="2697851"/>
            <a:ext cx="2468588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825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HOSPITAL DE ALTO HOSPICIO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272C1BB-0323-A34C-88A0-12F45C425269}"/>
              </a:ext>
            </a:extLst>
          </p:cNvPr>
          <p:cNvSpPr txBox="1"/>
          <p:nvPr/>
        </p:nvSpPr>
        <p:spPr>
          <a:xfrm rot="16200000">
            <a:off x="1684591" y="3024500"/>
            <a:ext cx="989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Solución: </a:t>
            </a:r>
          </a:p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Eloisa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E60A610-73E3-C644-BB54-1B7BA2CF4056}"/>
              </a:ext>
            </a:extLst>
          </p:cNvPr>
          <p:cNvSpPr/>
          <p:nvPr/>
        </p:nvSpPr>
        <p:spPr>
          <a:xfrm>
            <a:off x="6403987" y="2658574"/>
            <a:ext cx="2468588" cy="1015478"/>
          </a:xfrm>
          <a:prstGeom prst="rect">
            <a:avLst/>
          </a:prstGeom>
          <a:solidFill>
            <a:srgbClr val="F0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71129DB-68A7-4445-8179-4A652934D9BC}"/>
              </a:ext>
            </a:extLst>
          </p:cNvPr>
          <p:cNvSpPr txBox="1"/>
          <p:nvPr/>
        </p:nvSpPr>
        <p:spPr>
          <a:xfrm>
            <a:off x="6397545" y="2699227"/>
            <a:ext cx="2475029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825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COSAM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125C6C-A265-294B-892D-EB6980E2FCA1}"/>
              </a:ext>
            </a:extLst>
          </p:cNvPr>
          <p:cNvSpPr txBox="1"/>
          <p:nvPr/>
        </p:nvSpPr>
        <p:spPr>
          <a:xfrm rot="16200000">
            <a:off x="7799462" y="3197627"/>
            <a:ext cx="716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Solución: </a:t>
            </a:r>
          </a:p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Rayen Salud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581EAAC-C537-C94D-93BA-94F29FF12F29}"/>
              </a:ext>
            </a:extLst>
          </p:cNvPr>
          <p:cNvSpPr txBox="1"/>
          <p:nvPr/>
        </p:nvSpPr>
        <p:spPr>
          <a:xfrm>
            <a:off x="3751227" y="4782884"/>
            <a:ext cx="5707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RCE</a:t>
            </a:r>
            <a:endParaRPr lang="es-CL" sz="75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1C35935-2E60-AB44-9213-44A0B46B2CE0}"/>
              </a:ext>
            </a:extLst>
          </p:cNvPr>
          <p:cNvSpPr txBox="1"/>
          <p:nvPr/>
        </p:nvSpPr>
        <p:spPr>
          <a:xfrm>
            <a:off x="4782848" y="3476465"/>
            <a:ext cx="75355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HIS -RCE</a:t>
            </a:r>
            <a:endParaRPr lang="es-CL" sz="750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F134A60-065F-A349-AEDE-0D0E325587C7}"/>
              </a:ext>
            </a:extLst>
          </p:cNvPr>
          <p:cNvSpPr txBox="1"/>
          <p:nvPr/>
        </p:nvSpPr>
        <p:spPr>
          <a:xfrm rot="16200000">
            <a:off x="5825257" y="4251276"/>
            <a:ext cx="776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Plataforma: </a:t>
            </a:r>
          </a:p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MirthConnect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B56D95B2-4EDE-DE4B-9F05-9C712A7C16BC}"/>
              </a:ext>
            </a:extLst>
          </p:cNvPr>
          <p:cNvGrpSpPr/>
          <p:nvPr/>
        </p:nvGrpSpPr>
        <p:grpSpPr>
          <a:xfrm>
            <a:off x="5567609" y="4249905"/>
            <a:ext cx="482547" cy="519851"/>
            <a:chOff x="5990729" y="5416655"/>
            <a:chExt cx="852687" cy="918605"/>
          </a:xfrm>
          <a:solidFill>
            <a:srgbClr val="2F84F4"/>
          </a:solidFill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08CF2E28-077B-8F49-B4A9-56D739E0F198}"/>
                </a:ext>
              </a:extLst>
            </p:cNvPr>
            <p:cNvGrpSpPr/>
            <p:nvPr/>
          </p:nvGrpSpPr>
          <p:grpSpPr>
            <a:xfrm>
              <a:off x="5990729" y="5923279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DF344A48-6713-9D4A-B66E-D31EAB6C9C4C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50" name="Placa 49">
                  <a:extLst>
                    <a:ext uri="{FF2B5EF4-FFF2-40B4-BE49-F238E27FC236}">
                      <a16:creationId xmlns:a16="http://schemas.microsoft.com/office/drawing/2014/main" id="{91EF2FB0-C789-DA47-9079-C9F810A55324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51" name="Placa 50">
                  <a:extLst>
                    <a:ext uri="{FF2B5EF4-FFF2-40B4-BE49-F238E27FC236}">
                      <a16:creationId xmlns:a16="http://schemas.microsoft.com/office/drawing/2014/main" id="{BA02627C-F771-C543-92E7-F01A626D6939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D7332241-60A5-814D-A8A6-D9A83E3C4359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C53E2261-7B79-2949-9C7A-D9D30309B3C3}"/>
                </a:ext>
              </a:extLst>
            </p:cNvPr>
            <p:cNvGrpSpPr/>
            <p:nvPr/>
          </p:nvGrpSpPr>
          <p:grpSpPr>
            <a:xfrm>
              <a:off x="6105063" y="5416655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59" name="Grupo 58">
                <a:extLst>
                  <a:ext uri="{FF2B5EF4-FFF2-40B4-BE49-F238E27FC236}">
                    <a16:creationId xmlns:a16="http://schemas.microsoft.com/office/drawing/2014/main" id="{D403326B-9EAB-EB49-9FC9-4421FA4FCA91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61" name="Placa 60">
                  <a:extLst>
                    <a:ext uri="{FF2B5EF4-FFF2-40B4-BE49-F238E27FC236}">
                      <a16:creationId xmlns:a16="http://schemas.microsoft.com/office/drawing/2014/main" id="{BC202389-D329-E240-A53D-3E84EE7C0DC5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62" name="Placa 61">
                  <a:extLst>
                    <a:ext uri="{FF2B5EF4-FFF2-40B4-BE49-F238E27FC236}">
                      <a16:creationId xmlns:a16="http://schemas.microsoft.com/office/drawing/2014/main" id="{4039CCC4-BEB7-7E4C-BA57-16C86C6397D4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id="{EA4FA4F4-653E-9E49-96A0-4A9FDB5EA0E3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87F70F6D-7CE1-114B-BCAE-B9F193D2D7D5}"/>
                </a:ext>
              </a:extLst>
            </p:cNvPr>
            <p:cNvGrpSpPr/>
            <p:nvPr/>
          </p:nvGrpSpPr>
          <p:grpSpPr>
            <a:xfrm>
              <a:off x="6437675" y="5730615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64" name="Grupo 63">
                <a:extLst>
                  <a:ext uri="{FF2B5EF4-FFF2-40B4-BE49-F238E27FC236}">
                    <a16:creationId xmlns:a16="http://schemas.microsoft.com/office/drawing/2014/main" id="{077D1A4A-D824-4C43-8A4E-11813F651F4E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66" name="Placa 65">
                  <a:extLst>
                    <a:ext uri="{FF2B5EF4-FFF2-40B4-BE49-F238E27FC236}">
                      <a16:creationId xmlns:a16="http://schemas.microsoft.com/office/drawing/2014/main" id="{690B4E7F-21C9-AD47-B01E-227F96A2E9A6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67" name="Placa 66">
                  <a:extLst>
                    <a:ext uri="{FF2B5EF4-FFF2-40B4-BE49-F238E27FC236}">
                      <a16:creationId xmlns:a16="http://schemas.microsoft.com/office/drawing/2014/main" id="{A0621D24-683C-F741-829C-3215B4DADAF0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B97C4FB7-256E-1742-9D91-8F14DADCE799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1A23D155-5E32-344F-A36A-869B0C0496DA}"/>
              </a:ext>
            </a:extLst>
          </p:cNvPr>
          <p:cNvSpPr txBox="1"/>
          <p:nvPr/>
        </p:nvSpPr>
        <p:spPr>
          <a:xfrm>
            <a:off x="5646574" y="4666897"/>
            <a:ext cx="5707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ESB</a:t>
            </a:r>
            <a:endParaRPr lang="es-CL" sz="750" dirty="0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7A893B87-0CA5-A247-92CD-7CD59B02DDD8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431148" y="4574791"/>
            <a:ext cx="1170841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lamada de nube 70">
            <a:extLst>
              <a:ext uri="{FF2B5EF4-FFF2-40B4-BE49-F238E27FC236}">
                <a16:creationId xmlns:a16="http://schemas.microsoft.com/office/drawing/2014/main" id="{AABC3C38-8A63-3740-AC09-6739C16C4AAD}"/>
              </a:ext>
            </a:extLst>
          </p:cNvPr>
          <p:cNvSpPr/>
          <p:nvPr/>
        </p:nvSpPr>
        <p:spPr>
          <a:xfrm>
            <a:off x="5547778" y="3010198"/>
            <a:ext cx="519708" cy="337742"/>
          </a:xfrm>
          <a:prstGeom prst="cloudCallout">
            <a:avLst>
              <a:gd name="adj1" fmla="val -16151"/>
              <a:gd name="adj2" fmla="val 42686"/>
            </a:avLst>
          </a:prstGeom>
          <a:noFill/>
          <a:ln w="22225">
            <a:solidFill>
              <a:srgbClr val="2D84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B668CCEF-5CC0-F747-8981-16EBFE68D871}"/>
              </a:ext>
            </a:extLst>
          </p:cNvPr>
          <p:cNvGrpSpPr/>
          <p:nvPr/>
        </p:nvGrpSpPr>
        <p:grpSpPr>
          <a:xfrm>
            <a:off x="5633958" y="3208468"/>
            <a:ext cx="229614" cy="233146"/>
            <a:chOff x="4376110" y="5839609"/>
            <a:chExt cx="200136" cy="203214"/>
          </a:xfrm>
          <a:solidFill>
            <a:srgbClr val="3084F3"/>
          </a:solidFill>
        </p:grpSpPr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2D1C6584-3E48-E74B-BC20-4BEE8972A6CD}"/>
                </a:ext>
              </a:extLst>
            </p:cNvPr>
            <p:cNvGrpSpPr/>
            <p:nvPr/>
          </p:nvGrpSpPr>
          <p:grpSpPr>
            <a:xfrm>
              <a:off x="4376110" y="5839609"/>
              <a:ext cx="200136" cy="203214"/>
              <a:chOff x="3454295" y="3636660"/>
              <a:chExt cx="2367626" cy="2404034"/>
            </a:xfrm>
            <a:grpFill/>
          </p:grpSpPr>
          <p:sp>
            <p:nvSpPr>
              <p:cNvPr id="82" name="Placa 81">
                <a:extLst>
                  <a:ext uri="{FF2B5EF4-FFF2-40B4-BE49-F238E27FC236}">
                    <a16:creationId xmlns:a16="http://schemas.microsoft.com/office/drawing/2014/main" id="{29168494-EEAC-2F48-9641-1640ED8804A7}"/>
                  </a:ext>
                </a:extLst>
              </p:cNvPr>
              <p:cNvSpPr/>
              <p:nvPr/>
            </p:nvSpPr>
            <p:spPr>
              <a:xfrm>
                <a:off x="3454295" y="3636660"/>
                <a:ext cx="2355264" cy="2360834"/>
              </a:xfrm>
              <a:prstGeom prst="plaque">
                <a:avLst>
                  <a:gd name="adj" fmla="val 411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  <p:sp>
            <p:nvSpPr>
              <p:cNvPr id="83" name="Placa 82">
                <a:extLst>
                  <a:ext uri="{FF2B5EF4-FFF2-40B4-BE49-F238E27FC236}">
                    <a16:creationId xmlns:a16="http://schemas.microsoft.com/office/drawing/2014/main" id="{5CF67A75-0E46-FE4E-A1AF-0707AA5D55E0}"/>
                  </a:ext>
                </a:extLst>
              </p:cNvPr>
              <p:cNvSpPr/>
              <p:nvPr/>
            </p:nvSpPr>
            <p:spPr>
              <a:xfrm rot="2700000">
                <a:off x="3463872" y="3682645"/>
                <a:ext cx="2355264" cy="2360834"/>
              </a:xfrm>
              <a:prstGeom prst="plaque">
                <a:avLst>
                  <a:gd name="adj" fmla="val 411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 dirty="0"/>
              </a:p>
            </p:txBody>
          </p:sp>
        </p:grp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05FFE39A-F0F3-9C41-A022-1AE3CAF7D152}"/>
                </a:ext>
              </a:extLst>
            </p:cNvPr>
            <p:cNvSpPr/>
            <p:nvPr/>
          </p:nvSpPr>
          <p:spPr>
            <a:xfrm>
              <a:off x="4445390" y="5913171"/>
              <a:ext cx="55620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FAE19203-41D3-544F-8B67-7EE7504C90B6}"/>
              </a:ext>
            </a:extLst>
          </p:cNvPr>
          <p:cNvGrpSpPr/>
          <p:nvPr/>
        </p:nvGrpSpPr>
        <p:grpSpPr>
          <a:xfrm>
            <a:off x="5799328" y="3088963"/>
            <a:ext cx="163960" cy="166482"/>
            <a:chOff x="4376110" y="5839609"/>
            <a:chExt cx="200136" cy="203214"/>
          </a:xfrm>
          <a:solidFill>
            <a:srgbClr val="3084F3"/>
          </a:solidFill>
        </p:grpSpPr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A90370C1-5EFD-9F40-9B88-794CC360706F}"/>
                </a:ext>
              </a:extLst>
            </p:cNvPr>
            <p:cNvGrpSpPr/>
            <p:nvPr/>
          </p:nvGrpSpPr>
          <p:grpSpPr>
            <a:xfrm>
              <a:off x="4376110" y="5839609"/>
              <a:ext cx="200136" cy="203214"/>
              <a:chOff x="3454295" y="3636660"/>
              <a:chExt cx="2367626" cy="2404034"/>
            </a:xfrm>
            <a:grpFill/>
          </p:grpSpPr>
          <p:sp>
            <p:nvSpPr>
              <p:cNvPr id="78" name="Placa 77">
                <a:extLst>
                  <a:ext uri="{FF2B5EF4-FFF2-40B4-BE49-F238E27FC236}">
                    <a16:creationId xmlns:a16="http://schemas.microsoft.com/office/drawing/2014/main" id="{1741C134-D865-2F44-8E89-5F70C16E9B5B}"/>
                  </a:ext>
                </a:extLst>
              </p:cNvPr>
              <p:cNvSpPr/>
              <p:nvPr/>
            </p:nvSpPr>
            <p:spPr>
              <a:xfrm>
                <a:off x="3454295" y="3636660"/>
                <a:ext cx="2355264" cy="2360834"/>
              </a:xfrm>
              <a:prstGeom prst="plaque">
                <a:avLst>
                  <a:gd name="adj" fmla="val 411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  <p:sp>
            <p:nvSpPr>
              <p:cNvPr id="79" name="Placa 78">
                <a:extLst>
                  <a:ext uri="{FF2B5EF4-FFF2-40B4-BE49-F238E27FC236}">
                    <a16:creationId xmlns:a16="http://schemas.microsoft.com/office/drawing/2014/main" id="{07B292FA-1420-D443-8D46-74264C376954}"/>
                  </a:ext>
                </a:extLst>
              </p:cNvPr>
              <p:cNvSpPr/>
              <p:nvPr/>
            </p:nvSpPr>
            <p:spPr>
              <a:xfrm rot="2700000">
                <a:off x="3463872" y="3682645"/>
                <a:ext cx="2355264" cy="2360834"/>
              </a:xfrm>
              <a:prstGeom prst="plaque">
                <a:avLst>
                  <a:gd name="adj" fmla="val 411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 dirty="0"/>
              </a:p>
            </p:txBody>
          </p:sp>
        </p:grp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90B3B608-A950-4343-B40D-D6BE0F6042AE}"/>
                </a:ext>
              </a:extLst>
            </p:cNvPr>
            <p:cNvSpPr/>
            <p:nvPr/>
          </p:nvSpPr>
          <p:spPr>
            <a:xfrm>
              <a:off x="4445390" y="5913171"/>
              <a:ext cx="55620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</p:grpSp>
      <p:sp>
        <p:nvSpPr>
          <p:cNvPr id="89" name="CuadroTexto 88">
            <a:extLst>
              <a:ext uri="{FF2B5EF4-FFF2-40B4-BE49-F238E27FC236}">
                <a16:creationId xmlns:a16="http://schemas.microsoft.com/office/drawing/2014/main" id="{13BE19EB-3BF7-A747-8FCC-0B3BBC59F900}"/>
              </a:ext>
            </a:extLst>
          </p:cNvPr>
          <p:cNvSpPr txBox="1"/>
          <p:nvPr/>
        </p:nvSpPr>
        <p:spPr>
          <a:xfrm rot="16200000">
            <a:off x="5701496" y="3031826"/>
            <a:ext cx="1004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Tecnología: </a:t>
            </a:r>
          </a:p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Webservices</a:t>
            </a:r>
          </a:p>
        </p:txBody>
      </p: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4954462D-1B47-934C-B631-69BF871D990C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5420487" y="3178457"/>
            <a:ext cx="128903" cy="613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245B339E-AD90-5645-AEC1-923E6D729956}"/>
              </a:ext>
            </a:extLst>
          </p:cNvPr>
          <p:cNvSpPr txBox="1"/>
          <p:nvPr/>
        </p:nvSpPr>
        <p:spPr>
          <a:xfrm>
            <a:off x="7540505" y="3461365"/>
            <a:ext cx="5707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RCE</a:t>
            </a:r>
            <a:endParaRPr lang="es-CL" sz="750" dirty="0"/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A0BE17B2-D5E4-8B42-81A5-53A9C2C155EE}"/>
              </a:ext>
            </a:extLst>
          </p:cNvPr>
          <p:cNvGrpSpPr/>
          <p:nvPr/>
        </p:nvGrpSpPr>
        <p:grpSpPr>
          <a:xfrm>
            <a:off x="6873213" y="2861523"/>
            <a:ext cx="482547" cy="519851"/>
            <a:chOff x="5990729" y="5416655"/>
            <a:chExt cx="852687" cy="918605"/>
          </a:xfrm>
          <a:solidFill>
            <a:srgbClr val="3084F3"/>
          </a:solidFill>
        </p:grpSpPr>
        <p:grpSp>
          <p:nvGrpSpPr>
            <p:cNvPr id="102" name="Grupo 101">
              <a:extLst>
                <a:ext uri="{FF2B5EF4-FFF2-40B4-BE49-F238E27FC236}">
                  <a16:creationId xmlns:a16="http://schemas.microsoft.com/office/drawing/2014/main" id="{2A5A591A-5F01-CD40-94CB-1B8E113E624A}"/>
                </a:ext>
              </a:extLst>
            </p:cNvPr>
            <p:cNvGrpSpPr/>
            <p:nvPr/>
          </p:nvGrpSpPr>
          <p:grpSpPr>
            <a:xfrm>
              <a:off x="5990729" y="5923279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113" name="Grupo 112">
                <a:extLst>
                  <a:ext uri="{FF2B5EF4-FFF2-40B4-BE49-F238E27FC236}">
                    <a16:creationId xmlns:a16="http://schemas.microsoft.com/office/drawing/2014/main" id="{8AD247E7-3DAE-2B46-83E6-0F39A053018D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115" name="Placa 114">
                  <a:extLst>
                    <a:ext uri="{FF2B5EF4-FFF2-40B4-BE49-F238E27FC236}">
                      <a16:creationId xmlns:a16="http://schemas.microsoft.com/office/drawing/2014/main" id="{8139984F-C75B-084B-AA57-E0BD716965C9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116" name="Placa 115">
                  <a:extLst>
                    <a:ext uri="{FF2B5EF4-FFF2-40B4-BE49-F238E27FC236}">
                      <a16:creationId xmlns:a16="http://schemas.microsoft.com/office/drawing/2014/main" id="{7CB08211-ABAE-904C-98CA-0D89D06A23E0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9FCEDE3C-A7EB-224C-BCF9-5FA43A958B52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8C7FA07A-1E1F-2542-B96D-DB1DC4ADD42F}"/>
                </a:ext>
              </a:extLst>
            </p:cNvPr>
            <p:cNvGrpSpPr/>
            <p:nvPr/>
          </p:nvGrpSpPr>
          <p:grpSpPr>
            <a:xfrm>
              <a:off x="6105063" y="5416655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109" name="Grupo 108">
                <a:extLst>
                  <a:ext uri="{FF2B5EF4-FFF2-40B4-BE49-F238E27FC236}">
                    <a16:creationId xmlns:a16="http://schemas.microsoft.com/office/drawing/2014/main" id="{DDCB3FB8-96B9-214D-A60F-946BCABA8851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111" name="Placa 110">
                  <a:extLst>
                    <a:ext uri="{FF2B5EF4-FFF2-40B4-BE49-F238E27FC236}">
                      <a16:creationId xmlns:a16="http://schemas.microsoft.com/office/drawing/2014/main" id="{BC8EDEFA-6BAE-E74A-8807-827BDFEE3F6D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112" name="Placa 111">
                  <a:extLst>
                    <a:ext uri="{FF2B5EF4-FFF2-40B4-BE49-F238E27FC236}">
                      <a16:creationId xmlns:a16="http://schemas.microsoft.com/office/drawing/2014/main" id="{4C6FE280-4F75-3949-AAD4-D9A5F0A0654C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779AA356-CFC7-FE4D-937E-4D63E43566E0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15083793-2F47-8B43-BCB2-11AE8DA58B14}"/>
                </a:ext>
              </a:extLst>
            </p:cNvPr>
            <p:cNvGrpSpPr/>
            <p:nvPr/>
          </p:nvGrpSpPr>
          <p:grpSpPr>
            <a:xfrm>
              <a:off x="6437675" y="5730615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105" name="Grupo 104">
                <a:extLst>
                  <a:ext uri="{FF2B5EF4-FFF2-40B4-BE49-F238E27FC236}">
                    <a16:creationId xmlns:a16="http://schemas.microsoft.com/office/drawing/2014/main" id="{4C21BFD2-988A-B941-9F6D-2831F76E92C2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107" name="Placa 106">
                  <a:extLst>
                    <a:ext uri="{FF2B5EF4-FFF2-40B4-BE49-F238E27FC236}">
                      <a16:creationId xmlns:a16="http://schemas.microsoft.com/office/drawing/2014/main" id="{16A13291-84B9-6F42-9814-AAE97FECF4D6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108" name="Placa 107">
                  <a:extLst>
                    <a:ext uri="{FF2B5EF4-FFF2-40B4-BE49-F238E27FC236}">
                      <a16:creationId xmlns:a16="http://schemas.microsoft.com/office/drawing/2014/main" id="{9771E2F2-A182-B443-BC27-C9B8854C3096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A755DA95-2010-E948-9AB7-2D703005EAE3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EC92DA53-0F29-9949-917D-24364F4DDC27}"/>
              </a:ext>
            </a:extLst>
          </p:cNvPr>
          <p:cNvSpPr txBox="1"/>
          <p:nvPr/>
        </p:nvSpPr>
        <p:spPr>
          <a:xfrm>
            <a:off x="6916512" y="3467542"/>
            <a:ext cx="5707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ESB</a:t>
            </a:r>
            <a:endParaRPr lang="es-CL" sz="750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A0AACD01-50A3-2A49-B273-497BC8673FE5}"/>
              </a:ext>
            </a:extLst>
          </p:cNvPr>
          <p:cNvSpPr txBox="1"/>
          <p:nvPr/>
        </p:nvSpPr>
        <p:spPr>
          <a:xfrm rot="16200000">
            <a:off x="6197800" y="3031826"/>
            <a:ext cx="1004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Plataforma: </a:t>
            </a:r>
          </a:p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MirthConnect</a:t>
            </a:r>
          </a:p>
        </p:txBody>
      </p:sp>
      <p:cxnSp>
        <p:nvCxnSpPr>
          <p:cNvPr id="125" name="Conector recto de flecha 124">
            <a:extLst>
              <a:ext uri="{FF2B5EF4-FFF2-40B4-BE49-F238E27FC236}">
                <a16:creationId xmlns:a16="http://schemas.microsoft.com/office/drawing/2014/main" id="{07E7FA71-538C-7446-B1AA-56FA454A46DE}"/>
              </a:ext>
            </a:extLst>
          </p:cNvPr>
          <p:cNvCxnSpPr>
            <a:cxnSpLocks/>
          </p:cNvCxnSpPr>
          <p:nvPr/>
        </p:nvCxnSpPr>
        <p:spPr>
          <a:xfrm flipH="1" flipV="1">
            <a:off x="7354561" y="3072031"/>
            <a:ext cx="208052" cy="117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9E453262-27A2-2C4E-9FFD-55693CC389CA}"/>
              </a:ext>
            </a:extLst>
          </p:cNvPr>
          <p:cNvSpPr txBox="1"/>
          <p:nvPr/>
        </p:nvSpPr>
        <p:spPr>
          <a:xfrm>
            <a:off x="2108586" y="3460206"/>
            <a:ext cx="8287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HIS - RCE</a:t>
            </a:r>
            <a:endParaRPr lang="es-CL" sz="750" dirty="0"/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30FD88AB-EB08-EC46-ACCA-F5FA37C8FDCF}"/>
              </a:ext>
            </a:extLst>
          </p:cNvPr>
          <p:cNvGrpSpPr/>
          <p:nvPr/>
        </p:nvGrpSpPr>
        <p:grpSpPr>
          <a:xfrm>
            <a:off x="3047348" y="2875078"/>
            <a:ext cx="482547" cy="519851"/>
            <a:chOff x="5990729" y="5416655"/>
            <a:chExt cx="852687" cy="918605"/>
          </a:xfrm>
          <a:solidFill>
            <a:srgbClr val="2F84F4"/>
          </a:solidFill>
        </p:grpSpPr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134BB478-7C1B-214A-915A-C63E69E3FDC1}"/>
                </a:ext>
              </a:extLst>
            </p:cNvPr>
            <p:cNvGrpSpPr/>
            <p:nvPr/>
          </p:nvGrpSpPr>
          <p:grpSpPr>
            <a:xfrm>
              <a:off x="5990729" y="5923279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142" name="Grupo 141">
                <a:extLst>
                  <a:ext uri="{FF2B5EF4-FFF2-40B4-BE49-F238E27FC236}">
                    <a16:creationId xmlns:a16="http://schemas.microsoft.com/office/drawing/2014/main" id="{53085608-F293-E14C-A1BE-2E92CE933B14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144" name="Placa 143">
                  <a:extLst>
                    <a:ext uri="{FF2B5EF4-FFF2-40B4-BE49-F238E27FC236}">
                      <a16:creationId xmlns:a16="http://schemas.microsoft.com/office/drawing/2014/main" id="{BFB1AF10-762B-8440-BB1E-9C46675A01FF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145" name="Placa 144">
                  <a:extLst>
                    <a:ext uri="{FF2B5EF4-FFF2-40B4-BE49-F238E27FC236}">
                      <a16:creationId xmlns:a16="http://schemas.microsoft.com/office/drawing/2014/main" id="{46F566F5-159D-3E47-BA7F-025E35F2D034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143" name="Elipse 142">
                <a:extLst>
                  <a:ext uri="{FF2B5EF4-FFF2-40B4-BE49-F238E27FC236}">
                    <a16:creationId xmlns:a16="http://schemas.microsoft.com/office/drawing/2014/main" id="{AA9CC551-97E6-A94C-8BAC-A9BB67091EB6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  <p:grpSp>
          <p:nvGrpSpPr>
            <p:cNvPr id="132" name="Grupo 131">
              <a:extLst>
                <a:ext uri="{FF2B5EF4-FFF2-40B4-BE49-F238E27FC236}">
                  <a16:creationId xmlns:a16="http://schemas.microsoft.com/office/drawing/2014/main" id="{CF0F4825-B153-6C46-B11F-2472F93C00B3}"/>
                </a:ext>
              </a:extLst>
            </p:cNvPr>
            <p:cNvGrpSpPr/>
            <p:nvPr/>
          </p:nvGrpSpPr>
          <p:grpSpPr>
            <a:xfrm>
              <a:off x="6105063" y="5416655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138" name="Grupo 137">
                <a:extLst>
                  <a:ext uri="{FF2B5EF4-FFF2-40B4-BE49-F238E27FC236}">
                    <a16:creationId xmlns:a16="http://schemas.microsoft.com/office/drawing/2014/main" id="{266403D9-924F-F24F-AB21-13F801CDC533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140" name="Placa 139">
                  <a:extLst>
                    <a:ext uri="{FF2B5EF4-FFF2-40B4-BE49-F238E27FC236}">
                      <a16:creationId xmlns:a16="http://schemas.microsoft.com/office/drawing/2014/main" id="{8CB1BE60-0329-0E47-B5CB-E0FDC40D922E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141" name="Placa 140">
                  <a:extLst>
                    <a:ext uri="{FF2B5EF4-FFF2-40B4-BE49-F238E27FC236}">
                      <a16:creationId xmlns:a16="http://schemas.microsoft.com/office/drawing/2014/main" id="{8FD80F9A-6B67-3F4E-8249-2B21F40D2A29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139" name="Elipse 138">
                <a:extLst>
                  <a:ext uri="{FF2B5EF4-FFF2-40B4-BE49-F238E27FC236}">
                    <a16:creationId xmlns:a16="http://schemas.microsoft.com/office/drawing/2014/main" id="{BCCB8A43-F7FD-4C46-B521-559384065255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  <p:grpSp>
          <p:nvGrpSpPr>
            <p:cNvPr id="133" name="Grupo 132">
              <a:extLst>
                <a:ext uri="{FF2B5EF4-FFF2-40B4-BE49-F238E27FC236}">
                  <a16:creationId xmlns:a16="http://schemas.microsoft.com/office/drawing/2014/main" id="{1FDF2761-C26C-104D-906C-0086658E7FCB}"/>
                </a:ext>
              </a:extLst>
            </p:cNvPr>
            <p:cNvGrpSpPr/>
            <p:nvPr/>
          </p:nvGrpSpPr>
          <p:grpSpPr>
            <a:xfrm>
              <a:off x="6437675" y="5730615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134" name="Grupo 133">
                <a:extLst>
                  <a:ext uri="{FF2B5EF4-FFF2-40B4-BE49-F238E27FC236}">
                    <a16:creationId xmlns:a16="http://schemas.microsoft.com/office/drawing/2014/main" id="{2CDBB56C-1812-E746-B523-52B468E79686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136" name="Placa 135">
                  <a:extLst>
                    <a:ext uri="{FF2B5EF4-FFF2-40B4-BE49-F238E27FC236}">
                      <a16:creationId xmlns:a16="http://schemas.microsoft.com/office/drawing/2014/main" id="{BD784EFA-087E-5840-9E84-B290A6B058E5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137" name="Placa 136">
                  <a:extLst>
                    <a:ext uri="{FF2B5EF4-FFF2-40B4-BE49-F238E27FC236}">
                      <a16:creationId xmlns:a16="http://schemas.microsoft.com/office/drawing/2014/main" id="{D973A4EE-84AD-C044-B57B-A22695FA66FE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135" name="Elipse 134">
                <a:extLst>
                  <a:ext uri="{FF2B5EF4-FFF2-40B4-BE49-F238E27FC236}">
                    <a16:creationId xmlns:a16="http://schemas.microsoft.com/office/drawing/2014/main" id="{A338DC4C-188F-874D-B5B8-4611022DAA95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136B42BC-501A-5845-A8B5-46B5FB31E8B4}"/>
              </a:ext>
            </a:extLst>
          </p:cNvPr>
          <p:cNvSpPr txBox="1"/>
          <p:nvPr/>
        </p:nvSpPr>
        <p:spPr>
          <a:xfrm>
            <a:off x="3089179" y="3464593"/>
            <a:ext cx="5707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ESB</a:t>
            </a:r>
            <a:endParaRPr lang="es-CL" sz="750" dirty="0"/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41ED1FFC-C786-F349-B144-7226451164D2}"/>
              </a:ext>
            </a:extLst>
          </p:cNvPr>
          <p:cNvSpPr txBox="1"/>
          <p:nvPr/>
        </p:nvSpPr>
        <p:spPr>
          <a:xfrm rot="16200000">
            <a:off x="3178817" y="3031827"/>
            <a:ext cx="1004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Plataforma: </a:t>
            </a:r>
          </a:p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SaludTIntegra</a:t>
            </a:r>
          </a:p>
        </p:txBody>
      </p:sp>
      <p:cxnSp>
        <p:nvCxnSpPr>
          <p:cNvPr id="157" name="Conector recto de flecha 156">
            <a:extLst>
              <a:ext uri="{FF2B5EF4-FFF2-40B4-BE49-F238E27FC236}">
                <a16:creationId xmlns:a16="http://schemas.microsoft.com/office/drawing/2014/main" id="{C8E4AF95-DF1F-5D4B-8167-FD98C1436DDE}"/>
              </a:ext>
            </a:extLst>
          </p:cNvPr>
          <p:cNvCxnSpPr>
            <a:cxnSpLocks/>
          </p:cNvCxnSpPr>
          <p:nvPr/>
        </p:nvCxnSpPr>
        <p:spPr>
          <a:xfrm flipH="1">
            <a:off x="2768248" y="3137149"/>
            <a:ext cx="297235" cy="94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5863414C-688A-6240-BA6A-2A67CDACC462}"/>
              </a:ext>
            </a:extLst>
          </p:cNvPr>
          <p:cNvSpPr txBox="1"/>
          <p:nvPr/>
        </p:nvSpPr>
        <p:spPr>
          <a:xfrm>
            <a:off x="5117848" y="3966469"/>
            <a:ext cx="605528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247" indent="-70247" defTabSz="685800">
              <a:buFont typeface="Wingdings" pitchFamily="2" charset="2"/>
              <a:buChar char="§"/>
              <a:defRPr/>
            </a:pPr>
            <a:r>
              <a:rPr lang="es-CL" sz="52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BuscarSIC</a:t>
            </a:r>
          </a:p>
          <a:p>
            <a:pPr marL="70247" indent="-70247" defTabSz="685800">
              <a:buFont typeface="Wingdings" pitchFamily="2" charset="2"/>
              <a:buChar char="§"/>
              <a:defRPr/>
            </a:pPr>
            <a:r>
              <a:rPr lang="es-CL" sz="52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GuardarSIC</a:t>
            </a:r>
          </a:p>
        </p:txBody>
      </p:sp>
      <p:graphicFrame>
        <p:nvGraphicFramePr>
          <p:cNvPr id="168" name="Tabla 167">
            <a:extLst>
              <a:ext uri="{FF2B5EF4-FFF2-40B4-BE49-F238E27FC236}">
                <a16:creationId xmlns:a16="http://schemas.microsoft.com/office/drawing/2014/main" id="{998A74B9-2BAE-BA4D-AA4B-BDBC1E9A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14865"/>
              </p:ext>
            </p:extLst>
          </p:nvPr>
        </p:nvGraphicFramePr>
        <p:xfrm>
          <a:off x="6414382" y="4083343"/>
          <a:ext cx="1712936" cy="765113"/>
        </p:xfrm>
        <a:graphic>
          <a:graphicData uri="http://schemas.openxmlformats.org/drawingml/2006/table">
            <a:tbl>
              <a:tblPr/>
              <a:tblGrid>
                <a:gridCol w="1712936">
                  <a:extLst>
                    <a:ext uri="{9D8B030D-6E8A-4147-A177-3AD203B41FA5}">
                      <a16:colId xmlns:a16="http://schemas.microsoft.com/office/drawing/2014/main" val="4144882066"/>
                    </a:ext>
                  </a:extLst>
                </a:gridCol>
              </a:tblGrid>
              <a:tr h="765113">
                <a:tc>
                  <a:txBody>
                    <a:bodyPr/>
                    <a:lstStyle/>
                    <a:p>
                      <a:pPr marL="93663" indent="-93663">
                        <a:buFont typeface="Wingdings" pitchFamily="2" charset="2"/>
                        <a:buChar char="§"/>
                        <a:tabLst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NotificarCitaAgendada</a:t>
                      </a:r>
                    </a:p>
                    <a:p>
                      <a:pPr marL="93663" indent="-93663">
                        <a:buFont typeface="Wingdings" pitchFamily="2" charset="2"/>
                        <a:buChar char="§"/>
                        <a:tabLst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NotificarCitaCancelada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NotificarLlegadaDePaciente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NotificarAusenciaDePaciente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NotificarConfirmacionDiagnostica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NotificarAltaDePaciente 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NotificarSolicitudEgresada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ResponderDerivacion</a:t>
                      </a:r>
                    </a:p>
                    <a:p>
                      <a:pPr marL="93663" indent="-93663">
                        <a:buFont typeface="Wingdings" pitchFamily="2" charset="2"/>
                        <a:buChar char="§"/>
                        <a:tabLst/>
                      </a:pPr>
                      <a:r>
                        <a:rPr lang="es-CL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NotificarPostergacion</a:t>
                      </a:r>
                    </a:p>
                  </a:txBody>
                  <a:tcPr marL="35719" marR="35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8288"/>
                  </a:ext>
                </a:extLst>
              </a:tr>
            </a:tbl>
          </a:graphicData>
        </a:graphic>
      </p:graphicFrame>
      <p:sp>
        <p:nvSpPr>
          <p:cNvPr id="170" name="CuadroTexto 169">
            <a:extLst>
              <a:ext uri="{FF2B5EF4-FFF2-40B4-BE49-F238E27FC236}">
                <a16:creationId xmlns:a16="http://schemas.microsoft.com/office/drawing/2014/main" id="{95B7D8BB-CF40-8D45-AD39-8CC76ADE3CC3}"/>
              </a:ext>
            </a:extLst>
          </p:cNvPr>
          <p:cNvSpPr txBox="1"/>
          <p:nvPr/>
        </p:nvSpPr>
        <p:spPr>
          <a:xfrm>
            <a:off x="5786790" y="3736897"/>
            <a:ext cx="11978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s-CL" sz="600" dirty="0">
                <a:solidFill>
                  <a:srgbClr val="00000A"/>
                </a:solidFill>
                <a:latin typeface="Calibri" panose="020F0502020204030204" pitchFamily="34" charset="0"/>
              </a:rPr>
              <a:t>WSDL SOAP XML HTTP (TLS y SSL)</a:t>
            </a:r>
          </a:p>
        </p:txBody>
      </p:sp>
      <p:sp>
        <p:nvSpPr>
          <p:cNvPr id="172" name="Rectángulo 171">
            <a:extLst>
              <a:ext uri="{FF2B5EF4-FFF2-40B4-BE49-F238E27FC236}">
                <a16:creationId xmlns:a16="http://schemas.microsoft.com/office/drawing/2014/main" id="{C2EFC10E-38B0-894D-B2BF-544AA1889276}"/>
              </a:ext>
            </a:extLst>
          </p:cNvPr>
          <p:cNvSpPr/>
          <p:nvPr/>
        </p:nvSpPr>
        <p:spPr>
          <a:xfrm>
            <a:off x="1370907" y="163370"/>
            <a:ext cx="7501667" cy="101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100" dirty="0">
              <a:solidFill>
                <a:srgbClr val="2D84F3"/>
              </a:solidFill>
            </a:endParaRPr>
          </a:p>
        </p:txBody>
      </p:sp>
      <p:sp>
        <p:nvSpPr>
          <p:cNvPr id="179" name="Arco de bloque 178">
            <a:extLst>
              <a:ext uri="{FF2B5EF4-FFF2-40B4-BE49-F238E27FC236}">
                <a16:creationId xmlns:a16="http://schemas.microsoft.com/office/drawing/2014/main" id="{82126E56-65DE-AB47-96F7-73E73CDA641C}"/>
              </a:ext>
            </a:extLst>
          </p:cNvPr>
          <p:cNvSpPr/>
          <p:nvPr/>
        </p:nvSpPr>
        <p:spPr>
          <a:xfrm rot="5400000">
            <a:off x="4019906" y="3127888"/>
            <a:ext cx="487788" cy="199055"/>
          </a:xfrm>
          <a:prstGeom prst="blockArc">
            <a:avLst>
              <a:gd name="adj1" fmla="val 8892191"/>
              <a:gd name="adj2" fmla="val 1256707"/>
              <a:gd name="adj3" fmla="val 8891"/>
            </a:avLst>
          </a:prstGeom>
          <a:solidFill>
            <a:srgbClr val="2D84F3"/>
          </a:solidFill>
          <a:ln w="41275">
            <a:solidFill>
              <a:srgbClr val="2D84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 dirty="0">
              <a:solidFill>
                <a:schemeClr val="tx1"/>
              </a:solidFill>
            </a:endParaRPr>
          </a:p>
        </p:txBody>
      </p:sp>
      <p:cxnSp>
        <p:nvCxnSpPr>
          <p:cNvPr id="183" name="Conector recto 182">
            <a:extLst>
              <a:ext uri="{FF2B5EF4-FFF2-40B4-BE49-F238E27FC236}">
                <a16:creationId xmlns:a16="http://schemas.microsoft.com/office/drawing/2014/main" id="{6F41EBFF-D91A-F442-8EDB-96FDCFE580E8}"/>
              </a:ext>
            </a:extLst>
          </p:cNvPr>
          <p:cNvCxnSpPr>
            <a:cxnSpLocks/>
          </p:cNvCxnSpPr>
          <p:nvPr/>
        </p:nvCxnSpPr>
        <p:spPr>
          <a:xfrm>
            <a:off x="4071990" y="3237087"/>
            <a:ext cx="199055" cy="0"/>
          </a:xfrm>
          <a:prstGeom prst="line">
            <a:avLst/>
          </a:prstGeom>
          <a:ln w="38100" cap="rnd">
            <a:solidFill>
              <a:srgbClr val="2E8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A8FCD6E7-BEF0-7E47-94B9-9F9792BDD928}"/>
              </a:ext>
            </a:extLst>
          </p:cNvPr>
          <p:cNvCxnSpPr>
            <a:cxnSpLocks/>
          </p:cNvCxnSpPr>
          <p:nvPr/>
        </p:nvCxnSpPr>
        <p:spPr>
          <a:xfrm>
            <a:off x="4103431" y="3305108"/>
            <a:ext cx="166340" cy="0"/>
          </a:xfrm>
          <a:prstGeom prst="line">
            <a:avLst/>
          </a:prstGeom>
          <a:ln w="38100" cap="rnd">
            <a:solidFill>
              <a:srgbClr val="2E8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cto 185">
            <a:extLst>
              <a:ext uri="{FF2B5EF4-FFF2-40B4-BE49-F238E27FC236}">
                <a16:creationId xmlns:a16="http://schemas.microsoft.com/office/drawing/2014/main" id="{5B96C951-E5CD-4045-8549-EE9230D39148}"/>
              </a:ext>
            </a:extLst>
          </p:cNvPr>
          <p:cNvCxnSpPr>
            <a:cxnSpLocks/>
          </p:cNvCxnSpPr>
          <p:nvPr/>
        </p:nvCxnSpPr>
        <p:spPr>
          <a:xfrm>
            <a:off x="4398845" y="3194352"/>
            <a:ext cx="66948" cy="0"/>
          </a:xfrm>
          <a:prstGeom prst="line">
            <a:avLst/>
          </a:prstGeom>
          <a:ln w="38100" cap="rnd">
            <a:solidFill>
              <a:srgbClr val="2E8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recto 186">
            <a:extLst>
              <a:ext uri="{FF2B5EF4-FFF2-40B4-BE49-F238E27FC236}">
                <a16:creationId xmlns:a16="http://schemas.microsoft.com/office/drawing/2014/main" id="{1158030F-CA73-F644-A617-004758163BBE}"/>
              </a:ext>
            </a:extLst>
          </p:cNvPr>
          <p:cNvCxnSpPr>
            <a:cxnSpLocks/>
          </p:cNvCxnSpPr>
          <p:nvPr/>
        </p:nvCxnSpPr>
        <p:spPr>
          <a:xfrm>
            <a:off x="4398416" y="3273803"/>
            <a:ext cx="66948" cy="0"/>
          </a:xfrm>
          <a:prstGeom prst="line">
            <a:avLst/>
          </a:prstGeom>
          <a:ln w="38100" cap="rnd">
            <a:solidFill>
              <a:srgbClr val="2D72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67F488DE-DFA7-6144-B8CF-4D5D8E167F88}"/>
              </a:ext>
            </a:extLst>
          </p:cNvPr>
          <p:cNvCxnSpPr>
            <a:cxnSpLocks/>
          </p:cNvCxnSpPr>
          <p:nvPr/>
        </p:nvCxnSpPr>
        <p:spPr>
          <a:xfrm>
            <a:off x="4102156" y="3176129"/>
            <a:ext cx="166340" cy="0"/>
          </a:xfrm>
          <a:prstGeom prst="line">
            <a:avLst/>
          </a:prstGeom>
          <a:ln w="38100" cap="rnd">
            <a:solidFill>
              <a:srgbClr val="2E8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16EA4182-8809-BD40-84F8-4411C5B6B588}"/>
              </a:ext>
            </a:extLst>
          </p:cNvPr>
          <p:cNvSpPr txBox="1"/>
          <p:nvPr/>
        </p:nvSpPr>
        <p:spPr>
          <a:xfrm>
            <a:off x="3944926" y="3468285"/>
            <a:ext cx="7270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API gateway</a:t>
            </a:r>
            <a:endParaRPr lang="es-CL" sz="750" dirty="0"/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A0DEDB28-E099-9048-973D-A05863F18C00}"/>
              </a:ext>
            </a:extLst>
          </p:cNvPr>
          <p:cNvSpPr txBox="1"/>
          <p:nvPr/>
        </p:nvSpPr>
        <p:spPr>
          <a:xfrm>
            <a:off x="4599514" y="188446"/>
            <a:ext cx="7270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API gateway</a:t>
            </a:r>
            <a:endParaRPr lang="es-CL" sz="750" dirty="0"/>
          </a:p>
        </p:txBody>
      </p:sp>
      <p:sp>
        <p:nvSpPr>
          <p:cNvPr id="218" name="CuadroTexto 217">
            <a:extLst>
              <a:ext uri="{FF2B5EF4-FFF2-40B4-BE49-F238E27FC236}">
                <a16:creationId xmlns:a16="http://schemas.microsoft.com/office/drawing/2014/main" id="{5E238B27-1B22-8D42-A464-9790DBCCD76D}"/>
              </a:ext>
            </a:extLst>
          </p:cNvPr>
          <p:cNvSpPr txBox="1"/>
          <p:nvPr/>
        </p:nvSpPr>
        <p:spPr>
          <a:xfrm>
            <a:off x="3002750" y="95143"/>
            <a:ext cx="87603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700" dirty="0">
                <a:solidFill>
                  <a:srgbClr val="2D84F3"/>
                </a:solidFill>
              </a:rPr>
              <a:t>&lt;-&gt;</a:t>
            </a:r>
          </a:p>
        </p:txBody>
      </p:sp>
      <p:sp>
        <p:nvSpPr>
          <p:cNvPr id="219" name="CuadroTexto 218">
            <a:extLst>
              <a:ext uri="{FF2B5EF4-FFF2-40B4-BE49-F238E27FC236}">
                <a16:creationId xmlns:a16="http://schemas.microsoft.com/office/drawing/2014/main" id="{07F3D901-0D84-6047-83FE-9FC1FE1C41CB}"/>
              </a:ext>
            </a:extLst>
          </p:cNvPr>
          <p:cNvSpPr txBox="1"/>
          <p:nvPr/>
        </p:nvSpPr>
        <p:spPr>
          <a:xfrm>
            <a:off x="2553363" y="188303"/>
            <a:ext cx="7270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TEI endpoints</a:t>
            </a:r>
            <a:endParaRPr lang="es-CL" sz="750" dirty="0"/>
          </a:p>
        </p:txBody>
      </p:sp>
      <p:sp>
        <p:nvSpPr>
          <p:cNvPr id="220" name="CuadroTexto 219">
            <a:extLst>
              <a:ext uri="{FF2B5EF4-FFF2-40B4-BE49-F238E27FC236}">
                <a16:creationId xmlns:a16="http://schemas.microsoft.com/office/drawing/2014/main" id="{394426EA-313A-9341-9E5E-EBBD71BF2120}"/>
              </a:ext>
            </a:extLst>
          </p:cNvPr>
          <p:cNvSpPr txBox="1"/>
          <p:nvPr/>
        </p:nvSpPr>
        <p:spPr>
          <a:xfrm>
            <a:off x="6539211" y="198939"/>
            <a:ext cx="7270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Master Data</a:t>
            </a:r>
          </a:p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endpoints</a:t>
            </a:r>
            <a:endParaRPr lang="es-CL" sz="750" dirty="0"/>
          </a:p>
        </p:txBody>
      </p:sp>
      <p:sp>
        <p:nvSpPr>
          <p:cNvPr id="221" name="CuadroTexto 220">
            <a:extLst>
              <a:ext uri="{FF2B5EF4-FFF2-40B4-BE49-F238E27FC236}">
                <a16:creationId xmlns:a16="http://schemas.microsoft.com/office/drawing/2014/main" id="{E7D0C6F5-AB07-9A4C-ABA2-41A095FBC9FD}"/>
              </a:ext>
            </a:extLst>
          </p:cNvPr>
          <p:cNvSpPr txBox="1"/>
          <p:nvPr/>
        </p:nvSpPr>
        <p:spPr>
          <a:xfrm>
            <a:off x="5853615" y="97536"/>
            <a:ext cx="87603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700" dirty="0">
                <a:solidFill>
                  <a:srgbClr val="2D84F3"/>
                </a:solidFill>
              </a:rPr>
              <a:t>&lt;-&gt;</a:t>
            </a:r>
          </a:p>
        </p:txBody>
      </p:sp>
      <p:grpSp>
        <p:nvGrpSpPr>
          <p:cNvPr id="222" name="Grupo 221">
            <a:extLst>
              <a:ext uri="{FF2B5EF4-FFF2-40B4-BE49-F238E27FC236}">
                <a16:creationId xmlns:a16="http://schemas.microsoft.com/office/drawing/2014/main" id="{A00F0DDB-951E-0E46-A76D-FF9A7ED939B1}"/>
              </a:ext>
            </a:extLst>
          </p:cNvPr>
          <p:cNvGrpSpPr/>
          <p:nvPr/>
        </p:nvGrpSpPr>
        <p:grpSpPr>
          <a:xfrm>
            <a:off x="1808707" y="4253676"/>
            <a:ext cx="482547" cy="519851"/>
            <a:chOff x="5990729" y="5416655"/>
            <a:chExt cx="852687" cy="918605"/>
          </a:xfrm>
          <a:solidFill>
            <a:srgbClr val="3084F3"/>
          </a:solidFill>
        </p:grpSpPr>
        <p:grpSp>
          <p:nvGrpSpPr>
            <p:cNvPr id="223" name="Grupo 222">
              <a:extLst>
                <a:ext uri="{FF2B5EF4-FFF2-40B4-BE49-F238E27FC236}">
                  <a16:creationId xmlns:a16="http://schemas.microsoft.com/office/drawing/2014/main" id="{DC5B4CC4-FB43-6840-A3AC-8CFA936171CF}"/>
                </a:ext>
              </a:extLst>
            </p:cNvPr>
            <p:cNvGrpSpPr/>
            <p:nvPr/>
          </p:nvGrpSpPr>
          <p:grpSpPr>
            <a:xfrm>
              <a:off x="5990729" y="5923279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234" name="Grupo 233">
                <a:extLst>
                  <a:ext uri="{FF2B5EF4-FFF2-40B4-BE49-F238E27FC236}">
                    <a16:creationId xmlns:a16="http://schemas.microsoft.com/office/drawing/2014/main" id="{FB74E2EE-E3EB-6C40-ADBA-847D3E45F932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236" name="Placa 235">
                  <a:extLst>
                    <a:ext uri="{FF2B5EF4-FFF2-40B4-BE49-F238E27FC236}">
                      <a16:creationId xmlns:a16="http://schemas.microsoft.com/office/drawing/2014/main" id="{DD9EEE2F-2985-B442-9D39-07E17F3612BD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237" name="Placa 236">
                  <a:extLst>
                    <a:ext uri="{FF2B5EF4-FFF2-40B4-BE49-F238E27FC236}">
                      <a16:creationId xmlns:a16="http://schemas.microsoft.com/office/drawing/2014/main" id="{986A5F18-8224-2F49-86CF-AE7319E0FF4C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8D047287-C426-7241-86C9-039B9759AEDE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  <p:grpSp>
          <p:nvGrpSpPr>
            <p:cNvPr id="224" name="Grupo 223">
              <a:extLst>
                <a:ext uri="{FF2B5EF4-FFF2-40B4-BE49-F238E27FC236}">
                  <a16:creationId xmlns:a16="http://schemas.microsoft.com/office/drawing/2014/main" id="{13771737-49C1-A544-87A0-58EC3DBEEB7E}"/>
                </a:ext>
              </a:extLst>
            </p:cNvPr>
            <p:cNvGrpSpPr/>
            <p:nvPr/>
          </p:nvGrpSpPr>
          <p:grpSpPr>
            <a:xfrm>
              <a:off x="6105063" y="5416655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230" name="Grupo 229">
                <a:extLst>
                  <a:ext uri="{FF2B5EF4-FFF2-40B4-BE49-F238E27FC236}">
                    <a16:creationId xmlns:a16="http://schemas.microsoft.com/office/drawing/2014/main" id="{55BD2980-5316-584D-99EA-88A60B6CB306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232" name="Placa 231">
                  <a:extLst>
                    <a:ext uri="{FF2B5EF4-FFF2-40B4-BE49-F238E27FC236}">
                      <a16:creationId xmlns:a16="http://schemas.microsoft.com/office/drawing/2014/main" id="{94481DA5-458B-DA49-B184-8D1110CDD7E3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233" name="Placa 232">
                  <a:extLst>
                    <a:ext uri="{FF2B5EF4-FFF2-40B4-BE49-F238E27FC236}">
                      <a16:creationId xmlns:a16="http://schemas.microsoft.com/office/drawing/2014/main" id="{8E9412F9-3011-EF44-B756-61F76DD5CF18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231" name="Elipse 230">
                <a:extLst>
                  <a:ext uri="{FF2B5EF4-FFF2-40B4-BE49-F238E27FC236}">
                    <a16:creationId xmlns:a16="http://schemas.microsoft.com/office/drawing/2014/main" id="{59D7AD33-55C3-1F46-9C34-0BC9A810076B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  <p:grpSp>
          <p:nvGrpSpPr>
            <p:cNvPr id="225" name="Grupo 224">
              <a:extLst>
                <a:ext uri="{FF2B5EF4-FFF2-40B4-BE49-F238E27FC236}">
                  <a16:creationId xmlns:a16="http://schemas.microsoft.com/office/drawing/2014/main" id="{1EFA50E2-E5D6-0A46-9156-1E186C6E3B72}"/>
                </a:ext>
              </a:extLst>
            </p:cNvPr>
            <p:cNvGrpSpPr/>
            <p:nvPr/>
          </p:nvGrpSpPr>
          <p:grpSpPr>
            <a:xfrm>
              <a:off x="6437675" y="5730615"/>
              <a:ext cx="405741" cy="411981"/>
              <a:chOff x="4376110" y="5839609"/>
              <a:chExt cx="200136" cy="203214"/>
            </a:xfrm>
            <a:grpFill/>
          </p:grpSpPr>
          <p:grpSp>
            <p:nvGrpSpPr>
              <p:cNvPr id="226" name="Grupo 225">
                <a:extLst>
                  <a:ext uri="{FF2B5EF4-FFF2-40B4-BE49-F238E27FC236}">
                    <a16:creationId xmlns:a16="http://schemas.microsoft.com/office/drawing/2014/main" id="{FF31A960-AF88-1545-9418-7152A7B2B1F0}"/>
                  </a:ext>
                </a:extLst>
              </p:cNvPr>
              <p:cNvGrpSpPr/>
              <p:nvPr/>
            </p:nvGrpSpPr>
            <p:grpSpPr>
              <a:xfrm>
                <a:off x="4376110" y="5839609"/>
                <a:ext cx="200136" cy="203214"/>
                <a:chOff x="3454295" y="3636660"/>
                <a:chExt cx="2367626" cy="2404034"/>
              </a:xfrm>
              <a:grpFill/>
            </p:grpSpPr>
            <p:sp>
              <p:nvSpPr>
                <p:cNvPr id="228" name="Placa 227">
                  <a:extLst>
                    <a:ext uri="{FF2B5EF4-FFF2-40B4-BE49-F238E27FC236}">
                      <a16:creationId xmlns:a16="http://schemas.microsoft.com/office/drawing/2014/main" id="{ED67BB49-6556-394B-88D1-49779956C2F5}"/>
                    </a:ext>
                  </a:extLst>
                </p:cNvPr>
                <p:cNvSpPr/>
                <p:nvPr/>
              </p:nvSpPr>
              <p:spPr>
                <a:xfrm>
                  <a:off x="3454295" y="3636660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/>
                </a:p>
              </p:txBody>
            </p:sp>
            <p:sp>
              <p:nvSpPr>
                <p:cNvPr id="229" name="Placa 228">
                  <a:extLst>
                    <a:ext uri="{FF2B5EF4-FFF2-40B4-BE49-F238E27FC236}">
                      <a16:creationId xmlns:a16="http://schemas.microsoft.com/office/drawing/2014/main" id="{60E15507-F40B-4B4E-A436-AD4B54FC29AF}"/>
                    </a:ext>
                  </a:extLst>
                </p:cNvPr>
                <p:cNvSpPr/>
                <p:nvPr/>
              </p:nvSpPr>
              <p:spPr>
                <a:xfrm rot="2700000">
                  <a:off x="3463872" y="3682645"/>
                  <a:ext cx="2355264" cy="2360834"/>
                </a:xfrm>
                <a:prstGeom prst="plaque">
                  <a:avLst>
                    <a:gd name="adj" fmla="val 41153"/>
                  </a:avLst>
                </a:prstGeom>
                <a:grpFill/>
                <a:ln>
                  <a:solidFill>
                    <a:srgbClr val="2D84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sz="1350" dirty="0"/>
                </a:p>
              </p:txBody>
            </p:sp>
          </p:grpSp>
          <p:sp>
            <p:nvSpPr>
              <p:cNvPr id="227" name="Elipse 226">
                <a:extLst>
                  <a:ext uri="{FF2B5EF4-FFF2-40B4-BE49-F238E27FC236}">
                    <a16:creationId xmlns:a16="http://schemas.microsoft.com/office/drawing/2014/main" id="{441D5AF9-81C7-7245-B917-F5D5504C4ED9}"/>
                  </a:ext>
                </a:extLst>
              </p:cNvPr>
              <p:cNvSpPr/>
              <p:nvPr/>
            </p:nvSpPr>
            <p:spPr>
              <a:xfrm>
                <a:off x="4445390" y="5913171"/>
                <a:ext cx="55620" cy="4571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350"/>
              </a:p>
            </p:txBody>
          </p:sp>
        </p:grpSp>
      </p:grpSp>
      <p:sp>
        <p:nvSpPr>
          <p:cNvPr id="238" name="CuadroTexto 237">
            <a:extLst>
              <a:ext uri="{FF2B5EF4-FFF2-40B4-BE49-F238E27FC236}">
                <a16:creationId xmlns:a16="http://schemas.microsoft.com/office/drawing/2014/main" id="{8F8F7C76-F578-E745-93AF-44695CEE7AFF}"/>
              </a:ext>
            </a:extLst>
          </p:cNvPr>
          <p:cNvSpPr txBox="1"/>
          <p:nvPr/>
        </p:nvSpPr>
        <p:spPr>
          <a:xfrm>
            <a:off x="1744017" y="4789229"/>
            <a:ext cx="5707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ESB</a:t>
            </a:r>
            <a:endParaRPr lang="es-CL" sz="750" dirty="0"/>
          </a:p>
        </p:txBody>
      </p:sp>
      <p:sp>
        <p:nvSpPr>
          <p:cNvPr id="239" name="CuadroTexto 238">
            <a:extLst>
              <a:ext uri="{FF2B5EF4-FFF2-40B4-BE49-F238E27FC236}">
                <a16:creationId xmlns:a16="http://schemas.microsoft.com/office/drawing/2014/main" id="{41FC559E-D9A6-2846-8A0B-B26709D47CCE}"/>
              </a:ext>
            </a:extLst>
          </p:cNvPr>
          <p:cNvSpPr txBox="1"/>
          <p:nvPr/>
        </p:nvSpPr>
        <p:spPr>
          <a:xfrm rot="16200000">
            <a:off x="2066273" y="4403473"/>
            <a:ext cx="776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Plataforma: </a:t>
            </a:r>
          </a:p>
          <a:p>
            <a:pPr algn="ctr"/>
            <a:r>
              <a:rPr lang="es-CL" sz="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MirthConnect</a:t>
            </a:r>
          </a:p>
        </p:txBody>
      </p:sp>
      <p:cxnSp>
        <p:nvCxnSpPr>
          <p:cNvPr id="240" name="Conector angular 239">
            <a:extLst>
              <a:ext uri="{FF2B5EF4-FFF2-40B4-BE49-F238E27FC236}">
                <a16:creationId xmlns:a16="http://schemas.microsoft.com/office/drawing/2014/main" id="{0E166A11-26D2-4F43-B451-BB9A2FD5C6F9}"/>
              </a:ext>
            </a:extLst>
          </p:cNvPr>
          <p:cNvCxnSpPr>
            <a:cxnSpLocks/>
            <a:stCxn id="236" idx="1"/>
          </p:cNvCxnSpPr>
          <p:nvPr/>
        </p:nvCxnSpPr>
        <p:spPr>
          <a:xfrm rot="10800000" flipH="1">
            <a:off x="1808706" y="970048"/>
            <a:ext cx="3042679" cy="3684812"/>
          </a:xfrm>
          <a:prstGeom prst="bentConnector4">
            <a:avLst>
              <a:gd name="adj1" fmla="val -20773"/>
              <a:gd name="adj2" fmla="val 9247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8" name="Grupo 247">
            <a:extLst>
              <a:ext uri="{FF2B5EF4-FFF2-40B4-BE49-F238E27FC236}">
                <a16:creationId xmlns:a16="http://schemas.microsoft.com/office/drawing/2014/main" id="{69885820-210A-F44A-9F03-231B5D960D9D}"/>
              </a:ext>
            </a:extLst>
          </p:cNvPr>
          <p:cNvGrpSpPr/>
          <p:nvPr/>
        </p:nvGrpSpPr>
        <p:grpSpPr>
          <a:xfrm>
            <a:off x="4703413" y="625742"/>
            <a:ext cx="518021" cy="188152"/>
            <a:chOff x="6290535" y="834322"/>
            <a:chExt cx="690694" cy="250869"/>
          </a:xfrm>
        </p:grpSpPr>
        <p:sp>
          <p:nvSpPr>
            <p:cNvPr id="245" name="Preparación 244">
              <a:extLst>
                <a:ext uri="{FF2B5EF4-FFF2-40B4-BE49-F238E27FC236}">
                  <a16:creationId xmlns:a16="http://schemas.microsoft.com/office/drawing/2014/main" id="{45A5DF11-AF07-6142-925A-D94E04D44642}"/>
                </a:ext>
              </a:extLst>
            </p:cNvPr>
            <p:cNvSpPr/>
            <p:nvPr/>
          </p:nvSpPr>
          <p:spPr>
            <a:xfrm rot="2695243">
              <a:off x="6290855" y="834322"/>
              <a:ext cx="690374" cy="243203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508"/>
                <a:gd name="connsiteY0" fmla="*/ 5000 h 10000"/>
                <a:gd name="connsiteX1" fmla="*/ 2000 w 9508"/>
                <a:gd name="connsiteY1" fmla="*/ 0 h 10000"/>
                <a:gd name="connsiteX2" fmla="*/ 8000 w 9508"/>
                <a:gd name="connsiteY2" fmla="*/ 0 h 10000"/>
                <a:gd name="connsiteX3" fmla="*/ 9508 w 9508"/>
                <a:gd name="connsiteY3" fmla="*/ 5170 h 10000"/>
                <a:gd name="connsiteX4" fmla="*/ 8000 w 9508"/>
                <a:gd name="connsiteY4" fmla="*/ 10000 h 10000"/>
                <a:gd name="connsiteX5" fmla="*/ 2000 w 9508"/>
                <a:gd name="connsiteY5" fmla="*/ 10000 h 10000"/>
                <a:gd name="connsiteX6" fmla="*/ 0 w 9508"/>
                <a:gd name="connsiteY6" fmla="*/ 5000 h 10000"/>
                <a:gd name="connsiteX0" fmla="*/ 0 w 9597"/>
                <a:gd name="connsiteY0" fmla="*/ 5170 h 10000"/>
                <a:gd name="connsiteX1" fmla="*/ 1700 w 9597"/>
                <a:gd name="connsiteY1" fmla="*/ 0 h 10000"/>
                <a:gd name="connsiteX2" fmla="*/ 8011 w 9597"/>
                <a:gd name="connsiteY2" fmla="*/ 0 h 10000"/>
                <a:gd name="connsiteX3" fmla="*/ 9597 w 9597"/>
                <a:gd name="connsiteY3" fmla="*/ 5170 h 10000"/>
                <a:gd name="connsiteX4" fmla="*/ 8011 w 9597"/>
                <a:gd name="connsiteY4" fmla="*/ 10000 h 10000"/>
                <a:gd name="connsiteX5" fmla="*/ 1700 w 9597"/>
                <a:gd name="connsiteY5" fmla="*/ 10000 h 10000"/>
                <a:gd name="connsiteX6" fmla="*/ 0 w 9597"/>
                <a:gd name="connsiteY6" fmla="*/ 51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97" h="10000">
                  <a:moveTo>
                    <a:pt x="0" y="5170"/>
                  </a:moveTo>
                  <a:cubicBezTo>
                    <a:pt x="0" y="3503"/>
                    <a:pt x="299" y="833"/>
                    <a:pt x="1700" y="0"/>
                  </a:cubicBezTo>
                  <a:lnTo>
                    <a:pt x="8011" y="0"/>
                  </a:lnTo>
                  <a:cubicBezTo>
                    <a:pt x="9413" y="833"/>
                    <a:pt x="9597" y="3503"/>
                    <a:pt x="9597" y="5170"/>
                  </a:cubicBezTo>
                  <a:cubicBezTo>
                    <a:pt x="9597" y="6837"/>
                    <a:pt x="9413" y="9167"/>
                    <a:pt x="8011" y="10000"/>
                  </a:cubicBezTo>
                  <a:lnTo>
                    <a:pt x="1700" y="10000"/>
                  </a:lnTo>
                  <a:cubicBezTo>
                    <a:pt x="299" y="9167"/>
                    <a:pt x="0" y="6837"/>
                    <a:pt x="0" y="5170"/>
                  </a:cubicBezTo>
                  <a:close/>
                </a:path>
              </a:pathLst>
            </a:custGeom>
            <a:noFill/>
            <a:ln w="25400">
              <a:solidFill>
                <a:srgbClr val="2D72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  <p:sp>
          <p:nvSpPr>
            <p:cNvPr id="246" name="Preparación 244">
              <a:extLst>
                <a:ext uri="{FF2B5EF4-FFF2-40B4-BE49-F238E27FC236}">
                  <a16:creationId xmlns:a16="http://schemas.microsoft.com/office/drawing/2014/main" id="{A482D002-42CA-4044-9357-56F785B543CC}"/>
                </a:ext>
              </a:extLst>
            </p:cNvPr>
            <p:cNvSpPr/>
            <p:nvPr/>
          </p:nvSpPr>
          <p:spPr>
            <a:xfrm rot="18905705">
              <a:off x="6290535" y="841988"/>
              <a:ext cx="690374" cy="243203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508"/>
                <a:gd name="connsiteY0" fmla="*/ 5000 h 10000"/>
                <a:gd name="connsiteX1" fmla="*/ 2000 w 9508"/>
                <a:gd name="connsiteY1" fmla="*/ 0 h 10000"/>
                <a:gd name="connsiteX2" fmla="*/ 8000 w 9508"/>
                <a:gd name="connsiteY2" fmla="*/ 0 h 10000"/>
                <a:gd name="connsiteX3" fmla="*/ 9508 w 9508"/>
                <a:gd name="connsiteY3" fmla="*/ 5170 h 10000"/>
                <a:gd name="connsiteX4" fmla="*/ 8000 w 9508"/>
                <a:gd name="connsiteY4" fmla="*/ 10000 h 10000"/>
                <a:gd name="connsiteX5" fmla="*/ 2000 w 9508"/>
                <a:gd name="connsiteY5" fmla="*/ 10000 h 10000"/>
                <a:gd name="connsiteX6" fmla="*/ 0 w 9508"/>
                <a:gd name="connsiteY6" fmla="*/ 5000 h 10000"/>
                <a:gd name="connsiteX0" fmla="*/ 0 w 9597"/>
                <a:gd name="connsiteY0" fmla="*/ 5170 h 10000"/>
                <a:gd name="connsiteX1" fmla="*/ 1700 w 9597"/>
                <a:gd name="connsiteY1" fmla="*/ 0 h 10000"/>
                <a:gd name="connsiteX2" fmla="*/ 8011 w 9597"/>
                <a:gd name="connsiteY2" fmla="*/ 0 h 10000"/>
                <a:gd name="connsiteX3" fmla="*/ 9597 w 9597"/>
                <a:gd name="connsiteY3" fmla="*/ 5170 h 10000"/>
                <a:gd name="connsiteX4" fmla="*/ 8011 w 9597"/>
                <a:gd name="connsiteY4" fmla="*/ 10000 h 10000"/>
                <a:gd name="connsiteX5" fmla="*/ 1700 w 9597"/>
                <a:gd name="connsiteY5" fmla="*/ 10000 h 10000"/>
                <a:gd name="connsiteX6" fmla="*/ 0 w 9597"/>
                <a:gd name="connsiteY6" fmla="*/ 51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97" h="10000">
                  <a:moveTo>
                    <a:pt x="0" y="5170"/>
                  </a:moveTo>
                  <a:cubicBezTo>
                    <a:pt x="0" y="3503"/>
                    <a:pt x="299" y="833"/>
                    <a:pt x="1700" y="0"/>
                  </a:cubicBezTo>
                  <a:lnTo>
                    <a:pt x="8011" y="0"/>
                  </a:lnTo>
                  <a:cubicBezTo>
                    <a:pt x="9413" y="833"/>
                    <a:pt x="9597" y="3503"/>
                    <a:pt x="9597" y="5170"/>
                  </a:cubicBezTo>
                  <a:cubicBezTo>
                    <a:pt x="9597" y="6837"/>
                    <a:pt x="9413" y="9167"/>
                    <a:pt x="8011" y="10000"/>
                  </a:cubicBezTo>
                  <a:lnTo>
                    <a:pt x="1700" y="10000"/>
                  </a:lnTo>
                  <a:cubicBezTo>
                    <a:pt x="299" y="9167"/>
                    <a:pt x="0" y="6837"/>
                    <a:pt x="0" y="5170"/>
                  </a:cubicBezTo>
                  <a:close/>
                </a:path>
              </a:pathLst>
            </a:custGeom>
            <a:noFill/>
            <a:ln w="25400">
              <a:solidFill>
                <a:srgbClr val="2D72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  <p:sp>
          <p:nvSpPr>
            <p:cNvPr id="247" name="Elipse 246">
              <a:extLst>
                <a:ext uri="{FF2B5EF4-FFF2-40B4-BE49-F238E27FC236}">
                  <a16:creationId xmlns:a16="http://schemas.microsoft.com/office/drawing/2014/main" id="{2F0EA7C9-87C0-0F4F-8689-B142CB6DDA07}"/>
                </a:ext>
              </a:extLst>
            </p:cNvPr>
            <p:cNvSpPr/>
            <p:nvPr/>
          </p:nvSpPr>
          <p:spPr>
            <a:xfrm>
              <a:off x="6510266" y="843566"/>
              <a:ext cx="266191" cy="232063"/>
            </a:xfrm>
            <a:prstGeom prst="ellipse">
              <a:avLst/>
            </a:prstGeom>
            <a:noFill/>
            <a:ln w="25400">
              <a:solidFill>
                <a:srgbClr val="376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</p:grpSp>
      <p:cxnSp>
        <p:nvCxnSpPr>
          <p:cNvPr id="253" name="Conector angular 252">
            <a:extLst>
              <a:ext uri="{FF2B5EF4-FFF2-40B4-BE49-F238E27FC236}">
                <a16:creationId xmlns:a16="http://schemas.microsoft.com/office/drawing/2014/main" id="{D183AE2E-0A34-2D48-8FEB-7F9583905AF7}"/>
              </a:ext>
            </a:extLst>
          </p:cNvPr>
          <p:cNvCxnSpPr>
            <a:cxnSpLocks/>
            <a:stCxn id="245" idx="2"/>
            <a:endCxn id="221" idx="2"/>
          </p:cNvCxnSpPr>
          <p:nvPr/>
        </p:nvCxnSpPr>
        <p:spPr>
          <a:xfrm flipV="1">
            <a:off x="5149670" y="605367"/>
            <a:ext cx="1141963" cy="169386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ector angular 265">
            <a:extLst>
              <a:ext uri="{FF2B5EF4-FFF2-40B4-BE49-F238E27FC236}">
                <a16:creationId xmlns:a16="http://schemas.microsoft.com/office/drawing/2014/main" id="{35FAE08B-66DC-4446-B7BF-B9DA62CB4FFD}"/>
              </a:ext>
            </a:extLst>
          </p:cNvPr>
          <p:cNvCxnSpPr>
            <a:cxnSpLocks/>
            <a:endCxn id="218" idx="2"/>
          </p:cNvCxnSpPr>
          <p:nvPr/>
        </p:nvCxnSpPr>
        <p:spPr>
          <a:xfrm rot="10800000">
            <a:off x="3440769" y="602975"/>
            <a:ext cx="1285247" cy="184667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ector angular 276">
            <a:extLst>
              <a:ext uri="{FF2B5EF4-FFF2-40B4-BE49-F238E27FC236}">
                <a16:creationId xmlns:a16="http://schemas.microsoft.com/office/drawing/2014/main" id="{8A478C45-CA32-3F46-B7D3-58116CDA70F1}"/>
              </a:ext>
            </a:extLst>
          </p:cNvPr>
          <p:cNvCxnSpPr>
            <a:cxnSpLocks/>
            <a:stCxn id="179" idx="0"/>
          </p:cNvCxnSpPr>
          <p:nvPr/>
        </p:nvCxnSpPr>
        <p:spPr>
          <a:xfrm rot="10800000" flipH="1">
            <a:off x="4186894" y="970048"/>
            <a:ext cx="784825" cy="2133317"/>
          </a:xfrm>
          <a:prstGeom prst="bentConnector4">
            <a:avLst>
              <a:gd name="adj1" fmla="val -21846"/>
              <a:gd name="adj2" fmla="val 8205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2" name="Grupo 301">
            <a:extLst>
              <a:ext uri="{FF2B5EF4-FFF2-40B4-BE49-F238E27FC236}">
                <a16:creationId xmlns:a16="http://schemas.microsoft.com/office/drawing/2014/main" id="{145F5141-8325-704D-A0E8-6B99E55AF01B}"/>
              </a:ext>
            </a:extLst>
          </p:cNvPr>
          <p:cNvGrpSpPr/>
          <p:nvPr/>
        </p:nvGrpSpPr>
        <p:grpSpPr>
          <a:xfrm>
            <a:off x="2355582" y="2878978"/>
            <a:ext cx="484033" cy="496743"/>
            <a:chOff x="3127724" y="2468877"/>
            <a:chExt cx="645377" cy="662324"/>
          </a:xfrm>
        </p:grpSpPr>
        <p:sp>
          <p:nvSpPr>
            <p:cNvPr id="282" name="Preparación 281">
              <a:extLst>
                <a:ext uri="{FF2B5EF4-FFF2-40B4-BE49-F238E27FC236}">
                  <a16:creationId xmlns:a16="http://schemas.microsoft.com/office/drawing/2014/main" id="{43467EF8-616B-F244-AF1E-CEE4DA30E5D1}"/>
                </a:ext>
              </a:extLst>
            </p:cNvPr>
            <p:cNvSpPr/>
            <p:nvPr/>
          </p:nvSpPr>
          <p:spPr>
            <a:xfrm rot="5400000">
              <a:off x="3081211" y="2624462"/>
              <a:ext cx="553252" cy="460226"/>
            </a:xfrm>
            <a:prstGeom prst="flowChartPreparation">
              <a:avLst/>
            </a:prstGeom>
            <a:noFill/>
            <a:ln w="63500"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  <p:cxnSp>
          <p:nvCxnSpPr>
            <p:cNvPr id="287" name="Conector recto 286">
              <a:extLst>
                <a:ext uri="{FF2B5EF4-FFF2-40B4-BE49-F238E27FC236}">
                  <a16:creationId xmlns:a16="http://schemas.microsoft.com/office/drawing/2014/main" id="{62580769-C0B6-9C41-945A-591D3B39DFF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485" y="2694390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ector recto 287">
              <a:extLst>
                <a:ext uri="{FF2B5EF4-FFF2-40B4-BE49-F238E27FC236}">
                  <a16:creationId xmlns:a16="http://schemas.microsoft.com/office/drawing/2014/main" id="{6A2E34DB-C323-9646-AB8B-97818E967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1188" y="2694390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ector recto 294">
              <a:extLst>
                <a:ext uri="{FF2B5EF4-FFF2-40B4-BE49-F238E27FC236}">
                  <a16:creationId xmlns:a16="http://schemas.microsoft.com/office/drawing/2014/main" id="{BE443EC9-E81A-A447-8A22-79E3F09C2628}"/>
                </a:ext>
              </a:extLst>
            </p:cNvPr>
            <p:cNvCxnSpPr>
              <a:cxnSpLocks/>
            </p:cNvCxnSpPr>
            <p:nvPr/>
          </p:nvCxnSpPr>
          <p:spPr>
            <a:xfrm>
              <a:off x="3133747" y="2801251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ector recto 295">
              <a:extLst>
                <a:ext uri="{FF2B5EF4-FFF2-40B4-BE49-F238E27FC236}">
                  <a16:creationId xmlns:a16="http://schemas.microsoft.com/office/drawing/2014/main" id="{814C4E95-CA4B-574D-852C-51DAFDF684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947" y="2801251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ector recto 296">
              <a:extLst>
                <a:ext uri="{FF2B5EF4-FFF2-40B4-BE49-F238E27FC236}">
                  <a16:creationId xmlns:a16="http://schemas.microsoft.com/office/drawing/2014/main" id="{20B8AE9A-6FA0-2B40-BBA6-BDFA3625AA2C}"/>
                </a:ext>
              </a:extLst>
            </p:cNvPr>
            <p:cNvCxnSpPr>
              <a:cxnSpLocks/>
            </p:cNvCxnSpPr>
            <p:nvPr/>
          </p:nvCxnSpPr>
          <p:spPr>
            <a:xfrm>
              <a:off x="3135506" y="2897598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ector recto 297">
              <a:extLst>
                <a:ext uri="{FF2B5EF4-FFF2-40B4-BE49-F238E27FC236}">
                  <a16:creationId xmlns:a16="http://schemas.microsoft.com/office/drawing/2014/main" id="{A452FC32-6F7A-0946-B329-B84779CF3E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4706" y="2897598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Elipse 298">
              <a:extLst>
                <a:ext uri="{FF2B5EF4-FFF2-40B4-BE49-F238E27FC236}">
                  <a16:creationId xmlns:a16="http://schemas.microsoft.com/office/drawing/2014/main" id="{5692CA18-D10B-FD49-9BB4-4FCF7D00EB77}"/>
                </a:ext>
              </a:extLst>
            </p:cNvPr>
            <p:cNvSpPr/>
            <p:nvPr/>
          </p:nvSpPr>
          <p:spPr>
            <a:xfrm>
              <a:off x="3585117" y="2468877"/>
              <a:ext cx="187984" cy="163630"/>
            </a:xfrm>
            <a:prstGeom prst="ellipse">
              <a:avLst/>
            </a:prstGeom>
            <a:solidFill>
              <a:srgbClr val="2E84F3"/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300" name="Flecha arriba 299">
              <a:extLst>
                <a:ext uri="{FF2B5EF4-FFF2-40B4-BE49-F238E27FC236}">
                  <a16:creationId xmlns:a16="http://schemas.microsoft.com/office/drawing/2014/main" id="{D0F8969B-DE64-5044-8997-B3A12EA5D5C8}"/>
                </a:ext>
              </a:extLst>
            </p:cNvPr>
            <p:cNvSpPr/>
            <p:nvPr/>
          </p:nvSpPr>
          <p:spPr>
            <a:xfrm>
              <a:off x="3621106" y="2511510"/>
              <a:ext cx="57753" cy="7048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301" name="Flecha arriba 300">
              <a:extLst>
                <a:ext uri="{FF2B5EF4-FFF2-40B4-BE49-F238E27FC236}">
                  <a16:creationId xmlns:a16="http://schemas.microsoft.com/office/drawing/2014/main" id="{BB5669B7-53A3-304D-95BF-81E9829FE9CA}"/>
                </a:ext>
              </a:extLst>
            </p:cNvPr>
            <p:cNvSpPr/>
            <p:nvPr/>
          </p:nvSpPr>
          <p:spPr>
            <a:xfrm rot="10800000">
              <a:off x="3677254" y="2519527"/>
              <a:ext cx="57753" cy="7048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</p:grpSp>
      <p:grpSp>
        <p:nvGrpSpPr>
          <p:cNvPr id="303" name="Grupo 302">
            <a:extLst>
              <a:ext uri="{FF2B5EF4-FFF2-40B4-BE49-F238E27FC236}">
                <a16:creationId xmlns:a16="http://schemas.microsoft.com/office/drawing/2014/main" id="{3F550350-41B9-624E-A580-0918EED288C4}"/>
              </a:ext>
            </a:extLst>
          </p:cNvPr>
          <p:cNvGrpSpPr/>
          <p:nvPr/>
        </p:nvGrpSpPr>
        <p:grpSpPr>
          <a:xfrm>
            <a:off x="5005857" y="2907243"/>
            <a:ext cx="484033" cy="496743"/>
            <a:chOff x="3127724" y="2468877"/>
            <a:chExt cx="645377" cy="662324"/>
          </a:xfrm>
        </p:grpSpPr>
        <p:sp>
          <p:nvSpPr>
            <p:cNvPr id="304" name="Preparación 303">
              <a:extLst>
                <a:ext uri="{FF2B5EF4-FFF2-40B4-BE49-F238E27FC236}">
                  <a16:creationId xmlns:a16="http://schemas.microsoft.com/office/drawing/2014/main" id="{07D29608-B2A7-CC45-A233-7F06C36D5D16}"/>
                </a:ext>
              </a:extLst>
            </p:cNvPr>
            <p:cNvSpPr/>
            <p:nvPr/>
          </p:nvSpPr>
          <p:spPr>
            <a:xfrm rot="5400000">
              <a:off x="3081211" y="2624462"/>
              <a:ext cx="553252" cy="460226"/>
            </a:xfrm>
            <a:prstGeom prst="flowChartPreparation">
              <a:avLst/>
            </a:prstGeom>
            <a:noFill/>
            <a:ln w="63500"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  <p:cxnSp>
          <p:nvCxnSpPr>
            <p:cNvPr id="305" name="Conector recto 304">
              <a:extLst>
                <a:ext uri="{FF2B5EF4-FFF2-40B4-BE49-F238E27FC236}">
                  <a16:creationId xmlns:a16="http://schemas.microsoft.com/office/drawing/2014/main" id="{BEAEDC9D-A19B-1F41-92C4-E38B1855B8F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485" y="2694390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ector recto 305">
              <a:extLst>
                <a:ext uri="{FF2B5EF4-FFF2-40B4-BE49-F238E27FC236}">
                  <a16:creationId xmlns:a16="http://schemas.microsoft.com/office/drawing/2014/main" id="{4A52C914-EFC3-424E-A49B-BFC410D4E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1188" y="2694390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ector recto 306">
              <a:extLst>
                <a:ext uri="{FF2B5EF4-FFF2-40B4-BE49-F238E27FC236}">
                  <a16:creationId xmlns:a16="http://schemas.microsoft.com/office/drawing/2014/main" id="{4B56B195-C2DB-FB49-8342-A8C2384F0A96}"/>
                </a:ext>
              </a:extLst>
            </p:cNvPr>
            <p:cNvCxnSpPr>
              <a:cxnSpLocks/>
            </p:cNvCxnSpPr>
            <p:nvPr/>
          </p:nvCxnSpPr>
          <p:spPr>
            <a:xfrm>
              <a:off x="3133747" y="2801251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ector recto 307">
              <a:extLst>
                <a:ext uri="{FF2B5EF4-FFF2-40B4-BE49-F238E27FC236}">
                  <a16:creationId xmlns:a16="http://schemas.microsoft.com/office/drawing/2014/main" id="{3F553188-B831-1E43-B940-9735A7AD7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947" y="2801251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ector recto 308">
              <a:extLst>
                <a:ext uri="{FF2B5EF4-FFF2-40B4-BE49-F238E27FC236}">
                  <a16:creationId xmlns:a16="http://schemas.microsoft.com/office/drawing/2014/main" id="{754E6867-24DB-264F-B46C-483720CAD305}"/>
                </a:ext>
              </a:extLst>
            </p:cNvPr>
            <p:cNvCxnSpPr>
              <a:cxnSpLocks/>
            </p:cNvCxnSpPr>
            <p:nvPr/>
          </p:nvCxnSpPr>
          <p:spPr>
            <a:xfrm>
              <a:off x="3135506" y="2897598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ector recto 309">
              <a:extLst>
                <a:ext uri="{FF2B5EF4-FFF2-40B4-BE49-F238E27FC236}">
                  <a16:creationId xmlns:a16="http://schemas.microsoft.com/office/drawing/2014/main" id="{50BED684-090C-2B48-B589-65F953B9B1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4706" y="2897598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Elipse 310">
              <a:extLst>
                <a:ext uri="{FF2B5EF4-FFF2-40B4-BE49-F238E27FC236}">
                  <a16:creationId xmlns:a16="http://schemas.microsoft.com/office/drawing/2014/main" id="{E84E980B-645C-9648-A8FD-FDB73C7992AC}"/>
                </a:ext>
              </a:extLst>
            </p:cNvPr>
            <p:cNvSpPr/>
            <p:nvPr/>
          </p:nvSpPr>
          <p:spPr>
            <a:xfrm>
              <a:off x="3585117" y="2468877"/>
              <a:ext cx="187984" cy="163630"/>
            </a:xfrm>
            <a:prstGeom prst="ellipse">
              <a:avLst/>
            </a:prstGeom>
            <a:solidFill>
              <a:srgbClr val="2E84F3"/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312" name="Flecha arriba 311">
              <a:extLst>
                <a:ext uri="{FF2B5EF4-FFF2-40B4-BE49-F238E27FC236}">
                  <a16:creationId xmlns:a16="http://schemas.microsoft.com/office/drawing/2014/main" id="{5A6447CD-FB4A-F544-8ECC-B8CF17B3C440}"/>
                </a:ext>
              </a:extLst>
            </p:cNvPr>
            <p:cNvSpPr/>
            <p:nvPr/>
          </p:nvSpPr>
          <p:spPr>
            <a:xfrm>
              <a:off x="3621106" y="2511510"/>
              <a:ext cx="57753" cy="7048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313" name="Flecha arriba 312">
              <a:extLst>
                <a:ext uri="{FF2B5EF4-FFF2-40B4-BE49-F238E27FC236}">
                  <a16:creationId xmlns:a16="http://schemas.microsoft.com/office/drawing/2014/main" id="{74E1DE67-E26C-7E40-8FDC-16E7355C8E77}"/>
                </a:ext>
              </a:extLst>
            </p:cNvPr>
            <p:cNvSpPr/>
            <p:nvPr/>
          </p:nvSpPr>
          <p:spPr>
            <a:xfrm rot="10800000">
              <a:off x="3677254" y="2519527"/>
              <a:ext cx="57753" cy="7048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</p:grpSp>
      <p:grpSp>
        <p:nvGrpSpPr>
          <p:cNvPr id="314" name="Grupo 313">
            <a:extLst>
              <a:ext uri="{FF2B5EF4-FFF2-40B4-BE49-F238E27FC236}">
                <a16:creationId xmlns:a16="http://schemas.microsoft.com/office/drawing/2014/main" id="{282DB669-C836-CF4F-AD22-A5963B10FF35}"/>
              </a:ext>
            </a:extLst>
          </p:cNvPr>
          <p:cNvGrpSpPr/>
          <p:nvPr/>
        </p:nvGrpSpPr>
        <p:grpSpPr>
          <a:xfrm>
            <a:off x="7643286" y="2862296"/>
            <a:ext cx="484033" cy="496743"/>
            <a:chOff x="3127724" y="2468877"/>
            <a:chExt cx="645377" cy="662324"/>
          </a:xfrm>
        </p:grpSpPr>
        <p:sp>
          <p:nvSpPr>
            <p:cNvPr id="315" name="Preparación 314">
              <a:extLst>
                <a:ext uri="{FF2B5EF4-FFF2-40B4-BE49-F238E27FC236}">
                  <a16:creationId xmlns:a16="http://schemas.microsoft.com/office/drawing/2014/main" id="{2605BC84-B051-E440-BCA9-3AAC14040530}"/>
                </a:ext>
              </a:extLst>
            </p:cNvPr>
            <p:cNvSpPr/>
            <p:nvPr/>
          </p:nvSpPr>
          <p:spPr>
            <a:xfrm rot="5400000">
              <a:off x="3081211" y="2624462"/>
              <a:ext cx="553252" cy="460226"/>
            </a:xfrm>
            <a:prstGeom prst="flowChartPreparation">
              <a:avLst/>
            </a:prstGeom>
            <a:noFill/>
            <a:ln w="63500"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  <p:cxnSp>
          <p:nvCxnSpPr>
            <p:cNvPr id="316" name="Conector recto 315">
              <a:extLst>
                <a:ext uri="{FF2B5EF4-FFF2-40B4-BE49-F238E27FC236}">
                  <a16:creationId xmlns:a16="http://schemas.microsoft.com/office/drawing/2014/main" id="{0B5BA39E-8699-044A-A7AE-0C27076CF9B9}"/>
                </a:ext>
              </a:extLst>
            </p:cNvPr>
            <p:cNvCxnSpPr>
              <a:cxnSpLocks/>
            </p:cNvCxnSpPr>
            <p:nvPr/>
          </p:nvCxnSpPr>
          <p:spPr>
            <a:xfrm>
              <a:off x="3128485" y="2694390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ector recto 316">
              <a:extLst>
                <a:ext uri="{FF2B5EF4-FFF2-40B4-BE49-F238E27FC236}">
                  <a16:creationId xmlns:a16="http://schemas.microsoft.com/office/drawing/2014/main" id="{CA29786B-7DA4-024A-946F-6B10ABE57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1188" y="2694390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ector recto 317">
              <a:extLst>
                <a:ext uri="{FF2B5EF4-FFF2-40B4-BE49-F238E27FC236}">
                  <a16:creationId xmlns:a16="http://schemas.microsoft.com/office/drawing/2014/main" id="{814B8BA1-E6BF-554D-9CFA-4E1082908CEC}"/>
                </a:ext>
              </a:extLst>
            </p:cNvPr>
            <p:cNvCxnSpPr>
              <a:cxnSpLocks/>
            </p:cNvCxnSpPr>
            <p:nvPr/>
          </p:nvCxnSpPr>
          <p:spPr>
            <a:xfrm>
              <a:off x="3133747" y="2801251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ector recto 318">
              <a:extLst>
                <a:ext uri="{FF2B5EF4-FFF2-40B4-BE49-F238E27FC236}">
                  <a16:creationId xmlns:a16="http://schemas.microsoft.com/office/drawing/2014/main" id="{4D88A1EF-7970-FE46-991C-8B85B8146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947" y="2801251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ector recto 319">
              <a:extLst>
                <a:ext uri="{FF2B5EF4-FFF2-40B4-BE49-F238E27FC236}">
                  <a16:creationId xmlns:a16="http://schemas.microsoft.com/office/drawing/2014/main" id="{7206F6AD-BD07-E544-B69B-6A1E2928F004}"/>
                </a:ext>
              </a:extLst>
            </p:cNvPr>
            <p:cNvCxnSpPr>
              <a:cxnSpLocks/>
            </p:cNvCxnSpPr>
            <p:nvPr/>
          </p:nvCxnSpPr>
          <p:spPr>
            <a:xfrm>
              <a:off x="3135506" y="2897598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ector recto 320">
              <a:extLst>
                <a:ext uri="{FF2B5EF4-FFF2-40B4-BE49-F238E27FC236}">
                  <a16:creationId xmlns:a16="http://schemas.microsoft.com/office/drawing/2014/main" id="{92537BCE-EE1F-2D4F-80AB-5A6335B6C8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4706" y="2897598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Elipse 321">
              <a:extLst>
                <a:ext uri="{FF2B5EF4-FFF2-40B4-BE49-F238E27FC236}">
                  <a16:creationId xmlns:a16="http://schemas.microsoft.com/office/drawing/2014/main" id="{D2E9BEE2-8DB5-C740-9F8B-5F9448F7DFA9}"/>
                </a:ext>
              </a:extLst>
            </p:cNvPr>
            <p:cNvSpPr/>
            <p:nvPr/>
          </p:nvSpPr>
          <p:spPr>
            <a:xfrm>
              <a:off x="3585117" y="2468877"/>
              <a:ext cx="187984" cy="163630"/>
            </a:xfrm>
            <a:prstGeom prst="ellipse">
              <a:avLst/>
            </a:prstGeom>
            <a:solidFill>
              <a:srgbClr val="2E84F3"/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323" name="Flecha arriba 322">
              <a:extLst>
                <a:ext uri="{FF2B5EF4-FFF2-40B4-BE49-F238E27FC236}">
                  <a16:creationId xmlns:a16="http://schemas.microsoft.com/office/drawing/2014/main" id="{6BAE9EC9-1C94-894B-A185-4C192908D6D0}"/>
                </a:ext>
              </a:extLst>
            </p:cNvPr>
            <p:cNvSpPr/>
            <p:nvPr/>
          </p:nvSpPr>
          <p:spPr>
            <a:xfrm>
              <a:off x="3621106" y="2511510"/>
              <a:ext cx="57753" cy="7048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324" name="Flecha arriba 323">
              <a:extLst>
                <a:ext uri="{FF2B5EF4-FFF2-40B4-BE49-F238E27FC236}">
                  <a16:creationId xmlns:a16="http://schemas.microsoft.com/office/drawing/2014/main" id="{2248F5CF-2BF7-7F44-904D-9AEC51BE6FFF}"/>
                </a:ext>
              </a:extLst>
            </p:cNvPr>
            <p:cNvSpPr/>
            <p:nvPr/>
          </p:nvSpPr>
          <p:spPr>
            <a:xfrm rot="10800000">
              <a:off x="3677254" y="2519527"/>
              <a:ext cx="57753" cy="7048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</p:grpSp>
      <p:grpSp>
        <p:nvGrpSpPr>
          <p:cNvPr id="325" name="Grupo 324">
            <a:extLst>
              <a:ext uri="{FF2B5EF4-FFF2-40B4-BE49-F238E27FC236}">
                <a16:creationId xmlns:a16="http://schemas.microsoft.com/office/drawing/2014/main" id="{219D367B-0BA7-7349-AF80-0845EF5901D8}"/>
              </a:ext>
            </a:extLst>
          </p:cNvPr>
          <p:cNvGrpSpPr/>
          <p:nvPr/>
        </p:nvGrpSpPr>
        <p:grpSpPr>
          <a:xfrm>
            <a:off x="4019001" y="4260272"/>
            <a:ext cx="484033" cy="496743"/>
            <a:chOff x="3127724" y="2468877"/>
            <a:chExt cx="645377" cy="662324"/>
          </a:xfrm>
        </p:grpSpPr>
        <p:sp>
          <p:nvSpPr>
            <p:cNvPr id="326" name="Preparación 325">
              <a:extLst>
                <a:ext uri="{FF2B5EF4-FFF2-40B4-BE49-F238E27FC236}">
                  <a16:creationId xmlns:a16="http://schemas.microsoft.com/office/drawing/2014/main" id="{6628BD57-1E5C-CD42-A307-A27F8F978C68}"/>
                </a:ext>
              </a:extLst>
            </p:cNvPr>
            <p:cNvSpPr/>
            <p:nvPr/>
          </p:nvSpPr>
          <p:spPr>
            <a:xfrm rot="5400000">
              <a:off x="3081211" y="2624462"/>
              <a:ext cx="553252" cy="460226"/>
            </a:xfrm>
            <a:prstGeom prst="flowChartPreparation">
              <a:avLst/>
            </a:prstGeom>
            <a:noFill/>
            <a:ln w="63500"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  <p:cxnSp>
          <p:nvCxnSpPr>
            <p:cNvPr id="327" name="Conector recto 326">
              <a:extLst>
                <a:ext uri="{FF2B5EF4-FFF2-40B4-BE49-F238E27FC236}">
                  <a16:creationId xmlns:a16="http://schemas.microsoft.com/office/drawing/2014/main" id="{FBB92BF3-BDE2-5B4F-9C26-5B47A051167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485" y="2694390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ector recto 327">
              <a:extLst>
                <a:ext uri="{FF2B5EF4-FFF2-40B4-BE49-F238E27FC236}">
                  <a16:creationId xmlns:a16="http://schemas.microsoft.com/office/drawing/2014/main" id="{953B6148-66D9-F841-BC67-D87F14CED5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1188" y="2694390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ector recto 328">
              <a:extLst>
                <a:ext uri="{FF2B5EF4-FFF2-40B4-BE49-F238E27FC236}">
                  <a16:creationId xmlns:a16="http://schemas.microsoft.com/office/drawing/2014/main" id="{6FFB9191-A08A-FF40-8EB0-B9A3C674A673}"/>
                </a:ext>
              </a:extLst>
            </p:cNvPr>
            <p:cNvCxnSpPr>
              <a:cxnSpLocks/>
            </p:cNvCxnSpPr>
            <p:nvPr/>
          </p:nvCxnSpPr>
          <p:spPr>
            <a:xfrm>
              <a:off x="3133747" y="2801251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ector recto 329">
              <a:extLst>
                <a:ext uri="{FF2B5EF4-FFF2-40B4-BE49-F238E27FC236}">
                  <a16:creationId xmlns:a16="http://schemas.microsoft.com/office/drawing/2014/main" id="{26A50ADC-CC22-E14E-B4E0-B2CA694AF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947" y="2801251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ector recto 330">
              <a:extLst>
                <a:ext uri="{FF2B5EF4-FFF2-40B4-BE49-F238E27FC236}">
                  <a16:creationId xmlns:a16="http://schemas.microsoft.com/office/drawing/2014/main" id="{C7E5EA93-5AC8-054B-A478-B93A7CB36E30}"/>
                </a:ext>
              </a:extLst>
            </p:cNvPr>
            <p:cNvCxnSpPr>
              <a:cxnSpLocks/>
            </p:cNvCxnSpPr>
            <p:nvPr/>
          </p:nvCxnSpPr>
          <p:spPr>
            <a:xfrm>
              <a:off x="3135506" y="2897598"/>
              <a:ext cx="23321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ector recto 331">
              <a:extLst>
                <a:ext uri="{FF2B5EF4-FFF2-40B4-BE49-F238E27FC236}">
                  <a16:creationId xmlns:a16="http://schemas.microsoft.com/office/drawing/2014/main" id="{A62CB94F-7912-9242-AC94-97E2628CF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4706" y="2897598"/>
              <a:ext cx="236762" cy="128584"/>
            </a:xfrm>
            <a:prstGeom prst="line">
              <a:avLst/>
            </a:prstGeom>
            <a:ln w="28575">
              <a:solidFill>
                <a:srgbClr val="2D84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Elipse 332">
              <a:extLst>
                <a:ext uri="{FF2B5EF4-FFF2-40B4-BE49-F238E27FC236}">
                  <a16:creationId xmlns:a16="http://schemas.microsoft.com/office/drawing/2014/main" id="{E1D737FA-D7AD-924E-B3BB-C95C476DF419}"/>
                </a:ext>
              </a:extLst>
            </p:cNvPr>
            <p:cNvSpPr/>
            <p:nvPr/>
          </p:nvSpPr>
          <p:spPr>
            <a:xfrm>
              <a:off x="3585117" y="2468877"/>
              <a:ext cx="187984" cy="163630"/>
            </a:xfrm>
            <a:prstGeom prst="ellipse">
              <a:avLst/>
            </a:prstGeom>
            <a:solidFill>
              <a:srgbClr val="2E84F3"/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334" name="Flecha arriba 333">
              <a:extLst>
                <a:ext uri="{FF2B5EF4-FFF2-40B4-BE49-F238E27FC236}">
                  <a16:creationId xmlns:a16="http://schemas.microsoft.com/office/drawing/2014/main" id="{7D00CE4C-950B-DA43-BE91-0C1E87B966D5}"/>
                </a:ext>
              </a:extLst>
            </p:cNvPr>
            <p:cNvSpPr/>
            <p:nvPr/>
          </p:nvSpPr>
          <p:spPr>
            <a:xfrm>
              <a:off x="3621106" y="2511510"/>
              <a:ext cx="57753" cy="7048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sp>
          <p:nvSpPr>
            <p:cNvPr id="335" name="Flecha arriba 334">
              <a:extLst>
                <a:ext uri="{FF2B5EF4-FFF2-40B4-BE49-F238E27FC236}">
                  <a16:creationId xmlns:a16="http://schemas.microsoft.com/office/drawing/2014/main" id="{265C0251-71F0-814A-8B1D-B6BAD63CF820}"/>
                </a:ext>
              </a:extLst>
            </p:cNvPr>
            <p:cNvSpPr/>
            <p:nvPr/>
          </p:nvSpPr>
          <p:spPr>
            <a:xfrm rot="10800000">
              <a:off x="3677254" y="2519527"/>
              <a:ext cx="57753" cy="7048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D84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</p:grpSp>
      <p:cxnSp>
        <p:nvCxnSpPr>
          <p:cNvPr id="337" name="Conector recto de flecha 336">
            <a:extLst>
              <a:ext uri="{FF2B5EF4-FFF2-40B4-BE49-F238E27FC236}">
                <a16:creationId xmlns:a16="http://schemas.microsoft.com/office/drawing/2014/main" id="{6899A62F-17AE-6F4B-AC48-2032BE417ABF}"/>
              </a:ext>
            </a:extLst>
          </p:cNvPr>
          <p:cNvCxnSpPr>
            <a:cxnSpLocks/>
          </p:cNvCxnSpPr>
          <p:nvPr/>
        </p:nvCxnSpPr>
        <p:spPr>
          <a:xfrm flipH="1">
            <a:off x="2650209" y="4587587"/>
            <a:ext cx="100897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2" name="Imagen 351" descr="Icono&#10;&#10;Descripción generada automáticamente">
            <a:extLst>
              <a:ext uri="{FF2B5EF4-FFF2-40B4-BE49-F238E27FC236}">
                <a16:creationId xmlns:a16="http://schemas.microsoft.com/office/drawing/2014/main" id="{6BD2968D-B051-EB4A-97D1-000AF125B3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8223" y="2878978"/>
            <a:ext cx="456424" cy="466340"/>
          </a:xfrm>
          <a:prstGeom prst="rect">
            <a:avLst/>
          </a:prstGeom>
        </p:spPr>
      </p:pic>
      <p:sp>
        <p:nvSpPr>
          <p:cNvPr id="354" name="CuadroTexto 353">
            <a:extLst>
              <a:ext uri="{FF2B5EF4-FFF2-40B4-BE49-F238E27FC236}">
                <a16:creationId xmlns:a16="http://schemas.microsoft.com/office/drawing/2014/main" id="{2E567316-36A9-BE43-AD5A-659839DFB447}"/>
              </a:ext>
            </a:extLst>
          </p:cNvPr>
          <p:cNvSpPr txBox="1"/>
          <p:nvPr/>
        </p:nvSpPr>
        <p:spPr>
          <a:xfrm rot="16200000">
            <a:off x="8426287" y="3079252"/>
            <a:ext cx="72700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Integración</a:t>
            </a:r>
            <a:endParaRPr lang="es-CL" sz="600" dirty="0"/>
          </a:p>
        </p:txBody>
      </p:sp>
      <p:cxnSp>
        <p:nvCxnSpPr>
          <p:cNvPr id="355" name="Conector recto de flecha 354">
            <a:extLst>
              <a:ext uri="{FF2B5EF4-FFF2-40B4-BE49-F238E27FC236}">
                <a16:creationId xmlns:a16="http://schemas.microsoft.com/office/drawing/2014/main" id="{C300732C-757A-B949-A846-8B4B30D2FDB2}"/>
              </a:ext>
            </a:extLst>
          </p:cNvPr>
          <p:cNvCxnSpPr>
            <a:cxnSpLocks/>
          </p:cNvCxnSpPr>
          <p:nvPr/>
        </p:nvCxnSpPr>
        <p:spPr>
          <a:xfrm flipH="1">
            <a:off x="8021113" y="3069925"/>
            <a:ext cx="311452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ector recto de flecha 358">
            <a:extLst>
              <a:ext uri="{FF2B5EF4-FFF2-40B4-BE49-F238E27FC236}">
                <a16:creationId xmlns:a16="http://schemas.microsoft.com/office/drawing/2014/main" id="{A0F8BF06-418B-9040-829B-889EF476234B}"/>
              </a:ext>
            </a:extLst>
          </p:cNvPr>
          <p:cNvCxnSpPr>
            <a:cxnSpLocks/>
          </p:cNvCxnSpPr>
          <p:nvPr/>
        </p:nvCxnSpPr>
        <p:spPr>
          <a:xfrm flipV="1">
            <a:off x="5746520" y="3459907"/>
            <a:ext cx="0" cy="73739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BBB7AC35-FAB9-A44B-8D4B-4C8B97B6A396}"/>
              </a:ext>
            </a:extLst>
          </p:cNvPr>
          <p:cNvSpPr txBox="1"/>
          <p:nvPr/>
        </p:nvSpPr>
        <p:spPr>
          <a:xfrm rot="16200000">
            <a:off x="-1469313" y="2311869"/>
            <a:ext cx="34897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PILOTO </a:t>
            </a:r>
          </a:p>
        </p:txBody>
      </p:sp>
    </p:spTree>
    <p:extLst>
      <p:ext uri="{BB962C8B-B14F-4D97-AF65-F5344CB8AC3E}">
        <p14:creationId xmlns:p14="http://schemas.microsoft.com/office/powerpoint/2010/main" val="28009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510802"/>
          </a:xfrm>
        </p:spPr>
        <p:txBody>
          <a:bodyPr/>
          <a:lstStyle/>
          <a:p>
            <a:r>
              <a:rPr lang="es-ES" dirty="0"/>
              <a:t>Proyecto Piloto Tiempos de Espera Interoperable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DD963B-9181-974B-A5F8-2CEF1BBF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91" y="785729"/>
            <a:ext cx="5856818" cy="37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2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510802"/>
          </a:xfrm>
        </p:spPr>
        <p:txBody>
          <a:bodyPr/>
          <a:lstStyle/>
          <a:p>
            <a:r>
              <a:rPr lang="es-ES" dirty="0"/>
              <a:t>Proyecto Piloto Tiempos de Espera Interoperable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3AC3E35-7053-2A4B-A77B-9421D744850B}"/>
              </a:ext>
            </a:extLst>
          </p:cNvPr>
          <p:cNvSpPr txBox="1">
            <a:spLocks/>
          </p:cNvSpPr>
          <p:nvPr/>
        </p:nvSpPr>
        <p:spPr>
          <a:xfrm>
            <a:off x="907023" y="1872080"/>
            <a:ext cx="7329954" cy="510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ctr"/>
            <a:r>
              <a:rPr lang="es-ES" dirty="0"/>
              <a:t>TÉRMINO DE PRESENTACIÓN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763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846194"/>
          </a:xfrm>
        </p:spPr>
        <p:txBody>
          <a:bodyPr/>
          <a:lstStyle/>
          <a:p>
            <a:r>
              <a:rPr lang="es-ES" dirty="0"/>
              <a:t>Proyecto Piloto Tiempos de Espera Interoperable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5" name="Picture 2" descr="Hospital Dr. Ernesto Torres Galdames">
            <a:extLst>
              <a:ext uri="{FF2B5EF4-FFF2-40B4-BE49-F238E27FC236}">
                <a16:creationId xmlns:a16="http://schemas.microsoft.com/office/drawing/2014/main" id="{6CD5665A-2C4A-F545-B826-9604F7E50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4"/>
          <a:stretch/>
        </p:blipFill>
        <p:spPr bwMode="auto">
          <a:xfrm>
            <a:off x="532130" y="1900992"/>
            <a:ext cx="1279365" cy="12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A169F80-2C83-D348-98C0-66F83EBB6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" y="3279627"/>
            <a:ext cx="1279364" cy="1274366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54ED4DEC-128B-4043-AE78-23EE1F2E3A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34" t="13148" r="29972" b="62559"/>
          <a:stretch/>
        </p:blipFill>
        <p:spPr>
          <a:xfrm>
            <a:off x="3150121" y="3286848"/>
            <a:ext cx="1817837" cy="711283"/>
          </a:xfrm>
          <a:prstGeom prst="rect">
            <a:avLst/>
          </a:prstGeom>
        </p:spPr>
      </p:pic>
      <p:pic>
        <p:nvPicPr>
          <p:cNvPr id="8" name="Picture 2" descr="Cesfam SUR de Iquique | Iquique">
            <a:extLst>
              <a:ext uri="{FF2B5EF4-FFF2-40B4-BE49-F238E27FC236}">
                <a16:creationId xmlns:a16="http://schemas.microsoft.com/office/drawing/2014/main" id="{F7F1542B-6BB6-E444-AE80-25264D1C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03" y="1938776"/>
            <a:ext cx="1293587" cy="12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971701-5DE5-894B-93F3-C7B7F4619036}"/>
              </a:ext>
            </a:extLst>
          </p:cNvPr>
          <p:cNvSpPr txBox="1"/>
          <p:nvPr/>
        </p:nvSpPr>
        <p:spPr>
          <a:xfrm>
            <a:off x="4852203" y="1769952"/>
            <a:ext cx="3517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Estado  </a:t>
            </a:r>
            <a:r>
              <a:rPr lang="es-ES" sz="2800" b="1" dirty="0"/>
              <a:t>OPERATIVO</a:t>
            </a:r>
            <a:endParaRPr lang="es-CL" sz="2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B06293-8A12-2E48-B245-98C3B4B14484}"/>
              </a:ext>
            </a:extLst>
          </p:cNvPr>
          <p:cNvSpPr txBox="1"/>
          <p:nvPr/>
        </p:nvSpPr>
        <p:spPr>
          <a:xfrm>
            <a:off x="465220" y="1131403"/>
            <a:ext cx="8050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Interoperabilidad HL7-FIHR</a:t>
            </a:r>
            <a:endParaRPr lang="es-CL" sz="2800" b="1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6DC8243-CF42-C849-BD22-7BE4917B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59" y="1975005"/>
            <a:ext cx="1119131" cy="101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F03D9C4-61D7-E841-A538-F71068A5EC76}"/>
              </a:ext>
            </a:extLst>
          </p:cNvPr>
          <p:cNvCxnSpPr>
            <a:cxnSpLocks/>
          </p:cNvCxnSpPr>
          <p:nvPr/>
        </p:nvCxnSpPr>
        <p:spPr>
          <a:xfrm flipV="1">
            <a:off x="1440605" y="3286848"/>
            <a:ext cx="2228147" cy="10143"/>
          </a:xfrm>
          <a:prstGeom prst="straightConnector1">
            <a:avLst/>
          </a:prstGeom>
          <a:ln w="50800">
            <a:prstDash val="dash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L7 Chile |">
            <a:extLst>
              <a:ext uri="{FF2B5EF4-FFF2-40B4-BE49-F238E27FC236}">
                <a16:creationId xmlns:a16="http://schemas.microsoft.com/office/drawing/2014/main" id="{031A6386-AAC4-B24C-8CEC-5159628E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45" y="3457233"/>
            <a:ext cx="1159395" cy="9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A88A2333-F522-F948-87BA-3277B4FD8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" y="0"/>
            <a:ext cx="9097133" cy="5143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F4DC56E-3194-3949-8BFE-A11B5C421F17}"/>
              </a:ext>
            </a:extLst>
          </p:cNvPr>
          <p:cNvSpPr txBox="1"/>
          <p:nvPr/>
        </p:nvSpPr>
        <p:spPr>
          <a:xfrm rot="16200000">
            <a:off x="765193" y="1037159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chemeClr val="accent6">
                    <a:lumMod val="50000"/>
                  </a:schemeClr>
                </a:solidFill>
              </a:rPr>
              <a:t>INICIAR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F57BD-55ED-6641-9793-02974D75349C}"/>
              </a:ext>
            </a:extLst>
          </p:cNvPr>
          <p:cNvSpPr txBox="1"/>
          <p:nvPr/>
        </p:nvSpPr>
        <p:spPr>
          <a:xfrm rot="16200000">
            <a:off x="1613938" y="1037160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chemeClr val="accent6">
                    <a:lumMod val="50000"/>
                  </a:schemeClr>
                </a:solidFill>
              </a:rPr>
              <a:t>REFERENCIAR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A839DE-E969-5245-97EB-F74B53AB0E5B}"/>
              </a:ext>
            </a:extLst>
          </p:cNvPr>
          <p:cNvSpPr txBox="1"/>
          <p:nvPr/>
        </p:nvSpPr>
        <p:spPr>
          <a:xfrm rot="16200000">
            <a:off x="2269643" y="1037162"/>
            <a:ext cx="729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chemeClr val="accent6">
                    <a:lumMod val="50000"/>
                  </a:schemeClr>
                </a:solidFill>
              </a:rPr>
              <a:t>REVISAR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304A44-56E9-3947-BAE5-D369BC9ED719}"/>
              </a:ext>
            </a:extLst>
          </p:cNvPr>
          <p:cNvSpPr txBox="1"/>
          <p:nvPr/>
        </p:nvSpPr>
        <p:spPr>
          <a:xfrm rot="16200000">
            <a:off x="3533320" y="1037162"/>
            <a:ext cx="879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chemeClr val="accent6">
                    <a:lumMod val="50000"/>
                  </a:schemeClr>
                </a:solidFill>
              </a:rPr>
              <a:t>PRIORIZAR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22D5F0-B31F-1048-99F4-D41A393BA306}"/>
              </a:ext>
            </a:extLst>
          </p:cNvPr>
          <p:cNvSpPr txBox="1"/>
          <p:nvPr/>
        </p:nvSpPr>
        <p:spPr>
          <a:xfrm rot="16200000">
            <a:off x="4759199" y="1037162"/>
            <a:ext cx="823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chemeClr val="accent6">
                    <a:lumMod val="50000"/>
                  </a:schemeClr>
                </a:solidFill>
              </a:rPr>
              <a:t>AGENDAR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74E6A5-1D8E-1049-BCED-5DBBFBF11AD5}"/>
              </a:ext>
            </a:extLst>
          </p:cNvPr>
          <p:cNvSpPr txBox="1"/>
          <p:nvPr/>
        </p:nvSpPr>
        <p:spPr>
          <a:xfrm rot="16200000">
            <a:off x="5904885" y="1037160"/>
            <a:ext cx="77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chemeClr val="accent6">
                    <a:lumMod val="50000"/>
                  </a:schemeClr>
                </a:solidFill>
              </a:rPr>
              <a:t>ATENDER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CDCD3-DE2A-414F-8B61-125D4082A1C5}"/>
              </a:ext>
            </a:extLst>
          </p:cNvPr>
          <p:cNvSpPr txBox="1"/>
          <p:nvPr/>
        </p:nvSpPr>
        <p:spPr>
          <a:xfrm rot="16200000">
            <a:off x="7076742" y="1010375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chemeClr val="accent6">
                    <a:lumMod val="50000"/>
                  </a:schemeClr>
                </a:solidFill>
              </a:rPr>
              <a:t>TERMINAR</a:t>
            </a:r>
          </a:p>
        </p:txBody>
      </p:sp>
    </p:spTree>
    <p:extLst>
      <p:ext uri="{BB962C8B-B14F-4D97-AF65-F5344CB8AC3E}">
        <p14:creationId xmlns:p14="http://schemas.microsoft.com/office/powerpoint/2010/main" val="144332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667680DB-404F-9848-B364-1EB086CC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6"/>
            <a:ext cx="9144000" cy="51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510802"/>
          </a:xfrm>
        </p:spPr>
        <p:txBody>
          <a:bodyPr/>
          <a:lstStyle/>
          <a:p>
            <a:r>
              <a:rPr lang="es-ES" dirty="0"/>
              <a:t>Proyecto Piloto Tiempos de Espera Interoperable;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6082D4A-B14D-2B4D-8308-D04C6797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20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048EE07-FCD1-E341-948F-703E3756A720}"/>
              </a:ext>
            </a:extLst>
          </p:cNvPr>
          <p:cNvSpPr txBox="1"/>
          <p:nvPr/>
        </p:nvSpPr>
        <p:spPr>
          <a:xfrm>
            <a:off x="758952" y="319711"/>
            <a:ext cx="464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https://portalpaciente.minsal.cl/portal</a:t>
            </a:r>
          </a:p>
        </p:txBody>
      </p:sp>
    </p:spTree>
    <p:extLst>
      <p:ext uri="{BB962C8B-B14F-4D97-AF65-F5344CB8AC3E}">
        <p14:creationId xmlns:p14="http://schemas.microsoft.com/office/powerpoint/2010/main" val="385256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510802"/>
          </a:xfrm>
        </p:spPr>
        <p:txBody>
          <a:bodyPr/>
          <a:lstStyle/>
          <a:p>
            <a:r>
              <a:rPr lang="es-ES" dirty="0"/>
              <a:t>Proyecto Piloto Tiempos de Espera Interoperable;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B37F9B75-53E2-0C40-BB75-77B8CE185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510802"/>
          </a:xfrm>
        </p:spPr>
        <p:txBody>
          <a:bodyPr/>
          <a:lstStyle/>
          <a:p>
            <a:r>
              <a:rPr lang="es-ES" dirty="0"/>
              <a:t>Proyecto Piloto Tiempos de Espera Interoperable;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7182609D-406A-B849-991F-10CC8576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510802"/>
          </a:xfrm>
        </p:spPr>
        <p:txBody>
          <a:bodyPr/>
          <a:lstStyle/>
          <a:p>
            <a:r>
              <a:rPr lang="es-ES" dirty="0"/>
              <a:t>Proyecto Piloto Tiempos de Espera Interoperable;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CA9E319-FD36-BE41-B083-BF4B9266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CF22-5CF1-2F5A-C701-84220E5C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0" y="126012"/>
            <a:ext cx="7329954" cy="510802"/>
          </a:xfrm>
        </p:spPr>
        <p:txBody>
          <a:bodyPr/>
          <a:lstStyle/>
          <a:p>
            <a:r>
              <a:rPr lang="es-ES" dirty="0"/>
              <a:t>Proyecto Piloto Tiempos de Espera Interoperable;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00630D-315B-537A-5D3A-7A77626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7182609D-406A-B849-991F-10CC8576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24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12885</TotalTime>
  <Words>210</Words>
  <Application>Microsoft Macintosh PowerPoint</Application>
  <PresentationFormat>Presentación en pantalla (16:9)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gobCL</vt:lpstr>
      <vt:lpstr>Helvetica</vt:lpstr>
      <vt:lpstr>Lucida Grande</vt:lpstr>
      <vt:lpstr>Verdana</vt:lpstr>
      <vt:lpstr>Wingdings</vt:lpstr>
      <vt:lpstr>Tema de Office</vt:lpstr>
      <vt:lpstr>TIEMPOS DE ESPERA INTEROPERABLE</vt:lpstr>
      <vt:lpstr>Proyecto Piloto Tiempos de Espera Interoperable</vt:lpstr>
      <vt:lpstr>Presentación de PowerPoint</vt:lpstr>
      <vt:lpstr>Presentación de PowerPoint</vt:lpstr>
      <vt:lpstr>Proyecto Piloto Tiempos de Espera Interoperable;</vt:lpstr>
      <vt:lpstr>Proyecto Piloto Tiempos de Espera Interoperable;</vt:lpstr>
      <vt:lpstr>Proyecto Piloto Tiempos de Espera Interoperable;</vt:lpstr>
      <vt:lpstr>Proyecto Piloto Tiempos de Espera Interoperable;</vt:lpstr>
      <vt:lpstr>Proyecto Piloto Tiempos de Espera Interoperable;</vt:lpstr>
      <vt:lpstr>Proyecto Piloto Tiempos de Espera Interoperable;</vt:lpstr>
      <vt:lpstr>Presentación de PowerPoint</vt:lpstr>
      <vt:lpstr>Proyecto Piloto Tiempos de Espera Interoperable</vt:lpstr>
      <vt:lpstr>Proyecto Piloto Tiempos de Espera Interoperable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Enrique Rojas</cp:lastModifiedBy>
  <cp:revision>74</cp:revision>
  <dcterms:created xsi:type="dcterms:W3CDTF">2022-12-22T19:49:37Z</dcterms:created>
  <dcterms:modified xsi:type="dcterms:W3CDTF">2025-09-10T12:45:16Z</dcterms:modified>
</cp:coreProperties>
</file>