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comments/comment1.xml" ContentType="application/vnd.openxmlformats-officedocument.presentationml.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844" r:id="rId3"/>
    <p:sldId id="845" r:id="rId4"/>
    <p:sldId id="846" r:id="rId5"/>
    <p:sldId id="256" r:id="rId6"/>
    <p:sldId id="270" r:id="rId7"/>
    <p:sldId id="304" r:id="rId8"/>
    <p:sldId id="282" r:id="rId9"/>
    <p:sldId id="284" r:id="rId10"/>
    <p:sldId id="285" r:id="rId11"/>
    <p:sldId id="286" r:id="rId12"/>
    <p:sldId id="510" r:id="rId13"/>
    <p:sldId id="263" r:id="rId14"/>
    <p:sldId id="259" r:id="rId15"/>
    <p:sldId id="833" r:id="rId16"/>
    <p:sldId id="775" r:id="rId17"/>
    <p:sldId id="829" r:id="rId18"/>
    <p:sldId id="832" r:id="rId19"/>
    <p:sldId id="267" r:id="rId20"/>
    <p:sldId id="258" r:id="rId21"/>
    <p:sldId id="266" r:id="rId22"/>
    <p:sldId id="262" r:id="rId23"/>
    <p:sldId id="835" r:id="rId24"/>
    <p:sldId id="834" r:id="rId25"/>
    <p:sldId id="836" r:id="rId26"/>
    <p:sldId id="837" r:id="rId27"/>
    <p:sldId id="840" r:id="rId28"/>
    <p:sldId id="839" r:id="rId29"/>
    <p:sldId id="838" r:id="rId30"/>
    <p:sldId id="257" r:id="rId31"/>
    <p:sldId id="261" r:id="rId32"/>
    <p:sldId id="841" r:id="rId33"/>
    <p:sldId id="564" r:id="rId34"/>
    <p:sldId id="561" r:id="rId35"/>
    <p:sldId id="842" r:id="rId36"/>
    <p:sldId id="843" r:id="rId37"/>
    <p:sldId id="675" r:id="rId38"/>
    <p:sldId id="673" r:id="rId39"/>
    <p:sldId id="672" r:id="rId40"/>
    <p:sldId id="662" r:id="rId41"/>
    <p:sldId id="847" r:id="rId4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 Portal" initials="GP" lastIdx="1" clrIdx="0"/>
  <p:cmAuthor id="2" name="Soporte TIC Tarapacá" initials="STT"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22" d="100"/>
          <a:sy n="122" d="100"/>
        </p:scale>
        <p:origin x="-96"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2-26T13:05:42.573" idx="1">
    <p:pos x="5753" y="255"/>
    <p:text/>
  </p:cm>
</p:cmLst>
</file>

<file path=ppt/diagrams/_rels/data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ata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iagrams/_rels/drawing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rawing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BC1DCE-E4DD-4D79-BA95-9D914739920C}" type="doc">
      <dgm:prSet loTypeId="urn:microsoft.com/office/officeart/2005/8/layout/gear1" loCatId="cycle" qsTypeId="urn:microsoft.com/office/officeart/2005/8/quickstyle/simple1" qsCatId="simple" csTypeId="urn:microsoft.com/office/officeart/2005/8/colors/accent1_2" csCatId="accent1" phldr="1"/>
      <dgm:spPr/>
    </dgm:pt>
    <dgm:pt modelId="{2FAAA9F0-BE21-4503-BE1B-FF8AE5C2CAFB}">
      <dgm:prSet phldrT="[Texto]" custT="1"/>
      <dgm:spPr>
        <a:solidFill>
          <a:srgbClr val="FF0000"/>
        </a:solidFill>
      </dgm:spPr>
      <dgm:t>
        <a:bodyPr/>
        <a:lstStyle/>
        <a:p>
          <a:r>
            <a:rPr lang="es-CL" sz="1600" b="1" dirty="0"/>
            <a:t>Vigilancia epidemiológica ocupacional del COVID-19 </a:t>
          </a:r>
        </a:p>
      </dgm:t>
    </dgm:pt>
    <dgm:pt modelId="{65F83575-33B1-46AD-8B0A-097DFAC83CE0}" type="parTrans" cxnId="{5FBFDADC-0B65-4BC3-BFCB-499D93ED2366}">
      <dgm:prSet/>
      <dgm:spPr/>
      <dgm:t>
        <a:bodyPr/>
        <a:lstStyle/>
        <a:p>
          <a:endParaRPr lang="es-CL" sz="2000" b="1"/>
        </a:p>
      </dgm:t>
    </dgm:pt>
    <dgm:pt modelId="{85E5F4BA-ADFD-4ED0-9D88-5FB8EFEC7C20}" type="sibTrans" cxnId="{5FBFDADC-0B65-4BC3-BFCB-499D93ED2366}">
      <dgm:prSet/>
      <dgm:spPr/>
      <dgm:t>
        <a:bodyPr/>
        <a:lstStyle/>
        <a:p>
          <a:endParaRPr lang="es-CL" sz="2000" b="1"/>
        </a:p>
      </dgm:t>
    </dgm:pt>
    <dgm:pt modelId="{6B6D4AFB-EF14-48B0-9AC2-3A102D8CB5E7}">
      <dgm:prSet phldrT="[Texto]" custT="1"/>
      <dgm:spPr>
        <a:solidFill>
          <a:srgbClr val="0070C0"/>
        </a:solidFill>
      </dgm:spPr>
      <dgm:t>
        <a:bodyPr/>
        <a:lstStyle/>
        <a:p>
          <a:r>
            <a:rPr lang="es-ES_tradnl" sz="1400" b="1" dirty="0"/>
            <a:t>Fiscalización a empresas y OAL con enfoque de riesgo; acciones de prevención y promoción.</a:t>
          </a:r>
          <a:endParaRPr lang="es-CL" sz="1400" b="1" dirty="0"/>
        </a:p>
      </dgm:t>
    </dgm:pt>
    <dgm:pt modelId="{5C5AA8CF-71F2-487B-BB38-8E9606C6BB25}" type="parTrans" cxnId="{7A20E7C3-23A9-40A6-996F-853BBDD018D8}">
      <dgm:prSet/>
      <dgm:spPr/>
      <dgm:t>
        <a:bodyPr/>
        <a:lstStyle/>
        <a:p>
          <a:endParaRPr lang="es-CL" sz="2000" b="1"/>
        </a:p>
      </dgm:t>
    </dgm:pt>
    <dgm:pt modelId="{912C0C5C-083D-48FC-B30F-EB3A428664AF}" type="sibTrans" cxnId="{7A20E7C3-23A9-40A6-996F-853BBDD018D8}">
      <dgm:prSet/>
      <dgm:spPr/>
      <dgm:t>
        <a:bodyPr/>
        <a:lstStyle/>
        <a:p>
          <a:endParaRPr lang="es-CL" sz="2000" b="1"/>
        </a:p>
      </dgm:t>
    </dgm:pt>
    <dgm:pt modelId="{EB9680A5-9E94-46E7-9C6E-64746EA794F0}">
      <dgm:prSet phldrT="[Texto]" custT="1"/>
      <dgm:spPr>
        <a:solidFill>
          <a:schemeClr val="accent2">
            <a:lumMod val="75000"/>
          </a:schemeClr>
        </a:solidFill>
      </dgm:spPr>
      <dgm:t>
        <a:bodyPr/>
        <a:lstStyle/>
        <a:p>
          <a:r>
            <a:rPr lang="es-ES_tradnl" sz="1400" b="1" dirty="0"/>
            <a:t>Empresas y OAL se movilizan para controlar el riesgo</a:t>
          </a:r>
          <a:endParaRPr lang="es-CL" sz="1400" b="1" dirty="0"/>
        </a:p>
      </dgm:t>
    </dgm:pt>
    <dgm:pt modelId="{C7382716-BE8A-46B1-BB31-7388434FAAFD}" type="parTrans" cxnId="{BBA9FE85-440A-47CB-BC56-14CA81B69370}">
      <dgm:prSet/>
      <dgm:spPr/>
      <dgm:t>
        <a:bodyPr/>
        <a:lstStyle/>
        <a:p>
          <a:endParaRPr lang="es-CL" sz="2000" b="1"/>
        </a:p>
      </dgm:t>
    </dgm:pt>
    <dgm:pt modelId="{DD8CF60D-1F00-4E2B-BE3D-F60BCF77D9F7}" type="sibTrans" cxnId="{BBA9FE85-440A-47CB-BC56-14CA81B69370}">
      <dgm:prSet/>
      <dgm:spPr/>
      <dgm:t>
        <a:bodyPr/>
        <a:lstStyle/>
        <a:p>
          <a:endParaRPr lang="es-CL" sz="2000" b="1"/>
        </a:p>
      </dgm:t>
    </dgm:pt>
    <dgm:pt modelId="{1C04E1EB-9A30-4E21-897A-BDCFA690EDD5}" type="pres">
      <dgm:prSet presAssocID="{09BC1DCE-E4DD-4D79-BA95-9D914739920C}" presName="composite" presStyleCnt="0">
        <dgm:presLayoutVars>
          <dgm:chMax val="3"/>
          <dgm:animLvl val="lvl"/>
          <dgm:resizeHandles val="exact"/>
        </dgm:presLayoutVars>
      </dgm:prSet>
      <dgm:spPr/>
    </dgm:pt>
    <dgm:pt modelId="{C4CF314A-73A7-43C8-9A71-DEDC7836CDCB}" type="pres">
      <dgm:prSet presAssocID="{2FAAA9F0-BE21-4503-BE1B-FF8AE5C2CAFB}" presName="gear1" presStyleLbl="node1" presStyleIdx="0" presStyleCnt="3" custLinFactNeighborX="1904" custLinFactNeighborY="2753">
        <dgm:presLayoutVars>
          <dgm:chMax val="1"/>
          <dgm:bulletEnabled val="1"/>
        </dgm:presLayoutVars>
      </dgm:prSet>
      <dgm:spPr/>
      <dgm:t>
        <a:bodyPr/>
        <a:lstStyle/>
        <a:p>
          <a:endParaRPr lang="es-CL"/>
        </a:p>
      </dgm:t>
    </dgm:pt>
    <dgm:pt modelId="{61E45043-DEB1-4C67-8965-E259C32B77AC}" type="pres">
      <dgm:prSet presAssocID="{2FAAA9F0-BE21-4503-BE1B-FF8AE5C2CAFB}" presName="gear1srcNode" presStyleLbl="node1" presStyleIdx="0" presStyleCnt="3"/>
      <dgm:spPr/>
      <dgm:t>
        <a:bodyPr/>
        <a:lstStyle/>
        <a:p>
          <a:endParaRPr lang="es-CL"/>
        </a:p>
      </dgm:t>
    </dgm:pt>
    <dgm:pt modelId="{2DEF1A71-42F2-4310-9EA1-7B558335125A}" type="pres">
      <dgm:prSet presAssocID="{2FAAA9F0-BE21-4503-BE1B-FF8AE5C2CAFB}" presName="gear1dstNode" presStyleLbl="node1" presStyleIdx="0" presStyleCnt="3"/>
      <dgm:spPr/>
      <dgm:t>
        <a:bodyPr/>
        <a:lstStyle/>
        <a:p>
          <a:endParaRPr lang="es-CL"/>
        </a:p>
      </dgm:t>
    </dgm:pt>
    <dgm:pt modelId="{73C6179A-7335-45E4-9B6D-ADF0F5C6862F}" type="pres">
      <dgm:prSet presAssocID="{6B6D4AFB-EF14-48B0-9AC2-3A102D8CB5E7}" presName="gear2" presStyleLbl="node1" presStyleIdx="1" presStyleCnt="3" custScaleX="119916" custScaleY="118224">
        <dgm:presLayoutVars>
          <dgm:chMax val="1"/>
          <dgm:bulletEnabled val="1"/>
        </dgm:presLayoutVars>
      </dgm:prSet>
      <dgm:spPr/>
      <dgm:t>
        <a:bodyPr/>
        <a:lstStyle/>
        <a:p>
          <a:endParaRPr lang="es-CL"/>
        </a:p>
      </dgm:t>
    </dgm:pt>
    <dgm:pt modelId="{65D1DD66-1AC9-4D95-BF5B-EF6E5D0BB183}" type="pres">
      <dgm:prSet presAssocID="{6B6D4AFB-EF14-48B0-9AC2-3A102D8CB5E7}" presName="gear2srcNode" presStyleLbl="node1" presStyleIdx="1" presStyleCnt="3"/>
      <dgm:spPr/>
      <dgm:t>
        <a:bodyPr/>
        <a:lstStyle/>
        <a:p>
          <a:endParaRPr lang="es-CL"/>
        </a:p>
      </dgm:t>
    </dgm:pt>
    <dgm:pt modelId="{CC869889-F9DC-469B-966B-F0A2A5C26881}" type="pres">
      <dgm:prSet presAssocID="{6B6D4AFB-EF14-48B0-9AC2-3A102D8CB5E7}" presName="gear2dstNode" presStyleLbl="node1" presStyleIdx="1" presStyleCnt="3"/>
      <dgm:spPr/>
      <dgm:t>
        <a:bodyPr/>
        <a:lstStyle/>
        <a:p>
          <a:endParaRPr lang="es-CL"/>
        </a:p>
      </dgm:t>
    </dgm:pt>
    <dgm:pt modelId="{A8A9A73C-F4E7-4A09-AE38-49D1EA3533A8}" type="pres">
      <dgm:prSet presAssocID="{EB9680A5-9E94-46E7-9C6E-64746EA794F0}" presName="gear3" presStyleLbl="node1" presStyleIdx="2" presStyleCnt="3"/>
      <dgm:spPr/>
      <dgm:t>
        <a:bodyPr/>
        <a:lstStyle/>
        <a:p>
          <a:endParaRPr lang="es-CL"/>
        </a:p>
      </dgm:t>
    </dgm:pt>
    <dgm:pt modelId="{3BEF01F8-8BAC-484D-A644-9B861A1767CF}" type="pres">
      <dgm:prSet presAssocID="{EB9680A5-9E94-46E7-9C6E-64746EA794F0}" presName="gear3tx" presStyleLbl="node1" presStyleIdx="2" presStyleCnt="3">
        <dgm:presLayoutVars>
          <dgm:chMax val="1"/>
          <dgm:bulletEnabled val="1"/>
        </dgm:presLayoutVars>
      </dgm:prSet>
      <dgm:spPr/>
      <dgm:t>
        <a:bodyPr/>
        <a:lstStyle/>
        <a:p>
          <a:endParaRPr lang="es-CL"/>
        </a:p>
      </dgm:t>
    </dgm:pt>
    <dgm:pt modelId="{E1CDE285-9C02-4325-BC2D-97FF8E0E1056}" type="pres">
      <dgm:prSet presAssocID="{EB9680A5-9E94-46E7-9C6E-64746EA794F0}" presName="gear3srcNode" presStyleLbl="node1" presStyleIdx="2" presStyleCnt="3"/>
      <dgm:spPr/>
      <dgm:t>
        <a:bodyPr/>
        <a:lstStyle/>
        <a:p>
          <a:endParaRPr lang="es-CL"/>
        </a:p>
      </dgm:t>
    </dgm:pt>
    <dgm:pt modelId="{C79CA069-F1B6-4C06-BAC5-B2B333306EA3}" type="pres">
      <dgm:prSet presAssocID="{EB9680A5-9E94-46E7-9C6E-64746EA794F0}" presName="gear3dstNode" presStyleLbl="node1" presStyleIdx="2" presStyleCnt="3"/>
      <dgm:spPr/>
      <dgm:t>
        <a:bodyPr/>
        <a:lstStyle/>
        <a:p>
          <a:endParaRPr lang="es-CL"/>
        </a:p>
      </dgm:t>
    </dgm:pt>
    <dgm:pt modelId="{A54E8297-55AF-4DBB-873C-61002AAD18BA}" type="pres">
      <dgm:prSet presAssocID="{85E5F4BA-ADFD-4ED0-9D88-5FB8EFEC7C20}" presName="connector1" presStyleLbl="sibTrans2D1" presStyleIdx="0" presStyleCnt="3"/>
      <dgm:spPr/>
      <dgm:t>
        <a:bodyPr/>
        <a:lstStyle/>
        <a:p>
          <a:endParaRPr lang="es-CL"/>
        </a:p>
      </dgm:t>
    </dgm:pt>
    <dgm:pt modelId="{BC016B80-EDFD-4A61-84BD-E76890E716C6}" type="pres">
      <dgm:prSet presAssocID="{912C0C5C-083D-48FC-B30F-EB3A428664AF}" presName="connector2" presStyleLbl="sibTrans2D1" presStyleIdx="1" presStyleCnt="3"/>
      <dgm:spPr/>
      <dgm:t>
        <a:bodyPr/>
        <a:lstStyle/>
        <a:p>
          <a:endParaRPr lang="es-CL"/>
        </a:p>
      </dgm:t>
    </dgm:pt>
    <dgm:pt modelId="{D7FB0B9F-ACD7-4E1D-ACFD-D14088E77049}" type="pres">
      <dgm:prSet presAssocID="{DD8CF60D-1F00-4E2B-BE3D-F60BCF77D9F7}" presName="connector3" presStyleLbl="sibTrans2D1" presStyleIdx="2" presStyleCnt="3"/>
      <dgm:spPr/>
      <dgm:t>
        <a:bodyPr/>
        <a:lstStyle/>
        <a:p>
          <a:endParaRPr lang="es-CL"/>
        </a:p>
      </dgm:t>
    </dgm:pt>
  </dgm:ptLst>
  <dgm:cxnLst>
    <dgm:cxn modelId="{88528D8B-2CCF-4DB9-93A8-D5BE8844C836}" type="presOf" srcId="{2FAAA9F0-BE21-4503-BE1B-FF8AE5C2CAFB}" destId="{C4CF314A-73A7-43C8-9A71-DEDC7836CDCB}" srcOrd="0" destOrd="0" presId="urn:microsoft.com/office/officeart/2005/8/layout/gear1"/>
    <dgm:cxn modelId="{A449D2C2-0979-496F-B4F4-0A1062C40271}" type="presOf" srcId="{6B6D4AFB-EF14-48B0-9AC2-3A102D8CB5E7}" destId="{CC869889-F9DC-469B-966B-F0A2A5C26881}" srcOrd="2" destOrd="0" presId="urn:microsoft.com/office/officeart/2005/8/layout/gear1"/>
    <dgm:cxn modelId="{3EF1B94C-BC6D-46C4-9585-2661DBBE96EB}" type="presOf" srcId="{2FAAA9F0-BE21-4503-BE1B-FF8AE5C2CAFB}" destId="{2DEF1A71-42F2-4310-9EA1-7B558335125A}" srcOrd="2" destOrd="0" presId="urn:microsoft.com/office/officeart/2005/8/layout/gear1"/>
    <dgm:cxn modelId="{5FBFDADC-0B65-4BC3-BFCB-499D93ED2366}" srcId="{09BC1DCE-E4DD-4D79-BA95-9D914739920C}" destId="{2FAAA9F0-BE21-4503-BE1B-FF8AE5C2CAFB}" srcOrd="0" destOrd="0" parTransId="{65F83575-33B1-46AD-8B0A-097DFAC83CE0}" sibTransId="{85E5F4BA-ADFD-4ED0-9D88-5FB8EFEC7C20}"/>
    <dgm:cxn modelId="{7A20E7C3-23A9-40A6-996F-853BBDD018D8}" srcId="{09BC1DCE-E4DD-4D79-BA95-9D914739920C}" destId="{6B6D4AFB-EF14-48B0-9AC2-3A102D8CB5E7}" srcOrd="1" destOrd="0" parTransId="{5C5AA8CF-71F2-487B-BB38-8E9606C6BB25}" sibTransId="{912C0C5C-083D-48FC-B30F-EB3A428664AF}"/>
    <dgm:cxn modelId="{2BCA9539-5FEB-420C-9F92-275F634F0867}" type="presOf" srcId="{912C0C5C-083D-48FC-B30F-EB3A428664AF}" destId="{BC016B80-EDFD-4A61-84BD-E76890E716C6}" srcOrd="0" destOrd="0" presId="urn:microsoft.com/office/officeart/2005/8/layout/gear1"/>
    <dgm:cxn modelId="{BD67A6C1-CBEB-47FB-84B3-929A1C425D0B}" type="presOf" srcId="{6B6D4AFB-EF14-48B0-9AC2-3A102D8CB5E7}" destId="{73C6179A-7335-45E4-9B6D-ADF0F5C6862F}" srcOrd="0" destOrd="0" presId="urn:microsoft.com/office/officeart/2005/8/layout/gear1"/>
    <dgm:cxn modelId="{BBA9FE85-440A-47CB-BC56-14CA81B69370}" srcId="{09BC1DCE-E4DD-4D79-BA95-9D914739920C}" destId="{EB9680A5-9E94-46E7-9C6E-64746EA794F0}" srcOrd="2" destOrd="0" parTransId="{C7382716-BE8A-46B1-BB31-7388434FAAFD}" sibTransId="{DD8CF60D-1F00-4E2B-BE3D-F60BCF77D9F7}"/>
    <dgm:cxn modelId="{8539A0B2-29F5-48A8-8AD8-B96A833F42F6}" type="presOf" srcId="{DD8CF60D-1F00-4E2B-BE3D-F60BCF77D9F7}" destId="{D7FB0B9F-ACD7-4E1D-ACFD-D14088E77049}" srcOrd="0" destOrd="0" presId="urn:microsoft.com/office/officeart/2005/8/layout/gear1"/>
    <dgm:cxn modelId="{8398BE94-82A3-4B3B-99F5-6BAE24F3B42C}" type="presOf" srcId="{EB9680A5-9E94-46E7-9C6E-64746EA794F0}" destId="{3BEF01F8-8BAC-484D-A644-9B861A1767CF}" srcOrd="1" destOrd="0" presId="urn:microsoft.com/office/officeart/2005/8/layout/gear1"/>
    <dgm:cxn modelId="{5E8A2CDC-86D6-4B14-B331-03B881B147DC}" type="presOf" srcId="{6B6D4AFB-EF14-48B0-9AC2-3A102D8CB5E7}" destId="{65D1DD66-1AC9-4D95-BF5B-EF6E5D0BB183}" srcOrd="1" destOrd="0" presId="urn:microsoft.com/office/officeart/2005/8/layout/gear1"/>
    <dgm:cxn modelId="{512B3A63-81CC-448F-B0FF-6FB58EE3FC6C}" type="presOf" srcId="{09BC1DCE-E4DD-4D79-BA95-9D914739920C}" destId="{1C04E1EB-9A30-4E21-897A-BDCFA690EDD5}" srcOrd="0" destOrd="0" presId="urn:microsoft.com/office/officeart/2005/8/layout/gear1"/>
    <dgm:cxn modelId="{5D9ECCFC-5ABC-4328-A741-AAD0926B7AB3}" type="presOf" srcId="{EB9680A5-9E94-46E7-9C6E-64746EA794F0}" destId="{A8A9A73C-F4E7-4A09-AE38-49D1EA3533A8}" srcOrd="0" destOrd="0" presId="urn:microsoft.com/office/officeart/2005/8/layout/gear1"/>
    <dgm:cxn modelId="{CC8FD73E-8B11-4877-ACD7-F1B9DA5E6F39}" type="presOf" srcId="{EB9680A5-9E94-46E7-9C6E-64746EA794F0}" destId="{C79CA069-F1B6-4C06-BAC5-B2B333306EA3}" srcOrd="3" destOrd="0" presId="urn:microsoft.com/office/officeart/2005/8/layout/gear1"/>
    <dgm:cxn modelId="{C31E0ED8-4D58-46FD-A999-67575BBED634}" type="presOf" srcId="{85E5F4BA-ADFD-4ED0-9D88-5FB8EFEC7C20}" destId="{A54E8297-55AF-4DBB-873C-61002AAD18BA}" srcOrd="0" destOrd="0" presId="urn:microsoft.com/office/officeart/2005/8/layout/gear1"/>
    <dgm:cxn modelId="{F5086946-C899-41DF-B3C4-6B310A408861}" type="presOf" srcId="{2FAAA9F0-BE21-4503-BE1B-FF8AE5C2CAFB}" destId="{61E45043-DEB1-4C67-8965-E259C32B77AC}" srcOrd="1" destOrd="0" presId="urn:microsoft.com/office/officeart/2005/8/layout/gear1"/>
    <dgm:cxn modelId="{3F4DA181-2BFD-4625-9015-DC1A15C5DD2F}" type="presOf" srcId="{EB9680A5-9E94-46E7-9C6E-64746EA794F0}" destId="{E1CDE285-9C02-4325-BC2D-97FF8E0E1056}" srcOrd="2" destOrd="0" presId="urn:microsoft.com/office/officeart/2005/8/layout/gear1"/>
    <dgm:cxn modelId="{B0614C5C-C639-49D5-9149-D7A383BC7314}" type="presParOf" srcId="{1C04E1EB-9A30-4E21-897A-BDCFA690EDD5}" destId="{C4CF314A-73A7-43C8-9A71-DEDC7836CDCB}" srcOrd="0" destOrd="0" presId="urn:microsoft.com/office/officeart/2005/8/layout/gear1"/>
    <dgm:cxn modelId="{F2B6EFFE-506C-4B67-B8C8-2B0B32198A8E}" type="presParOf" srcId="{1C04E1EB-9A30-4E21-897A-BDCFA690EDD5}" destId="{61E45043-DEB1-4C67-8965-E259C32B77AC}" srcOrd="1" destOrd="0" presId="urn:microsoft.com/office/officeart/2005/8/layout/gear1"/>
    <dgm:cxn modelId="{131189E7-9250-43F7-8F62-85F362200CB8}" type="presParOf" srcId="{1C04E1EB-9A30-4E21-897A-BDCFA690EDD5}" destId="{2DEF1A71-42F2-4310-9EA1-7B558335125A}" srcOrd="2" destOrd="0" presId="urn:microsoft.com/office/officeart/2005/8/layout/gear1"/>
    <dgm:cxn modelId="{2F73CB0C-7382-41FF-B699-FAADC6D5EDAE}" type="presParOf" srcId="{1C04E1EB-9A30-4E21-897A-BDCFA690EDD5}" destId="{73C6179A-7335-45E4-9B6D-ADF0F5C6862F}" srcOrd="3" destOrd="0" presId="urn:microsoft.com/office/officeart/2005/8/layout/gear1"/>
    <dgm:cxn modelId="{920B36BE-24F3-44F3-88AA-3F3151318CCE}" type="presParOf" srcId="{1C04E1EB-9A30-4E21-897A-BDCFA690EDD5}" destId="{65D1DD66-1AC9-4D95-BF5B-EF6E5D0BB183}" srcOrd="4" destOrd="0" presId="urn:microsoft.com/office/officeart/2005/8/layout/gear1"/>
    <dgm:cxn modelId="{5FB75010-A8FD-469F-9059-D5A399A6B6FB}" type="presParOf" srcId="{1C04E1EB-9A30-4E21-897A-BDCFA690EDD5}" destId="{CC869889-F9DC-469B-966B-F0A2A5C26881}" srcOrd="5" destOrd="0" presId="urn:microsoft.com/office/officeart/2005/8/layout/gear1"/>
    <dgm:cxn modelId="{C0D5285D-83FA-4187-B99D-4ECF41AE37E1}" type="presParOf" srcId="{1C04E1EB-9A30-4E21-897A-BDCFA690EDD5}" destId="{A8A9A73C-F4E7-4A09-AE38-49D1EA3533A8}" srcOrd="6" destOrd="0" presId="urn:microsoft.com/office/officeart/2005/8/layout/gear1"/>
    <dgm:cxn modelId="{019DDCB9-7261-4E91-B7F1-2001FFA79BC3}" type="presParOf" srcId="{1C04E1EB-9A30-4E21-897A-BDCFA690EDD5}" destId="{3BEF01F8-8BAC-484D-A644-9B861A1767CF}" srcOrd="7" destOrd="0" presId="urn:microsoft.com/office/officeart/2005/8/layout/gear1"/>
    <dgm:cxn modelId="{E8AEE546-57A8-4285-A23C-5FE9148A15CD}" type="presParOf" srcId="{1C04E1EB-9A30-4E21-897A-BDCFA690EDD5}" destId="{E1CDE285-9C02-4325-BC2D-97FF8E0E1056}" srcOrd="8" destOrd="0" presId="urn:microsoft.com/office/officeart/2005/8/layout/gear1"/>
    <dgm:cxn modelId="{5C0493E7-BC48-432B-B27D-7E0E26CE027D}" type="presParOf" srcId="{1C04E1EB-9A30-4E21-897A-BDCFA690EDD5}" destId="{C79CA069-F1B6-4C06-BAC5-B2B333306EA3}" srcOrd="9" destOrd="0" presId="urn:microsoft.com/office/officeart/2005/8/layout/gear1"/>
    <dgm:cxn modelId="{F0E5BC5F-05BD-4E28-8C14-6BDD6920AAD2}" type="presParOf" srcId="{1C04E1EB-9A30-4E21-897A-BDCFA690EDD5}" destId="{A54E8297-55AF-4DBB-873C-61002AAD18BA}" srcOrd="10" destOrd="0" presId="urn:microsoft.com/office/officeart/2005/8/layout/gear1"/>
    <dgm:cxn modelId="{1E28C403-EFA9-4C53-A47E-AA64B18BC1F2}" type="presParOf" srcId="{1C04E1EB-9A30-4E21-897A-BDCFA690EDD5}" destId="{BC016B80-EDFD-4A61-84BD-E76890E716C6}" srcOrd="11" destOrd="0" presId="urn:microsoft.com/office/officeart/2005/8/layout/gear1"/>
    <dgm:cxn modelId="{5F319BA9-386F-482B-81BB-C5696D96C7E9}" type="presParOf" srcId="{1C04E1EB-9A30-4E21-897A-BDCFA690EDD5}" destId="{D7FB0B9F-ACD7-4E1D-ACFD-D14088E7704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DA936F-F9AB-4047-A271-9C63F08F003F}" type="doc">
      <dgm:prSet loTypeId="urn:microsoft.com/office/officeart/2005/8/layout/hProcess4" loCatId="process" qsTypeId="urn:microsoft.com/office/officeart/2005/8/quickstyle/simple1" qsCatId="simple" csTypeId="urn:microsoft.com/office/officeart/2005/8/colors/accent0_3" csCatId="mainScheme" phldr="1"/>
      <dgm:spPr/>
    </dgm:pt>
    <dgm:pt modelId="{2EF13E45-A74D-4554-931B-B6DB3051D6EA}">
      <dgm:prSet phldrT="[Texto]" custT="1"/>
      <dgm:spPr>
        <a:solidFill>
          <a:srgbClr val="00B0F0"/>
        </a:solidFill>
      </dgm:spPr>
      <dgm:t>
        <a:bodyPr/>
        <a:lstStyle/>
        <a:p>
          <a:pPr algn="ctr"/>
          <a:r>
            <a:rPr lang="es-ES" sz="1200" dirty="0"/>
            <a:t> </a:t>
          </a:r>
          <a:r>
            <a:rPr lang="es-ES" sz="2800" dirty="0"/>
            <a:t>Pesquisa</a:t>
          </a:r>
          <a:endParaRPr lang="es-CL" sz="2800" dirty="0"/>
        </a:p>
      </dgm:t>
    </dgm:pt>
    <dgm:pt modelId="{CA2D649A-1654-4132-9A13-131804008A96}" type="parTrans" cxnId="{D73D4E0B-5D3F-42B0-B45B-60904C736278}">
      <dgm:prSet/>
      <dgm:spPr/>
      <dgm:t>
        <a:bodyPr/>
        <a:lstStyle/>
        <a:p>
          <a:endParaRPr lang="es-CL"/>
        </a:p>
      </dgm:t>
    </dgm:pt>
    <dgm:pt modelId="{DBA5B940-9DF0-43AB-A73E-7A2CC3F35945}" type="sibTrans" cxnId="{D73D4E0B-5D3F-42B0-B45B-60904C736278}">
      <dgm:prSet/>
      <dgm:spPr/>
      <dgm:t>
        <a:bodyPr/>
        <a:lstStyle/>
        <a:p>
          <a:endParaRPr lang="es-CL"/>
        </a:p>
      </dgm:t>
    </dgm:pt>
    <dgm:pt modelId="{57686843-FDC0-4009-AD4B-C0BA9292B26A}">
      <dgm:prSet phldrT="[Texto]" custT="1"/>
      <dgm:spPr>
        <a:solidFill>
          <a:schemeClr val="accent1">
            <a:lumMod val="20000"/>
            <a:lumOff val="80000"/>
            <a:alpha val="90000"/>
          </a:schemeClr>
        </a:solidFill>
        <a:ln>
          <a:solidFill>
            <a:schemeClr val="accent1"/>
          </a:solidFill>
        </a:ln>
      </dgm:spPr>
      <dgm:t>
        <a:bodyPr/>
        <a:lstStyle/>
        <a:p>
          <a:pPr algn="just"/>
          <a:r>
            <a:rPr lang="es-ES" sz="1600" dirty="0"/>
            <a:t>Investigación específica de brotes laborales a fin de determinar sus características, identificar a los trabajadores involucrados y sus nexos, </a:t>
          </a:r>
          <a:r>
            <a:rPr lang="es-ES" sz="1600"/>
            <a:t>trabajadores expuestos, </a:t>
          </a:r>
          <a:r>
            <a:rPr lang="es-ES" sz="1600" dirty="0"/>
            <a:t>origen etiológico del brote, mecanismos de transmisión y factores de riesgo asociados.</a:t>
          </a:r>
          <a:endParaRPr lang="es-CL" sz="1600" dirty="0"/>
        </a:p>
      </dgm:t>
    </dgm:pt>
    <dgm:pt modelId="{48167793-272D-49F0-9579-E0A360C3AC3C}" type="parTrans" cxnId="{BE5AC8AC-8A97-4B92-B426-07D44D0D0D36}">
      <dgm:prSet/>
      <dgm:spPr/>
      <dgm:t>
        <a:bodyPr/>
        <a:lstStyle/>
        <a:p>
          <a:endParaRPr lang="es-CL"/>
        </a:p>
      </dgm:t>
    </dgm:pt>
    <dgm:pt modelId="{57976315-4F22-4C04-BB08-76764A797ECF}" type="sibTrans" cxnId="{BE5AC8AC-8A97-4B92-B426-07D44D0D0D36}">
      <dgm:prSet/>
      <dgm:spPr/>
      <dgm:t>
        <a:bodyPr/>
        <a:lstStyle/>
        <a:p>
          <a:endParaRPr lang="es-CL"/>
        </a:p>
      </dgm:t>
    </dgm:pt>
    <dgm:pt modelId="{01A0C505-3D8B-450B-81FC-90304D416081}">
      <dgm:prSet custT="1"/>
      <dgm:spPr>
        <a:solidFill>
          <a:schemeClr val="accent1">
            <a:lumMod val="20000"/>
            <a:lumOff val="80000"/>
            <a:alpha val="90000"/>
          </a:schemeClr>
        </a:solidFill>
        <a:ln>
          <a:solidFill>
            <a:schemeClr val="accent1"/>
          </a:solidFill>
        </a:ln>
      </dgm:spPr>
      <dgm:t>
        <a:bodyPr/>
        <a:lstStyle/>
        <a:p>
          <a:pPr algn="just"/>
          <a:r>
            <a:rPr lang="es-CL" sz="1600" dirty="0"/>
            <a:t>Pesquisa de casos de COVID-19 que refieran haber generado CELAB en trazabilidad universal.</a:t>
          </a:r>
        </a:p>
      </dgm:t>
    </dgm:pt>
    <dgm:pt modelId="{BCFE3BE0-9238-4A5B-90AA-7418B0CAD25B}" type="parTrans" cxnId="{E782AF82-D779-4CCE-838C-62A82CEC1542}">
      <dgm:prSet/>
      <dgm:spPr/>
      <dgm:t>
        <a:bodyPr/>
        <a:lstStyle/>
        <a:p>
          <a:endParaRPr lang="es-CL"/>
        </a:p>
      </dgm:t>
    </dgm:pt>
    <dgm:pt modelId="{1A5E1DAE-6572-46B5-BE65-339255FCC256}" type="sibTrans" cxnId="{E782AF82-D779-4CCE-838C-62A82CEC1542}">
      <dgm:prSet/>
      <dgm:spPr/>
      <dgm:t>
        <a:bodyPr/>
        <a:lstStyle/>
        <a:p>
          <a:endParaRPr lang="es-CL"/>
        </a:p>
      </dgm:t>
    </dgm:pt>
    <dgm:pt modelId="{38FFE2F3-8C89-471E-A1B9-74367B0D2B6B}">
      <dgm:prSet phldrT="[Texto]" custT="1"/>
      <dgm:spPr>
        <a:solidFill>
          <a:schemeClr val="accent1">
            <a:lumMod val="20000"/>
            <a:lumOff val="80000"/>
            <a:alpha val="90000"/>
          </a:schemeClr>
        </a:solidFill>
        <a:ln>
          <a:solidFill>
            <a:schemeClr val="accent1"/>
          </a:solidFill>
        </a:ln>
      </dgm:spPr>
      <dgm:t>
        <a:bodyPr/>
        <a:lstStyle/>
        <a:p>
          <a:pPr algn="just"/>
          <a:r>
            <a:rPr lang="es-ES" sz="1600" dirty="0"/>
            <a:t>Pesquisa de casos de COVID-19 que refieran nexo epidemiológico laboral en trazabilidad universal.</a:t>
          </a:r>
          <a:endParaRPr lang="es-CL" sz="1600" dirty="0"/>
        </a:p>
      </dgm:t>
    </dgm:pt>
    <dgm:pt modelId="{BA9A86C9-B742-4C75-BFB7-E766656A56C5}" type="parTrans" cxnId="{3BC803FB-498E-4108-9800-EDA99644233F}">
      <dgm:prSet/>
      <dgm:spPr/>
      <dgm:t>
        <a:bodyPr/>
        <a:lstStyle/>
        <a:p>
          <a:endParaRPr lang="es-CL"/>
        </a:p>
      </dgm:t>
    </dgm:pt>
    <dgm:pt modelId="{4A6A2B8C-948A-4212-A3BF-7D002E36FC14}" type="sibTrans" cxnId="{3BC803FB-498E-4108-9800-EDA99644233F}">
      <dgm:prSet/>
      <dgm:spPr/>
      <dgm:t>
        <a:bodyPr/>
        <a:lstStyle/>
        <a:p>
          <a:endParaRPr lang="es-CL"/>
        </a:p>
      </dgm:t>
    </dgm:pt>
    <dgm:pt modelId="{6DC7BF5F-BA25-4A29-9DB2-5DC881E99AF1}">
      <dgm:prSet phldrT="[Texto]" custT="1"/>
      <dgm:spPr>
        <a:solidFill>
          <a:srgbClr val="00B0F0"/>
        </a:solidFill>
      </dgm:spPr>
      <dgm:t>
        <a:bodyPr/>
        <a:lstStyle/>
        <a:p>
          <a:pPr algn="ctr"/>
          <a:r>
            <a:rPr lang="es-ES" sz="2800" dirty="0"/>
            <a:t>Trazabilidad Laboral</a:t>
          </a:r>
          <a:endParaRPr lang="es-CL" sz="2800" dirty="0"/>
        </a:p>
      </dgm:t>
    </dgm:pt>
    <dgm:pt modelId="{48E93ADA-F449-4EF1-BC3B-AFF2E0332E9D}" type="parTrans" cxnId="{5A8CF49D-B5A0-4FF1-9EB3-36C5ABFE115B}">
      <dgm:prSet/>
      <dgm:spPr/>
      <dgm:t>
        <a:bodyPr/>
        <a:lstStyle/>
        <a:p>
          <a:endParaRPr lang="es-CL"/>
        </a:p>
      </dgm:t>
    </dgm:pt>
    <dgm:pt modelId="{805C0A78-A279-477C-ADF8-068FFEACE3A9}" type="sibTrans" cxnId="{5A8CF49D-B5A0-4FF1-9EB3-36C5ABFE115B}">
      <dgm:prSet/>
      <dgm:spPr/>
      <dgm:t>
        <a:bodyPr/>
        <a:lstStyle/>
        <a:p>
          <a:endParaRPr lang="es-CL"/>
        </a:p>
      </dgm:t>
    </dgm:pt>
    <dgm:pt modelId="{77B08190-079B-4905-862A-81843BCBDEBE}">
      <dgm:prSet phldrT="[Texto]" custT="1"/>
      <dgm:spPr>
        <a:solidFill>
          <a:schemeClr val="accent1">
            <a:lumMod val="20000"/>
            <a:lumOff val="80000"/>
            <a:alpha val="90000"/>
          </a:schemeClr>
        </a:solidFill>
        <a:ln>
          <a:solidFill>
            <a:schemeClr val="accent1"/>
          </a:solidFill>
        </a:ln>
      </dgm:spPr>
      <dgm:t>
        <a:bodyPr/>
        <a:lstStyle/>
        <a:p>
          <a:pPr algn="l"/>
          <a:r>
            <a:rPr lang="es-ES" sz="1600" dirty="0"/>
            <a:t>Aguda identificación de CELAB.</a:t>
          </a:r>
          <a:endParaRPr lang="es-CL" sz="1600" dirty="0"/>
        </a:p>
      </dgm:t>
    </dgm:pt>
    <dgm:pt modelId="{2FE08150-0376-423E-A79F-859C5D3F58D1}" type="parTrans" cxnId="{CF7AA046-D959-419C-83F1-1EB2052E30E5}">
      <dgm:prSet/>
      <dgm:spPr/>
      <dgm:t>
        <a:bodyPr/>
        <a:lstStyle/>
        <a:p>
          <a:endParaRPr lang="es-CL"/>
        </a:p>
      </dgm:t>
    </dgm:pt>
    <dgm:pt modelId="{A05ED1CF-CC49-4FD4-A311-D07F374FEE63}" type="sibTrans" cxnId="{CF7AA046-D959-419C-83F1-1EB2052E30E5}">
      <dgm:prSet/>
      <dgm:spPr/>
      <dgm:t>
        <a:bodyPr/>
        <a:lstStyle/>
        <a:p>
          <a:endParaRPr lang="es-CL"/>
        </a:p>
      </dgm:t>
    </dgm:pt>
    <dgm:pt modelId="{FC06DE1A-0428-4075-918E-B2E546F2005D}">
      <dgm:prSet phldrT="[Texto]" custT="1"/>
      <dgm:spPr>
        <a:solidFill>
          <a:schemeClr val="accent1">
            <a:lumMod val="20000"/>
            <a:lumOff val="80000"/>
            <a:alpha val="90000"/>
          </a:schemeClr>
        </a:solidFill>
        <a:ln>
          <a:solidFill>
            <a:schemeClr val="accent1"/>
          </a:solidFill>
        </a:ln>
      </dgm:spPr>
      <dgm:t>
        <a:bodyPr/>
        <a:lstStyle/>
        <a:p>
          <a:pPr algn="just">
            <a:buFont typeface="+mj-lt"/>
            <a:buAutoNum type="arabicPeriod"/>
          </a:pPr>
          <a:r>
            <a:rPr lang="es-ES" sz="1600" dirty="0"/>
            <a:t>Generación de información sistemática para:</a:t>
          </a:r>
          <a:endParaRPr lang="es-CL" sz="1600" dirty="0"/>
        </a:p>
      </dgm:t>
    </dgm:pt>
    <dgm:pt modelId="{794AB594-C905-4819-8909-13466D60474F}" type="parTrans" cxnId="{F9F84B1E-FEAD-4AA7-BA86-A74E57143F73}">
      <dgm:prSet/>
      <dgm:spPr/>
      <dgm:t>
        <a:bodyPr/>
        <a:lstStyle/>
        <a:p>
          <a:endParaRPr lang="es-CL"/>
        </a:p>
      </dgm:t>
    </dgm:pt>
    <dgm:pt modelId="{7963FB4C-F802-4F05-A943-51F6991E4C16}" type="sibTrans" cxnId="{F9F84B1E-FEAD-4AA7-BA86-A74E57143F73}">
      <dgm:prSet/>
      <dgm:spPr/>
      <dgm:t>
        <a:bodyPr/>
        <a:lstStyle/>
        <a:p>
          <a:endParaRPr lang="es-CL"/>
        </a:p>
      </dgm:t>
    </dgm:pt>
    <dgm:pt modelId="{67D6D65C-78B0-44A5-890E-3E43A90AF729}">
      <dgm:prSet phldrT="[Texto]" custT="1"/>
      <dgm:spPr>
        <a:solidFill>
          <a:srgbClr val="00B0F0"/>
        </a:solidFill>
      </dgm:spPr>
      <dgm:t>
        <a:bodyPr/>
        <a:lstStyle/>
        <a:p>
          <a:r>
            <a:rPr lang="es-ES" sz="2400" dirty="0"/>
            <a:t>Productos e impactos</a:t>
          </a:r>
          <a:endParaRPr lang="es-CL" sz="2400" dirty="0"/>
        </a:p>
      </dgm:t>
    </dgm:pt>
    <dgm:pt modelId="{5F6064BD-2B03-44D4-934C-6243F8B71B31}" type="parTrans" cxnId="{B03F0B03-B6E3-4DB8-A94A-E7A3269CC2ED}">
      <dgm:prSet/>
      <dgm:spPr/>
      <dgm:t>
        <a:bodyPr/>
        <a:lstStyle/>
        <a:p>
          <a:endParaRPr lang="es-CL"/>
        </a:p>
      </dgm:t>
    </dgm:pt>
    <dgm:pt modelId="{C7C0B20D-19D1-460A-9DEF-160C9C080E1B}" type="sibTrans" cxnId="{B03F0B03-B6E3-4DB8-A94A-E7A3269CC2ED}">
      <dgm:prSet/>
      <dgm:spPr/>
      <dgm:t>
        <a:bodyPr/>
        <a:lstStyle/>
        <a:p>
          <a:endParaRPr lang="es-CL"/>
        </a:p>
      </dgm:t>
    </dgm:pt>
    <dgm:pt modelId="{67068204-2D05-46D5-98E0-8DDD00E507D7}">
      <dgm:prSet phldrT="[Texto]" custT="1"/>
      <dgm:spPr>
        <a:solidFill>
          <a:schemeClr val="accent1">
            <a:lumMod val="20000"/>
            <a:lumOff val="80000"/>
            <a:alpha val="90000"/>
          </a:schemeClr>
        </a:solidFill>
        <a:ln>
          <a:solidFill>
            <a:schemeClr val="accent1"/>
          </a:solidFill>
        </a:ln>
      </dgm:spPr>
      <dgm:t>
        <a:bodyPr/>
        <a:lstStyle/>
        <a:p>
          <a:pPr algn="l"/>
          <a:endParaRPr lang="es-CL" sz="1600" dirty="0"/>
        </a:p>
      </dgm:t>
    </dgm:pt>
    <dgm:pt modelId="{122CFA9B-04ED-480D-BFA8-F6551182E587}" type="parTrans" cxnId="{B6F629C6-D739-4E4A-98D1-774AF202D3CA}">
      <dgm:prSet/>
      <dgm:spPr/>
      <dgm:t>
        <a:bodyPr/>
        <a:lstStyle/>
        <a:p>
          <a:endParaRPr lang="es-CL"/>
        </a:p>
      </dgm:t>
    </dgm:pt>
    <dgm:pt modelId="{5CFE386F-BF6A-42E3-ACB0-0FAE7E0A41D3}" type="sibTrans" cxnId="{B6F629C6-D739-4E4A-98D1-774AF202D3CA}">
      <dgm:prSet/>
      <dgm:spPr/>
      <dgm:t>
        <a:bodyPr/>
        <a:lstStyle/>
        <a:p>
          <a:endParaRPr lang="es-CL"/>
        </a:p>
      </dgm:t>
    </dgm:pt>
    <dgm:pt modelId="{CCFDDF9B-96DD-4515-807B-16DE0D0A568B}">
      <dgm:prSet phldrT="[Texto]" custT="1"/>
      <dgm:spPr>
        <a:solidFill>
          <a:schemeClr val="accent1">
            <a:lumMod val="20000"/>
            <a:lumOff val="80000"/>
            <a:alpha val="90000"/>
          </a:schemeClr>
        </a:solidFill>
        <a:ln>
          <a:solidFill>
            <a:schemeClr val="accent1"/>
          </a:solidFill>
        </a:ln>
      </dgm:spPr>
      <dgm:t>
        <a:bodyPr/>
        <a:lstStyle/>
        <a:p>
          <a:pPr algn="l"/>
          <a:endParaRPr lang="es-CL" sz="1600" dirty="0"/>
        </a:p>
      </dgm:t>
    </dgm:pt>
    <dgm:pt modelId="{50068CD1-19CC-4A43-BFDC-AEAC6DADE689}" type="parTrans" cxnId="{9AE972DC-CAF9-46A7-936C-177CCFC23103}">
      <dgm:prSet/>
      <dgm:spPr/>
      <dgm:t>
        <a:bodyPr/>
        <a:lstStyle/>
        <a:p>
          <a:endParaRPr lang="es-CL"/>
        </a:p>
      </dgm:t>
    </dgm:pt>
    <dgm:pt modelId="{E74506DA-CEF8-407E-93C5-DA4F90E0123E}" type="sibTrans" cxnId="{9AE972DC-CAF9-46A7-936C-177CCFC23103}">
      <dgm:prSet/>
      <dgm:spPr/>
      <dgm:t>
        <a:bodyPr/>
        <a:lstStyle/>
        <a:p>
          <a:endParaRPr lang="es-CL"/>
        </a:p>
      </dgm:t>
    </dgm:pt>
    <dgm:pt modelId="{D651E8D6-E6F1-421B-90C8-381961F26174}">
      <dgm:prSet phldrT="[Texto]" custT="1"/>
      <dgm:spPr>
        <a:solidFill>
          <a:schemeClr val="accent1">
            <a:lumMod val="20000"/>
            <a:lumOff val="80000"/>
            <a:alpha val="90000"/>
          </a:schemeClr>
        </a:solidFill>
        <a:ln>
          <a:solidFill>
            <a:schemeClr val="accent1"/>
          </a:solidFill>
        </a:ln>
      </dgm:spPr>
      <dgm:t>
        <a:bodyPr/>
        <a:lstStyle/>
        <a:p>
          <a:pPr algn="just">
            <a:buFont typeface="Wingdings" panose="05000000000000000000" pitchFamily="2" charset="2"/>
            <a:buChar char="ü"/>
          </a:pPr>
          <a:r>
            <a:rPr lang="es-ES" sz="1600" dirty="0"/>
            <a:t>la educación sanitaria de trabajadores y empleadores con enfoque de riesgo.</a:t>
          </a:r>
          <a:endParaRPr lang="es-CL" sz="1600" dirty="0"/>
        </a:p>
      </dgm:t>
    </dgm:pt>
    <dgm:pt modelId="{F3085631-104C-4230-9879-630B60EB6D72}" type="parTrans" cxnId="{9E5A068A-6961-4701-9E77-016907D8FCCC}">
      <dgm:prSet/>
      <dgm:spPr/>
      <dgm:t>
        <a:bodyPr/>
        <a:lstStyle/>
        <a:p>
          <a:endParaRPr lang="es-CL"/>
        </a:p>
      </dgm:t>
    </dgm:pt>
    <dgm:pt modelId="{6053ED73-46CC-4246-BD89-59F4614E3A9A}" type="sibTrans" cxnId="{9E5A068A-6961-4701-9E77-016907D8FCCC}">
      <dgm:prSet/>
      <dgm:spPr/>
      <dgm:t>
        <a:bodyPr/>
        <a:lstStyle/>
        <a:p>
          <a:endParaRPr lang="es-CL"/>
        </a:p>
      </dgm:t>
    </dgm:pt>
    <dgm:pt modelId="{B3F5009C-C176-4497-8AF8-8849E7829EBB}">
      <dgm:prSet phldrT="[Texto]" custT="1"/>
      <dgm:spPr>
        <a:solidFill>
          <a:schemeClr val="accent1">
            <a:lumMod val="20000"/>
            <a:lumOff val="80000"/>
            <a:alpha val="90000"/>
          </a:schemeClr>
        </a:solidFill>
        <a:ln>
          <a:solidFill>
            <a:schemeClr val="accent1"/>
          </a:solidFill>
        </a:ln>
      </dgm:spPr>
      <dgm:t>
        <a:bodyPr/>
        <a:lstStyle/>
        <a:p>
          <a:pPr algn="just">
            <a:buFont typeface="+mj-lt"/>
            <a:buAutoNum type="arabicPeriod" startAt="2"/>
          </a:pPr>
          <a:r>
            <a:rPr lang="es-ES" sz="1600" dirty="0"/>
            <a:t>Emisión de informes epidemiológicos de brotes laborales para cobertura del Seguro Ley 16.744.</a:t>
          </a:r>
          <a:endParaRPr lang="es-CL" sz="1600" dirty="0"/>
        </a:p>
      </dgm:t>
    </dgm:pt>
    <dgm:pt modelId="{0519A3AF-0CEA-4801-B6D4-981660121937}" type="parTrans" cxnId="{55711A24-5A2C-4D81-AC14-0D4367639171}">
      <dgm:prSet/>
      <dgm:spPr/>
      <dgm:t>
        <a:bodyPr/>
        <a:lstStyle/>
        <a:p>
          <a:endParaRPr lang="es-CL"/>
        </a:p>
      </dgm:t>
    </dgm:pt>
    <dgm:pt modelId="{221CEE80-EE32-48D9-ADC6-A7671AABF8D8}" type="sibTrans" cxnId="{55711A24-5A2C-4D81-AC14-0D4367639171}">
      <dgm:prSet/>
      <dgm:spPr/>
      <dgm:t>
        <a:bodyPr/>
        <a:lstStyle/>
        <a:p>
          <a:endParaRPr lang="es-CL"/>
        </a:p>
      </dgm:t>
    </dgm:pt>
    <dgm:pt modelId="{9ACD72EB-6841-44D4-BFF2-3F6E5AE81372}">
      <dgm:prSet phldrT="[Texto]"/>
      <dgm:spPr>
        <a:solidFill>
          <a:schemeClr val="accent1">
            <a:lumMod val="20000"/>
            <a:lumOff val="80000"/>
            <a:alpha val="90000"/>
          </a:schemeClr>
        </a:solidFill>
        <a:ln>
          <a:solidFill>
            <a:schemeClr val="accent1"/>
          </a:solidFill>
        </a:ln>
      </dgm:spPr>
      <dgm:t>
        <a:bodyPr/>
        <a:lstStyle/>
        <a:p>
          <a:pPr algn="l"/>
          <a:endParaRPr lang="es-CL" sz="900" dirty="0"/>
        </a:p>
      </dgm:t>
    </dgm:pt>
    <dgm:pt modelId="{92863149-C24E-41C6-8E45-837F38DF543E}" type="parTrans" cxnId="{D3ABCB4B-DF34-4A69-B36E-479594D0E9E3}">
      <dgm:prSet/>
      <dgm:spPr/>
      <dgm:t>
        <a:bodyPr/>
        <a:lstStyle/>
        <a:p>
          <a:endParaRPr lang="es-CL"/>
        </a:p>
      </dgm:t>
    </dgm:pt>
    <dgm:pt modelId="{BE301C8C-9A00-4D89-99D0-E07D20F84943}" type="sibTrans" cxnId="{D3ABCB4B-DF34-4A69-B36E-479594D0E9E3}">
      <dgm:prSet/>
      <dgm:spPr/>
      <dgm:t>
        <a:bodyPr/>
        <a:lstStyle/>
        <a:p>
          <a:endParaRPr lang="es-CL"/>
        </a:p>
      </dgm:t>
    </dgm:pt>
    <dgm:pt modelId="{0201A367-9058-4865-881C-4A44E939DAAB}">
      <dgm:prSet phldrT="[Texto]" custT="1"/>
      <dgm:spPr>
        <a:solidFill>
          <a:schemeClr val="accent1">
            <a:lumMod val="20000"/>
            <a:lumOff val="80000"/>
            <a:alpha val="90000"/>
          </a:schemeClr>
        </a:solidFill>
        <a:ln>
          <a:solidFill>
            <a:schemeClr val="accent1"/>
          </a:solidFill>
        </a:ln>
      </dgm:spPr>
      <dgm:t>
        <a:bodyPr/>
        <a:lstStyle/>
        <a:p>
          <a:pPr algn="just">
            <a:buFont typeface="+mj-lt"/>
            <a:buAutoNum type="arabicPeriod" startAt="3"/>
          </a:pPr>
          <a:r>
            <a:rPr lang="es-ES" sz="1600" dirty="0"/>
            <a:t>Notificación a OAL para realización de BAC en centros de trabajo donde hayan existido brotes laborales.</a:t>
          </a:r>
          <a:endParaRPr lang="es-CL" sz="1600" dirty="0"/>
        </a:p>
      </dgm:t>
    </dgm:pt>
    <dgm:pt modelId="{A4FEE55A-B053-4C2C-B8EC-9B30909266EE}" type="parTrans" cxnId="{FDA395AE-3A19-4D82-88B5-F49D5A3469F7}">
      <dgm:prSet/>
      <dgm:spPr/>
      <dgm:t>
        <a:bodyPr/>
        <a:lstStyle/>
        <a:p>
          <a:endParaRPr lang="es-CL"/>
        </a:p>
      </dgm:t>
    </dgm:pt>
    <dgm:pt modelId="{9DC759FE-3D0E-4216-9E99-4E107EBE6596}" type="sibTrans" cxnId="{FDA395AE-3A19-4D82-88B5-F49D5A3469F7}">
      <dgm:prSet/>
      <dgm:spPr/>
      <dgm:t>
        <a:bodyPr/>
        <a:lstStyle/>
        <a:p>
          <a:endParaRPr lang="es-CL"/>
        </a:p>
      </dgm:t>
    </dgm:pt>
    <dgm:pt modelId="{C383E787-AC97-414D-B08B-2A52D3621E75}">
      <dgm:prSet phldrT="[Texto]" custT="1"/>
      <dgm:spPr>
        <a:solidFill>
          <a:schemeClr val="accent1">
            <a:lumMod val="20000"/>
            <a:lumOff val="80000"/>
            <a:alpha val="90000"/>
          </a:schemeClr>
        </a:solidFill>
        <a:ln>
          <a:solidFill>
            <a:schemeClr val="accent1"/>
          </a:solidFill>
        </a:ln>
      </dgm:spPr>
      <dgm:t>
        <a:bodyPr/>
        <a:lstStyle/>
        <a:p>
          <a:pPr algn="just">
            <a:buFont typeface="+mj-lt"/>
            <a:buAutoNum type="arabicPeriod" startAt="4"/>
          </a:pPr>
          <a:r>
            <a:rPr lang="es-ES" sz="1600" dirty="0"/>
            <a:t>Oportuno aislamiento de CELAB.</a:t>
          </a:r>
          <a:endParaRPr lang="es-CL" sz="1600" dirty="0"/>
        </a:p>
      </dgm:t>
    </dgm:pt>
    <dgm:pt modelId="{C2186C80-4A42-4268-AA14-C73B597D720D}" type="parTrans" cxnId="{866CB2F4-5664-4561-9EFE-D378D1DB4647}">
      <dgm:prSet/>
      <dgm:spPr/>
      <dgm:t>
        <a:bodyPr/>
        <a:lstStyle/>
        <a:p>
          <a:endParaRPr lang="es-CL"/>
        </a:p>
      </dgm:t>
    </dgm:pt>
    <dgm:pt modelId="{FA140768-2C29-4913-8366-8E59F75BA341}" type="sibTrans" cxnId="{866CB2F4-5664-4561-9EFE-D378D1DB4647}">
      <dgm:prSet/>
      <dgm:spPr/>
      <dgm:t>
        <a:bodyPr/>
        <a:lstStyle/>
        <a:p>
          <a:endParaRPr lang="es-CL"/>
        </a:p>
      </dgm:t>
    </dgm:pt>
    <dgm:pt modelId="{A653BD06-8814-45B0-9BA6-645B23954631}">
      <dgm:prSet phldrT="[Texto]" custT="1"/>
      <dgm:spPr>
        <a:solidFill>
          <a:schemeClr val="accent1">
            <a:lumMod val="20000"/>
            <a:lumOff val="80000"/>
            <a:alpha val="90000"/>
          </a:schemeClr>
        </a:solidFill>
        <a:ln>
          <a:solidFill>
            <a:schemeClr val="accent1"/>
          </a:solidFill>
        </a:ln>
      </dgm:spPr>
      <dgm:t>
        <a:bodyPr/>
        <a:lstStyle/>
        <a:p>
          <a:pPr algn="just">
            <a:buFont typeface="+mj-lt"/>
            <a:buAutoNum type="arabicPeriod" startAt="4"/>
          </a:pPr>
          <a:r>
            <a:rPr lang="es-ES" sz="1600" dirty="0"/>
            <a:t>Gestión de Lic. Médicas Laborales para CELAB.</a:t>
          </a:r>
          <a:endParaRPr lang="es-CL" sz="1600" dirty="0"/>
        </a:p>
      </dgm:t>
    </dgm:pt>
    <dgm:pt modelId="{AE9EA761-373F-4DF0-BF84-8EC51A73813D}" type="parTrans" cxnId="{3D809547-9F2C-49E5-AEE3-D223D9D29163}">
      <dgm:prSet/>
      <dgm:spPr/>
      <dgm:t>
        <a:bodyPr/>
        <a:lstStyle/>
        <a:p>
          <a:endParaRPr lang="es-CL"/>
        </a:p>
      </dgm:t>
    </dgm:pt>
    <dgm:pt modelId="{9D1FF2C0-BAB3-454B-82DC-9352C6ED2FA3}" type="sibTrans" cxnId="{3D809547-9F2C-49E5-AEE3-D223D9D29163}">
      <dgm:prSet/>
      <dgm:spPr/>
      <dgm:t>
        <a:bodyPr/>
        <a:lstStyle/>
        <a:p>
          <a:endParaRPr lang="es-CL"/>
        </a:p>
      </dgm:t>
    </dgm:pt>
    <dgm:pt modelId="{61F93766-796F-46F9-8D63-4781D90E6880}">
      <dgm:prSet phldrT="[Texto]" custT="1"/>
      <dgm:spPr>
        <a:solidFill>
          <a:schemeClr val="accent1">
            <a:lumMod val="20000"/>
            <a:lumOff val="80000"/>
            <a:alpha val="90000"/>
          </a:schemeClr>
        </a:solidFill>
        <a:ln>
          <a:solidFill>
            <a:schemeClr val="accent1"/>
          </a:solidFill>
        </a:ln>
      </dgm:spPr>
      <dgm:t>
        <a:bodyPr/>
        <a:lstStyle/>
        <a:p>
          <a:pPr algn="just">
            <a:buFont typeface="Wingdings" panose="05000000000000000000" pitchFamily="2" charset="2"/>
            <a:buChar char="ü"/>
          </a:pPr>
          <a:r>
            <a:rPr lang="es-ES" sz="1600" dirty="0"/>
            <a:t> la fiscalización de empresas y OAL con enfoque de riesgo.</a:t>
          </a:r>
          <a:endParaRPr lang="es-CL" sz="1600" dirty="0"/>
        </a:p>
      </dgm:t>
    </dgm:pt>
    <dgm:pt modelId="{0E845079-F86C-45D5-B337-734EDCFB6DE1}" type="parTrans" cxnId="{909E9783-CA62-45F0-8BF5-0D90A2AAA193}">
      <dgm:prSet/>
      <dgm:spPr/>
      <dgm:t>
        <a:bodyPr/>
        <a:lstStyle/>
        <a:p>
          <a:endParaRPr lang="es-CL"/>
        </a:p>
      </dgm:t>
    </dgm:pt>
    <dgm:pt modelId="{D4F53025-05B2-4163-97D9-E8C2333D41B1}" type="sibTrans" cxnId="{909E9783-CA62-45F0-8BF5-0D90A2AAA193}">
      <dgm:prSet/>
      <dgm:spPr/>
      <dgm:t>
        <a:bodyPr/>
        <a:lstStyle/>
        <a:p>
          <a:endParaRPr lang="es-CL"/>
        </a:p>
      </dgm:t>
    </dgm:pt>
    <dgm:pt modelId="{DC72B400-EC6A-4F0D-A9D9-0BDFE9C8DC92}" type="pres">
      <dgm:prSet presAssocID="{12DA936F-F9AB-4047-A271-9C63F08F003F}" presName="Name0" presStyleCnt="0">
        <dgm:presLayoutVars>
          <dgm:dir/>
          <dgm:animLvl val="lvl"/>
          <dgm:resizeHandles val="exact"/>
        </dgm:presLayoutVars>
      </dgm:prSet>
      <dgm:spPr/>
    </dgm:pt>
    <dgm:pt modelId="{0ECE4242-B073-4188-9047-3802416D19BE}" type="pres">
      <dgm:prSet presAssocID="{12DA936F-F9AB-4047-A271-9C63F08F003F}" presName="tSp" presStyleCnt="0"/>
      <dgm:spPr/>
    </dgm:pt>
    <dgm:pt modelId="{3012C953-7C0E-4D94-B1CE-68F1F9B068DB}" type="pres">
      <dgm:prSet presAssocID="{12DA936F-F9AB-4047-A271-9C63F08F003F}" presName="bSp" presStyleCnt="0"/>
      <dgm:spPr/>
    </dgm:pt>
    <dgm:pt modelId="{69F3527A-A6B4-4784-A52B-C8A4EC89FE12}" type="pres">
      <dgm:prSet presAssocID="{12DA936F-F9AB-4047-A271-9C63F08F003F}" presName="process" presStyleCnt="0"/>
      <dgm:spPr/>
    </dgm:pt>
    <dgm:pt modelId="{4F8511F8-1B8D-4B45-914B-BFD2FE0BDCDB}" type="pres">
      <dgm:prSet presAssocID="{2EF13E45-A74D-4554-931B-B6DB3051D6EA}" presName="composite1" presStyleCnt="0"/>
      <dgm:spPr/>
    </dgm:pt>
    <dgm:pt modelId="{C54A5848-D521-4A39-8CBF-B95FCC07404C}" type="pres">
      <dgm:prSet presAssocID="{2EF13E45-A74D-4554-931B-B6DB3051D6EA}" presName="dummyNode1" presStyleLbl="node1" presStyleIdx="0" presStyleCnt="3"/>
      <dgm:spPr/>
    </dgm:pt>
    <dgm:pt modelId="{8444492F-77E2-482A-9B33-6386CB82656C}" type="pres">
      <dgm:prSet presAssocID="{2EF13E45-A74D-4554-931B-B6DB3051D6EA}" presName="childNode1" presStyleLbl="bgAcc1" presStyleIdx="0" presStyleCnt="3" custScaleY="182853">
        <dgm:presLayoutVars>
          <dgm:bulletEnabled val="1"/>
        </dgm:presLayoutVars>
      </dgm:prSet>
      <dgm:spPr/>
      <dgm:t>
        <a:bodyPr/>
        <a:lstStyle/>
        <a:p>
          <a:endParaRPr lang="es-CL"/>
        </a:p>
      </dgm:t>
    </dgm:pt>
    <dgm:pt modelId="{550D90F1-0CAB-4D2F-ADC5-A01DF4AF31C9}" type="pres">
      <dgm:prSet presAssocID="{2EF13E45-A74D-4554-931B-B6DB3051D6EA}" presName="childNode1tx" presStyleLbl="bgAcc1" presStyleIdx="0" presStyleCnt="3">
        <dgm:presLayoutVars>
          <dgm:bulletEnabled val="1"/>
        </dgm:presLayoutVars>
      </dgm:prSet>
      <dgm:spPr/>
      <dgm:t>
        <a:bodyPr/>
        <a:lstStyle/>
        <a:p>
          <a:endParaRPr lang="es-CL"/>
        </a:p>
      </dgm:t>
    </dgm:pt>
    <dgm:pt modelId="{AF0D4CA0-82CB-4F45-ACBF-4CF16CD5378B}" type="pres">
      <dgm:prSet presAssocID="{2EF13E45-A74D-4554-931B-B6DB3051D6EA}" presName="parentNode1" presStyleLbl="node1" presStyleIdx="0" presStyleCnt="3" custLinFactY="42210" custLinFactNeighborX="2261" custLinFactNeighborY="100000">
        <dgm:presLayoutVars>
          <dgm:chMax val="1"/>
          <dgm:bulletEnabled val="1"/>
        </dgm:presLayoutVars>
      </dgm:prSet>
      <dgm:spPr/>
      <dgm:t>
        <a:bodyPr/>
        <a:lstStyle/>
        <a:p>
          <a:endParaRPr lang="es-CL"/>
        </a:p>
      </dgm:t>
    </dgm:pt>
    <dgm:pt modelId="{384D1EF3-CF60-46C1-A4D6-FC42C03DA0DC}" type="pres">
      <dgm:prSet presAssocID="{2EF13E45-A74D-4554-931B-B6DB3051D6EA}" presName="connSite1" presStyleCnt="0"/>
      <dgm:spPr/>
    </dgm:pt>
    <dgm:pt modelId="{4CAB2511-5E6C-449E-AAEE-D412F4264A57}" type="pres">
      <dgm:prSet presAssocID="{DBA5B940-9DF0-43AB-A73E-7A2CC3F35945}" presName="Name9" presStyleLbl="sibTrans2D1" presStyleIdx="0" presStyleCnt="2"/>
      <dgm:spPr/>
      <dgm:t>
        <a:bodyPr/>
        <a:lstStyle/>
        <a:p>
          <a:endParaRPr lang="es-CL"/>
        </a:p>
      </dgm:t>
    </dgm:pt>
    <dgm:pt modelId="{81B7928D-D37D-4068-B9AF-D907B12176D6}" type="pres">
      <dgm:prSet presAssocID="{6DC7BF5F-BA25-4A29-9DB2-5DC881E99AF1}" presName="composite2" presStyleCnt="0"/>
      <dgm:spPr/>
    </dgm:pt>
    <dgm:pt modelId="{E97A6D71-CC06-4455-ABAA-5A92FD5C46BB}" type="pres">
      <dgm:prSet presAssocID="{6DC7BF5F-BA25-4A29-9DB2-5DC881E99AF1}" presName="dummyNode2" presStyleLbl="node1" presStyleIdx="0" presStyleCnt="3"/>
      <dgm:spPr/>
    </dgm:pt>
    <dgm:pt modelId="{4E03D5F3-809E-4529-86DF-72EF3F5C1F86}" type="pres">
      <dgm:prSet presAssocID="{6DC7BF5F-BA25-4A29-9DB2-5DC881E99AF1}" presName="childNode2" presStyleLbl="bgAcc1" presStyleIdx="1" presStyleCnt="3" custScaleX="167123" custScaleY="192312" custLinFactNeighborX="-3830" custLinFactNeighborY="1482">
        <dgm:presLayoutVars>
          <dgm:bulletEnabled val="1"/>
        </dgm:presLayoutVars>
      </dgm:prSet>
      <dgm:spPr/>
      <dgm:t>
        <a:bodyPr/>
        <a:lstStyle/>
        <a:p>
          <a:endParaRPr lang="es-CL"/>
        </a:p>
      </dgm:t>
    </dgm:pt>
    <dgm:pt modelId="{5B43550F-FFF2-4EC9-9CDC-4D9FDF1A4D28}" type="pres">
      <dgm:prSet presAssocID="{6DC7BF5F-BA25-4A29-9DB2-5DC881E99AF1}" presName="childNode2tx" presStyleLbl="bgAcc1" presStyleIdx="1" presStyleCnt="3">
        <dgm:presLayoutVars>
          <dgm:bulletEnabled val="1"/>
        </dgm:presLayoutVars>
      </dgm:prSet>
      <dgm:spPr/>
      <dgm:t>
        <a:bodyPr/>
        <a:lstStyle/>
        <a:p>
          <a:endParaRPr lang="es-CL"/>
        </a:p>
      </dgm:t>
    </dgm:pt>
    <dgm:pt modelId="{377648E6-6B74-4746-A30D-4DD6B54A1056}" type="pres">
      <dgm:prSet presAssocID="{6DC7BF5F-BA25-4A29-9DB2-5DC881E99AF1}" presName="parentNode2" presStyleLbl="node1" presStyleIdx="1" presStyleCnt="3" custLinFactNeighborX="11832" custLinFactNeighborY="-83738">
        <dgm:presLayoutVars>
          <dgm:chMax val="0"/>
          <dgm:bulletEnabled val="1"/>
        </dgm:presLayoutVars>
      </dgm:prSet>
      <dgm:spPr/>
      <dgm:t>
        <a:bodyPr/>
        <a:lstStyle/>
        <a:p>
          <a:endParaRPr lang="es-CL"/>
        </a:p>
      </dgm:t>
    </dgm:pt>
    <dgm:pt modelId="{7977980B-22B7-44A2-B864-AAE12FE94055}" type="pres">
      <dgm:prSet presAssocID="{6DC7BF5F-BA25-4A29-9DB2-5DC881E99AF1}" presName="connSite2" presStyleCnt="0"/>
      <dgm:spPr/>
    </dgm:pt>
    <dgm:pt modelId="{14E8BB32-7E99-4027-B9F8-A387869B8656}" type="pres">
      <dgm:prSet presAssocID="{805C0A78-A279-477C-ADF8-068FFEACE3A9}" presName="Name18" presStyleLbl="sibTrans2D1" presStyleIdx="1" presStyleCnt="2"/>
      <dgm:spPr/>
      <dgm:t>
        <a:bodyPr/>
        <a:lstStyle/>
        <a:p>
          <a:endParaRPr lang="es-CL"/>
        </a:p>
      </dgm:t>
    </dgm:pt>
    <dgm:pt modelId="{911BCB85-1A88-492A-BE88-FA5F047CE0E7}" type="pres">
      <dgm:prSet presAssocID="{67D6D65C-78B0-44A5-890E-3E43A90AF729}" presName="composite1" presStyleCnt="0"/>
      <dgm:spPr/>
    </dgm:pt>
    <dgm:pt modelId="{079A69E5-BC2E-49CD-B7A2-15A09646C464}" type="pres">
      <dgm:prSet presAssocID="{67D6D65C-78B0-44A5-890E-3E43A90AF729}" presName="dummyNode1" presStyleLbl="node1" presStyleIdx="1" presStyleCnt="3"/>
      <dgm:spPr/>
    </dgm:pt>
    <dgm:pt modelId="{42B3DD54-3357-4711-A696-D954B3A70EFF}" type="pres">
      <dgm:prSet presAssocID="{67D6D65C-78B0-44A5-890E-3E43A90AF729}" presName="childNode1" presStyleLbl="bgAcc1" presStyleIdx="2" presStyleCnt="3" custScaleX="206080" custScaleY="180606" custLinFactNeighborX="285" custLinFactNeighborY="4107">
        <dgm:presLayoutVars>
          <dgm:bulletEnabled val="1"/>
        </dgm:presLayoutVars>
      </dgm:prSet>
      <dgm:spPr/>
      <dgm:t>
        <a:bodyPr/>
        <a:lstStyle/>
        <a:p>
          <a:endParaRPr lang="es-CL"/>
        </a:p>
      </dgm:t>
    </dgm:pt>
    <dgm:pt modelId="{CA0984B2-7FFE-4A29-B2ED-DA00E6EF91A5}" type="pres">
      <dgm:prSet presAssocID="{67D6D65C-78B0-44A5-890E-3E43A90AF729}" presName="childNode1tx" presStyleLbl="bgAcc1" presStyleIdx="2" presStyleCnt="3">
        <dgm:presLayoutVars>
          <dgm:bulletEnabled val="1"/>
        </dgm:presLayoutVars>
      </dgm:prSet>
      <dgm:spPr/>
      <dgm:t>
        <a:bodyPr/>
        <a:lstStyle/>
        <a:p>
          <a:endParaRPr lang="es-CL"/>
        </a:p>
      </dgm:t>
    </dgm:pt>
    <dgm:pt modelId="{3B2A6775-D97F-469D-96AE-1CC9304128B5}" type="pres">
      <dgm:prSet presAssocID="{67D6D65C-78B0-44A5-890E-3E43A90AF729}" presName="parentNode1" presStyleLbl="node1" presStyleIdx="2" presStyleCnt="3" custLinFactY="44830" custLinFactNeighborX="47490" custLinFactNeighborY="100000">
        <dgm:presLayoutVars>
          <dgm:chMax val="1"/>
          <dgm:bulletEnabled val="1"/>
        </dgm:presLayoutVars>
      </dgm:prSet>
      <dgm:spPr/>
      <dgm:t>
        <a:bodyPr/>
        <a:lstStyle/>
        <a:p>
          <a:endParaRPr lang="es-CL"/>
        </a:p>
      </dgm:t>
    </dgm:pt>
    <dgm:pt modelId="{4BEE339B-899E-4EBF-8615-C9855C8D8A01}" type="pres">
      <dgm:prSet presAssocID="{67D6D65C-78B0-44A5-890E-3E43A90AF729}" presName="connSite1" presStyleCnt="0"/>
      <dgm:spPr/>
    </dgm:pt>
  </dgm:ptLst>
  <dgm:cxnLst>
    <dgm:cxn modelId="{401D3B28-84CC-47C5-A506-8A3366D8ED79}" type="presOf" srcId="{77B08190-079B-4905-862A-81843BCBDEBE}" destId="{4E03D5F3-809E-4529-86DF-72EF3F5C1F86}" srcOrd="0" destOrd="2" presId="urn:microsoft.com/office/officeart/2005/8/layout/hProcess4"/>
    <dgm:cxn modelId="{32F078CB-39D3-4073-9F5C-73E7BD903577}" type="presOf" srcId="{6DC7BF5F-BA25-4A29-9DB2-5DC881E99AF1}" destId="{377648E6-6B74-4746-A30D-4DD6B54A1056}" srcOrd="0" destOrd="0" presId="urn:microsoft.com/office/officeart/2005/8/layout/hProcess4"/>
    <dgm:cxn modelId="{A4020967-1964-4DC5-B1B9-4A4AB68A8246}" type="presOf" srcId="{FC06DE1A-0428-4075-918E-B2E546F2005D}" destId="{42B3DD54-3357-4711-A696-D954B3A70EFF}" srcOrd="0" destOrd="0" presId="urn:microsoft.com/office/officeart/2005/8/layout/hProcess4"/>
    <dgm:cxn modelId="{986B4496-7128-44A6-BF0B-66F373B51543}" type="presOf" srcId="{01A0C505-3D8B-450B-81FC-90304D416081}" destId="{8444492F-77E2-482A-9B33-6386CB82656C}" srcOrd="0" destOrd="2" presId="urn:microsoft.com/office/officeart/2005/8/layout/hProcess4"/>
    <dgm:cxn modelId="{3CDC1D73-7385-4CD5-B92D-ACE99B618DC4}" type="presOf" srcId="{67D6D65C-78B0-44A5-890E-3E43A90AF729}" destId="{3B2A6775-D97F-469D-96AE-1CC9304128B5}" srcOrd="0" destOrd="0" presId="urn:microsoft.com/office/officeart/2005/8/layout/hProcess4"/>
    <dgm:cxn modelId="{3BC803FB-498E-4108-9800-EDA99644233F}" srcId="{2EF13E45-A74D-4554-931B-B6DB3051D6EA}" destId="{38FFE2F3-8C89-471E-A1B9-74367B0D2B6B}" srcOrd="0" destOrd="0" parTransId="{BA9A86C9-B742-4C75-BFB7-E766656A56C5}" sibTransId="{4A6A2B8C-948A-4212-A3BF-7D002E36FC14}"/>
    <dgm:cxn modelId="{8D61C97C-1910-46AE-BAD8-1710846D9EA4}" type="presOf" srcId="{CCFDDF9B-96DD-4515-807B-16DE0D0A568B}" destId="{550D90F1-0CAB-4D2F-ADC5-A01DF4AF31C9}" srcOrd="1" destOrd="1" presId="urn:microsoft.com/office/officeart/2005/8/layout/hProcess4"/>
    <dgm:cxn modelId="{866CB2F4-5664-4561-9EFE-D378D1DB4647}" srcId="{67D6D65C-78B0-44A5-890E-3E43A90AF729}" destId="{C383E787-AC97-414D-B08B-2A52D3621E75}" srcOrd="5" destOrd="0" parTransId="{C2186C80-4A42-4268-AA14-C73B597D720D}" sibTransId="{FA140768-2C29-4913-8366-8E59F75BA341}"/>
    <dgm:cxn modelId="{D73D4E0B-5D3F-42B0-B45B-60904C736278}" srcId="{12DA936F-F9AB-4047-A271-9C63F08F003F}" destId="{2EF13E45-A74D-4554-931B-B6DB3051D6EA}" srcOrd="0" destOrd="0" parTransId="{CA2D649A-1654-4132-9A13-131804008A96}" sibTransId="{DBA5B940-9DF0-43AB-A73E-7A2CC3F35945}"/>
    <dgm:cxn modelId="{A50487D5-E9C0-4264-9E0E-2F659FAA11FF}" type="presOf" srcId="{01A0C505-3D8B-450B-81FC-90304D416081}" destId="{550D90F1-0CAB-4D2F-ADC5-A01DF4AF31C9}" srcOrd="1" destOrd="2" presId="urn:microsoft.com/office/officeart/2005/8/layout/hProcess4"/>
    <dgm:cxn modelId="{669153CA-0272-45DE-93F1-26719AA6CED5}" type="presOf" srcId="{9ACD72EB-6841-44D4-BFF2-3F6E5AE81372}" destId="{CA0984B2-7FFE-4A29-B2ED-DA00E6EF91A5}" srcOrd="1" destOrd="7" presId="urn:microsoft.com/office/officeart/2005/8/layout/hProcess4"/>
    <dgm:cxn modelId="{4D4D2F9D-0F66-4E62-B84D-56DF1EB35961}" type="presOf" srcId="{DBA5B940-9DF0-43AB-A73E-7A2CC3F35945}" destId="{4CAB2511-5E6C-449E-AAEE-D412F4264A57}" srcOrd="0" destOrd="0" presId="urn:microsoft.com/office/officeart/2005/8/layout/hProcess4"/>
    <dgm:cxn modelId="{9AE972DC-CAF9-46A7-936C-177CCFC23103}" srcId="{2EF13E45-A74D-4554-931B-B6DB3051D6EA}" destId="{CCFDDF9B-96DD-4515-807B-16DE0D0A568B}" srcOrd="1" destOrd="0" parTransId="{50068CD1-19CC-4A43-BFDC-AEAC6DADE689}" sibTransId="{E74506DA-CEF8-407E-93C5-DA4F90E0123E}"/>
    <dgm:cxn modelId="{D3ABCB4B-DF34-4A69-B36E-479594D0E9E3}" srcId="{67D6D65C-78B0-44A5-890E-3E43A90AF729}" destId="{9ACD72EB-6841-44D4-BFF2-3F6E5AE81372}" srcOrd="7" destOrd="0" parTransId="{92863149-C24E-41C6-8E45-837F38DF543E}" sibTransId="{BE301C8C-9A00-4D89-99D0-E07D20F84943}"/>
    <dgm:cxn modelId="{C8EEC1E5-732C-470C-A6B9-F770F3D2FB59}" type="presOf" srcId="{12DA936F-F9AB-4047-A271-9C63F08F003F}" destId="{DC72B400-EC6A-4F0D-A9D9-0BDFE9C8DC92}" srcOrd="0" destOrd="0" presId="urn:microsoft.com/office/officeart/2005/8/layout/hProcess4"/>
    <dgm:cxn modelId="{27722FA3-F678-482E-9E34-B8BB97288540}" type="presOf" srcId="{CCFDDF9B-96DD-4515-807B-16DE0D0A568B}" destId="{8444492F-77E2-482A-9B33-6386CB82656C}" srcOrd="0" destOrd="1" presId="urn:microsoft.com/office/officeart/2005/8/layout/hProcess4"/>
    <dgm:cxn modelId="{88204470-3917-4E75-8B47-C733E3CD88FC}" type="presOf" srcId="{57686843-FDC0-4009-AD4B-C0BA9292B26A}" destId="{5B43550F-FFF2-4EC9-9CDC-4D9FDF1A4D28}" srcOrd="1" destOrd="0" presId="urn:microsoft.com/office/officeart/2005/8/layout/hProcess4"/>
    <dgm:cxn modelId="{71E9428A-1A87-49B4-8FB4-8303113FAE4F}" type="presOf" srcId="{FC06DE1A-0428-4075-918E-B2E546F2005D}" destId="{CA0984B2-7FFE-4A29-B2ED-DA00E6EF91A5}" srcOrd="1" destOrd="0" presId="urn:microsoft.com/office/officeart/2005/8/layout/hProcess4"/>
    <dgm:cxn modelId="{C341830F-B25A-4C82-B84B-E8F22BA41001}" type="presOf" srcId="{57686843-FDC0-4009-AD4B-C0BA9292B26A}" destId="{4E03D5F3-809E-4529-86DF-72EF3F5C1F86}" srcOrd="0" destOrd="0" presId="urn:microsoft.com/office/officeart/2005/8/layout/hProcess4"/>
    <dgm:cxn modelId="{5B594DDB-10F5-4CCC-B3A4-AF2FF9299CCC}" type="presOf" srcId="{D651E8D6-E6F1-421B-90C8-381961F26174}" destId="{CA0984B2-7FFE-4A29-B2ED-DA00E6EF91A5}" srcOrd="1" destOrd="2" presId="urn:microsoft.com/office/officeart/2005/8/layout/hProcess4"/>
    <dgm:cxn modelId="{E129DFCA-8AEE-4EF1-A8C6-5B113EB5B426}" type="presOf" srcId="{67068204-2D05-46D5-98E0-8DDD00E507D7}" destId="{5B43550F-FFF2-4EC9-9CDC-4D9FDF1A4D28}" srcOrd="1" destOrd="1" presId="urn:microsoft.com/office/officeart/2005/8/layout/hProcess4"/>
    <dgm:cxn modelId="{C96A4C48-60DA-4902-9BF5-7AAF5C4A5BA7}" type="presOf" srcId="{B3F5009C-C176-4497-8AF8-8849E7829EBB}" destId="{42B3DD54-3357-4711-A696-D954B3A70EFF}" srcOrd="0" destOrd="3" presId="urn:microsoft.com/office/officeart/2005/8/layout/hProcess4"/>
    <dgm:cxn modelId="{5A8CF49D-B5A0-4FF1-9EB3-36C5ABFE115B}" srcId="{12DA936F-F9AB-4047-A271-9C63F08F003F}" destId="{6DC7BF5F-BA25-4A29-9DB2-5DC881E99AF1}" srcOrd="1" destOrd="0" parTransId="{48E93ADA-F449-4EF1-BC3B-AFF2E0332E9D}" sibTransId="{805C0A78-A279-477C-ADF8-068FFEACE3A9}"/>
    <dgm:cxn modelId="{129CC968-7B4A-4551-83E9-921C1EE8E8B4}" type="presOf" srcId="{38FFE2F3-8C89-471E-A1B9-74367B0D2B6B}" destId="{8444492F-77E2-482A-9B33-6386CB82656C}" srcOrd="0" destOrd="0" presId="urn:microsoft.com/office/officeart/2005/8/layout/hProcess4"/>
    <dgm:cxn modelId="{FDA395AE-3A19-4D82-88B5-F49D5A3469F7}" srcId="{67D6D65C-78B0-44A5-890E-3E43A90AF729}" destId="{0201A367-9058-4865-881C-4A44E939DAAB}" srcOrd="4" destOrd="0" parTransId="{A4FEE55A-B053-4C2C-B8EC-9B30909266EE}" sibTransId="{9DC759FE-3D0E-4216-9E99-4E107EBE6596}"/>
    <dgm:cxn modelId="{B6F629C6-D739-4E4A-98D1-774AF202D3CA}" srcId="{6DC7BF5F-BA25-4A29-9DB2-5DC881E99AF1}" destId="{67068204-2D05-46D5-98E0-8DDD00E507D7}" srcOrd="1" destOrd="0" parTransId="{122CFA9B-04ED-480D-BFA8-F6551182E587}" sibTransId="{5CFE386F-BF6A-42E3-ACB0-0FAE7E0A41D3}"/>
    <dgm:cxn modelId="{BE5AC8AC-8A97-4B92-B426-07D44D0D0D36}" srcId="{6DC7BF5F-BA25-4A29-9DB2-5DC881E99AF1}" destId="{57686843-FDC0-4009-AD4B-C0BA9292B26A}" srcOrd="0" destOrd="0" parTransId="{48167793-272D-49F0-9579-E0A360C3AC3C}" sibTransId="{57976315-4F22-4C04-BB08-76764A797ECF}"/>
    <dgm:cxn modelId="{E782AF82-D779-4CCE-838C-62A82CEC1542}" srcId="{2EF13E45-A74D-4554-931B-B6DB3051D6EA}" destId="{01A0C505-3D8B-450B-81FC-90304D416081}" srcOrd="2" destOrd="0" parTransId="{BCFE3BE0-9238-4A5B-90AA-7418B0CAD25B}" sibTransId="{1A5E1DAE-6572-46B5-BE65-339255FCC256}"/>
    <dgm:cxn modelId="{DFE7306B-8E79-4E8B-B549-0CCB47D0E7AA}" type="presOf" srcId="{B3F5009C-C176-4497-8AF8-8849E7829EBB}" destId="{CA0984B2-7FFE-4A29-B2ED-DA00E6EF91A5}" srcOrd="1" destOrd="3" presId="urn:microsoft.com/office/officeart/2005/8/layout/hProcess4"/>
    <dgm:cxn modelId="{A904E459-339F-49D2-B66E-0EB47B486A5B}" type="presOf" srcId="{77B08190-079B-4905-862A-81843BCBDEBE}" destId="{5B43550F-FFF2-4EC9-9CDC-4D9FDF1A4D28}" srcOrd="1" destOrd="2" presId="urn:microsoft.com/office/officeart/2005/8/layout/hProcess4"/>
    <dgm:cxn modelId="{909E9783-CA62-45F0-8BF5-0D90A2AAA193}" srcId="{67D6D65C-78B0-44A5-890E-3E43A90AF729}" destId="{61F93766-796F-46F9-8D63-4781D90E6880}" srcOrd="1" destOrd="0" parTransId="{0E845079-F86C-45D5-B337-734EDCFB6DE1}" sibTransId="{D4F53025-05B2-4163-97D9-E8C2333D41B1}"/>
    <dgm:cxn modelId="{29FDC3A5-6A44-414A-BA9F-6C67A30E6DD0}" type="presOf" srcId="{805C0A78-A279-477C-ADF8-068FFEACE3A9}" destId="{14E8BB32-7E99-4027-B9F8-A387869B8656}" srcOrd="0" destOrd="0" presId="urn:microsoft.com/office/officeart/2005/8/layout/hProcess4"/>
    <dgm:cxn modelId="{D447BD8B-4ABF-485A-AC8B-55625C4BA85D}" type="presOf" srcId="{0201A367-9058-4865-881C-4A44E939DAAB}" destId="{CA0984B2-7FFE-4A29-B2ED-DA00E6EF91A5}" srcOrd="1" destOrd="4" presId="urn:microsoft.com/office/officeart/2005/8/layout/hProcess4"/>
    <dgm:cxn modelId="{D35A4FE7-C963-48D9-8F37-8D06C3543BAC}" type="presOf" srcId="{0201A367-9058-4865-881C-4A44E939DAAB}" destId="{42B3DD54-3357-4711-A696-D954B3A70EFF}" srcOrd="0" destOrd="4" presId="urn:microsoft.com/office/officeart/2005/8/layout/hProcess4"/>
    <dgm:cxn modelId="{D50B2A88-0B0B-4965-BD5F-653955E48528}" type="presOf" srcId="{A653BD06-8814-45B0-9BA6-645B23954631}" destId="{CA0984B2-7FFE-4A29-B2ED-DA00E6EF91A5}" srcOrd="1" destOrd="6" presId="urn:microsoft.com/office/officeart/2005/8/layout/hProcess4"/>
    <dgm:cxn modelId="{8444E694-2032-4AD1-8A04-ADE4A75B5749}" type="presOf" srcId="{2EF13E45-A74D-4554-931B-B6DB3051D6EA}" destId="{AF0D4CA0-82CB-4F45-ACBF-4CF16CD5378B}" srcOrd="0" destOrd="0" presId="urn:microsoft.com/office/officeart/2005/8/layout/hProcess4"/>
    <dgm:cxn modelId="{B03F0B03-B6E3-4DB8-A94A-E7A3269CC2ED}" srcId="{12DA936F-F9AB-4047-A271-9C63F08F003F}" destId="{67D6D65C-78B0-44A5-890E-3E43A90AF729}" srcOrd="2" destOrd="0" parTransId="{5F6064BD-2B03-44D4-934C-6243F8B71B31}" sibTransId="{C7C0B20D-19D1-460A-9DEF-160C9C080E1B}"/>
    <dgm:cxn modelId="{B21E3641-680E-456B-B2A1-1E38BB4D2735}" type="presOf" srcId="{38FFE2F3-8C89-471E-A1B9-74367B0D2B6B}" destId="{550D90F1-0CAB-4D2F-ADC5-A01DF4AF31C9}" srcOrd="1" destOrd="0" presId="urn:microsoft.com/office/officeart/2005/8/layout/hProcess4"/>
    <dgm:cxn modelId="{0CCBD4A6-C9BB-4AC2-9EB5-8AD5C9570902}" type="presOf" srcId="{61F93766-796F-46F9-8D63-4781D90E6880}" destId="{42B3DD54-3357-4711-A696-D954B3A70EFF}" srcOrd="0" destOrd="1" presId="urn:microsoft.com/office/officeart/2005/8/layout/hProcess4"/>
    <dgm:cxn modelId="{9E5A068A-6961-4701-9E77-016907D8FCCC}" srcId="{67D6D65C-78B0-44A5-890E-3E43A90AF729}" destId="{D651E8D6-E6F1-421B-90C8-381961F26174}" srcOrd="2" destOrd="0" parTransId="{F3085631-104C-4230-9879-630B60EB6D72}" sibTransId="{6053ED73-46CC-4246-BD89-59F4614E3A9A}"/>
    <dgm:cxn modelId="{A1A91D0C-0D1A-4A4D-B52A-F6F6C6BEA28A}" type="presOf" srcId="{67068204-2D05-46D5-98E0-8DDD00E507D7}" destId="{4E03D5F3-809E-4529-86DF-72EF3F5C1F86}" srcOrd="0" destOrd="1" presId="urn:microsoft.com/office/officeart/2005/8/layout/hProcess4"/>
    <dgm:cxn modelId="{03B76C61-F954-4F10-BE63-1EE87F308578}" type="presOf" srcId="{D651E8D6-E6F1-421B-90C8-381961F26174}" destId="{42B3DD54-3357-4711-A696-D954B3A70EFF}" srcOrd="0" destOrd="2" presId="urn:microsoft.com/office/officeart/2005/8/layout/hProcess4"/>
    <dgm:cxn modelId="{3D809547-9F2C-49E5-AEE3-D223D9D29163}" srcId="{67D6D65C-78B0-44A5-890E-3E43A90AF729}" destId="{A653BD06-8814-45B0-9BA6-645B23954631}" srcOrd="6" destOrd="0" parTransId="{AE9EA761-373F-4DF0-BF84-8EC51A73813D}" sibTransId="{9D1FF2C0-BAB3-454B-82DC-9352C6ED2FA3}"/>
    <dgm:cxn modelId="{8FC5F7F4-4877-4552-AC42-D1EEB1D9B44A}" type="presOf" srcId="{A653BD06-8814-45B0-9BA6-645B23954631}" destId="{42B3DD54-3357-4711-A696-D954B3A70EFF}" srcOrd="0" destOrd="6" presId="urn:microsoft.com/office/officeart/2005/8/layout/hProcess4"/>
    <dgm:cxn modelId="{B713CCC6-777E-410F-BE25-1E8A402E18D2}" type="presOf" srcId="{C383E787-AC97-414D-B08B-2A52D3621E75}" destId="{42B3DD54-3357-4711-A696-D954B3A70EFF}" srcOrd="0" destOrd="5" presId="urn:microsoft.com/office/officeart/2005/8/layout/hProcess4"/>
    <dgm:cxn modelId="{5A206A37-025B-4AF4-BEBF-2819CB278882}" type="presOf" srcId="{61F93766-796F-46F9-8D63-4781D90E6880}" destId="{CA0984B2-7FFE-4A29-B2ED-DA00E6EF91A5}" srcOrd="1" destOrd="1" presId="urn:microsoft.com/office/officeart/2005/8/layout/hProcess4"/>
    <dgm:cxn modelId="{73B6BB60-FCAF-4BC3-A602-0D2F10FB261F}" type="presOf" srcId="{C383E787-AC97-414D-B08B-2A52D3621E75}" destId="{CA0984B2-7FFE-4A29-B2ED-DA00E6EF91A5}" srcOrd="1" destOrd="5" presId="urn:microsoft.com/office/officeart/2005/8/layout/hProcess4"/>
    <dgm:cxn modelId="{55711A24-5A2C-4D81-AC14-0D4367639171}" srcId="{67D6D65C-78B0-44A5-890E-3E43A90AF729}" destId="{B3F5009C-C176-4497-8AF8-8849E7829EBB}" srcOrd="3" destOrd="0" parTransId="{0519A3AF-0CEA-4801-B6D4-981660121937}" sibTransId="{221CEE80-EE32-48D9-ADC6-A7671AABF8D8}"/>
    <dgm:cxn modelId="{CF7AA046-D959-419C-83F1-1EB2052E30E5}" srcId="{6DC7BF5F-BA25-4A29-9DB2-5DC881E99AF1}" destId="{77B08190-079B-4905-862A-81843BCBDEBE}" srcOrd="2" destOrd="0" parTransId="{2FE08150-0376-423E-A79F-859C5D3F58D1}" sibTransId="{A05ED1CF-CC49-4FD4-A311-D07F374FEE63}"/>
    <dgm:cxn modelId="{3C3E2260-F0E9-41AE-9993-5925184875A6}" type="presOf" srcId="{9ACD72EB-6841-44D4-BFF2-3F6E5AE81372}" destId="{42B3DD54-3357-4711-A696-D954B3A70EFF}" srcOrd="0" destOrd="7" presId="urn:microsoft.com/office/officeart/2005/8/layout/hProcess4"/>
    <dgm:cxn modelId="{F9F84B1E-FEAD-4AA7-BA86-A74E57143F73}" srcId="{67D6D65C-78B0-44A5-890E-3E43A90AF729}" destId="{FC06DE1A-0428-4075-918E-B2E546F2005D}" srcOrd="0" destOrd="0" parTransId="{794AB594-C905-4819-8909-13466D60474F}" sibTransId="{7963FB4C-F802-4F05-A943-51F6991E4C16}"/>
    <dgm:cxn modelId="{0BBF1E2B-B49D-443C-B25E-6F619588E01A}" type="presParOf" srcId="{DC72B400-EC6A-4F0D-A9D9-0BDFE9C8DC92}" destId="{0ECE4242-B073-4188-9047-3802416D19BE}" srcOrd="0" destOrd="0" presId="urn:microsoft.com/office/officeart/2005/8/layout/hProcess4"/>
    <dgm:cxn modelId="{B6A714AA-68DB-41A4-B7F5-8842BE268C6F}" type="presParOf" srcId="{DC72B400-EC6A-4F0D-A9D9-0BDFE9C8DC92}" destId="{3012C953-7C0E-4D94-B1CE-68F1F9B068DB}" srcOrd="1" destOrd="0" presId="urn:microsoft.com/office/officeart/2005/8/layout/hProcess4"/>
    <dgm:cxn modelId="{71834CF7-EABF-42C6-833A-B7A8204BF0BE}" type="presParOf" srcId="{DC72B400-EC6A-4F0D-A9D9-0BDFE9C8DC92}" destId="{69F3527A-A6B4-4784-A52B-C8A4EC89FE12}" srcOrd="2" destOrd="0" presId="urn:microsoft.com/office/officeart/2005/8/layout/hProcess4"/>
    <dgm:cxn modelId="{82DA6ABF-1C1E-433C-8C36-8793977C2032}" type="presParOf" srcId="{69F3527A-A6B4-4784-A52B-C8A4EC89FE12}" destId="{4F8511F8-1B8D-4B45-914B-BFD2FE0BDCDB}" srcOrd="0" destOrd="0" presId="urn:microsoft.com/office/officeart/2005/8/layout/hProcess4"/>
    <dgm:cxn modelId="{658B950A-A429-4A8C-B150-7BBD73BC3BCB}" type="presParOf" srcId="{4F8511F8-1B8D-4B45-914B-BFD2FE0BDCDB}" destId="{C54A5848-D521-4A39-8CBF-B95FCC07404C}" srcOrd="0" destOrd="0" presId="urn:microsoft.com/office/officeart/2005/8/layout/hProcess4"/>
    <dgm:cxn modelId="{75EDD6B6-576C-4258-9B91-861C4D8FF7CD}" type="presParOf" srcId="{4F8511F8-1B8D-4B45-914B-BFD2FE0BDCDB}" destId="{8444492F-77E2-482A-9B33-6386CB82656C}" srcOrd="1" destOrd="0" presId="urn:microsoft.com/office/officeart/2005/8/layout/hProcess4"/>
    <dgm:cxn modelId="{D3C5ED34-41D6-45C7-8EF4-ABB963DD23F1}" type="presParOf" srcId="{4F8511F8-1B8D-4B45-914B-BFD2FE0BDCDB}" destId="{550D90F1-0CAB-4D2F-ADC5-A01DF4AF31C9}" srcOrd="2" destOrd="0" presId="urn:microsoft.com/office/officeart/2005/8/layout/hProcess4"/>
    <dgm:cxn modelId="{9DADD7DC-6CEF-4AE6-8168-D77B28FD2E0D}" type="presParOf" srcId="{4F8511F8-1B8D-4B45-914B-BFD2FE0BDCDB}" destId="{AF0D4CA0-82CB-4F45-ACBF-4CF16CD5378B}" srcOrd="3" destOrd="0" presId="urn:microsoft.com/office/officeart/2005/8/layout/hProcess4"/>
    <dgm:cxn modelId="{747B99E7-E364-4504-A365-28833C979EF7}" type="presParOf" srcId="{4F8511F8-1B8D-4B45-914B-BFD2FE0BDCDB}" destId="{384D1EF3-CF60-46C1-A4D6-FC42C03DA0DC}" srcOrd="4" destOrd="0" presId="urn:microsoft.com/office/officeart/2005/8/layout/hProcess4"/>
    <dgm:cxn modelId="{81971E02-C886-4362-BB6A-EE16E6DD1125}" type="presParOf" srcId="{69F3527A-A6B4-4784-A52B-C8A4EC89FE12}" destId="{4CAB2511-5E6C-449E-AAEE-D412F4264A57}" srcOrd="1" destOrd="0" presId="urn:microsoft.com/office/officeart/2005/8/layout/hProcess4"/>
    <dgm:cxn modelId="{BFEBE7E9-D78E-4FDC-89DA-522B35739F84}" type="presParOf" srcId="{69F3527A-A6B4-4784-A52B-C8A4EC89FE12}" destId="{81B7928D-D37D-4068-B9AF-D907B12176D6}" srcOrd="2" destOrd="0" presId="urn:microsoft.com/office/officeart/2005/8/layout/hProcess4"/>
    <dgm:cxn modelId="{217C032E-8DCE-4290-862E-DA951A7953B8}" type="presParOf" srcId="{81B7928D-D37D-4068-B9AF-D907B12176D6}" destId="{E97A6D71-CC06-4455-ABAA-5A92FD5C46BB}" srcOrd="0" destOrd="0" presId="urn:microsoft.com/office/officeart/2005/8/layout/hProcess4"/>
    <dgm:cxn modelId="{60511573-B6B6-48B8-AA25-DCDD538CD9ED}" type="presParOf" srcId="{81B7928D-D37D-4068-B9AF-D907B12176D6}" destId="{4E03D5F3-809E-4529-86DF-72EF3F5C1F86}" srcOrd="1" destOrd="0" presId="urn:microsoft.com/office/officeart/2005/8/layout/hProcess4"/>
    <dgm:cxn modelId="{12840650-2E16-4076-AA70-418252803C4F}" type="presParOf" srcId="{81B7928D-D37D-4068-B9AF-D907B12176D6}" destId="{5B43550F-FFF2-4EC9-9CDC-4D9FDF1A4D28}" srcOrd="2" destOrd="0" presId="urn:microsoft.com/office/officeart/2005/8/layout/hProcess4"/>
    <dgm:cxn modelId="{58C367EE-92E8-48D8-BF00-694DA33FBE75}" type="presParOf" srcId="{81B7928D-D37D-4068-B9AF-D907B12176D6}" destId="{377648E6-6B74-4746-A30D-4DD6B54A1056}" srcOrd="3" destOrd="0" presId="urn:microsoft.com/office/officeart/2005/8/layout/hProcess4"/>
    <dgm:cxn modelId="{B7662989-1C51-4DB6-8091-2BAD90D8DE80}" type="presParOf" srcId="{81B7928D-D37D-4068-B9AF-D907B12176D6}" destId="{7977980B-22B7-44A2-B864-AAE12FE94055}" srcOrd="4" destOrd="0" presId="urn:microsoft.com/office/officeart/2005/8/layout/hProcess4"/>
    <dgm:cxn modelId="{59BC738B-D5E2-44D1-ABAC-BABB442DD87C}" type="presParOf" srcId="{69F3527A-A6B4-4784-A52B-C8A4EC89FE12}" destId="{14E8BB32-7E99-4027-B9F8-A387869B8656}" srcOrd="3" destOrd="0" presId="urn:microsoft.com/office/officeart/2005/8/layout/hProcess4"/>
    <dgm:cxn modelId="{DE5A2537-F641-47C8-A63F-3C27818AF136}" type="presParOf" srcId="{69F3527A-A6B4-4784-A52B-C8A4EC89FE12}" destId="{911BCB85-1A88-492A-BE88-FA5F047CE0E7}" srcOrd="4" destOrd="0" presId="urn:microsoft.com/office/officeart/2005/8/layout/hProcess4"/>
    <dgm:cxn modelId="{5092CC7E-2888-4A02-9D89-C0A8EEE7CC9E}" type="presParOf" srcId="{911BCB85-1A88-492A-BE88-FA5F047CE0E7}" destId="{079A69E5-BC2E-49CD-B7A2-15A09646C464}" srcOrd="0" destOrd="0" presId="urn:microsoft.com/office/officeart/2005/8/layout/hProcess4"/>
    <dgm:cxn modelId="{AB40D347-3413-4130-AD76-FA2301530BD5}" type="presParOf" srcId="{911BCB85-1A88-492A-BE88-FA5F047CE0E7}" destId="{42B3DD54-3357-4711-A696-D954B3A70EFF}" srcOrd="1" destOrd="0" presId="urn:microsoft.com/office/officeart/2005/8/layout/hProcess4"/>
    <dgm:cxn modelId="{729C5EB1-4F45-4D7A-B484-7CED0663CE75}" type="presParOf" srcId="{911BCB85-1A88-492A-BE88-FA5F047CE0E7}" destId="{CA0984B2-7FFE-4A29-B2ED-DA00E6EF91A5}" srcOrd="2" destOrd="0" presId="urn:microsoft.com/office/officeart/2005/8/layout/hProcess4"/>
    <dgm:cxn modelId="{A734356C-7EB3-497B-ABB5-967F8BD0C412}" type="presParOf" srcId="{911BCB85-1A88-492A-BE88-FA5F047CE0E7}" destId="{3B2A6775-D97F-469D-96AE-1CC9304128B5}" srcOrd="3" destOrd="0" presId="urn:microsoft.com/office/officeart/2005/8/layout/hProcess4"/>
    <dgm:cxn modelId="{C7BAAADC-E1BE-4606-BC41-293A2E639A21}" type="presParOf" srcId="{911BCB85-1A88-492A-BE88-FA5F047CE0E7}" destId="{4BEE339B-899E-4EBF-8615-C9855C8D8A01}"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C1F07A-2B8A-4D03-81C6-7CF02D7C6920}" type="doc">
      <dgm:prSet loTypeId="urn:microsoft.com/office/officeart/2005/8/layout/orgChart1" loCatId="hierarchy" qsTypeId="urn:microsoft.com/office/officeart/2005/8/quickstyle/simple3" qsCatId="simple" csTypeId="urn:microsoft.com/office/officeart/2005/8/colors/colorful3" csCatId="colorful" phldr="1"/>
      <dgm:spPr/>
      <dgm:t>
        <a:bodyPr/>
        <a:lstStyle/>
        <a:p>
          <a:endParaRPr lang="es-CL"/>
        </a:p>
      </dgm:t>
    </dgm:pt>
    <dgm:pt modelId="{B13B75E5-68AD-42CB-9A6B-24CAD1041A91}">
      <dgm:prSet phldrT="[Texto]" custT="1"/>
      <dgm:spPr>
        <a:solidFill>
          <a:schemeClr val="accent2">
            <a:lumMod val="60000"/>
            <a:lumOff val="40000"/>
          </a:schemeClr>
        </a:solidFill>
        <a:ln>
          <a:solidFill>
            <a:schemeClr val="accent2"/>
          </a:solidFill>
        </a:ln>
      </dgm:spPr>
      <dgm:t>
        <a:bodyPr/>
        <a:lstStyle/>
        <a:p>
          <a:r>
            <a:rPr lang="es-CL" sz="1600" dirty="0"/>
            <a:t>Unidad de Gestión Territorial</a:t>
          </a:r>
        </a:p>
        <a:p>
          <a:r>
            <a:rPr lang="es-CL" sz="1600" dirty="0"/>
            <a:t>Encargado y Profesional de Apoyo (Unidad de Saneamiento Básico)</a:t>
          </a:r>
        </a:p>
      </dgm:t>
    </dgm:pt>
    <dgm:pt modelId="{A4763773-435A-4A13-A733-32250C9A4F28}" type="parTrans" cxnId="{0E54E42C-ED5B-450F-B6FD-8737509659C4}">
      <dgm:prSet/>
      <dgm:spPr/>
      <dgm:t>
        <a:bodyPr/>
        <a:lstStyle/>
        <a:p>
          <a:endParaRPr lang="es-CL"/>
        </a:p>
      </dgm:t>
    </dgm:pt>
    <dgm:pt modelId="{5169F1AB-D67E-4672-8DAD-9B5824982484}" type="sibTrans" cxnId="{0E54E42C-ED5B-450F-B6FD-8737509659C4}">
      <dgm:prSet/>
      <dgm:spPr/>
      <dgm:t>
        <a:bodyPr/>
        <a:lstStyle/>
        <a:p>
          <a:endParaRPr lang="es-CL"/>
        </a:p>
      </dgm:t>
    </dgm:pt>
    <dgm:pt modelId="{82DB6240-2D8B-48E3-8AEF-101147D14DF7}">
      <dgm:prSet phldrT="[Texto]" custT="1"/>
      <dgm:spPr>
        <a:solidFill>
          <a:schemeClr val="accent4"/>
        </a:solidFill>
        <a:ln>
          <a:solidFill>
            <a:schemeClr val="accent4">
              <a:lumMod val="60000"/>
              <a:lumOff val="40000"/>
            </a:schemeClr>
          </a:solidFill>
        </a:ln>
      </dgm:spPr>
      <dgm:t>
        <a:bodyPr/>
        <a:lstStyle/>
        <a:p>
          <a:r>
            <a:rPr lang="es-CL" sz="1600" dirty="0"/>
            <a:t>Plan Paso a Paso</a:t>
          </a:r>
        </a:p>
        <a:p>
          <a:r>
            <a:rPr lang="es-CL" sz="1200" dirty="0"/>
            <a:t>Fiscalización de eventos y establecimientos de acuerdo a la Normativa Sanitaria Vigente (Resolución 994)</a:t>
          </a:r>
        </a:p>
      </dgm:t>
    </dgm:pt>
    <dgm:pt modelId="{AE28603F-DA09-4BFC-B4A4-07380314E9F2}" type="parTrans" cxnId="{2035F7F8-2652-4328-8337-845B7F180568}">
      <dgm:prSet/>
      <dgm:spPr>
        <a:solidFill>
          <a:schemeClr val="accent4">
            <a:lumMod val="75000"/>
          </a:schemeClr>
        </a:solidFill>
        <a:ln>
          <a:solidFill>
            <a:schemeClr val="accent4">
              <a:lumMod val="75000"/>
            </a:schemeClr>
          </a:solidFill>
        </a:ln>
      </dgm:spPr>
      <dgm:t>
        <a:bodyPr/>
        <a:lstStyle/>
        <a:p>
          <a:endParaRPr lang="es-CL"/>
        </a:p>
      </dgm:t>
    </dgm:pt>
    <dgm:pt modelId="{70FB74FA-CC51-40E4-91C3-BC43E9CDD22F}" type="sibTrans" cxnId="{2035F7F8-2652-4328-8337-845B7F180568}">
      <dgm:prSet/>
      <dgm:spPr/>
      <dgm:t>
        <a:bodyPr/>
        <a:lstStyle/>
        <a:p>
          <a:endParaRPr lang="es-CL"/>
        </a:p>
      </dgm:t>
    </dgm:pt>
    <dgm:pt modelId="{6BCA1ED0-D6D2-4B9C-9342-67F921F1B0DC}">
      <dgm:prSet phldrT="[Texto]" custT="1"/>
      <dgm:spPr>
        <a:solidFill>
          <a:schemeClr val="accent4"/>
        </a:solidFill>
        <a:ln>
          <a:solidFill>
            <a:schemeClr val="accent4">
              <a:lumMod val="60000"/>
              <a:lumOff val="40000"/>
            </a:schemeClr>
          </a:solidFill>
        </a:ln>
      </dgm:spPr>
      <dgm:t>
        <a:bodyPr/>
        <a:lstStyle/>
        <a:p>
          <a:r>
            <a:rPr lang="es-CL" sz="1600" dirty="0"/>
            <a:t>Coordinación Unidad de Gestión Territorial</a:t>
          </a:r>
        </a:p>
      </dgm:t>
    </dgm:pt>
    <dgm:pt modelId="{2D4FDB10-C3DA-46D2-82BF-87A47689A8FE}" type="parTrans" cxnId="{5C3DDC25-AAF0-429C-B3FF-DD00B732C093}">
      <dgm:prSet/>
      <dgm:spPr>
        <a:solidFill>
          <a:schemeClr val="accent4">
            <a:lumMod val="75000"/>
          </a:schemeClr>
        </a:solidFill>
        <a:ln>
          <a:solidFill>
            <a:schemeClr val="accent4">
              <a:lumMod val="75000"/>
            </a:schemeClr>
          </a:solidFill>
        </a:ln>
      </dgm:spPr>
      <dgm:t>
        <a:bodyPr/>
        <a:lstStyle/>
        <a:p>
          <a:endParaRPr lang="es-CL"/>
        </a:p>
      </dgm:t>
    </dgm:pt>
    <dgm:pt modelId="{311DD0DA-2261-43D9-93E1-CF0731237B1C}" type="sibTrans" cxnId="{5C3DDC25-AAF0-429C-B3FF-DD00B732C093}">
      <dgm:prSet/>
      <dgm:spPr/>
      <dgm:t>
        <a:bodyPr/>
        <a:lstStyle/>
        <a:p>
          <a:endParaRPr lang="es-CL"/>
        </a:p>
      </dgm:t>
    </dgm:pt>
    <dgm:pt modelId="{9805FA1B-383F-4B12-82DE-EB253514C6DA}">
      <dgm:prSet custT="1"/>
      <dgm:spPr>
        <a:solidFill>
          <a:schemeClr val="accent4"/>
        </a:solidFill>
        <a:ln>
          <a:solidFill>
            <a:schemeClr val="accent4">
              <a:lumMod val="60000"/>
              <a:lumOff val="40000"/>
            </a:schemeClr>
          </a:solidFill>
        </a:ln>
      </dgm:spPr>
      <dgm:t>
        <a:bodyPr/>
        <a:lstStyle/>
        <a:p>
          <a:r>
            <a:rPr lang="es-CL" sz="1600" dirty="0"/>
            <a:t>Programa de Control de Aislamiento Domiciliario (PCAD)</a:t>
          </a:r>
        </a:p>
        <a:p>
          <a:r>
            <a:rPr lang="es-CL" sz="1200" dirty="0"/>
            <a:t>Fiscalización de aislamiento y cuarentenas de acuerdo a clasificación epidemiológica</a:t>
          </a:r>
        </a:p>
      </dgm:t>
    </dgm:pt>
    <dgm:pt modelId="{FC124A3A-D316-4725-9115-EF01031FEFF5}" type="parTrans" cxnId="{A05343A5-6679-4C27-A8C8-12439AE7E4D9}">
      <dgm:prSet/>
      <dgm:spPr>
        <a:solidFill>
          <a:schemeClr val="accent4">
            <a:lumMod val="75000"/>
          </a:schemeClr>
        </a:solidFill>
        <a:ln>
          <a:solidFill>
            <a:schemeClr val="accent4">
              <a:lumMod val="75000"/>
            </a:schemeClr>
          </a:solidFill>
        </a:ln>
      </dgm:spPr>
      <dgm:t>
        <a:bodyPr/>
        <a:lstStyle/>
        <a:p>
          <a:endParaRPr lang="es-CL"/>
        </a:p>
      </dgm:t>
    </dgm:pt>
    <dgm:pt modelId="{B36C11A4-C3DC-4576-9D18-3A9A0642758C}" type="sibTrans" cxnId="{A05343A5-6679-4C27-A8C8-12439AE7E4D9}">
      <dgm:prSet/>
      <dgm:spPr/>
      <dgm:t>
        <a:bodyPr/>
        <a:lstStyle/>
        <a:p>
          <a:endParaRPr lang="es-CL"/>
        </a:p>
      </dgm:t>
    </dgm:pt>
    <dgm:pt modelId="{E3E4A3DF-0E16-4CB7-B81C-D9B5B905809C}" type="pres">
      <dgm:prSet presAssocID="{97C1F07A-2B8A-4D03-81C6-7CF02D7C6920}" presName="hierChild1" presStyleCnt="0">
        <dgm:presLayoutVars>
          <dgm:orgChart val="1"/>
          <dgm:chPref val="1"/>
          <dgm:dir/>
          <dgm:animOne val="branch"/>
          <dgm:animLvl val="lvl"/>
          <dgm:resizeHandles/>
        </dgm:presLayoutVars>
      </dgm:prSet>
      <dgm:spPr/>
      <dgm:t>
        <a:bodyPr/>
        <a:lstStyle/>
        <a:p>
          <a:endParaRPr lang="es-CL"/>
        </a:p>
      </dgm:t>
    </dgm:pt>
    <dgm:pt modelId="{63940604-ABCA-4621-B037-89C66611316C}" type="pres">
      <dgm:prSet presAssocID="{B13B75E5-68AD-42CB-9A6B-24CAD1041A91}" presName="hierRoot1" presStyleCnt="0">
        <dgm:presLayoutVars>
          <dgm:hierBranch val="init"/>
        </dgm:presLayoutVars>
      </dgm:prSet>
      <dgm:spPr/>
    </dgm:pt>
    <dgm:pt modelId="{DF65B9F2-8D08-427D-AD1B-4D436A4EEF80}" type="pres">
      <dgm:prSet presAssocID="{B13B75E5-68AD-42CB-9A6B-24CAD1041A91}" presName="rootComposite1" presStyleCnt="0"/>
      <dgm:spPr/>
    </dgm:pt>
    <dgm:pt modelId="{ACFFE32E-2048-44FD-B716-F268FDA46EB6}" type="pres">
      <dgm:prSet presAssocID="{B13B75E5-68AD-42CB-9A6B-24CAD1041A91}" presName="rootText1" presStyleLbl="node0" presStyleIdx="0" presStyleCnt="1" custScaleX="189623" custScaleY="138137" custLinFactY="-31422" custLinFactNeighborX="1565" custLinFactNeighborY="-100000">
        <dgm:presLayoutVars>
          <dgm:chPref val="3"/>
        </dgm:presLayoutVars>
      </dgm:prSet>
      <dgm:spPr/>
      <dgm:t>
        <a:bodyPr/>
        <a:lstStyle/>
        <a:p>
          <a:endParaRPr lang="es-CL"/>
        </a:p>
      </dgm:t>
    </dgm:pt>
    <dgm:pt modelId="{B11503BE-18A7-41BD-8DFD-4AB370289C90}" type="pres">
      <dgm:prSet presAssocID="{B13B75E5-68AD-42CB-9A6B-24CAD1041A91}" presName="rootConnector1" presStyleLbl="node1" presStyleIdx="0" presStyleCnt="0"/>
      <dgm:spPr/>
      <dgm:t>
        <a:bodyPr/>
        <a:lstStyle/>
        <a:p>
          <a:endParaRPr lang="es-CL"/>
        </a:p>
      </dgm:t>
    </dgm:pt>
    <dgm:pt modelId="{F43B9137-0690-49A3-88FC-68BCEE9CFC3A}" type="pres">
      <dgm:prSet presAssocID="{B13B75E5-68AD-42CB-9A6B-24CAD1041A91}" presName="hierChild2" presStyleCnt="0"/>
      <dgm:spPr/>
    </dgm:pt>
    <dgm:pt modelId="{37E1BEE0-DFF4-47DE-8C53-1D4D4E6083B2}" type="pres">
      <dgm:prSet presAssocID="{AE28603F-DA09-4BFC-B4A4-07380314E9F2}" presName="Name37" presStyleLbl="parChTrans1D2" presStyleIdx="0" presStyleCnt="3"/>
      <dgm:spPr/>
      <dgm:t>
        <a:bodyPr/>
        <a:lstStyle/>
        <a:p>
          <a:endParaRPr lang="es-CL"/>
        </a:p>
      </dgm:t>
    </dgm:pt>
    <dgm:pt modelId="{3B9E2941-6853-4D32-B57A-689B025EBD18}" type="pres">
      <dgm:prSet presAssocID="{82DB6240-2D8B-48E3-8AEF-101147D14DF7}" presName="hierRoot2" presStyleCnt="0">
        <dgm:presLayoutVars>
          <dgm:hierBranch val="init"/>
        </dgm:presLayoutVars>
      </dgm:prSet>
      <dgm:spPr/>
    </dgm:pt>
    <dgm:pt modelId="{B02E5602-E700-4641-865C-4E8B1E83A160}" type="pres">
      <dgm:prSet presAssocID="{82DB6240-2D8B-48E3-8AEF-101147D14DF7}" presName="rootComposite" presStyleCnt="0"/>
      <dgm:spPr/>
    </dgm:pt>
    <dgm:pt modelId="{9E18B05E-505B-4309-89BB-0539CADF87E1}" type="pres">
      <dgm:prSet presAssocID="{82DB6240-2D8B-48E3-8AEF-101147D14DF7}" presName="rootText" presStyleLbl="node2" presStyleIdx="0" presStyleCnt="3" custScaleX="138631" custScaleY="161393" custLinFactNeighborX="-11" custLinFactNeighborY="-4625">
        <dgm:presLayoutVars>
          <dgm:chPref val="3"/>
        </dgm:presLayoutVars>
      </dgm:prSet>
      <dgm:spPr/>
      <dgm:t>
        <a:bodyPr/>
        <a:lstStyle/>
        <a:p>
          <a:endParaRPr lang="es-CL"/>
        </a:p>
      </dgm:t>
    </dgm:pt>
    <dgm:pt modelId="{0CE79398-D767-49BB-BBA0-55A018855364}" type="pres">
      <dgm:prSet presAssocID="{82DB6240-2D8B-48E3-8AEF-101147D14DF7}" presName="rootConnector" presStyleLbl="node2" presStyleIdx="0" presStyleCnt="3"/>
      <dgm:spPr/>
      <dgm:t>
        <a:bodyPr/>
        <a:lstStyle/>
        <a:p>
          <a:endParaRPr lang="es-CL"/>
        </a:p>
      </dgm:t>
    </dgm:pt>
    <dgm:pt modelId="{A8C16556-1F06-4A1A-A8A9-58CAA43E75A3}" type="pres">
      <dgm:prSet presAssocID="{82DB6240-2D8B-48E3-8AEF-101147D14DF7}" presName="hierChild4" presStyleCnt="0"/>
      <dgm:spPr/>
    </dgm:pt>
    <dgm:pt modelId="{9C517CD5-8267-486F-9215-2F32027FAB16}" type="pres">
      <dgm:prSet presAssocID="{82DB6240-2D8B-48E3-8AEF-101147D14DF7}" presName="hierChild5" presStyleCnt="0"/>
      <dgm:spPr/>
    </dgm:pt>
    <dgm:pt modelId="{420B7056-31DB-4B23-AC7F-AC10AF0DD537}" type="pres">
      <dgm:prSet presAssocID="{2D4FDB10-C3DA-46D2-82BF-87A47689A8FE}" presName="Name37" presStyleLbl="parChTrans1D2" presStyleIdx="1" presStyleCnt="3"/>
      <dgm:spPr/>
      <dgm:t>
        <a:bodyPr/>
        <a:lstStyle/>
        <a:p>
          <a:endParaRPr lang="es-CL"/>
        </a:p>
      </dgm:t>
    </dgm:pt>
    <dgm:pt modelId="{3D93C17C-80D1-4444-AE56-E31D4EFAD23A}" type="pres">
      <dgm:prSet presAssocID="{6BCA1ED0-D6D2-4B9C-9342-67F921F1B0DC}" presName="hierRoot2" presStyleCnt="0">
        <dgm:presLayoutVars>
          <dgm:hierBranch val="init"/>
        </dgm:presLayoutVars>
      </dgm:prSet>
      <dgm:spPr/>
    </dgm:pt>
    <dgm:pt modelId="{22BEF669-9D98-4993-8961-9B74EAB0A8F5}" type="pres">
      <dgm:prSet presAssocID="{6BCA1ED0-D6D2-4B9C-9342-67F921F1B0DC}" presName="rootComposite" presStyleCnt="0"/>
      <dgm:spPr/>
    </dgm:pt>
    <dgm:pt modelId="{0320B8CC-E55C-4036-9A25-729627407821}" type="pres">
      <dgm:prSet presAssocID="{6BCA1ED0-D6D2-4B9C-9342-67F921F1B0DC}" presName="rootText" presStyleLbl="node2" presStyleIdx="1" presStyleCnt="3" custScaleX="130226" custLinFactY="-9482" custLinFactNeighborX="19338" custLinFactNeighborY="-100000">
        <dgm:presLayoutVars>
          <dgm:chPref val="3"/>
        </dgm:presLayoutVars>
      </dgm:prSet>
      <dgm:spPr/>
      <dgm:t>
        <a:bodyPr/>
        <a:lstStyle/>
        <a:p>
          <a:endParaRPr lang="es-CL"/>
        </a:p>
      </dgm:t>
    </dgm:pt>
    <dgm:pt modelId="{225FD734-33B9-4B7F-B496-E533CD42E417}" type="pres">
      <dgm:prSet presAssocID="{6BCA1ED0-D6D2-4B9C-9342-67F921F1B0DC}" presName="rootConnector" presStyleLbl="node2" presStyleIdx="1" presStyleCnt="3"/>
      <dgm:spPr/>
      <dgm:t>
        <a:bodyPr/>
        <a:lstStyle/>
        <a:p>
          <a:endParaRPr lang="es-CL"/>
        </a:p>
      </dgm:t>
    </dgm:pt>
    <dgm:pt modelId="{124BC2F6-0203-4BA9-8C7F-A8D0E19791C4}" type="pres">
      <dgm:prSet presAssocID="{6BCA1ED0-D6D2-4B9C-9342-67F921F1B0DC}" presName="hierChild4" presStyleCnt="0"/>
      <dgm:spPr/>
    </dgm:pt>
    <dgm:pt modelId="{95B5E670-D6F1-4151-BE48-792CF0974A9E}" type="pres">
      <dgm:prSet presAssocID="{6BCA1ED0-D6D2-4B9C-9342-67F921F1B0DC}" presName="hierChild5" presStyleCnt="0"/>
      <dgm:spPr/>
    </dgm:pt>
    <dgm:pt modelId="{0D2A6407-982B-40D0-BF11-A4FC7E05373F}" type="pres">
      <dgm:prSet presAssocID="{FC124A3A-D316-4725-9115-EF01031FEFF5}" presName="Name37" presStyleLbl="parChTrans1D2" presStyleIdx="2" presStyleCnt="3"/>
      <dgm:spPr/>
      <dgm:t>
        <a:bodyPr/>
        <a:lstStyle/>
        <a:p>
          <a:endParaRPr lang="es-CL"/>
        </a:p>
      </dgm:t>
    </dgm:pt>
    <dgm:pt modelId="{ABEB3DB7-6CC3-4C2C-8D95-DABF58995255}" type="pres">
      <dgm:prSet presAssocID="{9805FA1B-383F-4B12-82DE-EB253514C6DA}" presName="hierRoot2" presStyleCnt="0">
        <dgm:presLayoutVars>
          <dgm:hierBranch val="init"/>
        </dgm:presLayoutVars>
      </dgm:prSet>
      <dgm:spPr/>
    </dgm:pt>
    <dgm:pt modelId="{06F36B73-42A2-455C-B0C8-2BF3BDF48255}" type="pres">
      <dgm:prSet presAssocID="{9805FA1B-383F-4B12-82DE-EB253514C6DA}" presName="rootComposite" presStyleCnt="0"/>
      <dgm:spPr/>
    </dgm:pt>
    <dgm:pt modelId="{339D763F-6F48-4189-9E5A-07B2E2925F0E}" type="pres">
      <dgm:prSet presAssocID="{9805FA1B-383F-4B12-82DE-EB253514C6DA}" presName="rootText" presStyleLbl="node2" presStyleIdx="2" presStyleCnt="3" custScaleX="170528" custScaleY="207892" custLinFactNeighborX="-1374">
        <dgm:presLayoutVars>
          <dgm:chPref val="3"/>
        </dgm:presLayoutVars>
      </dgm:prSet>
      <dgm:spPr/>
      <dgm:t>
        <a:bodyPr/>
        <a:lstStyle/>
        <a:p>
          <a:endParaRPr lang="es-CL"/>
        </a:p>
      </dgm:t>
    </dgm:pt>
    <dgm:pt modelId="{7E7A723D-A2E1-4C6A-826C-12193E85D021}" type="pres">
      <dgm:prSet presAssocID="{9805FA1B-383F-4B12-82DE-EB253514C6DA}" presName="rootConnector" presStyleLbl="node2" presStyleIdx="2" presStyleCnt="3"/>
      <dgm:spPr/>
      <dgm:t>
        <a:bodyPr/>
        <a:lstStyle/>
        <a:p>
          <a:endParaRPr lang="es-CL"/>
        </a:p>
      </dgm:t>
    </dgm:pt>
    <dgm:pt modelId="{4A7F9E2E-2EAC-4D73-B6BC-B167AB1AC3F4}" type="pres">
      <dgm:prSet presAssocID="{9805FA1B-383F-4B12-82DE-EB253514C6DA}" presName="hierChild4" presStyleCnt="0"/>
      <dgm:spPr/>
    </dgm:pt>
    <dgm:pt modelId="{4473C459-F513-4020-BA70-23CE57F981D0}" type="pres">
      <dgm:prSet presAssocID="{9805FA1B-383F-4B12-82DE-EB253514C6DA}" presName="hierChild5" presStyleCnt="0"/>
      <dgm:spPr/>
    </dgm:pt>
    <dgm:pt modelId="{C19DEAF0-368D-4329-9624-FB9E61589966}" type="pres">
      <dgm:prSet presAssocID="{B13B75E5-68AD-42CB-9A6B-24CAD1041A91}" presName="hierChild3" presStyleCnt="0"/>
      <dgm:spPr/>
    </dgm:pt>
  </dgm:ptLst>
  <dgm:cxnLst>
    <dgm:cxn modelId="{7FA6B579-F581-4D55-8D49-9268700413AF}" type="presOf" srcId="{82DB6240-2D8B-48E3-8AEF-101147D14DF7}" destId="{0CE79398-D767-49BB-BBA0-55A018855364}" srcOrd="1" destOrd="0" presId="urn:microsoft.com/office/officeart/2005/8/layout/orgChart1"/>
    <dgm:cxn modelId="{A05343A5-6679-4C27-A8C8-12439AE7E4D9}" srcId="{B13B75E5-68AD-42CB-9A6B-24CAD1041A91}" destId="{9805FA1B-383F-4B12-82DE-EB253514C6DA}" srcOrd="2" destOrd="0" parTransId="{FC124A3A-D316-4725-9115-EF01031FEFF5}" sibTransId="{B36C11A4-C3DC-4576-9D18-3A9A0642758C}"/>
    <dgm:cxn modelId="{208F412D-3767-4BDA-B054-6B8DEA2B1147}" type="presOf" srcId="{9805FA1B-383F-4B12-82DE-EB253514C6DA}" destId="{339D763F-6F48-4189-9E5A-07B2E2925F0E}" srcOrd="0" destOrd="0" presId="urn:microsoft.com/office/officeart/2005/8/layout/orgChart1"/>
    <dgm:cxn modelId="{31FFED90-E8CD-41D3-9B0D-0620336DE832}" type="presOf" srcId="{6BCA1ED0-D6D2-4B9C-9342-67F921F1B0DC}" destId="{0320B8CC-E55C-4036-9A25-729627407821}" srcOrd="0" destOrd="0" presId="urn:microsoft.com/office/officeart/2005/8/layout/orgChart1"/>
    <dgm:cxn modelId="{2035F7F8-2652-4328-8337-845B7F180568}" srcId="{B13B75E5-68AD-42CB-9A6B-24CAD1041A91}" destId="{82DB6240-2D8B-48E3-8AEF-101147D14DF7}" srcOrd="0" destOrd="0" parTransId="{AE28603F-DA09-4BFC-B4A4-07380314E9F2}" sibTransId="{70FB74FA-CC51-40E4-91C3-BC43E9CDD22F}"/>
    <dgm:cxn modelId="{5C3DDC25-AAF0-429C-B3FF-DD00B732C093}" srcId="{B13B75E5-68AD-42CB-9A6B-24CAD1041A91}" destId="{6BCA1ED0-D6D2-4B9C-9342-67F921F1B0DC}" srcOrd="1" destOrd="0" parTransId="{2D4FDB10-C3DA-46D2-82BF-87A47689A8FE}" sibTransId="{311DD0DA-2261-43D9-93E1-CF0731237B1C}"/>
    <dgm:cxn modelId="{DD6177C8-4833-4A79-900A-76DBA4F87FA1}" type="presOf" srcId="{97C1F07A-2B8A-4D03-81C6-7CF02D7C6920}" destId="{E3E4A3DF-0E16-4CB7-B81C-D9B5B905809C}" srcOrd="0" destOrd="0" presId="urn:microsoft.com/office/officeart/2005/8/layout/orgChart1"/>
    <dgm:cxn modelId="{6766D320-BE3A-4CCE-8C60-1FA5B7E4DE7B}" type="presOf" srcId="{B13B75E5-68AD-42CB-9A6B-24CAD1041A91}" destId="{B11503BE-18A7-41BD-8DFD-4AB370289C90}" srcOrd="1" destOrd="0" presId="urn:microsoft.com/office/officeart/2005/8/layout/orgChart1"/>
    <dgm:cxn modelId="{48463B0D-8E0A-45A8-A6D1-045250BFA8E5}" type="presOf" srcId="{AE28603F-DA09-4BFC-B4A4-07380314E9F2}" destId="{37E1BEE0-DFF4-47DE-8C53-1D4D4E6083B2}" srcOrd="0" destOrd="0" presId="urn:microsoft.com/office/officeart/2005/8/layout/orgChart1"/>
    <dgm:cxn modelId="{0E54E42C-ED5B-450F-B6FD-8737509659C4}" srcId="{97C1F07A-2B8A-4D03-81C6-7CF02D7C6920}" destId="{B13B75E5-68AD-42CB-9A6B-24CAD1041A91}" srcOrd="0" destOrd="0" parTransId="{A4763773-435A-4A13-A733-32250C9A4F28}" sibTransId="{5169F1AB-D67E-4672-8DAD-9B5824982484}"/>
    <dgm:cxn modelId="{EA35140E-DBEA-4441-A0DE-0B411D0D4E57}" type="presOf" srcId="{9805FA1B-383F-4B12-82DE-EB253514C6DA}" destId="{7E7A723D-A2E1-4C6A-826C-12193E85D021}" srcOrd="1" destOrd="0" presId="urn:microsoft.com/office/officeart/2005/8/layout/orgChart1"/>
    <dgm:cxn modelId="{7256F90E-1D0A-4353-9283-B6394C5C215D}" type="presOf" srcId="{FC124A3A-D316-4725-9115-EF01031FEFF5}" destId="{0D2A6407-982B-40D0-BF11-A4FC7E05373F}" srcOrd="0" destOrd="0" presId="urn:microsoft.com/office/officeart/2005/8/layout/orgChart1"/>
    <dgm:cxn modelId="{C1B193FF-A4E5-4BD6-9D80-A903B5077D82}" type="presOf" srcId="{82DB6240-2D8B-48E3-8AEF-101147D14DF7}" destId="{9E18B05E-505B-4309-89BB-0539CADF87E1}" srcOrd="0" destOrd="0" presId="urn:microsoft.com/office/officeart/2005/8/layout/orgChart1"/>
    <dgm:cxn modelId="{8B3AF949-164A-4B8B-B8EE-53A223D4C0AF}" type="presOf" srcId="{2D4FDB10-C3DA-46D2-82BF-87A47689A8FE}" destId="{420B7056-31DB-4B23-AC7F-AC10AF0DD537}" srcOrd="0" destOrd="0" presId="urn:microsoft.com/office/officeart/2005/8/layout/orgChart1"/>
    <dgm:cxn modelId="{7BE57FC6-B305-4ADB-BFE1-2FEB51697067}" type="presOf" srcId="{6BCA1ED0-D6D2-4B9C-9342-67F921F1B0DC}" destId="{225FD734-33B9-4B7F-B496-E533CD42E417}" srcOrd="1" destOrd="0" presId="urn:microsoft.com/office/officeart/2005/8/layout/orgChart1"/>
    <dgm:cxn modelId="{1D38AE66-C94C-468A-B0FD-3F51447B73BB}" type="presOf" srcId="{B13B75E5-68AD-42CB-9A6B-24CAD1041A91}" destId="{ACFFE32E-2048-44FD-B716-F268FDA46EB6}" srcOrd="0" destOrd="0" presId="urn:microsoft.com/office/officeart/2005/8/layout/orgChart1"/>
    <dgm:cxn modelId="{0BE4EEB1-E0E7-4B31-98BF-940E524B7999}" type="presParOf" srcId="{E3E4A3DF-0E16-4CB7-B81C-D9B5B905809C}" destId="{63940604-ABCA-4621-B037-89C66611316C}" srcOrd="0" destOrd="0" presId="urn:microsoft.com/office/officeart/2005/8/layout/orgChart1"/>
    <dgm:cxn modelId="{7EEC7540-AEFF-4B3C-A919-4DB84CF8CD7D}" type="presParOf" srcId="{63940604-ABCA-4621-B037-89C66611316C}" destId="{DF65B9F2-8D08-427D-AD1B-4D436A4EEF80}" srcOrd="0" destOrd="0" presId="urn:microsoft.com/office/officeart/2005/8/layout/orgChart1"/>
    <dgm:cxn modelId="{9972ECF3-0F6A-4DA9-B90D-913852CB830D}" type="presParOf" srcId="{DF65B9F2-8D08-427D-AD1B-4D436A4EEF80}" destId="{ACFFE32E-2048-44FD-B716-F268FDA46EB6}" srcOrd="0" destOrd="0" presId="urn:microsoft.com/office/officeart/2005/8/layout/orgChart1"/>
    <dgm:cxn modelId="{417CAD30-9547-4E36-830E-41219D789670}" type="presParOf" srcId="{DF65B9F2-8D08-427D-AD1B-4D436A4EEF80}" destId="{B11503BE-18A7-41BD-8DFD-4AB370289C90}" srcOrd="1" destOrd="0" presId="urn:microsoft.com/office/officeart/2005/8/layout/orgChart1"/>
    <dgm:cxn modelId="{1B3BA933-C5F8-4A07-9735-2AC5036E7455}" type="presParOf" srcId="{63940604-ABCA-4621-B037-89C66611316C}" destId="{F43B9137-0690-49A3-88FC-68BCEE9CFC3A}" srcOrd="1" destOrd="0" presId="urn:microsoft.com/office/officeart/2005/8/layout/orgChart1"/>
    <dgm:cxn modelId="{60965B9C-A68E-4F6F-B60D-52BBB5253ADB}" type="presParOf" srcId="{F43B9137-0690-49A3-88FC-68BCEE9CFC3A}" destId="{37E1BEE0-DFF4-47DE-8C53-1D4D4E6083B2}" srcOrd="0" destOrd="0" presId="urn:microsoft.com/office/officeart/2005/8/layout/orgChart1"/>
    <dgm:cxn modelId="{EB158C9D-68C6-4463-9E95-B961D3012139}" type="presParOf" srcId="{F43B9137-0690-49A3-88FC-68BCEE9CFC3A}" destId="{3B9E2941-6853-4D32-B57A-689B025EBD18}" srcOrd="1" destOrd="0" presId="urn:microsoft.com/office/officeart/2005/8/layout/orgChart1"/>
    <dgm:cxn modelId="{224DCA79-5F13-4A27-BE06-12193300E3DD}" type="presParOf" srcId="{3B9E2941-6853-4D32-B57A-689B025EBD18}" destId="{B02E5602-E700-4641-865C-4E8B1E83A160}" srcOrd="0" destOrd="0" presId="urn:microsoft.com/office/officeart/2005/8/layout/orgChart1"/>
    <dgm:cxn modelId="{F6B9A82E-F5DC-48F1-B28A-8F275105FED7}" type="presParOf" srcId="{B02E5602-E700-4641-865C-4E8B1E83A160}" destId="{9E18B05E-505B-4309-89BB-0539CADF87E1}" srcOrd="0" destOrd="0" presId="urn:microsoft.com/office/officeart/2005/8/layout/orgChart1"/>
    <dgm:cxn modelId="{9FC61FE3-A44E-4F10-95E7-991211B2BFA9}" type="presParOf" srcId="{B02E5602-E700-4641-865C-4E8B1E83A160}" destId="{0CE79398-D767-49BB-BBA0-55A018855364}" srcOrd="1" destOrd="0" presId="urn:microsoft.com/office/officeart/2005/8/layout/orgChart1"/>
    <dgm:cxn modelId="{BD76C341-864C-437D-9C40-7C44A7DBC446}" type="presParOf" srcId="{3B9E2941-6853-4D32-B57A-689B025EBD18}" destId="{A8C16556-1F06-4A1A-A8A9-58CAA43E75A3}" srcOrd="1" destOrd="0" presId="urn:microsoft.com/office/officeart/2005/8/layout/orgChart1"/>
    <dgm:cxn modelId="{4C417193-72BA-4D35-8CC4-E21417788F8E}" type="presParOf" srcId="{3B9E2941-6853-4D32-B57A-689B025EBD18}" destId="{9C517CD5-8267-486F-9215-2F32027FAB16}" srcOrd="2" destOrd="0" presId="urn:microsoft.com/office/officeart/2005/8/layout/orgChart1"/>
    <dgm:cxn modelId="{9CC6840D-4FC5-40FB-84BF-6577CBDDD2E7}" type="presParOf" srcId="{F43B9137-0690-49A3-88FC-68BCEE9CFC3A}" destId="{420B7056-31DB-4B23-AC7F-AC10AF0DD537}" srcOrd="2" destOrd="0" presId="urn:microsoft.com/office/officeart/2005/8/layout/orgChart1"/>
    <dgm:cxn modelId="{43F8549C-05E9-405A-8D8B-90FEC3E3231A}" type="presParOf" srcId="{F43B9137-0690-49A3-88FC-68BCEE9CFC3A}" destId="{3D93C17C-80D1-4444-AE56-E31D4EFAD23A}" srcOrd="3" destOrd="0" presId="urn:microsoft.com/office/officeart/2005/8/layout/orgChart1"/>
    <dgm:cxn modelId="{5209102B-24DF-43EF-8D25-4793C6DF7438}" type="presParOf" srcId="{3D93C17C-80D1-4444-AE56-E31D4EFAD23A}" destId="{22BEF669-9D98-4993-8961-9B74EAB0A8F5}" srcOrd="0" destOrd="0" presId="urn:microsoft.com/office/officeart/2005/8/layout/orgChart1"/>
    <dgm:cxn modelId="{FABC24C7-16A4-4FF7-8689-7AE27916C40E}" type="presParOf" srcId="{22BEF669-9D98-4993-8961-9B74EAB0A8F5}" destId="{0320B8CC-E55C-4036-9A25-729627407821}" srcOrd="0" destOrd="0" presId="urn:microsoft.com/office/officeart/2005/8/layout/orgChart1"/>
    <dgm:cxn modelId="{8BA8EA29-F1FB-4071-9C4B-08A1FD62A7D5}" type="presParOf" srcId="{22BEF669-9D98-4993-8961-9B74EAB0A8F5}" destId="{225FD734-33B9-4B7F-B496-E533CD42E417}" srcOrd="1" destOrd="0" presId="urn:microsoft.com/office/officeart/2005/8/layout/orgChart1"/>
    <dgm:cxn modelId="{0600121F-ED32-4E1E-ADDF-4C59E79D76E3}" type="presParOf" srcId="{3D93C17C-80D1-4444-AE56-E31D4EFAD23A}" destId="{124BC2F6-0203-4BA9-8C7F-A8D0E19791C4}" srcOrd="1" destOrd="0" presId="urn:microsoft.com/office/officeart/2005/8/layout/orgChart1"/>
    <dgm:cxn modelId="{8D2CA823-A28D-4FA0-A0B0-7F021837E1F8}" type="presParOf" srcId="{3D93C17C-80D1-4444-AE56-E31D4EFAD23A}" destId="{95B5E670-D6F1-4151-BE48-792CF0974A9E}" srcOrd="2" destOrd="0" presId="urn:microsoft.com/office/officeart/2005/8/layout/orgChart1"/>
    <dgm:cxn modelId="{3198B914-670B-4A1E-A396-EDFD1AAFA117}" type="presParOf" srcId="{F43B9137-0690-49A3-88FC-68BCEE9CFC3A}" destId="{0D2A6407-982B-40D0-BF11-A4FC7E05373F}" srcOrd="4" destOrd="0" presId="urn:microsoft.com/office/officeart/2005/8/layout/orgChart1"/>
    <dgm:cxn modelId="{077D21BD-CB45-4568-A23B-2D580B0766F8}" type="presParOf" srcId="{F43B9137-0690-49A3-88FC-68BCEE9CFC3A}" destId="{ABEB3DB7-6CC3-4C2C-8D95-DABF58995255}" srcOrd="5" destOrd="0" presId="urn:microsoft.com/office/officeart/2005/8/layout/orgChart1"/>
    <dgm:cxn modelId="{8417D2C2-272C-4072-B266-138A7F726D79}" type="presParOf" srcId="{ABEB3DB7-6CC3-4C2C-8D95-DABF58995255}" destId="{06F36B73-42A2-455C-B0C8-2BF3BDF48255}" srcOrd="0" destOrd="0" presId="urn:microsoft.com/office/officeart/2005/8/layout/orgChart1"/>
    <dgm:cxn modelId="{B079B073-27FC-43E2-B73A-76751FDBB717}" type="presParOf" srcId="{06F36B73-42A2-455C-B0C8-2BF3BDF48255}" destId="{339D763F-6F48-4189-9E5A-07B2E2925F0E}" srcOrd="0" destOrd="0" presId="urn:microsoft.com/office/officeart/2005/8/layout/orgChart1"/>
    <dgm:cxn modelId="{F0773181-66F0-40B8-9B3A-381EE31236F5}" type="presParOf" srcId="{06F36B73-42A2-455C-B0C8-2BF3BDF48255}" destId="{7E7A723D-A2E1-4C6A-826C-12193E85D021}" srcOrd="1" destOrd="0" presId="urn:microsoft.com/office/officeart/2005/8/layout/orgChart1"/>
    <dgm:cxn modelId="{C7A532AF-59FF-43B3-83E5-E5823F1B53D3}" type="presParOf" srcId="{ABEB3DB7-6CC3-4C2C-8D95-DABF58995255}" destId="{4A7F9E2E-2EAC-4D73-B6BC-B167AB1AC3F4}" srcOrd="1" destOrd="0" presId="urn:microsoft.com/office/officeart/2005/8/layout/orgChart1"/>
    <dgm:cxn modelId="{9D6AA083-9126-4026-A710-FC28423CC7F5}" type="presParOf" srcId="{ABEB3DB7-6CC3-4C2C-8D95-DABF58995255}" destId="{4473C459-F513-4020-BA70-23CE57F981D0}" srcOrd="2" destOrd="0" presId="urn:microsoft.com/office/officeart/2005/8/layout/orgChart1"/>
    <dgm:cxn modelId="{2C51BB3A-81B1-4A31-9C16-230D011766EB}" type="presParOf" srcId="{63940604-ABCA-4621-B037-89C66611316C}" destId="{C19DEAF0-368D-4329-9624-FB9E6158996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4FB9D2-2F6F-4957-BF76-76D5A48255A8}"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s-CL"/>
        </a:p>
      </dgm:t>
    </dgm:pt>
    <dgm:pt modelId="{0DBA2747-BE08-48DD-842B-BDE65D84F319}">
      <dgm:prSet phldrT="[Texto]" custT="1"/>
      <dgm:spPr>
        <a:solidFill>
          <a:schemeClr val="accent1"/>
        </a:solidFill>
      </dgm:spPr>
      <dgm:t>
        <a:bodyPr/>
        <a:lstStyle/>
        <a:p>
          <a:r>
            <a:rPr lang="es-CL" sz="1600" b="1" u="sng" dirty="0"/>
            <a:t>Plan Paso a Paso</a:t>
          </a:r>
          <a:r>
            <a:rPr lang="es-CL" sz="1600" b="1" dirty="0"/>
            <a:t>:</a:t>
          </a:r>
        </a:p>
        <a:p>
          <a:r>
            <a:rPr lang="es-CL" sz="1600" b="1" dirty="0"/>
            <a:t>Dotación: 47 funcionarios Código del Trabajo.</a:t>
          </a:r>
        </a:p>
        <a:p>
          <a:r>
            <a:rPr lang="es-CL" sz="1600" b="1" dirty="0"/>
            <a:t>Equipos: Diurno, Pica, Pozo Almonte y Nocturno.</a:t>
          </a:r>
        </a:p>
        <a:p>
          <a:r>
            <a:rPr lang="es-CL" sz="1600" b="1" dirty="0"/>
            <a:t>Trabajo coordinado con el extra sector (Gobierno Regional, Carabineros, PDI, Municipios, etc.) e intrasector (Residencias Sanitarias, BAC, Cuadrillas Sanitarias, Investigación Epidemiológica, Área de brotes).</a:t>
          </a:r>
        </a:p>
        <a:p>
          <a:r>
            <a:rPr lang="es-CL" sz="1600" b="1" dirty="0"/>
            <a:t>Enero 2022: 968 fiscalizaciones y 81 sumarios sanitarios (8,4%).</a:t>
          </a:r>
        </a:p>
        <a:p>
          <a:endParaRPr lang="es-CL" sz="1600" b="1" dirty="0"/>
        </a:p>
      </dgm:t>
    </dgm:pt>
    <dgm:pt modelId="{4742A3DD-1677-4876-AC30-565903E595C3}" type="parTrans" cxnId="{FF930E0C-3A4E-4FB8-AD8F-B0DA1B6EDC42}">
      <dgm:prSet/>
      <dgm:spPr/>
      <dgm:t>
        <a:bodyPr/>
        <a:lstStyle/>
        <a:p>
          <a:endParaRPr lang="es-CL" b="1"/>
        </a:p>
      </dgm:t>
    </dgm:pt>
    <dgm:pt modelId="{C5EA8DBF-AFCB-45D6-B596-CAB33221B1F4}" type="sibTrans" cxnId="{FF930E0C-3A4E-4FB8-AD8F-B0DA1B6EDC42}">
      <dgm:prSet/>
      <dgm:spPr/>
      <dgm:t>
        <a:bodyPr/>
        <a:lstStyle/>
        <a:p>
          <a:endParaRPr lang="es-CL" b="1"/>
        </a:p>
      </dgm:t>
    </dgm:pt>
    <dgm:pt modelId="{F866D2D8-3521-4267-AF06-2FF4E6FACEED}">
      <dgm:prSet phldrT="[Texto]" custT="1"/>
      <dgm:spPr/>
      <dgm:t>
        <a:bodyPr/>
        <a:lstStyle/>
        <a:p>
          <a:r>
            <a:rPr lang="es-CL" sz="1600" b="1" u="sng" dirty="0"/>
            <a:t>Programa de Control de Aislamiento Domiciliario (PCAD)</a:t>
          </a:r>
        </a:p>
        <a:p>
          <a:r>
            <a:rPr lang="es-CL" sz="1600" b="1" u="none" dirty="0"/>
            <a:t>Dotación: 32 funcionarios Código del Trabajo.</a:t>
          </a:r>
        </a:p>
        <a:p>
          <a:r>
            <a:rPr lang="es-CL" sz="1600" b="1" u="none" dirty="0"/>
            <a:t>Visitas Extendidas: Duplas Socio Sanitarias y Evaluadores.</a:t>
          </a:r>
        </a:p>
        <a:p>
          <a:r>
            <a:rPr lang="es-CL" sz="1600" b="1" u="none" dirty="0"/>
            <a:t>Visitas Abreviadas: Evaluadores.</a:t>
          </a:r>
        </a:p>
        <a:p>
          <a:r>
            <a:rPr lang="es-CL" sz="1600" b="1" u="none" dirty="0"/>
            <a:t>Coordinación y Gestión de Rutas. </a:t>
          </a:r>
        </a:p>
        <a:p>
          <a:r>
            <a:rPr lang="es-CL" sz="1600" b="1" u="none" dirty="0"/>
            <a:t>Enero 2022:  8.498 fiscalizaciones y 202 sumarios sanitarios (2,4%).</a:t>
          </a:r>
        </a:p>
      </dgm:t>
    </dgm:pt>
    <dgm:pt modelId="{26CDC78B-8E70-43C2-A956-AC170E85043F}" type="parTrans" cxnId="{EC44F508-58D3-4601-98FC-034DD1972D81}">
      <dgm:prSet/>
      <dgm:spPr/>
      <dgm:t>
        <a:bodyPr/>
        <a:lstStyle/>
        <a:p>
          <a:endParaRPr lang="es-CL" b="1"/>
        </a:p>
      </dgm:t>
    </dgm:pt>
    <dgm:pt modelId="{4FA63760-EB57-4C48-8EEB-56531A20BE8C}" type="sibTrans" cxnId="{EC44F508-58D3-4601-98FC-034DD1972D81}">
      <dgm:prSet/>
      <dgm:spPr/>
      <dgm:t>
        <a:bodyPr/>
        <a:lstStyle/>
        <a:p>
          <a:endParaRPr lang="es-CL" b="1"/>
        </a:p>
      </dgm:t>
    </dgm:pt>
    <dgm:pt modelId="{72AD8461-C6E5-4C0C-9DC6-1B57E0733F89}" type="pres">
      <dgm:prSet presAssocID="{6B4FB9D2-2F6F-4957-BF76-76D5A48255A8}" presName="linear" presStyleCnt="0">
        <dgm:presLayoutVars>
          <dgm:dir/>
          <dgm:resizeHandles val="exact"/>
        </dgm:presLayoutVars>
      </dgm:prSet>
      <dgm:spPr/>
      <dgm:t>
        <a:bodyPr/>
        <a:lstStyle/>
        <a:p>
          <a:endParaRPr lang="es-CL"/>
        </a:p>
      </dgm:t>
    </dgm:pt>
    <dgm:pt modelId="{8887BE13-A9BE-44DC-8D22-714CD5D45B9F}" type="pres">
      <dgm:prSet presAssocID="{0DBA2747-BE08-48DD-842B-BDE65D84F319}" presName="comp" presStyleCnt="0"/>
      <dgm:spPr/>
    </dgm:pt>
    <dgm:pt modelId="{F40DCB43-F77C-43A8-8200-947E474D4C27}" type="pres">
      <dgm:prSet presAssocID="{0DBA2747-BE08-48DD-842B-BDE65D84F319}" presName="box" presStyleLbl="node1" presStyleIdx="0" presStyleCnt="2" custLinFactNeighborY="1452"/>
      <dgm:spPr/>
      <dgm:t>
        <a:bodyPr/>
        <a:lstStyle/>
        <a:p>
          <a:endParaRPr lang="es-CL"/>
        </a:p>
      </dgm:t>
    </dgm:pt>
    <dgm:pt modelId="{12413E30-024A-4891-AA97-AD6C032BCD2F}" type="pres">
      <dgm:prSet presAssocID="{0DBA2747-BE08-48DD-842B-BDE65D84F319}" presName="img" presStyleLbl="fgImgPlace1" presStyleIdx="0" presStyleCnt="2" custScaleX="7775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2000" r="-22000"/>
          </a:stretch>
        </a:blipFill>
      </dgm:spPr>
    </dgm:pt>
    <dgm:pt modelId="{777D1CD6-A0C1-4A62-BF8E-6C522CCFB4AB}" type="pres">
      <dgm:prSet presAssocID="{0DBA2747-BE08-48DD-842B-BDE65D84F319}" presName="text" presStyleLbl="node1" presStyleIdx="0" presStyleCnt="2">
        <dgm:presLayoutVars>
          <dgm:bulletEnabled val="1"/>
        </dgm:presLayoutVars>
      </dgm:prSet>
      <dgm:spPr/>
      <dgm:t>
        <a:bodyPr/>
        <a:lstStyle/>
        <a:p>
          <a:endParaRPr lang="es-CL"/>
        </a:p>
      </dgm:t>
    </dgm:pt>
    <dgm:pt modelId="{28FAAF30-9ED2-41D5-A166-6DE372F84177}" type="pres">
      <dgm:prSet presAssocID="{C5EA8DBF-AFCB-45D6-B596-CAB33221B1F4}" presName="spacer" presStyleCnt="0"/>
      <dgm:spPr/>
    </dgm:pt>
    <dgm:pt modelId="{2056EDF8-9BB2-4A9C-9758-3271A5734FAE}" type="pres">
      <dgm:prSet presAssocID="{F866D2D8-3521-4267-AF06-2FF4E6FACEED}" presName="comp" presStyleCnt="0"/>
      <dgm:spPr/>
    </dgm:pt>
    <dgm:pt modelId="{F0DAD0E6-E917-4229-A522-D365B07725D7}" type="pres">
      <dgm:prSet presAssocID="{F866D2D8-3521-4267-AF06-2FF4E6FACEED}" presName="box" presStyleLbl="node1" presStyleIdx="1" presStyleCnt="2"/>
      <dgm:spPr/>
      <dgm:t>
        <a:bodyPr/>
        <a:lstStyle/>
        <a:p>
          <a:endParaRPr lang="es-CL"/>
        </a:p>
      </dgm:t>
    </dgm:pt>
    <dgm:pt modelId="{3064B397-9119-4AD2-B985-693D8073D87E}" type="pres">
      <dgm:prSet presAssocID="{F866D2D8-3521-4267-AF06-2FF4E6FACEED}" presName="img" presStyleLbl="fgImgPlace1" presStyleIdx="1" presStyleCnt="2" custScaleX="8050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dgm:spPr>
    </dgm:pt>
    <dgm:pt modelId="{38E4F822-BA0C-4BBB-B3AF-07A04B3475BE}" type="pres">
      <dgm:prSet presAssocID="{F866D2D8-3521-4267-AF06-2FF4E6FACEED}" presName="text" presStyleLbl="node1" presStyleIdx="1" presStyleCnt="2">
        <dgm:presLayoutVars>
          <dgm:bulletEnabled val="1"/>
        </dgm:presLayoutVars>
      </dgm:prSet>
      <dgm:spPr/>
      <dgm:t>
        <a:bodyPr/>
        <a:lstStyle/>
        <a:p>
          <a:endParaRPr lang="es-CL"/>
        </a:p>
      </dgm:t>
    </dgm:pt>
  </dgm:ptLst>
  <dgm:cxnLst>
    <dgm:cxn modelId="{2C55400E-7BDD-4C2D-BDB0-100FE4B52573}" type="presOf" srcId="{F866D2D8-3521-4267-AF06-2FF4E6FACEED}" destId="{38E4F822-BA0C-4BBB-B3AF-07A04B3475BE}" srcOrd="1" destOrd="0" presId="urn:microsoft.com/office/officeart/2005/8/layout/vList4"/>
    <dgm:cxn modelId="{EC7A0D67-B512-4640-80DE-509015B49355}" type="presOf" srcId="{6B4FB9D2-2F6F-4957-BF76-76D5A48255A8}" destId="{72AD8461-C6E5-4C0C-9DC6-1B57E0733F89}" srcOrd="0" destOrd="0" presId="urn:microsoft.com/office/officeart/2005/8/layout/vList4"/>
    <dgm:cxn modelId="{EC44F508-58D3-4601-98FC-034DD1972D81}" srcId="{6B4FB9D2-2F6F-4957-BF76-76D5A48255A8}" destId="{F866D2D8-3521-4267-AF06-2FF4E6FACEED}" srcOrd="1" destOrd="0" parTransId="{26CDC78B-8E70-43C2-A956-AC170E85043F}" sibTransId="{4FA63760-EB57-4C48-8EEB-56531A20BE8C}"/>
    <dgm:cxn modelId="{4C7F52A8-7FAC-4DED-BC88-FF68C08B379C}" type="presOf" srcId="{0DBA2747-BE08-48DD-842B-BDE65D84F319}" destId="{777D1CD6-A0C1-4A62-BF8E-6C522CCFB4AB}" srcOrd="1" destOrd="0" presId="urn:microsoft.com/office/officeart/2005/8/layout/vList4"/>
    <dgm:cxn modelId="{FF930E0C-3A4E-4FB8-AD8F-B0DA1B6EDC42}" srcId="{6B4FB9D2-2F6F-4957-BF76-76D5A48255A8}" destId="{0DBA2747-BE08-48DD-842B-BDE65D84F319}" srcOrd="0" destOrd="0" parTransId="{4742A3DD-1677-4876-AC30-565903E595C3}" sibTransId="{C5EA8DBF-AFCB-45D6-B596-CAB33221B1F4}"/>
    <dgm:cxn modelId="{305A4C20-29E2-4F71-9320-326C48AE7640}" type="presOf" srcId="{0DBA2747-BE08-48DD-842B-BDE65D84F319}" destId="{F40DCB43-F77C-43A8-8200-947E474D4C27}" srcOrd="0" destOrd="0" presId="urn:microsoft.com/office/officeart/2005/8/layout/vList4"/>
    <dgm:cxn modelId="{BF18E63F-9EDE-49DB-BFD4-1BD43E83370A}" type="presOf" srcId="{F866D2D8-3521-4267-AF06-2FF4E6FACEED}" destId="{F0DAD0E6-E917-4229-A522-D365B07725D7}" srcOrd="0" destOrd="0" presId="urn:microsoft.com/office/officeart/2005/8/layout/vList4"/>
    <dgm:cxn modelId="{A95C4B71-37DC-4740-B994-F4970F620709}" type="presParOf" srcId="{72AD8461-C6E5-4C0C-9DC6-1B57E0733F89}" destId="{8887BE13-A9BE-44DC-8D22-714CD5D45B9F}" srcOrd="0" destOrd="0" presId="urn:microsoft.com/office/officeart/2005/8/layout/vList4"/>
    <dgm:cxn modelId="{AB1B5EAD-AD35-4BFE-96E4-F207232DE9E6}" type="presParOf" srcId="{8887BE13-A9BE-44DC-8D22-714CD5D45B9F}" destId="{F40DCB43-F77C-43A8-8200-947E474D4C27}" srcOrd="0" destOrd="0" presId="urn:microsoft.com/office/officeart/2005/8/layout/vList4"/>
    <dgm:cxn modelId="{D365C4B3-B777-4733-9020-B32677A9C36A}" type="presParOf" srcId="{8887BE13-A9BE-44DC-8D22-714CD5D45B9F}" destId="{12413E30-024A-4891-AA97-AD6C032BCD2F}" srcOrd="1" destOrd="0" presId="urn:microsoft.com/office/officeart/2005/8/layout/vList4"/>
    <dgm:cxn modelId="{AB1044B8-1973-45DC-A38D-8D8628DD277D}" type="presParOf" srcId="{8887BE13-A9BE-44DC-8D22-714CD5D45B9F}" destId="{777D1CD6-A0C1-4A62-BF8E-6C522CCFB4AB}" srcOrd="2" destOrd="0" presId="urn:microsoft.com/office/officeart/2005/8/layout/vList4"/>
    <dgm:cxn modelId="{B7A6DE93-437D-412E-BFA4-37600503834C}" type="presParOf" srcId="{72AD8461-C6E5-4C0C-9DC6-1B57E0733F89}" destId="{28FAAF30-9ED2-41D5-A166-6DE372F84177}" srcOrd="1" destOrd="0" presId="urn:microsoft.com/office/officeart/2005/8/layout/vList4"/>
    <dgm:cxn modelId="{F749B3F6-8A56-4BBD-905A-DF07266DAF52}" type="presParOf" srcId="{72AD8461-C6E5-4C0C-9DC6-1B57E0733F89}" destId="{2056EDF8-9BB2-4A9C-9758-3271A5734FAE}" srcOrd="2" destOrd="0" presId="urn:microsoft.com/office/officeart/2005/8/layout/vList4"/>
    <dgm:cxn modelId="{0E32A69C-E23A-45C8-8FE0-227B747EB034}" type="presParOf" srcId="{2056EDF8-9BB2-4A9C-9758-3271A5734FAE}" destId="{F0DAD0E6-E917-4229-A522-D365B07725D7}" srcOrd="0" destOrd="0" presId="urn:microsoft.com/office/officeart/2005/8/layout/vList4"/>
    <dgm:cxn modelId="{63F3FE32-8328-4CF1-BD67-28B677C21FE9}" type="presParOf" srcId="{2056EDF8-9BB2-4A9C-9758-3271A5734FAE}" destId="{3064B397-9119-4AD2-B985-693D8073D87E}" srcOrd="1" destOrd="0" presId="urn:microsoft.com/office/officeart/2005/8/layout/vList4"/>
    <dgm:cxn modelId="{86AB1705-434F-4442-B3D3-A718B78126CA}" type="presParOf" srcId="{2056EDF8-9BB2-4A9C-9758-3271A5734FAE}" destId="{38E4F822-BA0C-4BBB-B3AF-07A04B3475B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4FB9D2-2F6F-4957-BF76-76D5A48255A8}"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s-CL"/>
        </a:p>
      </dgm:t>
    </dgm:pt>
    <dgm:pt modelId="{0DBA2747-BE08-48DD-842B-BDE65D84F319}">
      <dgm:prSet phldrT="[Texto]" custT="1"/>
      <dgm:spPr/>
      <dgm:t>
        <a:bodyPr/>
        <a:lstStyle/>
        <a:p>
          <a:endParaRPr lang="es-CL" sz="1600" b="1" u="sng" dirty="0"/>
        </a:p>
        <a:p>
          <a:r>
            <a:rPr lang="es-CL" sz="1600" b="1" u="none" dirty="0"/>
            <a:t>Residencias Sanitarias y Estadías Sanitarias Transitorias </a:t>
          </a:r>
          <a:endParaRPr lang="es-CL" sz="1600" u="none" dirty="0"/>
        </a:p>
        <a:p>
          <a:r>
            <a:rPr lang="es-CL" sz="1600" dirty="0"/>
            <a:t>Dotación: 220 funcionarios Código del Trabajo.</a:t>
          </a:r>
        </a:p>
        <a:p>
          <a:r>
            <a:rPr lang="es-CL" sz="1600" dirty="0"/>
            <a:t>Equipos: diurnos, sistemas de cuarto turno y modalidad Art 22</a:t>
          </a:r>
        </a:p>
        <a:p>
          <a:r>
            <a:rPr lang="es-CL" sz="1600" dirty="0"/>
            <a:t>Se llego a implementar 16 Hoteles como RS y 9 establecimientos educacionales como EST (ocupadas para el aislamiento de personas migrantes que ingresan al Chile por paso no habilitado).</a:t>
          </a:r>
        </a:p>
        <a:p>
          <a:r>
            <a:rPr lang="es-CL" sz="1600" dirty="0"/>
            <a:t>Desde Julio de 2020 a la fecha ingresaron a RS 22.130 personas.</a:t>
          </a:r>
        </a:p>
        <a:p>
          <a:r>
            <a:rPr lang="es-CL" sz="1600" dirty="0"/>
            <a:t>Desde Septiembre de 2020 a la fecha ingresaron a EST 35.969 personas.</a:t>
          </a:r>
        </a:p>
        <a:p>
          <a:r>
            <a:rPr lang="es-CL" sz="1600" dirty="0"/>
            <a:t>Total 58.099 personas </a:t>
          </a:r>
        </a:p>
        <a:p>
          <a:endParaRPr lang="es-CL" sz="1600" dirty="0"/>
        </a:p>
      </dgm:t>
    </dgm:pt>
    <dgm:pt modelId="{C5EA8DBF-AFCB-45D6-B596-CAB33221B1F4}" type="sibTrans" cxnId="{FF930E0C-3A4E-4FB8-AD8F-B0DA1B6EDC42}">
      <dgm:prSet/>
      <dgm:spPr/>
      <dgm:t>
        <a:bodyPr/>
        <a:lstStyle/>
        <a:p>
          <a:endParaRPr lang="es-CL" sz="1600"/>
        </a:p>
      </dgm:t>
    </dgm:pt>
    <dgm:pt modelId="{4742A3DD-1677-4876-AC30-565903E595C3}" type="parTrans" cxnId="{FF930E0C-3A4E-4FB8-AD8F-B0DA1B6EDC42}">
      <dgm:prSet/>
      <dgm:spPr/>
      <dgm:t>
        <a:bodyPr/>
        <a:lstStyle/>
        <a:p>
          <a:endParaRPr lang="es-CL" sz="1600"/>
        </a:p>
      </dgm:t>
    </dgm:pt>
    <dgm:pt modelId="{BEF58393-DAA8-43CE-8FF2-41608ACE62B4}">
      <dgm:prSet custT="1"/>
      <dgm:spPr/>
      <dgm:t>
        <a:bodyPr/>
        <a:lstStyle/>
        <a:p>
          <a:r>
            <a:rPr lang="es-ES" sz="1600" b="0" u="none" dirty="0"/>
            <a:t>Las residencias sanitarias son una estrategia para controlar la propagación del COVID-19, estrategia que se encuentra dirigida a las personas que han sido diagnosticadas con la enfermedad y que no pueden realizar una cuarentena efectiva en su domicilio, porque no cuentan con las condiciones adecuadas, o bien porque no son residentes en la ciudad donde fueron diagnosticados y no tienen un lugar donde permanecer mientras dura su período de cuarentena.</a:t>
          </a:r>
          <a:endParaRPr lang="es-CL" sz="1600" b="0" u="none" dirty="0"/>
        </a:p>
      </dgm:t>
    </dgm:pt>
    <dgm:pt modelId="{A1298ADE-6F53-4D30-86C6-591FD58983E0}" type="parTrans" cxnId="{E335EDB0-09B5-4DF6-9280-DF20D8528DD0}">
      <dgm:prSet/>
      <dgm:spPr/>
      <dgm:t>
        <a:bodyPr/>
        <a:lstStyle/>
        <a:p>
          <a:endParaRPr lang="es-CL" sz="1600"/>
        </a:p>
      </dgm:t>
    </dgm:pt>
    <dgm:pt modelId="{C4BC941D-E899-4AF3-AB9C-644A5A76B90A}" type="sibTrans" cxnId="{E335EDB0-09B5-4DF6-9280-DF20D8528DD0}">
      <dgm:prSet/>
      <dgm:spPr/>
      <dgm:t>
        <a:bodyPr/>
        <a:lstStyle/>
        <a:p>
          <a:endParaRPr lang="es-CL" sz="1600"/>
        </a:p>
      </dgm:t>
    </dgm:pt>
    <dgm:pt modelId="{72AD8461-C6E5-4C0C-9DC6-1B57E0733F89}" type="pres">
      <dgm:prSet presAssocID="{6B4FB9D2-2F6F-4957-BF76-76D5A48255A8}" presName="linear" presStyleCnt="0">
        <dgm:presLayoutVars>
          <dgm:dir/>
          <dgm:resizeHandles val="exact"/>
        </dgm:presLayoutVars>
      </dgm:prSet>
      <dgm:spPr/>
      <dgm:t>
        <a:bodyPr/>
        <a:lstStyle/>
        <a:p>
          <a:endParaRPr lang="es-CL"/>
        </a:p>
      </dgm:t>
    </dgm:pt>
    <dgm:pt modelId="{8887BE13-A9BE-44DC-8D22-714CD5D45B9F}" type="pres">
      <dgm:prSet presAssocID="{0DBA2747-BE08-48DD-842B-BDE65D84F319}" presName="comp" presStyleCnt="0"/>
      <dgm:spPr/>
    </dgm:pt>
    <dgm:pt modelId="{F40DCB43-F77C-43A8-8200-947E474D4C27}" type="pres">
      <dgm:prSet presAssocID="{0DBA2747-BE08-48DD-842B-BDE65D84F319}" presName="box" presStyleLbl="node1" presStyleIdx="0" presStyleCnt="2" custScaleY="690893" custLinFactY="556362" custLinFactNeighborX="-306" custLinFactNeighborY="600000"/>
      <dgm:spPr/>
      <dgm:t>
        <a:bodyPr/>
        <a:lstStyle/>
        <a:p>
          <a:endParaRPr lang="es-CL"/>
        </a:p>
      </dgm:t>
    </dgm:pt>
    <dgm:pt modelId="{12413E30-024A-4891-AA97-AD6C032BCD2F}" type="pres">
      <dgm:prSet presAssocID="{0DBA2747-BE08-48DD-842B-BDE65D84F319}" presName="img" presStyleLbl="fgImgPlace1" presStyleIdx="0" presStyleCnt="2" custScaleX="7775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2000" r="-22000"/>
          </a:stretch>
        </a:blipFill>
      </dgm:spPr>
    </dgm:pt>
    <dgm:pt modelId="{777D1CD6-A0C1-4A62-BF8E-6C522CCFB4AB}" type="pres">
      <dgm:prSet presAssocID="{0DBA2747-BE08-48DD-842B-BDE65D84F319}" presName="text" presStyleLbl="node1" presStyleIdx="0" presStyleCnt="2">
        <dgm:presLayoutVars>
          <dgm:bulletEnabled val="1"/>
        </dgm:presLayoutVars>
      </dgm:prSet>
      <dgm:spPr/>
      <dgm:t>
        <a:bodyPr/>
        <a:lstStyle/>
        <a:p>
          <a:endParaRPr lang="es-CL"/>
        </a:p>
      </dgm:t>
    </dgm:pt>
    <dgm:pt modelId="{28FAAF30-9ED2-41D5-A166-6DE372F84177}" type="pres">
      <dgm:prSet presAssocID="{C5EA8DBF-AFCB-45D6-B596-CAB33221B1F4}" presName="spacer" presStyleCnt="0"/>
      <dgm:spPr/>
    </dgm:pt>
    <dgm:pt modelId="{C24BF010-635D-4CDD-A2DC-4EDE9E1484EF}" type="pres">
      <dgm:prSet presAssocID="{BEF58393-DAA8-43CE-8FF2-41608ACE62B4}" presName="comp" presStyleCnt="0"/>
      <dgm:spPr/>
    </dgm:pt>
    <dgm:pt modelId="{F5DB92FF-1FD6-46C9-814E-49DDC34E32C5}" type="pres">
      <dgm:prSet presAssocID="{BEF58393-DAA8-43CE-8FF2-41608ACE62B4}" presName="box" presStyleLbl="node1" presStyleIdx="1" presStyleCnt="2" custScaleY="413365" custLinFactY="-314720" custLinFactNeighborX="-1450" custLinFactNeighborY="-400000"/>
      <dgm:spPr/>
      <dgm:t>
        <a:bodyPr/>
        <a:lstStyle/>
        <a:p>
          <a:endParaRPr lang="es-CL"/>
        </a:p>
      </dgm:t>
    </dgm:pt>
    <dgm:pt modelId="{1F0ED26A-41F3-4EEE-A350-C70C319307EE}" type="pres">
      <dgm:prSet presAssocID="{BEF58393-DAA8-43CE-8FF2-41608ACE62B4}" presName="img" presStyleLbl="fgImgPlace1" presStyleIdx="1" presStyleCnt="2" custScaleX="80318" custScaleY="432370" custLinFactY="-400000" custLinFactNeighborX="2021" custLinFactNeighborY="-494264"/>
      <dgm:spPr>
        <a:blipFill rotWithShape="1">
          <a:blip xmlns:r="http://schemas.openxmlformats.org/officeDocument/2006/relationships" r:embed="rId2"/>
          <a:srcRect/>
          <a:stretch>
            <a:fillRect l="-15000" r="-15000"/>
          </a:stretch>
        </a:blipFill>
      </dgm:spPr>
    </dgm:pt>
    <dgm:pt modelId="{4E84A7C4-17AC-454B-BF07-D99912FD0550}" type="pres">
      <dgm:prSet presAssocID="{BEF58393-DAA8-43CE-8FF2-41608ACE62B4}" presName="text" presStyleLbl="node1" presStyleIdx="1" presStyleCnt="2">
        <dgm:presLayoutVars>
          <dgm:bulletEnabled val="1"/>
        </dgm:presLayoutVars>
      </dgm:prSet>
      <dgm:spPr/>
      <dgm:t>
        <a:bodyPr/>
        <a:lstStyle/>
        <a:p>
          <a:endParaRPr lang="es-CL"/>
        </a:p>
      </dgm:t>
    </dgm:pt>
  </dgm:ptLst>
  <dgm:cxnLst>
    <dgm:cxn modelId="{F24A2638-A34A-4020-8F4F-E62932B0ADD4}" type="presOf" srcId="{BEF58393-DAA8-43CE-8FF2-41608ACE62B4}" destId="{4E84A7C4-17AC-454B-BF07-D99912FD0550}" srcOrd="1" destOrd="0" presId="urn:microsoft.com/office/officeart/2005/8/layout/vList4"/>
    <dgm:cxn modelId="{BC92DEC9-4A08-4207-8526-60AAC862398E}" type="presOf" srcId="{BEF58393-DAA8-43CE-8FF2-41608ACE62B4}" destId="{F5DB92FF-1FD6-46C9-814E-49DDC34E32C5}" srcOrd="0" destOrd="0" presId="urn:microsoft.com/office/officeart/2005/8/layout/vList4"/>
    <dgm:cxn modelId="{EC7A0D67-B512-4640-80DE-509015B49355}" type="presOf" srcId="{6B4FB9D2-2F6F-4957-BF76-76D5A48255A8}" destId="{72AD8461-C6E5-4C0C-9DC6-1B57E0733F89}" srcOrd="0" destOrd="0" presId="urn:microsoft.com/office/officeart/2005/8/layout/vList4"/>
    <dgm:cxn modelId="{E335EDB0-09B5-4DF6-9280-DF20D8528DD0}" srcId="{6B4FB9D2-2F6F-4957-BF76-76D5A48255A8}" destId="{BEF58393-DAA8-43CE-8FF2-41608ACE62B4}" srcOrd="1" destOrd="0" parTransId="{A1298ADE-6F53-4D30-86C6-591FD58983E0}" sibTransId="{C4BC941D-E899-4AF3-AB9C-644A5A76B90A}"/>
    <dgm:cxn modelId="{4C7F52A8-7FAC-4DED-BC88-FF68C08B379C}" type="presOf" srcId="{0DBA2747-BE08-48DD-842B-BDE65D84F319}" destId="{777D1CD6-A0C1-4A62-BF8E-6C522CCFB4AB}" srcOrd="1" destOrd="0" presId="urn:microsoft.com/office/officeart/2005/8/layout/vList4"/>
    <dgm:cxn modelId="{FF930E0C-3A4E-4FB8-AD8F-B0DA1B6EDC42}" srcId="{6B4FB9D2-2F6F-4957-BF76-76D5A48255A8}" destId="{0DBA2747-BE08-48DD-842B-BDE65D84F319}" srcOrd="0" destOrd="0" parTransId="{4742A3DD-1677-4876-AC30-565903E595C3}" sibTransId="{C5EA8DBF-AFCB-45D6-B596-CAB33221B1F4}"/>
    <dgm:cxn modelId="{305A4C20-29E2-4F71-9320-326C48AE7640}" type="presOf" srcId="{0DBA2747-BE08-48DD-842B-BDE65D84F319}" destId="{F40DCB43-F77C-43A8-8200-947E474D4C27}" srcOrd="0" destOrd="0" presId="urn:microsoft.com/office/officeart/2005/8/layout/vList4"/>
    <dgm:cxn modelId="{A95C4B71-37DC-4740-B994-F4970F620709}" type="presParOf" srcId="{72AD8461-C6E5-4C0C-9DC6-1B57E0733F89}" destId="{8887BE13-A9BE-44DC-8D22-714CD5D45B9F}" srcOrd="0" destOrd="0" presId="urn:microsoft.com/office/officeart/2005/8/layout/vList4"/>
    <dgm:cxn modelId="{AB1B5EAD-AD35-4BFE-96E4-F207232DE9E6}" type="presParOf" srcId="{8887BE13-A9BE-44DC-8D22-714CD5D45B9F}" destId="{F40DCB43-F77C-43A8-8200-947E474D4C27}" srcOrd="0" destOrd="0" presId="urn:microsoft.com/office/officeart/2005/8/layout/vList4"/>
    <dgm:cxn modelId="{D365C4B3-B777-4733-9020-B32677A9C36A}" type="presParOf" srcId="{8887BE13-A9BE-44DC-8D22-714CD5D45B9F}" destId="{12413E30-024A-4891-AA97-AD6C032BCD2F}" srcOrd="1" destOrd="0" presId="urn:microsoft.com/office/officeart/2005/8/layout/vList4"/>
    <dgm:cxn modelId="{AB1044B8-1973-45DC-A38D-8D8628DD277D}" type="presParOf" srcId="{8887BE13-A9BE-44DC-8D22-714CD5D45B9F}" destId="{777D1CD6-A0C1-4A62-BF8E-6C522CCFB4AB}" srcOrd="2" destOrd="0" presId="urn:microsoft.com/office/officeart/2005/8/layout/vList4"/>
    <dgm:cxn modelId="{B7A6DE93-437D-412E-BFA4-37600503834C}" type="presParOf" srcId="{72AD8461-C6E5-4C0C-9DC6-1B57E0733F89}" destId="{28FAAF30-9ED2-41D5-A166-6DE372F84177}" srcOrd="1" destOrd="0" presId="urn:microsoft.com/office/officeart/2005/8/layout/vList4"/>
    <dgm:cxn modelId="{8A84141D-B498-459B-A8BD-AD9AD7A6AC39}" type="presParOf" srcId="{72AD8461-C6E5-4C0C-9DC6-1B57E0733F89}" destId="{C24BF010-635D-4CDD-A2DC-4EDE9E1484EF}" srcOrd="2" destOrd="0" presId="urn:microsoft.com/office/officeart/2005/8/layout/vList4"/>
    <dgm:cxn modelId="{B646B19A-5731-40AE-AB66-6BC9C7A56166}" type="presParOf" srcId="{C24BF010-635D-4CDD-A2DC-4EDE9E1484EF}" destId="{F5DB92FF-1FD6-46C9-814E-49DDC34E32C5}" srcOrd="0" destOrd="0" presId="urn:microsoft.com/office/officeart/2005/8/layout/vList4"/>
    <dgm:cxn modelId="{53A66330-7ABF-4A1A-9287-061F6F8E452A}" type="presParOf" srcId="{C24BF010-635D-4CDD-A2DC-4EDE9E1484EF}" destId="{1F0ED26A-41F3-4EEE-A350-C70C319307EE}" srcOrd="1" destOrd="0" presId="urn:microsoft.com/office/officeart/2005/8/layout/vList4"/>
    <dgm:cxn modelId="{6C3105B6-7A9C-491D-8828-EA553E20D885}" type="presParOf" srcId="{C24BF010-635D-4CDD-A2DC-4EDE9E1484EF}" destId="{4E84A7C4-17AC-454B-BF07-D99912FD0550}" srcOrd="2" destOrd="0" presId="urn:microsoft.com/office/officeart/2005/8/layout/vList4"/>
  </dgm:cxnLst>
  <dgm:bg>
    <a:solidFill>
      <a:schemeClr val="accent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BDE018-D538-4511-B031-34E0B0C6E230}"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CL"/>
        </a:p>
      </dgm:t>
    </dgm:pt>
    <dgm:pt modelId="{1AA6EC62-DE74-4912-B7A7-719A26ECCA91}">
      <dgm:prSet/>
      <dgm:spPr/>
      <dgm:t>
        <a:bodyPr/>
        <a:lstStyle/>
        <a:p>
          <a:pPr rtl="0"/>
          <a:r>
            <a:rPr lang="es-MX" b="1" dirty="0"/>
            <a:t>Módulos educativos virtuales para la comunidad</a:t>
          </a:r>
          <a:endParaRPr lang="es-CL" dirty="0"/>
        </a:p>
      </dgm:t>
    </dgm:pt>
    <dgm:pt modelId="{3811085E-B9C4-439C-9BEA-5309CFE6CB5C}" type="parTrans" cxnId="{19E7316E-CB97-4A89-80FB-7B198B6306AE}">
      <dgm:prSet/>
      <dgm:spPr/>
      <dgm:t>
        <a:bodyPr/>
        <a:lstStyle/>
        <a:p>
          <a:endParaRPr lang="es-CL"/>
        </a:p>
      </dgm:t>
    </dgm:pt>
    <dgm:pt modelId="{6BC993C6-AC28-4C8C-A396-63204114091F}" type="sibTrans" cxnId="{19E7316E-CB97-4A89-80FB-7B198B6306AE}">
      <dgm:prSet/>
      <dgm:spPr/>
      <dgm:t>
        <a:bodyPr/>
        <a:lstStyle/>
        <a:p>
          <a:endParaRPr lang="es-CL"/>
        </a:p>
      </dgm:t>
    </dgm:pt>
    <dgm:pt modelId="{9C206D5D-1BDC-4EF5-9DA3-1C51098260C1}">
      <dgm:prSet/>
      <dgm:spPr/>
      <dgm:t>
        <a:bodyPr/>
        <a:lstStyle/>
        <a:p>
          <a:pPr algn="just" rtl="0"/>
          <a:r>
            <a:rPr lang="es-MX" dirty="0"/>
            <a:t>Charla educativas a dirigentes sociales de JJVV, campamentos y comedores sociales de Iquique y Alto Hospicio.</a:t>
          </a:r>
          <a:endParaRPr lang="es-CL" dirty="0"/>
        </a:p>
      </dgm:t>
    </dgm:pt>
    <dgm:pt modelId="{9491EA64-D418-4B56-95B4-6DC2D4584C90}" type="parTrans" cxnId="{0107EC79-1079-422D-8D52-45C4379F2D26}">
      <dgm:prSet/>
      <dgm:spPr/>
      <dgm:t>
        <a:bodyPr/>
        <a:lstStyle/>
        <a:p>
          <a:endParaRPr lang="es-CL"/>
        </a:p>
      </dgm:t>
    </dgm:pt>
    <dgm:pt modelId="{8D0A6742-6751-4A9A-90B2-CD47081F80AC}" type="sibTrans" cxnId="{0107EC79-1079-422D-8D52-45C4379F2D26}">
      <dgm:prSet/>
      <dgm:spPr/>
      <dgm:t>
        <a:bodyPr/>
        <a:lstStyle/>
        <a:p>
          <a:endParaRPr lang="es-CL"/>
        </a:p>
      </dgm:t>
    </dgm:pt>
    <dgm:pt modelId="{FA6DE55B-8929-4E7E-8F53-F7040723B8EB}">
      <dgm:prSet/>
      <dgm:spPr/>
      <dgm:t>
        <a:bodyPr/>
        <a:lstStyle/>
        <a:p>
          <a:pPr algn="just" rtl="0"/>
          <a:r>
            <a:rPr lang="es-CL" dirty="0"/>
            <a:t>6 módulos educativos sobre: Medidas preventivas COVID-19, Salud Mental en tiempos de pandemia, Recomendaciones sanitarias cocinas comunitarias, Medidas preventivas en los lugares de trabajo, Como reconocer noticias falsas y Plan Paso a paso.</a:t>
          </a:r>
        </a:p>
      </dgm:t>
    </dgm:pt>
    <dgm:pt modelId="{0C4D2AF0-F88F-4185-88CF-65E65A854A34}" type="parTrans" cxnId="{9010192F-40D4-46BA-A3B1-C14DE16D1C73}">
      <dgm:prSet/>
      <dgm:spPr/>
      <dgm:t>
        <a:bodyPr/>
        <a:lstStyle/>
        <a:p>
          <a:endParaRPr lang="es-CL"/>
        </a:p>
      </dgm:t>
    </dgm:pt>
    <dgm:pt modelId="{1B402BCA-A821-4256-81F4-87D434A83C4A}" type="sibTrans" cxnId="{9010192F-40D4-46BA-A3B1-C14DE16D1C73}">
      <dgm:prSet/>
      <dgm:spPr/>
      <dgm:t>
        <a:bodyPr/>
        <a:lstStyle/>
        <a:p>
          <a:endParaRPr lang="es-CL"/>
        </a:p>
      </dgm:t>
    </dgm:pt>
    <dgm:pt modelId="{C4B9F211-0BB7-45B9-AA23-C1ADCE9D67D3}" type="pres">
      <dgm:prSet presAssocID="{46BDE018-D538-4511-B031-34E0B0C6E230}" presName="Name0" presStyleCnt="0">
        <dgm:presLayoutVars>
          <dgm:dir/>
          <dgm:animLvl val="lvl"/>
          <dgm:resizeHandles val="exact"/>
        </dgm:presLayoutVars>
      </dgm:prSet>
      <dgm:spPr/>
      <dgm:t>
        <a:bodyPr/>
        <a:lstStyle/>
        <a:p>
          <a:endParaRPr lang="es-CL"/>
        </a:p>
      </dgm:t>
    </dgm:pt>
    <dgm:pt modelId="{F8DABB55-E48C-466F-B306-4D839608D6B3}" type="pres">
      <dgm:prSet presAssocID="{1AA6EC62-DE74-4912-B7A7-719A26ECCA91}" presName="composite" presStyleCnt="0"/>
      <dgm:spPr/>
    </dgm:pt>
    <dgm:pt modelId="{F69DBA44-4EC8-451D-AFF7-A69D2BAE4869}" type="pres">
      <dgm:prSet presAssocID="{1AA6EC62-DE74-4912-B7A7-719A26ECCA91}" presName="parTx" presStyleLbl="alignNode1" presStyleIdx="0" presStyleCnt="1">
        <dgm:presLayoutVars>
          <dgm:chMax val="0"/>
          <dgm:chPref val="0"/>
          <dgm:bulletEnabled val="1"/>
        </dgm:presLayoutVars>
      </dgm:prSet>
      <dgm:spPr/>
      <dgm:t>
        <a:bodyPr/>
        <a:lstStyle/>
        <a:p>
          <a:endParaRPr lang="es-CL"/>
        </a:p>
      </dgm:t>
    </dgm:pt>
    <dgm:pt modelId="{B52DB787-99E4-44C7-9505-587F9E1DAA7D}" type="pres">
      <dgm:prSet presAssocID="{1AA6EC62-DE74-4912-B7A7-719A26ECCA91}" presName="desTx" presStyleLbl="alignAccFollowNode1" presStyleIdx="0" presStyleCnt="1">
        <dgm:presLayoutVars>
          <dgm:bulletEnabled val="1"/>
        </dgm:presLayoutVars>
      </dgm:prSet>
      <dgm:spPr/>
      <dgm:t>
        <a:bodyPr/>
        <a:lstStyle/>
        <a:p>
          <a:endParaRPr lang="es-CL"/>
        </a:p>
      </dgm:t>
    </dgm:pt>
  </dgm:ptLst>
  <dgm:cxnLst>
    <dgm:cxn modelId="{9010192F-40D4-46BA-A3B1-C14DE16D1C73}" srcId="{1AA6EC62-DE74-4912-B7A7-719A26ECCA91}" destId="{FA6DE55B-8929-4E7E-8F53-F7040723B8EB}" srcOrd="1" destOrd="0" parTransId="{0C4D2AF0-F88F-4185-88CF-65E65A854A34}" sibTransId="{1B402BCA-A821-4256-81F4-87D434A83C4A}"/>
    <dgm:cxn modelId="{A5F5D164-29BB-48B4-85CB-B9C7249A153C}" type="presOf" srcId="{FA6DE55B-8929-4E7E-8F53-F7040723B8EB}" destId="{B52DB787-99E4-44C7-9505-587F9E1DAA7D}" srcOrd="0" destOrd="1" presId="urn:microsoft.com/office/officeart/2005/8/layout/hList1"/>
    <dgm:cxn modelId="{0107EC79-1079-422D-8D52-45C4379F2D26}" srcId="{1AA6EC62-DE74-4912-B7A7-719A26ECCA91}" destId="{9C206D5D-1BDC-4EF5-9DA3-1C51098260C1}" srcOrd="0" destOrd="0" parTransId="{9491EA64-D418-4B56-95B4-6DC2D4584C90}" sibTransId="{8D0A6742-6751-4A9A-90B2-CD47081F80AC}"/>
    <dgm:cxn modelId="{19E7316E-CB97-4A89-80FB-7B198B6306AE}" srcId="{46BDE018-D538-4511-B031-34E0B0C6E230}" destId="{1AA6EC62-DE74-4912-B7A7-719A26ECCA91}" srcOrd="0" destOrd="0" parTransId="{3811085E-B9C4-439C-9BEA-5309CFE6CB5C}" sibTransId="{6BC993C6-AC28-4C8C-A396-63204114091F}"/>
    <dgm:cxn modelId="{2C586A2D-5C4D-4DA1-9FA2-71C3B22E23CC}" type="presOf" srcId="{9C206D5D-1BDC-4EF5-9DA3-1C51098260C1}" destId="{B52DB787-99E4-44C7-9505-587F9E1DAA7D}" srcOrd="0" destOrd="0" presId="urn:microsoft.com/office/officeart/2005/8/layout/hList1"/>
    <dgm:cxn modelId="{94DBBD38-ECCA-4875-A4D1-F16910ADC194}" type="presOf" srcId="{1AA6EC62-DE74-4912-B7A7-719A26ECCA91}" destId="{F69DBA44-4EC8-451D-AFF7-A69D2BAE4869}" srcOrd="0" destOrd="0" presId="urn:microsoft.com/office/officeart/2005/8/layout/hList1"/>
    <dgm:cxn modelId="{A965F664-1755-4CED-98D9-3A503AD50CA7}" type="presOf" srcId="{46BDE018-D538-4511-B031-34E0B0C6E230}" destId="{C4B9F211-0BB7-45B9-AA23-C1ADCE9D67D3}" srcOrd="0" destOrd="0" presId="urn:microsoft.com/office/officeart/2005/8/layout/hList1"/>
    <dgm:cxn modelId="{8679F6A8-6856-4420-A3D5-DFEEDC24048C}" type="presParOf" srcId="{C4B9F211-0BB7-45B9-AA23-C1ADCE9D67D3}" destId="{F8DABB55-E48C-466F-B306-4D839608D6B3}" srcOrd="0" destOrd="0" presId="urn:microsoft.com/office/officeart/2005/8/layout/hList1"/>
    <dgm:cxn modelId="{0CA6B3B0-0373-46C3-8CBC-18472C3A58B7}" type="presParOf" srcId="{F8DABB55-E48C-466F-B306-4D839608D6B3}" destId="{F69DBA44-4EC8-451D-AFF7-A69D2BAE4869}" srcOrd="0" destOrd="0" presId="urn:microsoft.com/office/officeart/2005/8/layout/hList1"/>
    <dgm:cxn modelId="{6F661AF0-93E5-41D5-A8FC-FF7E1D521EDE}" type="presParOf" srcId="{F8DABB55-E48C-466F-B306-4D839608D6B3}" destId="{B52DB787-99E4-44C7-9505-587F9E1DAA7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BDE018-D538-4511-B031-34E0B0C6E230}"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s-CL"/>
        </a:p>
      </dgm:t>
    </dgm:pt>
    <dgm:pt modelId="{1AA6EC62-DE74-4912-B7A7-719A26ECCA91}">
      <dgm:prSet/>
      <dgm:spPr/>
      <dgm:t>
        <a:bodyPr/>
        <a:lstStyle/>
        <a:p>
          <a:pPr rtl="0"/>
          <a:r>
            <a:rPr lang="es-MX" b="1" dirty="0"/>
            <a:t>Difundir medidas preventivas en lugares de trabajo</a:t>
          </a:r>
          <a:endParaRPr lang="es-CL" dirty="0"/>
        </a:p>
      </dgm:t>
    </dgm:pt>
    <dgm:pt modelId="{3811085E-B9C4-439C-9BEA-5309CFE6CB5C}" type="parTrans" cxnId="{19E7316E-CB97-4A89-80FB-7B198B6306AE}">
      <dgm:prSet/>
      <dgm:spPr/>
      <dgm:t>
        <a:bodyPr/>
        <a:lstStyle/>
        <a:p>
          <a:endParaRPr lang="es-CL"/>
        </a:p>
      </dgm:t>
    </dgm:pt>
    <dgm:pt modelId="{6BC993C6-AC28-4C8C-A396-63204114091F}" type="sibTrans" cxnId="{19E7316E-CB97-4A89-80FB-7B198B6306AE}">
      <dgm:prSet/>
      <dgm:spPr/>
      <dgm:t>
        <a:bodyPr/>
        <a:lstStyle/>
        <a:p>
          <a:endParaRPr lang="es-CL"/>
        </a:p>
      </dgm:t>
    </dgm:pt>
    <dgm:pt modelId="{AC8C8BF0-1F33-4AD7-9DF8-BF668E3BE35C}">
      <dgm:prSet/>
      <dgm:spPr/>
      <dgm:t>
        <a:bodyPr/>
        <a:lstStyle/>
        <a:p>
          <a:pPr algn="just" rtl="0"/>
          <a:r>
            <a:rPr lang="es-CL" dirty="0"/>
            <a:t>Se realizan jornadas educativas a dirigidas a trabajadores de Instituciones públicas, contingente militar, choferes de microbuses, locatarios de terminales agropecuarios, ferias itinerantes, establecimientos educacionales  y mercado centenario.</a:t>
          </a:r>
        </a:p>
      </dgm:t>
    </dgm:pt>
    <dgm:pt modelId="{95ED61CF-B76A-4107-87FE-5417E906FFDA}" type="parTrans" cxnId="{884FC665-A5D8-4098-A5C8-0C19225EBB7B}">
      <dgm:prSet/>
      <dgm:spPr/>
      <dgm:t>
        <a:bodyPr/>
        <a:lstStyle/>
        <a:p>
          <a:endParaRPr lang="es-CL"/>
        </a:p>
      </dgm:t>
    </dgm:pt>
    <dgm:pt modelId="{A1B0D176-3DE1-4110-924F-9D5CB2115813}" type="sibTrans" cxnId="{884FC665-A5D8-4098-A5C8-0C19225EBB7B}">
      <dgm:prSet/>
      <dgm:spPr/>
      <dgm:t>
        <a:bodyPr/>
        <a:lstStyle/>
        <a:p>
          <a:endParaRPr lang="es-CL"/>
        </a:p>
      </dgm:t>
    </dgm:pt>
    <dgm:pt modelId="{C4B9F211-0BB7-45B9-AA23-C1ADCE9D67D3}" type="pres">
      <dgm:prSet presAssocID="{46BDE018-D538-4511-B031-34E0B0C6E230}" presName="Name0" presStyleCnt="0">
        <dgm:presLayoutVars>
          <dgm:dir/>
          <dgm:animLvl val="lvl"/>
          <dgm:resizeHandles val="exact"/>
        </dgm:presLayoutVars>
      </dgm:prSet>
      <dgm:spPr/>
      <dgm:t>
        <a:bodyPr/>
        <a:lstStyle/>
        <a:p>
          <a:endParaRPr lang="es-CL"/>
        </a:p>
      </dgm:t>
    </dgm:pt>
    <dgm:pt modelId="{F8DABB55-E48C-466F-B306-4D839608D6B3}" type="pres">
      <dgm:prSet presAssocID="{1AA6EC62-DE74-4912-B7A7-719A26ECCA91}" presName="composite" presStyleCnt="0"/>
      <dgm:spPr/>
    </dgm:pt>
    <dgm:pt modelId="{F69DBA44-4EC8-451D-AFF7-A69D2BAE4869}" type="pres">
      <dgm:prSet presAssocID="{1AA6EC62-DE74-4912-B7A7-719A26ECCA91}" presName="parTx" presStyleLbl="alignNode1" presStyleIdx="0" presStyleCnt="1">
        <dgm:presLayoutVars>
          <dgm:chMax val="0"/>
          <dgm:chPref val="0"/>
          <dgm:bulletEnabled val="1"/>
        </dgm:presLayoutVars>
      </dgm:prSet>
      <dgm:spPr/>
      <dgm:t>
        <a:bodyPr/>
        <a:lstStyle/>
        <a:p>
          <a:endParaRPr lang="es-CL"/>
        </a:p>
      </dgm:t>
    </dgm:pt>
    <dgm:pt modelId="{B52DB787-99E4-44C7-9505-587F9E1DAA7D}" type="pres">
      <dgm:prSet presAssocID="{1AA6EC62-DE74-4912-B7A7-719A26ECCA91}" presName="desTx" presStyleLbl="alignAccFollowNode1" presStyleIdx="0" presStyleCnt="1">
        <dgm:presLayoutVars>
          <dgm:bulletEnabled val="1"/>
        </dgm:presLayoutVars>
      </dgm:prSet>
      <dgm:spPr/>
      <dgm:t>
        <a:bodyPr/>
        <a:lstStyle/>
        <a:p>
          <a:endParaRPr lang="es-CL"/>
        </a:p>
      </dgm:t>
    </dgm:pt>
  </dgm:ptLst>
  <dgm:cxnLst>
    <dgm:cxn modelId="{029419B1-7A30-49DE-8151-158FA7A3519C}" type="presOf" srcId="{AC8C8BF0-1F33-4AD7-9DF8-BF668E3BE35C}" destId="{B52DB787-99E4-44C7-9505-587F9E1DAA7D}" srcOrd="0" destOrd="0" presId="urn:microsoft.com/office/officeart/2005/8/layout/hList1"/>
    <dgm:cxn modelId="{19E7316E-CB97-4A89-80FB-7B198B6306AE}" srcId="{46BDE018-D538-4511-B031-34E0B0C6E230}" destId="{1AA6EC62-DE74-4912-B7A7-719A26ECCA91}" srcOrd="0" destOrd="0" parTransId="{3811085E-B9C4-439C-9BEA-5309CFE6CB5C}" sibTransId="{6BC993C6-AC28-4C8C-A396-63204114091F}"/>
    <dgm:cxn modelId="{FA3921A4-B0FF-489C-AFC2-A623E60D6105}" type="presOf" srcId="{1AA6EC62-DE74-4912-B7A7-719A26ECCA91}" destId="{F69DBA44-4EC8-451D-AFF7-A69D2BAE4869}" srcOrd="0" destOrd="0" presId="urn:microsoft.com/office/officeart/2005/8/layout/hList1"/>
    <dgm:cxn modelId="{884FC665-A5D8-4098-A5C8-0C19225EBB7B}" srcId="{1AA6EC62-DE74-4912-B7A7-719A26ECCA91}" destId="{AC8C8BF0-1F33-4AD7-9DF8-BF668E3BE35C}" srcOrd="0" destOrd="0" parTransId="{95ED61CF-B76A-4107-87FE-5417E906FFDA}" sibTransId="{A1B0D176-3DE1-4110-924F-9D5CB2115813}"/>
    <dgm:cxn modelId="{B6B15B41-0DD7-48CB-B7E4-FBD46FD66C66}" type="presOf" srcId="{46BDE018-D538-4511-B031-34E0B0C6E230}" destId="{C4B9F211-0BB7-45B9-AA23-C1ADCE9D67D3}" srcOrd="0" destOrd="0" presId="urn:microsoft.com/office/officeart/2005/8/layout/hList1"/>
    <dgm:cxn modelId="{97C94ACF-5560-4A98-BF97-01E82BB2E6EA}" type="presParOf" srcId="{C4B9F211-0BB7-45B9-AA23-C1ADCE9D67D3}" destId="{F8DABB55-E48C-466F-B306-4D839608D6B3}" srcOrd="0" destOrd="0" presId="urn:microsoft.com/office/officeart/2005/8/layout/hList1"/>
    <dgm:cxn modelId="{976F865D-71C2-4916-900E-7D7B81E43DC1}" type="presParOf" srcId="{F8DABB55-E48C-466F-B306-4D839608D6B3}" destId="{F69DBA44-4EC8-451D-AFF7-A69D2BAE4869}" srcOrd="0" destOrd="0" presId="urn:microsoft.com/office/officeart/2005/8/layout/hList1"/>
    <dgm:cxn modelId="{D26E65DA-828A-4000-AFA1-E66BD869AB2D}" type="presParOf" srcId="{F8DABB55-E48C-466F-B306-4D839608D6B3}" destId="{B52DB787-99E4-44C7-9505-587F9E1DAA7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4B96343-FE42-4EB1-8156-76D75AE65F8C}"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s-CL"/>
        </a:p>
      </dgm:t>
    </dgm:pt>
    <dgm:pt modelId="{4680ED9C-DC75-4789-92D8-986E1370F80D}">
      <dgm:prSet phldrT="[Texto]"/>
      <dgm:spPr/>
      <dgm:t>
        <a:bodyPr/>
        <a:lstStyle/>
        <a:p>
          <a:pPr algn="just"/>
          <a:r>
            <a:rPr lang="es-CL"/>
            <a:t>Cuadrilla Sanitaria</a:t>
          </a:r>
          <a:endParaRPr lang="es-CL" dirty="0"/>
        </a:p>
      </dgm:t>
    </dgm:pt>
    <dgm:pt modelId="{A1B17032-28DE-4D27-81F7-6983E1BB4EB0}" type="parTrans" cxnId="{CF8DA412-FC3F-4785-A26F-E7E4C71749F2}">
      <dgm:prSet/>
      <dgm:spPr/>
      <dgm:t>
        <a:bodyPr/>
        <a:lstStyle/>
        <a:p>
          <a:endParaRPr lang="es-CL"/>
        </a:p>
      </dgm:t>
    </dgm:pt>
    <dgm:pt modelId="{84D2D85F-C942-46A5-B9CF-B29762E46710}" type="sibTrans" cxnId="{CF8DA412-FC3F-4785-A26F-E7E4C71749F2}">
      <dgm:prSet/>
      <dgm:spPr/>
      <dgm:t>
        <a:bodyPr/>
        <a:lstStyle/>
        <a:p>
          <a:endParaRPr lang="es-CL"/>
        </a:p>
      </dgm:t>
    </dgm:pt>
    <dgm:pt modelId="{8348E7F1-37BF-417E-86B2-253EC2B1B0E6}">
      <dgm:prSet/>
      <dgm:spPr/>
      <dgm:t>
        <a:bodyPr/>
        <a:lstStyle/>
        <a:p>
          <a:pPr algn="just"/>
          <a:r>
            <a:rPr lang="es-MX" dirty="0"/>
            <a:t>Cuadrillas Sanitarias en tu Barrio </a:t>
          </a:r>
        </a:p>
      </dgm:t>
    </dgm:pt>
    <dgm:pt modelId="{C853FF32-A939-4ED1-B70B-FC94E44F3092}" type="parTrans" cxnId="{EC47786D-CDF9-42EC-9E35-38043BFA8FF9}">
      <dgm:prSet/>
      <dgm:spPr/>
      <dgm:t>
        <a:bodyPr/>
        <a:lstStyle/>
        <a:p>
          <a:endParaRPr lang="es-CL"/>
        </a:p>
      </dgm:t>
    </dgm:pt>
    <dgm:pt modelId="{AE1D7AE1-F731-4DD8-B2C6-E5691474463D}" type="sibTrans" cxnId="{EC47786D-CDF9-42EC-9E35-38043BFA8FF9}">
      <dgm:prSet/>
      <dgm:spPr/>
      <dgm:t>
        <a:bodyPr/>
        <a:lstStyle/>
        <a:p>
          <a:endParaRPr lang="es-CL"/>
        </a:p>
      </dgm:t>
    </dgm:pt>
    <dgm:pt modelId="{D0ECA465-758D-4EF4-8EA7-8DB1A5290F87}">
      <dgm:prSet/>
      <dgm:spPr/>
      <dgm:t>
        <a:bodyPr/>
        <a:lstStyle/>
        <a:p>
          <a:pPr algn="just"/>
          <a:r>
            <a:rPr lang="es-MX"/>
            <a:t>El objetivo de la estrategia es capacitar a dirigentes sociales, entregándoles las herramientas para que sean agentes de cambios y repliquen sus conocimientos en su comunidad.</a:t>
          </a:r>
          <a:endParaRPr lang="es-CL" dirty="0"/>
        </a:p>
      </dgm:t>
    </dgm:pt>
    <dgm:pt modelId="{A3BD45D2-26AD-49B6-84BB-585BF263A0E6}" type="parTrans" cxnId="{1E0AA63D-8243-4CFE-9EB1-776FA92A5BD4}">
      <dgm:prSet/>
      <dgm:spPr/>
      <dgm:t>
        <a:bodyPr/>
        <a:lstStyle/>
        <a:p>
          <a:endParaRPr lang="es-CL"/>
        </a:p>
      </dgm:t>
    </dgm:pt>
    <dgm:pt modelId="{112426B5-9EB0-417F-933B-033B3B275BA3}" type="sibTrans" cxnId="{1E0AA63D-8243-4CFE-9EB1-776FA92A5BD4}">
      <dgm:prSet/>
      <dgm:spPr/>
      <dgm:t>
        <a:bodyPr/>
        <a:lstStyle/>
        <a:p>
          <a:endParaRPr lang="es-CL"/>
        </a:p>
      </dgm:t>
    </dgm:pt>
    <dgm:pt modelId="{26428B08-0BA6-4961-B6AF-2DA6CB180923}">
      <dgm:prSet phldrT="[Texto]"/>
      <dgm:spPr/>
      <dgm:t>
        <a:bodyPr/>
        <a:lstStyle/>
        <a:p>
          <a:pPr algn="just"/>
          <a:r>
            <a:rPr lang="es-MX" dirty="0">
              <a:effectLst/>
              <a:latin typeface="Calibri" panose="020F0502020204030204" pitchFamily="34" charset="0"/>
              <a:ea typeface="Calibri" panose="020F0502020204030204" pitchFamily="34" charset="0"/>
              <a:cs typeface="Times New Roman" panose="02020603050405020304" pitchFamily="18" charset="0"/>
            </a:rPr>
            <a:t>Desarrollar acciones de comunicación de riesgo en las comunidades, a través de operativos planificados con grupos de facilitadores comunitarios fomentando la participación ciudadana a través de acciones de promoción, información,  educación sanitaria y el ejercicio de acciones de protección y prevención contra el COVID-19.</a:t>
          </a:r>
          <a:r>
            <a:rPr lang="es-MX" b="0" i="0" dirty="0"/>
            <a:t>. Se cuenta con 24 funcionarios de Seremi de Salud.</a:t>
          </a:r>
          <a:endParaRPr lang="es-CL" dirty="0"/>
        </a:p>
      </dgm:t>
    </dgm:pt>
    <dgm:pt modelId="{C46A67D2-A66D-448B-8B4E-420FF20FD014}" type="parTrans" cxnId="{4E809191-8A94-480F-9315-13A9CC023D8B}">
      <dgm:prSet/>
      <dgm:spPr/>
      <dgm:t>
        <a:bodyPr/>
        <a:lstStyle/>
        <a:p>
          <a:endParaRPr lang="es-CL"/>
        </a:p>
      </dgm:t>
    </dgm:pt>
    <dgm:pt modelId="{BC59F52C-C6E0-4A86-A65F-E6F23158D466}" type="sibTrans" cxnId="{4E809191-8A94-480F-9315-13A9CC023D8B}">
      <dgm:prSet/>
      <dgm:spPr/>
      <dgm:t>
        <a:bodyPr/>
        <a:lstStyle/>
        <a:p>
          <a:endParaRPr lang="es-CL"/>
        </a:p>
      </dgm:t>
    </dgm:pt>
    <dgm:pt modelId="{4975AAA7-A0CA-40CE-BBC7-15ECD299B1EE}">
      <dgm:prSet phldrT="[Texto]"/>
      <dgm:spPr/>
      <dgm:t>
        <a:bodyPr/>
        <a:lstStyle/>
        <a:p>
          <a:pPr algn="just"/>
          <a:r>
            <a:rPr lang="es-MX"/>
            <a:t>Cuadrilla Sanitaria en tu Escuela</a:t>
          </a:r>
          <a:endParaRPr lang="es-CL" dirty="0"/>
        </a:p>
      </dgm:t>
    </dgm:pt>
    <dgm:pt modelId="{F54AC948-828E-474A-9ABA-B77FE498859D}" type="parTrans" cxnId="{7C3D8D01-D5AE-4BA0-87A3-5BF90538FED3}">
      <dgm:prSet/>
      <dgm:spPr/>
      <dgm:t>
        <a:bodyPr/>
        <a:lstStyle/>
        <a:p>
          <a:endParaRPr lang="es-CL"/>
        </a:p>
      </dgm:t>
    </dgm:pt>
    <dgm:pt modelId="{48512687-EE27-4E64-AF2E-7D48A1637070}" type="sibTrans" cxnId="{7C3D8D01-D5AE-4BA0-87A3-5BF90538FED3}">
      <dgm:prSet/>
      <dgm:spPr/>
      <dgm:t>
        <a:bodyPr/>
        <a:lstStyle/>
        <a:p>
          <a:endParaRPr lang="es-CL"/>
        </a:p>
      </dgm:t>
    </dgm:pt>
    <dgm:pt modelId="{C1A86409-1D39-47A5-8404-9A7069329AFD}">
      <dgm:prSet phldrT="[Texto]"/>
      <dgm:spPr/>
      <dgm:t>
        <a:bodyPr/>
        <a:lstStyle/>
        <a:p>
          <a:pPr algn="just"/>
          <a:r>
            <a:rPr lang="es-MX" b="0" i="0" dirty="0"/>
            <a:t>Busca </a:t>
          </a:r>
          <a:r>
            <a:rPr lang="es-ES" b="0" i="0" dirty="0"/>
            <a:t>busca educar a las comunidades escolares respecto a las medidas de autocuidado para reducir los riesgos de contagio de COVID-19 en el contexto de la vuelta a clases presenciales </a:t>
          </a:r>
          <a:r>
            <a:rPr lang="es-MX" b="0" i="0" dirty="0"/>
            <a:t>y así conformar equipos al interior de los Establecimientos Educacionales con el propósito de contribuir a contener la propagación del virus. </a:t>
          </a:r>
          <a:endParaRPr lang="es-CL" i="0" dirty="0"/>
        </a:p>
      </dgm:t>
    </dgm:pt>
    <dgm:pt modelId="{86E63131-8BFB-498E-928B-51E8E0C6DCC7}" type="parTrans" cxnId="{62FE92D0-DFFF-4297-B0A2-39F9D5C55927}">
      <dgm:prSet/>
      <dgm:spPr/>
      <dgm:t>
        <a:bodyPr/>
        <a:lstStyle/>
        <a:p>
          <a:endParaRPr lang="es-CL"/>
        </a:p>
      </dgm:t>
    </dgm:pt>
    <dgm:pt modelId="{C5D584B6-F2A9-44A6-929A-3DDDBC947334}" type="sibTrans" cxnId="{62FE92D0-DFFF-4297-B0A2-39F9D5C55927}">
      <dgm:prSet/>
      <dgm:spPr/>
      <dgm:t>
        <a:bodyPr/>
        <a:lstStyle/>
        <a:p>
          <a:endParaRPr lang="es-CL"/>
        </a:p>
      </dgm:t>
    </dgm:pt>
    <dgm:pt modelId="{6DABD414-81BE-401F-85AB-3936BDB203B0}" type="pres">
      <dgm:prSet presAssocID="{C4B96343-FE42-4EB1-8156-76D75AE65F8C}" presName="Name0" presStyleCnt="0">
        <dgm:presLayoutVars>
          <dgm:dir/>
          <dgm:animLvl val="lvl"/>
          <dgm:resizeHandles val="exact"/>
        </dgm:presLayoutVars>
      </dgm:prSet>
      <dgm:spPr/>
      <dgm:t>
        <a:bodyPr/>
        <a:lstStyle/>
        <a:p>
          <a:endParaRPr lang="es-CL"/>
        </a:p>
      </dgm:t>
    </dgm:pt>
    <dgm:pt modelId="{C9AD39A7-1E23-4D6C-A1EE-33AAF4369702}" type="pres">
      <dgm:prSet presAssocID="{4680ED9C-DC75-4789-92D8-986E1370F80D}" presName="linNode" presStyleCnt="0"/>
      <dgm:spPr/>
    </dgm:pt>
    <dgm:pt modelId="{CF6D69A0-F4EB-40AE-8526-5029216F687B}" type="pres">
      <dgm:prSet presAssocID="{4680ED9C-DC75-4789-92D8-986E1370F80D}" presName="parentText" presStyleLbl="node1" presStyleIdx="0" presStyleCnt="3">
        <dgm:presLayoutVars>
          <dgm:chMax val="1"/>
          <dgm:bulletEnabled val="1"/>
        </dgm:presLayoutVars>
      </dgm:prSet>
      <dgm:spPr/>
      <dgm:t>
        <a:bodyPr/>
        <a:lstStyle/>
        <a:p>
          <a:endParaRPr lang="es-CL"/>
        </a:p>
      </dgm:t>
    </dgm:pt>
    <dgm:pt modelId="{378B2631-3F71-40B9-A9ED-473FEF42CCDB}" type="pres">
      <dgm:prSet presAssocID="{4680ED9C-DC75-4789-92D8-986E1370F80D}" presName="descendantText" presStyleLbl="alignAccFollowNode1" presStyleIdx="0" presStyleCnt="3">
        <dgm:presLayoutVars>
          <dgm:bulletEnabled val="1"/>
        </dgm:presLayoutVars>
      </dgm:prSet>
      <dgm:spPr/>
      <dgm:t>
        <a:bodyPr/>
        <a:lstStyle/>
        <a:p>
          <a:endParaRPr lang="es-CL"/>
        </a:p>
      </dgm:t>
    </dgm:pt>
    <dgm:pt modelId="{4D2FC67B-63EB-481F-9949-055541249161}" type="pres">
      <dgm:prSet presAssocID="{84D2D85F-C942-46A5-B9CF-B29762E46710}" presName="sp" presStyleCnt="0"/>
      <dgm:spPr/>
    </dgm:pt>
    <dgm:pt modelId="{FE6516A2-F7BA-4380-9F33-152B2BFB64A9}" type="pres">
      <dgm:prSet presAssocID="{4975AAA7-A0CA-40CE-BBC7-15ECD299B1EE}" presName="linNode" presStyleCnt="0"/>
      <dgm:spPr/>
    </dgm:pt>
    <dgm:pt modelId="{1F5E63A7-6C95-45AE-AB55-EF4ECA9BDF3E}" type="pres">
      <dgm:prSet presAssocID="{4975AAA7-A0CA-40CE-BBC7-15ECD299B1EE}" presName="parentText" presStyleLbl="node1" presStyleIdx="1" presStyleCnt="3">
        <dgm:presLayoutVars>
          <dgm:chMax val="1"/>
          <dgm:bulletEnabled val="1"/>
        </dgm:presLayoutVars>
      </dgm:prSet>
      <dgm:spPr/>
      <dgm:t>
        <a:bodyPr/>
        <a:lstStyle/>
        <a:p>
          <a:endParaRPr lang="es-CL"/>
        </a:p>
      </dgm:t>
    </dgm:pt>
    <dgm:pt modelId="{E5D4F69E-D1BE-4F6B-A4E4-E10D8CD5EE3C}" type="pres">
      <dgm:prSet presAssocID="{4975AAA7-A0CA-40CE-BBC7-15ECD299B1EE}" presName="descendantText" presStyleLbl="alignAccFollowNode1" presStyleIdx="1" presStyleCnt="3">
        <dgm:presLayoutVars>
          <dgm:bulletEnabled val="1"/>
        </dgm:presLayoutVars>
      </dgm:prSet>
      <dgm:spPr/>
      <dgm:t>
        <a:bodyPr/>
        <a:lstStyle/>
        <a:p>
          <a:endParaRPr lang="es-CL"/>
        </a:p>
      </dgm:t>
    </dgm:pt>
    <dgm:pt modelId="{ADB2C041-C77C-4CF9-8A6F-45BFE872FAE1}" type="pres">
      <dgm:prSet presAssocID="{48512687-EE27-4E64-AF2E-7D48A1637070}" presName="sp" presStyleCnt="0"/>
      <dgm:spPr/>
    </dgm:pt>
    <dgm:pt modelId="{77BFBEA1-E4EF-428E-9CC3-7F0A5097A5DE}" type="pres">
      <dgm:prSet presAssocID="{8348E7F1-37BF-417E-86B2-253EC2B1B0E6}" presName="linNode" presStyleCnt="0"/>
      <dgm:spPr/>
    </dgm:pt>
    <dgm:pt modelId="{94F9F726-026A-4BD0-A90A-89FBC0D3FF5E}" type="pres">
      <dgm:prSet presAssocID="{8348E7F1-37BF-417E-86B2-253EC2B1B0E6}" presName="parentText" presStyleLbl="node1" presStyleIdx="2" presStyleCnt="3">
        <dgm:presLayoutVars>
          <dgm:chMax val="1"/>
          <dgm:bulletEnabled val="1"/>
        </dgm:presLayoutVars>
      </dgm:prSet>
      <dgm:spPr/>
      <dgm:t>
        <a:bodyPr/>
        <a:lstStyle/>
        <a:p>
          <a:endParaRPr lang="es-CL"/>
        </a:p>
      </dgm:t>
    </dgm:pt>
    <dgm:pt modelId="{2FEF0907-0E5F-475B-8B1D-82B175C2943E}" type="pres">
      <dgm:prSet presAssocID="{8348E7F1-37BF-417E-86B2-253EC2B1B0E6}" presName="descendantText" presStyleLbl="alignAccFollowNode1" presStyleIdx="2" presStyleCnt="3">
        <dgm:presLayoutVars>
          <dgm:bulletEnabled val="1"/>
        </dgm:presLayoutVars>
      </dgm:prSet>
      <dgm:spPr/>
      <dgm:t>
        <a:bodyPr/>
        <a:lstStyle/>
        <a:p>
          <a:endParaRPr lang="es-CL"/>
        </a:p>
      </dgm:t>
    </dgm:pt>
  </dgm:ptLst>
  <dgm:cxnLst>
    <dgm:cxn modelId="{4E809191-8A94-480F-9315-13A9CC023D8B}" srcId="{4680ED9C-DC75-4789-92D8-986E1370F80D}" destId="{26428B08-0BA6-4961-B6AF-2DA6CB180923}" srcOrd="0" destOrd="0" parTransId="{C46A67D2-A66D-448B-8B4E-420FF20FD014}" sibTransId="{BC59F52C-C6E0-4A86-A65F-E6F23158D466}"/>
    <dgm:cxn modelId="{1E0AA63D-8243-4CFE-9EB1-776FA92A5BD4}" srcId="{8348E7F1-37BF-417E-86B2-253EC2B1B0E6}" destId="{D0ECA465-758D-4EF4-8EA7-8DB1A5290F87}" srcOrd="0" destOrd="0" parTransId="{A3BD45D2-26AD-49B6-84BB-585BF263A0E6}" sibTransId="{112426B5-9EB0-417F-933B-033B3B275BA3}"/>
    <dgm:cxn modelId="{7C3D8D01-D5AE-4BA0-87A3-5BF90538FED3}" srcId="{C4B96343-FE42-4EB1-8156-76D75AE65F8C}" destId="{4975AAA7-A0CA-40CE-BBC7-15ECD299B1EE}" srcOrd="1" destOrd="0" parTransId="{F54AC948-828E-474A-9ABA-B77FE498859D}" sibTransId="{48512687-EE27-4E64-AF2E-7D48A1637070}"/>
    <dgm:cxn modelId="{86E2B267-0E4D-4BCE-B13B-5903F211D029}" type="presOf" srcId="{8348E7F1-37BF-417E-86B2-253EC2B1B0E6}" destId="{94F9F726-026A-4BD0-A90A-89FBC0D3FF5E}" srcOrd="0" destOrd="0" presId="urn:microsoft.com/office/officeart/2005/8/layout/vList5"/>
    <dgm:cxn modelId="{FE14B78C-28A0-490A-BE40-936083221749}" type="presOf" srcId="{26428B08-0BA6-4961-B6AF-2DA6CB180923}" destId="{378B2631-3F71-40B9-A9ED-473FEF42CCDB}" srcOrd="0" destOrd="0" presId="urn:microsoft.com/office/officeart/2005/8/layout/vList5"/>
    <dgm:cxn modelId="{7D657298-2BCB-4F11-BDD2-BCEC44975AE2}" type="presOf" srcId="{4975AAA7-A0CA-40CE-BBC7-15ECD299B1EE}" destId="{1F5E63A7-6C95-45AE-AB55-EF4ECA9BDF3E}" srcOrd="0" destOrd="0" presId="urn:microsoft.com/office/officeart/2005/8/layout/vList5"/>
    <dgm:cxn modelId="{CF8DA412-FC3F-4785-A26F-E7E4C71749F2}" srcId="{C4B96343-FE42-4EB1-8156-76D75AE65F8C}" destId="{4680ED9C-DC75-4789-92D8-986E1370F80D}" srcOrd="0" destOrd="0" parTransId="{A1B17032-28DE-4D27-81F7-6983E1BB4EB0}" sibTransId="{84D2D85F-C942-46A5-B9CF-B29762E46710}"/>
    <dgm:cxn modelId="{62FE92D0-DFFF-4297-B0A2-39F9D5C55927}" srcId="{4975AAA7-A0CA-40CE-BBC7-15ECD299B1EE}" destId="{C1A86409-1D39-47A5-8404-9A7069329AFD}" srcOrd="0" destOrd="0" parTransId="{86E63131-8BFB-498E-928B-51E8E0C6DCC7}" sibTransId="{C5D584B6-F2A9-44A6-929A-3DDDBC947334}"/>
    <dgm:cxn modelId="{D636A0CC-0D52-4D15-A18E-F74DA5784F59}" type="presOf" srcId="{4680ED9C-DC75-4789-92D8-986E1370F80D}" destId="{CF6D69A0-F4EB-40AE-8526-5029216F687B}" srcOrd="0" destOrd="0" presId="urn:microsoft.com/office/officeart/2005/8/layout/vList5"/>
    <dgm:cxn modelId="{80C7B8BD-600B-4136-9BF0-167234BA252D}" type="presOf" srcId="{C1A86409-1D39-47A5-8404-9A7069329AFD}" destId="{E5D4F69E-D1BE-4F6B-A4E4-E10D8CD5EE3C}" srcOrd="0" destOrd="0" presId="urn:microsoft.com/office/officeart/2005/8/layout/vList5"/>
    <dgm:cxn modelId="{2ABA6DDE-48BD-45FF-AFE9-FC1AC4C406FC}" type="presOf" srcId="{D0ECA465-758D-4EF4-8EA7-8DB1A5290F87}" destId="{2FEF0907-0E5F-475B-8B1D-82B175C2943E}" srcOrd="0" destOrd="0" presId="urn:microsoft.com/office/officeart/2005/8/layout/vList5"/>
    <dgm:cxn modelId="{EC47786D-CDF9-42EC-9E35-38043BFA8FF9}" srcId="{C4B96343-FE42-4EB1-8156-76D75AE65F8C}" destId="{8348E7F1-37BF-417E-86B2-253EC2B1B0E6}" srcOrd="2" destOrd="0" parTransId="{C853FF32-A939-4ED1-B70B-FC94E44F3092}" sibTransId="{AE1D7AE1-F731-4DD8-B2C6-E5691474463D}"/>
    <dgm:cxn modelId="{CB844AFE-8AED-4682-A33A-5B4C03EFA755}" type="presOf" srcId="{C4B96343-FE42-4EB1-8156-76D75AE65F8C}" destId="{6DABD414-81BE-401F-85AB-3936BDB203B0}" srcOrd="0" destOrd="0" presId="urn:microsoft.com/office/officeart/2005/8/layout/vList5"/>
    <dgm:cxn modelId="{DFDEE299-368E-4299-A480-D8D0BC6C41E2}" type="presParOf" srcId="{6DABD414-81BE-401F-85AB-3936BDB203B0}" destId="{C9AD39A7-1E23-4D6C-A1EE-33AAF4369702}" srcOrd="0" destOrd="0" presId="urn:microsoft.com/office/officeart/2005/8/layout/vList5"/>
    <dgm:cxn modelId="{FFC652F3-C45F-4BE5-A56B-543C6C4558DD}" type="presParOf" srcId="{C9AD39A7-1E23-4D6C-A1EE-33AAF4369702}" destId="{CF6D69A0-F4EB-40AE-8526-5029216F687B}" srcOrd="0" destOrd="0" presId="urn:microsoft.com/office/officeart/2005/8/layout/vList5"/>
    <dgm:cxn modelId="{90EBEB6F-234E-42EC-868A-192AABA90791}" type="presParOf" srcId="{C9AD39A7-1E23-4D6C-A1EE-33AAF4369702}" destId="{378B2631-3F71-40B9-A9ED-473FEF42CCDB}" srcOrd="1" destOrd="0" presId="urn:microsoft.com/office/officeart/2005/8/layout/vList5"/>
    <dgm:cxn modelId="{9B114430-8CA6-43A2-96A6-AD2D0A29ABDE}" type="presParOf" srcId="{6DABD414-81BE-401F-85AB-3936BDB203B0}" destId="{4D2FC67B-63EB-481F-9949-055541249161}" srcOrd="1" destOrd="0" presId="urn:microsoft.com/office/officeart/2005/8/layout/vList5"/>
    <dgm:cxn modelId="{F0DBDE16-39A0-4A8D-B284-9E39D9D93339}" type="presParOf" srcId="{6DABD414-81BE-401F-85AB-3936BDB203B0}" destId="{FE6516A2-F7BA-4380-9F33-152B2BFB64A9}" srcOrd="2" destOrd="0" presId="urn:microsoft.com/office/officeart/2005/8/layout/vList5"/>
    <dgm:cxn modelId="{0ACE84ED-5D0B-4B9D-9CA1-04D1E10551CA}" type="presParOf" srcId="{FE6516A2-F7BA-4380-9F33-152B2BFB64A9}" destId="{1F5E63A7-6C95-45AE-AB55-EF4ECA9BDF3E}" srcOrd="0" destOrd="0" presId="urn:microsoft.com/office/officeart/2005/8/layout/vList5"/>
    <dgm:cxn modelId="{5D045173-005F-4B80-8B4D-BD5737C03B0B}" type="presParOf" srcId="{FE6516A2-F7BA-4380-9F33-152B2BFB64A9}" destId="{E5D4F69E-D1BE-4F6B-A4E4-E10D8CD5EE3C}" srcOrd="1" destOrd="0" presId="urn:microsoft.com/office/officeart/2005/8/layout/vList5"/>
    <dgm:cxn modelId="{E35AE036-09A9-4D39-A37A-22C1C761A084}" type="presParOf" srcId="{6DABD414-81BE-401F-85AB-3936BDB203B0}" destId="{ADB2C041-C77C-4CF9-8A6F-45BFE872FAE1}" srcOrd="3" destOrd="0" presId="urn:microsoft.com/office/officeart/2005/8/layout/vList5"/>
    <dgm:cxn modelId="{2A04DC21-8F6D-44B9-AF1C-AF52C22FE4A9}" type="presParOf" srcId="{6DABD414-81BE-401F-85AB-3936BDB203B0}" destId="{77BFBEA1-E4EF-428E-9CC3-7F0A5097A5DE}" srcOrd="4" destOrd="0" presId="urn:microsoft.com/office/officeart/2005/8/layout/vList5"/>
    <dgm:cxn modelId="{DB0D88E9-544C-4628-A184-1BF6208B8BAC}" type="presParOf" srcId="{77BFBEA1-E4EF-428E-9CC3-7F0A5097A5DE}" destId="{94F9F726-026A-4BD0-A90A-89FBC0D3FF5E}" srcOrd="0" destOrd="0" presId="urn:microsoft.com/office/officeart/2005/8/layout/vList5"/>
    <dgm:cxn modelId="{964C863C-85EB-42E6-AAF6-2DE4F92B3465}" type="presParOf" srcId="{77BFBEA1-E4EF-428E-9CC3-7F0A5097A5DE}" destId="{2FEF0907-0E5F-475B-8B1D-82B175C2943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F314A-73A7-43C8-9A71-DEDC7836CDCB}">
      <dsp:nvSpPr>
        <dsp:cNvPr id="0" name=""/>
        <dsp:cNvSpPr/>
      </dsp:nvSpPr>
      <dsp:spPr>
        <a:xfrm>
          <a:off x="3868074" y="2265010"/>
          <a:ext cx="2768345" cy="2768345"/>
        </a:xfrm>
        <a:prstGeom prst="gear9">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CL" sz="1600" b="1" kern="1200" dirty="0"/>
            <a:t>Vigilancia epidemiológica ocupacional del COVID-19 </a:t>
          </a:r>
        </a:p>
      </dsp:txBody>
      <dsp:txXfrm>
        <a:off x="4424634" y="2913482"/>
        <a:ext cx="1655225" cy="1422986"/>
      </dsp:txXfrm>
    </dsp:sp>
    <dsp:sp modelId="{73C6179A-7335-45E4-9B6D-ADF0F5C6862F}">
      <dsp:nvSpPr>
        <dsp:cNvPr id="0" name=""/>
        <dsp:cNvSpPr/>
      </dsp:nvSpPr>
      <dsp:spPr>
        <a:xfrm>
          <a:off x="2004202" y="1427218"/>
          <a:ext cx="2414319" cy="2380253"/>
        </a:xfrm>
        <a:prstGeom prst="gear6">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_tradnl" sz="1400" b="1" kern="1200" dirty="0"/>
            <a:t>Fiscalización a empresas y OAL con enfoque de riesgo; acciones de prevención y promoción.</a:t>
          </a:r>
          <a:endParaRPr lang="es-CL" sz="1400" b="1" kern="1200" dirty="0"/>
        </a:p>
      </dsp:txBody>
      <dsp:txXfrm>
        <a:off x="2608390" y="2030076"/>
        <a:ext cx="1205943" cy="1174537"/>
      </dsp:txXfrm>
    </dsp:sp>
    <dsp:sp modelId="{A8A9A73C-F4E7-4A09-AE38-49D1EA3533A8}">
      <dsp:nvSpPr>
        <dsp:cNvPr id="0" name=""/>
        <dsp:cNvSpPr/>
      </dsp:nvSpPr>
      <dsp:spPr>
        <a:xfrm rot="20700000">
          <a:off x="3332368" y="221673"/>
          <a:ext cx="1972664" cy="1972664"/>
        </a:xfrm>
        <a:prstGeom prst="gear6">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_tradnl" sz="1400" b="1" kern="1200" dirty="0"/>
            <a:t>Empresas y OAL se movilizan para controlar el riesgo</a:t>
          </a:r>
          <a:endParaRPr lang="es-CL" sz="1400" b="1" kern="1200" dirty="0"/>
        </a:p>
      </dsp:txBody>
      <dsp:txXfrm rot="-20700000">
        <a:off x="3765031" y="654336"/>
        <a:ext cx="1107338" cy="1107338"/>
      </dsp:txXfrm>
    </dsp:sp>
    <dsp:sp modelId="{A54E8297-55AF-4DBB-873C-61002AAD18BA}">
      <dsp:nvSpPr>
        <dsp:cNvPr id="0" name=""/>
        <dsp:cNvSpPr/>
      </dsp:nvSpPr>
      <dsp:spPr>
        <a:xfrm>
          <a:off x="3611818" y="1841950"/>
          <a:ext cx="3543482" cy="3543482"/>
        </a:xfrm>
        <a:prstGeom prst="circularArrow">
          <a:avLst>
            <a:gd name="adj1" fmla="val 4687"/>
            <a:gd name="adj2" fmla="val 299029"/>
            <a:gd name="adj3" fmla="val 2533118"/>
            <a:gd name="adj4" fmla="val 1582522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C016B80-EDFD-4A61-84BD-E76890E716C6}">
      <dsp:nvSpPr>
        <dsp:cNvPr id="0" name=""/>
        <dsp:cNvSpPr/>
      </dsp:nvSpPr>
      <dsp:spPr>
        <a:xfrm>
          <a:off x="1848132" y="1161596"/>
          <a:ext cx="2574561" cy="2574561"/>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FB0B9F-ACD7-4E1D-ACFD-D14088E77049}">
      <dsp:nvSpPr>
        <dsp:cNvPr id="0" name=""/>
        <dsp:cNvSpPr/>
      </dsp:nvSpPr>
      <dsp:spPr>
        <a:xfrm>
          <a:off x="2876070" y="-214015"/>
          <a:ext cx="2775895" cy="2775895"/>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4492F-77E2-482A-9B33-6386CB82656C}">
      <dsp:nvSpPr>
        <dsp:cNvPr id="0" name=""/>
        <dsp:cNvSpPr/>
      </dsp:nvSpPr>
      <dsp:spPr>
        <a:xfrm>
          <a:off x="6489" y="990639"/>
          <a:ext cx="2279201" cy="3437388"/>
        </a:xfrm>
        <a:prstGeom prst="roundRect">
          <a:avLst>
            <a:gd name="adj" fmla="val 10000"/>
          </a:avLst>
        </a:prstGeom>
        <a:solidFill>
          <a:schemeClr val="accent1">
            <a:lumMod val="20000"/>
            <a:lumOff val="80000"/>
            <a:alpha val="9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711200">
            <a:lnSpc>
              <a:spcPct val="90000"/>
            </a:lnSpc>
            <a:spcBef>
              <a:spcPct val="0"/>
            </a:spcBef>
            <a:spcAft>
              <a:spcPct val="15000"/>
            </a:spcAft>
            <a:buChar char="••"/>
          </a:pPr>
          <a:r>
            <a:rPr lang="es-ES" sz="1600" kern="1200" dirty="0"/>
            <a:t>Pesquisa de casos de COVID-19 que refieran nexo epidemiológico laboral en trazabilidad universal.</a:t>
          </a:r>
          <a:endParaRPr lang="es-CL" sz="1600" kern="1200" dirty="0"/>
        </a:p>
        <a:p>
          <a:pPr marL="171450" lvl="1" indent="-171450" algn="l" defTabSz="711200">
            <a:lnSpc>
              <a:spcPct val="90000"/>
            </a:lnSpc>
            <a:spcBef>
              <a:spcPct val="0"/>
            </a:spcBef>
            <a:spcAft>
              <a:spcPct val="15000"/>
            </a:spcAft>
            <a:buChar char="••"/>
          </a:pPr>
          <a:endParaRPr lang="es-CL" sz="1600" kern="1200" dirty="0"/>
        </a:p>
        <a:p>
          <a:pPr marL="171450" lvl="1" indent="-171450" algn="just" defTabSz="711200">
            <a:lnSpc>
              <a:spcPct val="90000"/>
            </a:lnSpc>
            <a:spcBef>
              <a:spcPct val="0"/>
            </a:spcBef>
            <a:spcAft>
              <a:spcPct val="15000"/>
            </a:spcAft>
            <a:buChar char="••"/>
          </a:pPr>
          <a:r>
            <a:rPr lang="es-CL" sz="1600" kern="1200" dirty="0"/>
            <a:t>Pesquisa de casos de COVID-19 que refieran haber generado CELAB en trazabilidad universal.</a:t>
          </a:r>
        </a:p>
      </dsp:txBody>
      <dsp:txXfrm>
        <a:off x="73245" y="1057395"/>
        <a:ext cx="2145689" cy="2567293"/>
      </dsp:txXfrm>
    </dsp:sp>
    <dsp:sp modelId="{4CAB2511-5E6C-449E-AAEE-D412F4264A57}">
      <dsp:nvSpPr>
        <dsp:cNvPr id="0" name=""/>
        <dsp:cNvSpPr/>
      </dsp:nvSpPr>
      <dsp:spPr>
        <a:xfrm>
          <a:off x="834122" y="2095570"/>
          <a:ext cx="3559119" cy="3559119"/>
        </a:xfrm>
        <a:prstGeom prst="leftCircularArrow">
          <a:avLst>
            <a:gd name="adj1" fmla="val 2484"/>
            <a:gd name="adj2" fmla="val 300965"/>
            <a:gd name="adj3" fmla="val 745697"/>
            <a:gd name="adj4" fmla="val 7693711"/>
            <a:gd name="adj5" fmla="val 2898"/>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0D4CA0-82CB-4F45-ACBF-4CF16CD5378B}">
      <dsp:nvSpPr>
        <dsp:cNvPr id="0" name=""/>
        <dsp:cNvSpPr/>
      </dsp:nvSpPr>
      <dsp:spPr>
        <a:xfrm>
          <a:off x="558785" y="4392161"/>
          <a:ext cx="2025957" cy="805656"/>
        </a:xfrm>
        <a:prstGeom prst="roundRect">
          <a:avLst>
            <a:gd name="adj" fmla="val 10000"/>
          </a:avLst>
        </a:prstGeom>
        <a:solidFill>
          <a:srgbClr val="00B0F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s-ES" sz="1200" kern="1200" dirty="0"/>
            <a:t> </a:t>
          </a:r>
          <a:r>
            <a:rPr lang="es-ES" sz="2800" kern="1200" dirty="0"/>
            <a:t>Pesquisa</a:t>
          </a:r>
          <a:endParaRPr lang="es-CL" sz="2800" kern="1200" dirty="0"/>
        </a:p>
      </dsp:txBody>
      <dsp:txXfrm>
        <a:off x="582382" y="4415758"/>
        <a:ext cx="1978763" cy="758462"/>
      </dsp:txXfrm>
    </dsp:sp>
    <dsp:sp modelId="{4E03D5F3-809E-4529-86DF-72EF3F5C1F86}">
      <dsp:nvSpPr>
        <dsp:cNvPr id="0" name=""/>
        <dsp:cNvSpPr/>
      </dsp:nvSpPr>
      <dsp:spPr>
        <a:xfrm>
          <a:off x="2872678" y="929590"/>
          <a:ext cx="3809070" cy="3615205"/>
        </a:xfrm>
        <a:prstGeom prst="roundRect">
          <a:avLst>
            <a:gd name="adj" fmla="val 10000"/>
          </a:avLst>
        </a:prstGeom>
        <a:solidFill>
          <a:schemeClr val="accent1">
            <a:lumMod val="20000"/>
            <a:lumOff val="80000"/>
            <a:alpha val="9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711200">
            <a:lnSpc>
              <a:spcPct val="90000"/>
            </a:lnSpc>
            <a:spcBef>
              <a:spcPct val="0"/>
            </a:spcBef>
            <a:spcAft>
              <a:spcPct val="15000"/>
            </a:spcAft>
            <a:buChar char="••"/>
          </a:pPr>
          <a:r>
            <a:rPr lang="es-ES" sz="1600" kern="1200" dirty="0"/>
            <a:t>Investigación específica de brotes laborales a fin de determinar sus características, identificar a los trabajadores involucrados y sus nexos, </a:t>
          </a:r>
          <a:r>
            <a:rPr lang="es-ES" sz="1600" kern="1200"/>
            <a:t>trabajadores expuestos, </a:t>
          </a:r>
          <a:r>
            <a:rPr lang="es-ES" sz="1600" kern="1200" dirty="0"/>
            <a:t>origen etiológico del brote, mecanismos de transmisión y factores de riesgo asociados.</a:t>
          </a:r>
          <a:endParaRPr lang="es-CL" sz="1600" kern="1200" dirty="0"/>
        </a:p>
        <a:p>
          <a:pPr marL="171450" lvl="1" indent="-171450" algn="l" defTabSz="711200">
            <a:lnSpc>
              <a:spcPct val="90000"/>
            </a:lnSpc>
            <a:spcBef>
              <a:spcPct val="0"/>
            </a:spcBef>
            <a:spcAft>
              <a:spcPct val="15000"/>
            </a:spcAft>
            <a:buChar char="••"/>
          </a:pPr>
          <a:endParaRPr lang="es-CL" sz="1600" kern="1200" dirty="0"/>
        </a:p>
        <a:p>
          <a:pPr marL="171450" lvl="1" indent="-171450" algn="l" defTabSz="711200">
            <a:lnSpc>
              <a:spcPct val="90000"/>
            </a:lnSpc>
            <a:spcBef>
              <a:spcPct val="0"/>
            </a:spcBef>
            <a:spcAft>
              <a:spcPct val="15000"/>
            </a:spcAft>
            <a:buChar char="••"/>
          </a:pPr>
          <a:r>
            <a:rPr lang="es-ES" sz="1600" kern="1200" dirty="0"/>
            <a:t>Aguda identificación de CELAB.</a:t>
          </a:r>
          <a:endParaRPr lang="es-CL" sz="1600" kern="1200" dirty="0"/>
        </a:p>
      </dsp:txBody>
      <dsp:txXfrm>
        <a:off x="2955874" y="1787473"/>
        <a:ext cx="3642678" cy="2674126"/>
      </dsp:txXfrm>
    </dsp:sp>
    <dsp:sp modelId="{14E8BB32-7E99-4027-B9F8-A387869B8656}">
      <dsp:nvSpPr>
        <dsp:cNvPr id="0" name=""/>
        <dsp:cNvSpPr/>
      </dsp:nvSpPr>
      <dsp:spPr>
        <a:xfrm>
          <a:off x="4850418" y="-186225"/>
          <a:ext cx="4666902" cy="4666902"/>
        </a:xfrm>
        <a:prstGeom prst="circularArrow">
          <a:avLst>
            <a:gd name="adj1" fmla="val 1895"/>
            <a:gd name="adj2" fmla="val 226436"/>
            <a:gd name="adj3" fmla="val 20256679"/>
            <a:gd name="adj4" fmla="val 13234136"/>
            <a:gd name="adj5" fmla="val 221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7648E6-6B74-4746-A30D-4DD6B54A1056}">
      <dsp:nvSpPr>
        <dsp:cNvPr id="0" name=""/>
        <dsp:cNvSpPr/>
      </dsp:nvSpPr>
      <dsp:spPr>
        <a:xfrm>
          <a:off x="4471106" y="691932"/>
          <a:ext cx="2025957" cy="805656"/>
        </a:xfrm>
        <a:prstGeom prst="roundRect">
          <a:avLst>
            <a:gd name="adj" fmla="val 10000"/>
          </a:avLst>
        </a:prstGeom>
        <a:solidFill>
          <a:srgbClr val="00B0F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s-ES" sz="2800" kern="1200" dirty="0"/>
            <a:t>Trazabilidad Laboral</a:t>
          </a:r>
          <a:endParaRPr lang="es-CL" sz="2800" kern="1200" dirty="0"/>
        </a:p>
      </dsp:txBody>
      <dsp:txXfrm>
        <a:off x="4494703" y="715529"/>
        <a:ext cx="1978763" cy="758462"/>
      </dsp:txXfrm>
    </dsp:sp>
    <dsp:sp modelId="{42B3DD54-3357-4711-A696-D954B3A70EFF}">
      <dsp:nvSpPr>
        <dsp:cNvPr id="0" name=""/>
        <dsp:cNvSpPr/>
      </dsp:nvSpPr>
      <dsp:spPr>
        <a:xfrm>
          <a:off x="7196568" y="1088965"/>
          <a:ext cx="4696978" cy="3395148"/>
        </a:xfrm>
        <a:prstGeom prst="roundRect">
          <a:avLst>
            <a:gd name="adj" fmla="val 10000"/>
          </a:avLst>
        </a:prstGeom>
        <a:solidFill>
          <a:schemeClr val="accent1">
            <a:lumMod val="20000"/>
            <a:lumOff val="80000"/>
            <a:alpha val="9000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just" defTabSz="711200">
            <a:lnSpc>
              <a:spcPct val="90000"/>
            </a:lnSpc>
            <a:spcBef>
              <a:spcPct val="0"/>
            </a:spcBef>
            <a:spcAft>
              <a:spcPct val="15000"/>
            </a:spcAft>
            <a:buFont typeface="+mj-lt"/>
            <a:buChar char="••"/>
          </a:pPr>
          <a:r>
            <a:rPr lang="es-ES" sz="1600" kern="1200" dirty="0"/>
            <a:t>Generación de información sistemática para:</a:t>
          </a:r>
          <a:endParaRPr lang="es-CL" sz="1600" kern="1200" dirty="0"/>
        </a:p>
        <a:p>
          <a:pPr marL="171450" lvl="1" indent="-171450" algn="just" defTabSz="711200">
            <a:lnSpc>
              <a:spcPct val="90000"/>
            </a:lnSpc>
            <a:spcBef>
              <a:spcPct val="0"/>
            </a:spcBef>
            <a:spcAft>
              <a:spcPct val="15000"/>
            </a:spcAft>
            <a:buFont typeface="Wingdings" panose="05000000000000000000" pitchFamily="2" charset="2"/>
            <a:buChar char="••"/>
          </a:pPr>
          <a:r>
            <a:rPr lang="es-ES" sz="1600" kern="1200" dirty="0"/>
            <a:t> la fiscalización de empresas y OAL con enfoque de riesgo.</a:t>
          </a:r>
          <a:endParaRPr lang="es-CL" sz="1600" kern="1200" dirty="0"/>
        </a:p>
        <a:p>
          <a:pPr marL="171450" lvl="1" indent="-171450" algn="just" defTabSz="711200">
            <a:lnSpc>
              <a:spcPct val="90000"/>
            </a:lnSpc>
            <a:spcBef>
              <a:spcPct val="0"/>
            </a:spcBef>
            <a:spcAft>
              <a:spcPct val="15000"/>
            </a:spcAft>
            <a:buFont typeface="Wingdings" panose="05000000000000000000" pitchFamily="2" charset="2"/>
            <a:buChar char="••"/>
          </a:pPr>
          <a:r>
            <a:rPr lang="es-ES" sz="1600" kern="1200" dirty="0"/>
            <a:t>la educación sanitaria de trabajadores y empleadores con enfoque de riesgo.</a:t>
          </a:r>
          <a:endParaRPr lang="es-CL" sz="1600" kern="1200" dirty="0"/>
        </a:p>
        <a:p>
          <a:pPr marL="171450" lvl="1" indent="-171450" algn="just" defTabSz="711200">
            <a:lnSpc>
              <a:spcPct val="90000"/>
            </a:lnSpc>
            <a:spcBef>
              <a:spcPct val="0"/>
            </a:spcBef>
            <a:spcAft>
              <a:spcPct val="15000"/>
            </a:spcAft>
            <a:buFont typeface="+mj-lt"/>
            <a:buChar char="••"/>
          </a:pPr>
          <a:r>
            <a:rPr lang="es-ES" sz="1600" kern="1200" dirty="0"/>
            <a:t>Emisión de informes epidemiológicos de brotes laborales para cobertura del Seguro Ley 16.744.</a:t>
          </a:r>
          <a:endParaRPr lang="es-CL" sz="1600" kern="1200" dirty="0"/>
        </a:p>
        <a:p>
          <a:pPr marL="171450" lvl="1" indent="-171450" algn="just" defTabSz="711200">
            <a:lnSpc>
              <a:spcPct val="90000"/>
            </a:lnSpc>
            <a:spcBef>
              <a:spcPct val="0"/>
            </a:spcBef>
            <a:spcAft>
              <a:spcPct val="15000"/>
            </a:spcAft>
            <a:buFont typeface="+mj-lt"/>
            <a:buChar char="••"/>
          </a:pPr>
          <a:r>
            <a:rPr lang="es-ES" sz="1600" kern="1200" dirty="0"/>
            <a:t>Notificación a OAL para realización de BAC en centros de trabajo donde hayan existido brotes laborales.</a:t>
          </a:r>
          <a:endParaRPr lang="es-CL" sz="1600" kern="1200" dirty="0"/>
        </a:p>
        <a:p>
          <a:pPr marL="171450" lvl="1" indent="-171450" algn="just" defTabSz="711200">
            <a:lnSpc>
              <a:spcPct val="90000"/>
            </a:lnSpc>
            <a:spcBef>
              <a:spcPct val="0"/>
            </a:spcBef>
            <a:spcAft>
              <a:spcPct val="15000"/>
            </a:spcAft>
            <a:buFont typeface="+mj-lt"/>
            <a:buChar char="••"/>
          </a:pPr>
          <a:r>
            <a:rPr lang="es-ES" sz="1600" kern="1200" dirty="0"/>
            <a:t>Oportuno aislamiento de CELAB.</a:t>
          </a:r>
          <a:endParaRPr lang="es-CL" sz="1600" kern="1200" dirty="0"/>
        </a:p>
        <a:p>
          <a:pPr marL="171450" lvl="1" indent="-171450" algn="just" defTabSz="711200">
            <a:lnSpc>
              <a:spcPct val="90000"/>
            </a:lnSpc>
            <a:spcBef>
              <a:spcPct val="0"/>
            </a:spcBef>
            <a:spcAft>
              <a:spcPct val="15000"/>
            </a:spcAft>
            <a:buFont typeface="+mj-lt"/>
            <a:buChar char="••"/>
          </a:pPr>
          <a:r>
            <a:rPr lang="es-ES" sz="1600" kern="1200" dirty="0"/>
            <a:t>Gestión de Lic. Médicas Laborales para CELAB.</a:t>
          </a:r>
          <a:endParaRPr lang="es-CL" sz="1600" kern="1200" dirty="0"/>
        </a:p>
        <a:p>
          <a:pPr marL="57150" lvl="1" indent="-57150" algn="l" defTabSz="400050">
            <a:lnSpc>
              <a:spcPct val="90000"/>
            </a:lnSpc>
            <a:spcBef>
              <a:spcPct val="0"/>
            </a:spcBef>
            <a:spcAft>
              <a:spcPct val="15000"/>
            </a:spcAft>
            <a:buChar char="••"/>
          </a:pPr>
          <a:endParaRPr lang="es-CL" sz="900" kern="1200" dirty="0"/>
        </a:p>
      </dsp:txBody>
      <dsp:txXfrm>
        <a:off x="7274700" y="1167097"/>
        <a:ext cx="4540714" cy="2511352"/>
      </dsp:txXfrm>
    </dsp:sp>
    <dsp:sp modelId="{3B2A6775-D97F-469D-96AE-1CC9304128B5}">
      <dsp:nvSpPr>
        <dsp:cNvPr id="0" name=""/>
        <dsp:cNvSpPr/>
      </dsp:nvSpPr>
      <dsp:spPr>
        <a:xfrm>
          <a:off x="9867583" y="4413269"/>
          <a:ext cx="2025957" cy="805656"/>
        </a:xfrm>
        <a:prstGeom prst="roundRect">
          <a:avLst>
            <a:gd name="adj" fmla="val 10000"/>
          </a:avLst>
        </a:prstGeom>
        <a:solidFill>
          <a:srgbClr val="00B0F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S" sz="2400" kern="1200" dirty="0"/>
            <a:t>Productos e impactos</a:t>
          </a:r>
          <a:endParaRPr lang="es-CL" sz="2400" kern="1200" dirty="0"/>
        </a:p>
      </dsp:txBody>
      <dsp:txXfrm>
        <a:off x="9891180" y="4436866"/>
        <a:ext cx="1978763" cy="7584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2A6407-982B-40D0-BF11-A4FC7E05373F}">
      <dsp:nvSpPr>
        <dsp:cNvPr id="0" name=""/>
        <dsp:cNvSpPr/>
      </dsp:nvSpPr>
      <dsp:spPr>
        <a:xfrm>
          <a:off x="3349926" y="1101200"/>
          <a:ext cx="2106455" cy="1197806"/>
        </a:xfrm>
        <a:custGeom>
          <a:avLst/>
          <a:gdLst/>
          <a:ahLst/>
          <a:cxnLst/>
          <a:rect l="0" t="0" r="0" b="0"/>
          <a:pathLst>
            <a:path>
              <a:moveTo>
                <a:pt x="0" y="0"/>
              </a:moveTo>
              <a:lnTo>
                <a:pt x="0" y="1052761"/>
              </a:lnTo>
              <a:lnTo>
                <a:pt x="2106455" y="1052761"/>
              </a:lnTo>
              <a:lnTo>
                <a:pt x="2106455" y="1197806"/>
              </a:lnTo>
            </a:path>
          </a:pathLst>
        </a:custGeom>
        <a:noFill/>
        <a:ln w="1270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20B7056-31DB-4B23-AC7F-AC10AF0DD537}">
      <dsp:nvSpPr>
        <dsp:cNvPr id="0" name=""/>
        <dsp:cNvSpPr/>
      </dsp:nvSpPr>
      <dsp:spPr>
        <a:xfrm>
          <a:off x="3304206" y="1101200"/>
          <a:ext cx="91440" cy="441626"/>
        </a:xfrm>
        <a:custGeom>
          <a:avLst/>
          <a:gdLst/>
          <a:ahLst/>
          <a:cxnLst/>
          <a:rect l="0" t="0" r="0" b="0"/>
          <a:pathLst>
            <a:path>
              <a:moveTo>
                <a:pt x="45720" y="0"/>
              </a:moveTo>
              <a:lnTo>
                <a:pt x="45720" y="296581"/>
              </a:lnTo>
              <a:lnTo>
                <a:pt x="70923" y="296581"/>
              </a:lnTo>
              <a:lnTo>
                <a:pt x="70923" y="441626"/>
              </a:lnTo>
            </a:path>
          </a:pathLst>
        </a:custGeom>
        <a:noFill/>
        <a:ln w="1270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37E1BEE0-DFF4-47DE-8C53-1D4D4E6083B2}">
      <dsp:nvSpPr>
        <dsp:cNvPr id="0" name=""/>
        <dsp:cNvSpPr/>
      </dsp:nvSpPr>
      <dsp:spPr>
        <a:xfrm>
          <a:off x="960792" y="1101200"/>
          <a:ext cx="2389134" cy="1165861"/>
        </a:xfrm>
        <a:custGeom>
          <a:avLst/>
          <a:gdLst/>
          <a:ahLst/>
          <a:cxnLst/>
          <a:rect l="0" t="0" r="0" b="0"/>
          <a:pathLst>
            <a:path>
              <a:moveTo>
                <a:pt x="2389134" y="0"/>
              </a:moveTo>
              <a:lnTo>
                <a:pt x="2389134" y="1020817"/>
              </a:lnTo>
              <a:lnTo>
                <a:pt x="0" y="1020817"/>
              </a:lnTo>
              <a:lnTo>
                <a:pt x="0" y="1165861"/>
              </a:lnTo>
            </a:path>
          </a:pathLst>
        </a:custGeom>
        <a:noFill/>
        <a:ln w="1270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ACFFE32E-2048-44FD-B716-F268FDA46EB6}">
      <dsp:nvSpPr>
        <dsp:cNvPr id="0" name=""/>
        <dsp:cNvSpPr/>
      </dsp:nvSpPr>
      <dsp:spPr>
        <a:xfrm>
          <a:off x="2040221" y="147104"/>
          <a:ext cx="2619409" cy="954096"/>
        </a:xfrm>
        <a:prstGeom prst="rect">
          <a:avLst/>
        </a:prstGeom>
        <a:solidFill>
          <a:schemeClr val="accent2">
            <a:lumMod val="60000"/>
            <a:lumOff val="40000"/>
          </a:schemeClr>
        </a:solidFill>
        <a:ln>
          <a:solidFill>
            <a:schemeClr val="accent2"/>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L" sz="1600" kern="1200" dirty="0"/>
            <a:t>Unidad de Gestión Territorial</a:t>
          </a:r>
        </a:p>
        <a:p>
          <a:pPr lvl="0" algn="ctr" defTabSz="711200">
            <a:lnSpc>
              <a:spcPct val="90000"/>
            </a:lnSpc>
            <a:spcBef>
              <a:spcPct val="0"/>
            </a:spcBef>
            <a:spcAft>
              <a:spcPct val="35000"/>
            </a:spcAft>
          </a:pPr>
          <a:r>
            <a:rPr lang="es-CL" sz="1600" kern="1200" dirty="0"/>
            <a:t>Encargado y Profesional de Apoyo (Unidad de Saneamiento Básico)</a:t>
          </a:r>
        </a:p>
      </dsp:txBody>
      <dsp:txXfrm>
        <a:off x="2040221" y="147104"/>
        <a:ext cx="2619409" cy="954096"/>
      </dsp:txXfrm>
    </dsp:sp>
    <dsp:sp modelId="{9E18B05E-505B-4309-89BB-0539CADF87E1}">
      <dsp:nvSpPr>
        <dsp:cNvPr id="0" name=""/>
        <dsp:cNvSpPr/>
      </dsp:nvSpPr>
      <dsp:spPr>
        <a:xfrm>
          <a:off x="3283" y="2267062"/>
          <a:ext cx="1915017" cy="1114723"/>
        </a:xfrm>
        <a:prstGeom prst="rect">
          <a:avLst/>
        </a:prstGeom>
        <a:solidFill>
          <a:schemeClr val="accent4"/>
        </a:solidFill>
        <a:ln>
          <a:solidFill>
            <a:schemeClr val="accent4">
              <a:lumMod val="60000"/>
              <a:lumOff val="4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L" sz="1600" kern="1200" dirty="0"/>
            <a:t>Plan Paso a Paso</a:t>
          </a:r>
        </a:p>
        <a:p>
          <a:pPr lvl="0" algn="ctr" defTabSz="711200">
            <a:lnSpc>
              <a:spcPct val="90000"/>
            </a:lnSpc>
            <a:spcBef>
              <a:spcPct val="0"/>
            </a:spcBef>
            <a:spcAft>
              <a:spcPct val="35000"/>
            </a:spcAft>
          </a:pPr>
          <a:r>
            <a:rPr lang="es-CL" sz="1200" kern="1200" dirty="0"/>
            <a:t>Fiscalización de eventos y establecimientos de acuerdo a la Normativa Sanitaria Vigente (Resolución 994)</a:t>
          </a:r>
        </a:p>
      </dsp:txBody>
      <dsp:txXfrm>
        <a:off x="3283" y="2267062"/>
        <a:ext cx="1915017" cy="1114723"/>
      </dsp:txXfrm>
    </dsp:sp>
    <dsp:sp modelId="{0320B8CC-E55C-4036-9A25-729627407821}">
      <dsp:nvSpPr>
        <dsp:cNvPr id="0" name=""/>
        <dsp:cNvSpPr/>
      </dsp:nvSpPr>
      <dsp:spPr>
        <a:xfrm>
          <a:off x="2475672" y="1542827"/>
          <a:ext cx="1798912" cy="690688"/>
        </a:xfrm>
        <a:prstGeom prst="rect">
          <a:avLst/>
        </a:prstGeom>
        <a:solidFill>
          <a:schemeClr val="accent4"/>
        </a:solidFill>
        <a:ln>
          <a:solidFill>
            <a:schemeClr val="accent4">
              <a:lumMod val="60000"/>
              <a:lumOff val="4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L" sz="1600" kern="1200" dirty="0"/>
            <a:t>Coordinación Unidad de Gestión Territorial</a:t>
          </a:r>
        </a:p>
      </dsp:txBody>
      <dsp:txXfrm>
        <a:off x="2475672" y="1542827"/>
        <a:ext cx="1798912" cy="690688"/>
      </dsp:txXfrm>
    </dsp:sp>
    <dsp:sp modelId="{339D763F-6F48-4189-9E5A-07B2E2925F0E}">
      <dsp:nvSpPr>
        <dsp:cNvPr id="0" name=""/>
        <dsp:cNvSpPr/>
      </dsp:nvSpPr>
      <dsp:spPr>
        <a:xfrm>
          <a:off x="4278564" y="2299007"/>
          <a:ext cx="2355635" cy="1435886"/>
        </a:xfrm>
        <a:prstGeom prst="rect">
          <a:avLst/>
        </a:prstGeom>
        <a:solidFill>
          <a:schemeClr val="accent4"/>
        </a:solidFill>
        <a:ln>
          <a:solidFill>
            <a:schemeClr val="accent4">
              <a:lumMod val="60000"/>
              <a:lumOff val="4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CL" sz="1600" kern="1200" dirty="0"/>
            <a:t>Programa de Control de Aislamiento Domiciliario (PCAD)</a:t>
          </a:r>
        </a:p>
        <a:p>
          <a:pPr lvl="0" algn="ctr" defTabSz="711200">
            <a:lnSpc>
              <a:spcPct val="90000"/>
            </a:lnSpc>
            <a:spcBef>
              <a:spcPct val="0"/>
            </a:spcBef>
            <a:spcAft>
              <a:spcPct val="35000"/>
            </a:spcAft>
          </a:pPr>
          <a:r>
            <a:rPr lang="es-CL" sz="1200" kern="1200" dirty="0"/>
            <a:t>Fiscalización de aislamiento y cuarentenas de acuerdo a clasificación epidemiológica</a:t>
          </a:r>
        </a:p>
      </dsp:txBody>
      <dsp:txXfrm>
        <a:off x="4278564" y="2299007"/>
        <a:ext cx="2355635" cy="1435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DCB43-F77C-43A8-8200-947E474D4C27}">
      <dsp:nvSpPr>
        <dsp:cNvPr id="0" name=""/>
        <dsp:cNvSpPr/>
      </dsp:nvSpPr>
      <dsp:spPr>
        <a:xfrm>
          <a:off x="0" y="37457"/>
          <a:ext cx="11074400" cy="2579687"/>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CL" sz="1600" b="1" u="sng" kern="1200" dirty="0"/>
            <a:t>Plan Paso a Paso</a:t>
          </a:r>
          <a:r>
            <a:rPr lang="es-CL" sz="1600" b="1" kern="1200" dirty="0"/>
            <a:t>:</a:t>
          </a:r>
        </a:p>
        <a:p>
          <a:pPr lvl="0" algn="l" defTabSz="711200">
            <a:lnSpc>
              <a:spcPct val="90000"/>
            </a:lnSpc>
            <a:spcBef>
              <a:spcPct val="0"/>
            </a:spcBef>
            <a:spcAft>
              <a:spcPct val="35000"/>
            </a:spcAft>
          </a:pPr>
          <a:r>
            <a:rPr lang="es-CL" sz="1600" b="1" kern="1200" dirty="0"/>
            <a:t>Dotación: 47 funcionarios Código del Trabajo.</a:t>
          </a:r>
        </a:p>
        <a:p>
          <a:pPr lvl="0" algn="l" defTabSz="711200">
            <a:lnSpc>
              <a:spcPct val="90000"/>
            </a:lnSpc>
            <a:spcBef>
              <a:spcPct val="0"/>
            </a:spcBef>
            <a:spcAft>
              <a:spcPct val="35000"/>
            </a:spcAft>
          </a:pPr>
          <a:r>
            <a:rPr lang="es-CL" sz="1600" b="1" kern="1200" dirty="0"/>
            <a:t>Equipos: Diurno, Pica, Pozo Almonte y Nocturno.</a:t>
          </a:r>
        </a:p>
        <a:p>
          <a:pPr lvl="0" algn="l" defTabSz="711200">
            <a:lnSpc>
              <a:spcPct val="90000"/>
            </a:lnSpc>
            <a:spcBef>
              <a:spcPct val="0"/>
            </a:spcBef>
            <a:spcAft>
              <a:spcPct val="35000"/>
            </a:spcAft>
          </a:pPr>
          <a:r>
            <a:rPr lang="es-CL" sz="1600" b="1" kern="1200" dirty="0"/>
            <a:t>Trabajo coordinado con el extra sector (Gobierno Regional, Carabineros, PDI, Municipios, etc.) e intrasector (Residencias Sanitarias, BAC, Cuadrillas Sanitarias, Investigación Epidemiológica, Área de brotes).</a:t>
          </a:r>
        </a:p>
        <a:p>
          <a:pPr lvl="0" algn="l" defTabSz="711200">
            <a:lnSpc>
              <a:spcPct val="90000"/>
            </a:lnSpc>
            <a:spcBef>
              <a:spcPct val="0"/>
            </a:spcBef>
            <a:spcAft>
              <a:spcPct val="35000"/>
            </a:spcAft>
          </a:pPr>
          <a:r>
            <a:rPr lang="es-CL" sz="1600" b="1" kern="1200" dirty="0"/>
            <a:t>Enero 2022: 968 fiscalizaciones y 81 sumarios sanitarios (8,4%).</a:t>
          </a:r>
        </a:p>
        <a:p>
          <a:pPr lvl="0" algn="l" defTabSz="711200">
            <a:lnSpc>
              <a:spcPct val="90000"/>
            </a:lnSpc>
            <a:spcBef>
              <a:spcPct val="0"/>
            </a:spcBef>
            <a:spcAft>
              <a:spcPct val="35000"/>
            </a:spcAft>
          </a:pPr>
          <a:endParaRPr lang="es-CL" sz="1600" b="1" kern="1200" dirty="0"/>
        </a:p>
      </dsp:txBody>
      <dsp:txXfrm>
        <a:off x="2472848" y="37457"/>
        <a:ext cx="8601551" cy="2579687"/>
      </dsp:txXfrm>
    </dsp:sp>
    <dsp:sp modelId="{12413E30-024A-4891-AA97-AD6C032BCD2F}">
      <dsp:nvSpPr>
        <dsp:cNvPr id="0" name=""/>
        <dsp:cNvSpPr/>
      </dsp:nvSpPr>
      <dsp:spPr>
        <a:xfrm>
          <a:off x="504374" y="257968"/>
          <a:ext cx="1722069" cy="206375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DAD0E6-E917-4229-A522-D365B07725D7}">
      <dsp:nvSpPr>
        <dsp:cNvPr id="0" name=""/>
        <dsp:cNvSpPr/>
      </dsp:nvSpPr>
      <dsp:spPr>
        <a:xfrm>
          <a:off x="0" y="2837656"/>
          <a:ext cx="11074400" cy="25796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CL" sz="1600" b="1" u="sng" kern="1200" dirty="0"/>
            <a:t>Programa de Control de Aislamiento Domiciliario (PCAD)</a:t>
          </a:r>
        </a:p>
        <a:p>
          <a:pPr lvl="0" algn="l" defTabSz="711200">
            <a:lnSpc>
              <a:spcPct val="90000"/>
            </a:lnSpc>
            <a:spcBef>
              <a:spcPct val="0"/>
            </a:spcBef>
            <a:spcAft>
              <a:spcPct val="35000"/>
            </a:spcAft>
          </a:pPr>
          <a:r>
            <a:rPr lang="es-CL" sz="1600" b="1" u="none" kern="1200" dirty="0"/>
            <a:t>Dotación: 32 funcionarios Código del Trabajo.</a:t>
          </a:r>
        </a:p>
        <a:p>
          <a:pPr lvl="0" algn="l" defTabSz="711200">
            <a:lnSpc>
              <a:spcPct val="90000"/>
            </a:lnSpc>
            <a:spcBef>
              <a:spcPct val="0"/>
            </a:spcBef>
            <a:spcAft>
              <a:spcPct val="35000"/>
            </a:spcAft>
          </a:pPr>
          <a:r>
            <a:rPr lang="es-CL" sz="1600" b="1" u="none" kern="1200" dirty="0"/>
            <a:t>Visitas Extendidas: Duplas Socio Sanitarias y Evaluadores.</a:t>
          </a:r>
        </a:p>
        <a:p>
          <a:pPr lvl="0" algn="l" defTabSz="711200">
            <a:lnSpc>
              <a:spcPct val="90000"/>
            </a:lnSpc>
            <a:spcBef>
              <a:spcPct val="0"/>
            </a:spcBef>
            <a:spcAft>
              <a:spcPct val="35000"/>
            </a:spcAft>
          </a:pPr>
          <a:r>
            <a:rPr lang="es-CL" sz="1600" b="1" u="none" kern="1200" dirty="0"/>
            <a:t>Visitas Abreviadas: Evaluadores.</a:t>
          </a:r>
        </a:p>
        <a:p>
          <a:pPr lvl="0" algn="l" defTabSz="711200">
            <a:lnSpc>
              <a:spcPct val="90000"/>
            </a:lnSpc>
            <a:spcBef>
              <a:spcPct val="0"/>
            </a:spcBef>
            <a:spcAft>
              <a:spcPct val="35000"/>
            </a:spcAft>
          </a:pPr>
          <a:r>
            <a:rPr lang="es-CL" sz="1600" b="1" u="none" kern="1200" dirty="0"/>
            <a:t>Coordinación y Gestión de Rutas. </a:t>
          </a:r>
        </a:p>
        <a:p>
          <a:pPr lvl="0" algn="l" defTabSz="711200">
            <a:lnSpc>
              <a:spcPct val="90000"/>
            </a:lnSpc>
            <a:spcBef>
              <a:spcPct val="0"/>
            </a:spcBef>
            <a:spcAft>
              <a:spcPct val="35000"/>
            </a:spcAft>
          </a:pPr>
          <a:r>
            <a:rPr lang="es-CL" sz="1600" b="1" u="none" kern="1200" dirty="0"/>
            <a:t>Enero 2022:  8.498 fiscalizaciones y 202 sumarios sanitarios (2,4%).</a:t>
          </a:r>
        </a:p>
      </dsp:txBody>
      <dsp:txXfrm>
        <a:off x="2472848" y="2837656"/>
        <a:ext cx="8601551" cy="2579687"/>
      </dsp:txXfrm>
    </dsp:sp>
    <dsp:sp modelId="{3064B397-9119-4AD2-B985-693D8073D87E}">
      <dsp:nvSpPr>
        <dsp:cNvPr id="0" name=""/>
        <dsp:cNvSpPr/>
      </dsp:nvSpPr>
      <dsp:spPr>
        <a:xfrm>
          <a:off x="473842" y="3095625"/>
          <a:ext cx="1783133" cy="206375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0DCB43-F77C-43A8-8200-947E474D4C27}">
      <dsp:nvSpPr>
        <dsp:cNvPr id="0" name=""/>
        <dsp:cNvSpPr/>
      </dsp:nvSpPr>
      <dsp:spPr>
        <a:xfrm>
          <a:off x="0" y="1587554"/>
          <a:ext cx="9036845" cy="25889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endParaRPr lang="es-CL" sz="1600" b="1" u="sng" kern="1200" dirty="0"/>
        </a:p>
        <a:p>
          <a:pPr lvl="0" algn="l" defTabSz="711200">
            <a:lnSpc>
              <a:spcPct val="90000"/>
            </a:lnSpc>
            <a:spcBef>
              <a:spcPct val="0"/>
            </a:spcBef>
            <a:spcAft>
              <a:spcPct val="35000"/>
            </a:spcAft>
          </a:pPr>
          <a:r>
            <a:rPr lang="es-CL" sz="1600" b="1" u="none" kern="1200" dirty="0"/>
            <a:t>Residencias Sanitarias y Estadías Sanitarias Transitorias </a:t>
          </a:r>
          <a:endParaRPr lang="es-CL" sz="1600" u="none" kern="1200" dirty="0"/>
        </a:p>
        <a:p>
          <a:pPr lvl="0" algn="l" defTabSz="711200">
            <a:lnSpc>
              <a:spcPct val="90000"/>
            </a:lnSpc>
            <a:spcBef>
              <a:spcPct val="0"/>
            </a:spcBef>
            <a:spcAft>
              <a:spcPct val="35000"/>
            </a:spcAft>
          </a:pPr>
          <a:r>
            <a:rPr lang="es-CL" sz="1600" kern="1200" dirty="0"/>
            <a:t>Dotación: 220 funcionarios Código del Trabajo.</a:t>
          </a:r>
        </a:p>
        <a:p>
          <a:pPr lvl="0" algn="l" defTabSz="711200">
            <a:lnSpc>
              <a:spcPct val="90000"/>
            </a:lnSpc>
            <a:spcBef>
              <a:spcPct val="0"/>
            </a:spcBef>
            <a:spcAft>
              <a:spcPct val="35000"/>
            </a:spcAft>
          </a:pPr>
          <a:r>
            <a:rPr lang="es-CL" sz="1600" kern="1200" dirty="0"/>
            <a:t>Equipos: diurnos, sistemas de cuarto turno y modalidad Art 22</a:t>
          </a:r>
        </a:p>
        <a:p>
          <a:pPr lvl="0" algn="l" defTabSz="711200">
            <a:lnSpc>
              <a:spcPct val="90000"/>
            </a:lnSpc>
            <a:spcBef>
              <a:spcPct val="0"/>
            </a:spcBef>
            <a:spcAft>
              <a:spcPct val="35000"/>
            </a:spcAft>
          </a:pPr>
          <a:r>
            <a:rPr lang="es-CL" sz="1600" kern="1200" dirty="0"/>
            <a:t>Se llego a implementar 16 Hoteles como RS y 9 establecimientos educacionales como EST (ocupadas para el aislamiento de personas migrantes que ingresan al Chile por paso no habilitado).</a:t>
          </a:r>
        </a:p>
        <a:p>
          <a:pPr lvl="0" algn="l" defTabSz="711200">
            <a:lnSpc>
              <a:spcPct val="90000"/>
            </a:lnSpc>
            <a:spcBef>
              <a:spcPct val="0"/>
            </a:spcBef>
            <a:spcAft>
              <a:spcPct val="35000"/>
            </a:spcAft>
          </a:pPr>
          <a:r>
            <a:rPr lang="es-CL" sz="1600" kern="1200" dirty="0"/>
            <a:t>Desde Julio de 2020 a la fecha ingresaron a RS 22.130 personas.</a:t>
          </a:r>
        </a:p>
        <a:p>
          <a:pPr lvl="0" algn="l" defTabSz="711200">
            <a:lnSpc>
              <a:spcPct val="90000"/>
            </a:lnSpc>
            <a:spcBef>
              <a:spcPct val="0"/>
            </a:spcBef>
            <a:spcAft>
              <a:spcPct val="35000"/>
            </a:spcAft>
          </a:pPr>
          <a:r>
            <a:rPr lang="es-CL" sz="1600" kern="1200" dirty="0"/>
            <a:t>Desde Septiembre de 2020 a la fecha ingresaron a EST 35.969 personas.</a:t>
          </a:r>
        </a:p>
        <a:p>
          <a:pPr lvl="0" algn="l" defTabSz="711200">
            <a:lnSpc>
              <a:spcPct val="90000"/>
            </a:lnSpc>
            <a:spcBef>
              <a:spcPct val="0"/>
            </a:spcBef>
            <a:spcAft>
              <a:spcPct val="35000"/>
            </a:spcAft>
          </a:pPr>
          <a:r>
            <a:rPr lang="es-CL" sz="1600" kern="1200" dirty="0"/>
            <a:t>Total 58.099 personas </a:t>
          </a:r>
        </a:p>
        <a:p>
          <a:pPr lvl="0" algn="l" defTabSz="711200">
            <a:lnSpc>
              <a:spcPct val="90000"/>
            </a:lnSpc>
            <a:spcBef>
              <a:spcPct val="0"/>
            </a:spcBef>
            <a:spcAft>
              <a:spcPct val="35000"/>
            </a:spcAft>
          </a:pPr>
          <a:endParaRPr lang="es-CL" sz="1600" kern="1200" dirty="0"/>
        </a:p>
      </dsp:txBody>
      <dsp:txXfrm>
        <a:off x="1844840" y="1587554"/>
        <a:ext cx="7192004" cy="2588909"/>
      </dsp:txXfrm>
    </dsp:sp>
    <dsp:sp modelId="{12413E30-024A-4891-AA97-AD6C032BCD2F}">
      <dsp:nvSpPr>
        <dsp:cNvPr id="0" name=""/>
        <dsp:cNvSpPr/>
      </dsp:nvSpPr>
      <dsp:spPr>
        <a:xfrm>
          <a:off x="238541" y="1144567"/>
          <a:ext cx="1405229" cy="29977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2000" r="-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DB92FF-1FD6-46C9-814E-49DDC34E32C5}">
      <dsp:nvSpPr>
        <dsp:cNvPr id="0" name=""/>
        <dsp:cNvSpPr/>
      </dsp:nvSpPr>
      <dsp:spPr>
        <a:xfrm>
          <a:off x="0" y="0"/>
          <a:ext cx="9036845" cy="15489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b="0" u="none" kern="1200" dirty="0"/>
            <a:t>Las residencias sanitarias son una estrategia para controlar la propagación del COVID-19, estrategia que se encuentra dirigida a las personas que han sido diagnosticadas con la enfermedad y que no pueden realizar una cuarentena efectiva en su domicilio, porque no cuentan con las condiciones adecuadas, o bien porque no son residentes en la ciudad donde fueron diagnosticados y no tienen un lugar donde permanecer mientras dura su período de cuarentena.</a:t>
          </a:r>
          <a:endParaRPr lang="es-CL" sz="1600" b="0" u="none" kern="1200" dirty="0"/>
        </a:p>
      </dsp:txBody>
      <dsp:txXfrm>
        <a:off x="1844840" y="0"/>
        <a:ext cx="7192004" cy="1548958"/>
      </dsp:txXfrm>
    </dsp:sp>
    <dsp:sp modelId="{1F0ED26A-41F3-4EEE-A350-C70C319307EE}">
      <dsp:nvSpPr>
        <dsp:cNvPr id="0" name=""/>
        <dsp:cNvSpPr/>
      </dsp:nvSpPr>
      <dsp:spPr>
        <a:xfrm>
          <a:off x="251862" y="72007"/>
          <a:ext cx="1451642" cy="1296139"/>
        </a:xfrm>
        <a:prstGeom prst="roundRect">
          <a:avLst>
            <a:gd name="adj" fmla="val 10000"/>
          </a:avLst>
        </a:prstGeom>
        <a:blipFill rotWithShape="1">
          <a:blip xmlns:r="http://schemas.openxmlformats.org/officeDocument/2006/relationships" r:embed="rId2"/>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DBA44-4EC8-451D-AFF7-A69D2BAE4869}">
      <dsp:nvSpPr>
        <dsp:cNvPr id="0" name=""/>
        <dsp:cNvSpPr/>
      </dsp:nvSpPr>
      <dsp:spPr>
        <a:xfrm>
          <a:off x="0" y="213538"/>
          <a:ext cx="5571956" cy="90859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rtl="0">
            <a:lnSpc>
              <a:spcPct val="90000"/>
            </a:lnSpc>
            <a:spcBef>
              <a:spcPct val="0"/>
            </a:spcBef>
            <a:spcAft>
              <a:spcPct val="35000"/>
            </a:spcAft>
          </a:pPr>
          <a:r>
            <a:rPr lang="es-MX" sz="2500" b="1" kern="1200" dirty="0"/>
            <a:t>Módulos educativos virtuales para la comunidad</a:t>
          </a:r>
          <a:endParaRPr lang="es-CL" sz="2500" kern="1200" dirty="0"/>
        </a:p>
      </dsp:txBody>
      <dsp:txXfrm>
        <a:off x="0" y="213538"/>
        <a:ext cx="5571956" cy="908597"/>
      </dsp:txXfrm>
    </dsp:sp>
    <dsp:sp modelId="{B52DB787-99E4-44C7-9505-587F9E1DAA7D}">
      <dsp:nvSpPr>
        <dsp:cNvPr id="0" name=""/>
        <dsp:cNvSpPr/>
      </dsp:nvSpPr>
      <dsp:spPr>
        <a:xfrm>
          <a:off x="0" y="1122136"/>
          <a:ext cx="5571956" cy="391162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just" defTabSz="1111250" rtl="0">
            <a:lnSpc>
              <a:spcPct val="90000"/>
            </a:lnSpc>
            <a:spcBef>
              <a:spcPct val="0"/>
            </a:spcBef>
            <a:spcAft>
              <a:spcPct val="15000"/>
            </a:spcAft>
            <a:buChar char="••"/>
          </a:pPr>
          <a:r>
            <a:rPr lang="es-MX" sz="2500" kern="1200" dirty="0"/>
            <a:t>Charla educativas a dirigentes sociales de JJVV, campamentos y comedores sociales de Iquique y Alto Hospicio.</a:t>
          </a:r>
          <a:endParaRPr lang="es-CL" sz="2500" kern="1200" dirty="0"/>
        </a:p>
        <a:p>
          <a:pPr marL="228600" lvl="1" indent="-228600" algn="just" defTabSz="1111250" rtl="0">
            <a:lnSpc>
              <a:spcPct val="90000"/>
            </a:lnSpc>
            <a:spcBef>
              <a:spcPct val="0"/>
            </a:spcBef>
            <a:spcAft>
              <a:spcPct val="15000"/>
            </a:spcAft>
            <a:buChar char="••"/>
          </a:pPr>
          <a:r>
            <a:rPr lang="es-CL" sz="2500" kern="1200" dirty="0"/>
            <a:t>6 módulos educativos sobre: Medidas preventivas COVID-19, Salud Mental en tiempos de pandemia, Recomendaciones sanitarias cocinas comunitarias, Medidas preventivas en los lugares de trabajo, Como reconocer noticias falsas y Plan Paso a paso.</a:t>
          </a:r>
        </a:p>
      </dsp:txBody>
      <dsp:txXfrm>
        <a:off x="0" y="1122136"/>
        <a:ext cx="5571956" cy="39116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9DBA44-4EC8-451D-AFF7-A69D2BAE4869}">
      <dsp:nvSpPr>
        <dsp:cNvPr id="0" name=""/>
        <dsp:cNvSpPr/>
      </dsp:nvSpPr>
      <dsp:spPr>
        <a:xfrm>
          <a:off x="0" y="67248"/>
          <a:ext cx="5571956" cy="1052947"/>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lvl="0" algn="ctr" defTabSz="1289050" rtl="0">
            <a:lnSpc>
              <a:spcPct val="90000"/>
            </a:lnSpc>
            <a:spcBef>
              <a:spcPct val="0"/>
            </a:spcBef>
            <a:spcAft>
              <a:spcPct val="35000"/>
            </a:spcAft>
          </a:pPr>
          <a:r>
            <a:rPr lang="es-MX" sz="2900" b="1" kern="1200" dirty="0"/>
            <a:t>Difundir medidas preventivas en lugares de trabajo</a:t>
          </a:r>
          <a:endParaRPr lang="es-CL" sz="2900" kern="1200" dirty="0"/>
        </a:p>
      </dsp:txBody>
      <dsp:txXfrm>
        <a:off x="0" y="67248"/>
        <a:ext cx="5571956" cy="1052947"/>
      </dsp:txXfrm>
    </dsp:sp>
    <dsp:sp modelId="{B52DB787-99E4-44C7-9505-587F9E1DAA7D}">
      <dsp:nvSpPr>
        <dsp:cNvPr id="0" name=""/>
        <dsp:cNvSpPr/>
      </dsp:nvSpPr>
      <dsp:spPr>
        <a:xfrm>
          <a:off x="0" y="1120196"/>
          <a:ext cx="5571956" cy="405985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just" defTabSz="1289050" rtl="0">
            <a:lnSpc>
              <a:spcPct val="90000"/>
            </a:lnSpc>
            <a:spcBef>
              <a:spcPct val="0"/>
            </a:spcBef>
            <a:spcAft>
              <a:spcPct val="15000"/>
            </a:spcAft>
            <a:buChar char="••"/>
          </a:pPr>
          <a:r>
            <a:rPr lang="es-CL" sz="2900" kern="1200" dirty="0"/>
            <a:t>Se realizan jornadas educativas a dirigidas a trabajadores de Instituciones públicas, contingente militar, choferes de microbuses, locatarios de terminales agropecuarios, ferias itinerantes, establecimientos educacionales  y mercado centenario.</a:t>
          </a:r>
        </a:p>
      </dsp:txBody>
      <dsp:txXfrm>
        <a:off x="0" y="1120196"/>
        <a:ext cx="5571956" cy="40598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B2631-3F71-40B9-A9ED-473FEF42CCDB}">
      <dsp:nvSpPr>
        <dsp:cNvPr id="0" name=""/>
        <dsp:cNvSpPr/>
      </dsp:nvSpPr>
      <dsp:spPr>
        <a:xfrm rot="5400000">
          <a:off x="6573651" y="-2546417"/>
          <a:ext cx="1397000" cy="6844377"/>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just" defTabSz="666750">
            <a:lnSpc>
              <a:spcPct val="90000"/>
            </a:lnSpc>
            <a:spcBef>
              <a:spcPct val="0"/>
            </a:spcBef>
            <a:spcAft>
              <a:spcPct val="15000"/>
            </a:spcAft>
            <a:buChar char="••"/>
          </a:pPr>
          <a:r>
            <a:rPr lang="es-MX" sz="1500" kern="1200" dirty="0">
              <a:effectLst/>
              <a:latin typeface="Calibri" panose="020F0502020204030204" pitchFamily="34" charset="0"/>
              <a:ea typeface="Calibri" panose="020F0502020204030204" pitchFamily="34" charset="0"/>
              <a:cs typeface="Times New Roman" panose="02020603050405020304" pitchFamily="18" charset="0"/>
            </a:rPr>
            <a:t>Desarrollar acciones de comunicación de riesgo en las comunidades, a través de operativos planificados con grupos de facilitadores comunitarios fomentando la participación ciudadana a través de acciones de promoción, información,  educación sanitaria y el ejercicio de acciones de protección y prevención contra el COVID-19.</a:t>
          </a:r>
          <a:r>
            <a:rPr lang="es-MX" sz="1500" b="0" i="0" kern="1200" dirty="0"/>
            <a:t>. Se cuenta con 24 funcionarios de Seremi de Salud.</a:t>
          </a:r>
          <a:endParaRPr lang="es-CL" sz="1500" kern="1200" dirty="0"/>
        </a:p>
      </dsp:txBody>
      <dsp:txXfrm rot="-5400000">
        <a:off x="3849963" y="245467"/>
        <a:ext cx="6776181" cy="1260608"/>
      </dsp:txXfrm>
    </dsp:sp>
    <dsp:sp modelId="{CF6D69A0-F4EB-40AE-8526-5029216F687B}">
      <dsp:nvSpPr>
        <dsp:cNvPr id="0" name=""/>
        <dsp:cNvSpPr/>
      </dsp:nvSpPr>
      <dsp:spPr>
        <a:xfrm>
          <a:off x="0" y="2645"/>
          <a:ext cx="3849962" cy="17462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just" defTabSz="1511300">
            <a:lnSpc>
              <a:spcPct val="90000"/>
            </a:lnSpc>
            <a:spcBef>
              <a:spcPct val="0"/>
            </a:spcBef>
            <a:spcAft>
              <a:spcPct val="35000"/>
            </a:spcAft>
          </a:pPr>
          <a:r>
            <a:rPr lang="es-CL" sz="3400" kern="1200"/>
            <a:t>Cuadrilla Sanitaria</a:t>
          </a:r>
          <a:endParaRPr lang="es-CL" sz="3400" kern="1200" dirty="0"/>
        </a:p>
      </dsp:txBody>
      <dsp:txXfrm>
        <a:off x="85245" y="87890"/>
        <a:ext cx="3679472" cy="1575760"/>
      </dsp:txXfrm>
    </dsp:sp>
    <dsp:sp modelId="{E5D4F69E-D1BE-4F6B-A4E4-E10D8CD5EE3C}">
      <dsp:nvSpPr>
        <dsp:cNvPr id="0" name=""/>
        <dsp:cNvSpPr/>
      </dsp:nvSpPr>
      <dsp:spPr>
        <a:xfrm rot="5400000">
          <a:off x="6573651" y="-712855"/>
          <a:ext cx="1397000" cy="6844377"/>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just" defTabSz="666750">
            <a:lnSpc>
              <a:spcPct val="90000"/>
            </a:lnSpc>
            <a:spcBef>
              <a:spcPct val="0"/>
            </a:spcBef>
            <a:spcAft>
              <a:spcPct val="15000"/>
            </a:spcAft>
            <a:buChar char="••"/>
          </a:pPr>
          <a:r>
            <a:rPr lang="es-MX" sz="1500" b="0" i="0" kern="1200" dirty="0"/>
            <a:t>Busca </a:t>
          </a:r>
          <a:r>
            <a:rPr lang="es-ES" sz="1500" b="0" i="0" kern="1200" dirty="0"/>
            <a:t>busca educar a las comunidades escolares respecto a las medidas de autocuidado para reducir los riesgos de contagio de COVID-19 en el contexto de la vuelta a clases presenciales </a:t>
          </a:r>
          <a:r>
            <a:rPr lang="es-MX" sz="1500" b="0" i="0" kern="1200" dirty="0"/>
            <a:t>y así conformar equipos al interior de los Establecimientos Educacionales con el propósito de contribuir a contener la propagación del virus. </a:t>
          </a:r>
          <a:endParaRPr lang="es-CL" sz="1500" i="0" kern="1200" dirty="0"/>
        </a:p>
      </dsp:txBody>
      <dsp:txXfrm rot="-5400000">
        <a:off x="3849963" y="2079029"/>
        <a:ext cx="6776181" cy="1260608"/>
      </dsp:txXfrm>
    </dsp:sp>
    <dsp:sp modelId="{1F5E63A7-6C95-45AE-AB55-EF4ECA9BDF3E}">
      <dsp:nvSpPr>
        <dsp:cNvPr id="0" name=""/>
        <dsp:cNvSpPr/>
      </dsp:nvSpPr>
      <dsp:spPr>
        <a:xfrm>
          <a:off x="0" y="1836208"/>
          <a:ext cx="3849962" cy="174625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just" defTabSz="1511300">
            <a:lnSpc>
              <a:spcPct val="90000"/>
            </a:lnSpc>
            <a:spcBef>
              <a:spcPct val="0"/>
            </a:spcBef>
            <a:spcAft>
              <a:spcPct val="35000"/>
            </a:spcAft>
          </a:pPr>
          <a:r>
            <a:rPr lang="es-MX" sz="3400" kern="1200"/>
            <a:t>Cuadrilla Sanitaria en tu Escuela</a:t>
          </a:r>
          <a:endParaRPr lang="es-CL" sz="3400" kern="1200" dirty="0"/>
        </a:p>
      </dsp:txBody>
      <dsp:txXfrm>
        <a:off x="85245" y="1921453"/>
        <a:ext cx="3679472" cy="1575760"/>
      </dsp:txXfrm>
    </dsp:sp>
    <dsp:sp modelId="{2FEF0907-0E5F-475B-8B1D-82B175C2943E}">
      <dsp:nvSpPr>
        <dsp:cNvPr id="0" name=""/>
        <dsp:cNvSpPr/>
      </dsp:nvSpPr>
      <dsp:spPr>
        <a:xfrm rot="5400000">
          <a:off x="6573651" y="1120707"/>
          <a:ext cx="1397000" cy="6844377"/>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just" defTabSz="666750">
            <a:lnSpc>
              <a:spcPct val="90000"/>
            </a:lnSpc>
            <a:spcBef>
              <a:spcPct val="0"/>
            </a:spcBef>
            <a:spcAft>
              <a:spcPct val="15000"/>
            </a:spcAft>
            <a:buChar char="••"/>
          </a:pPr>
          <a:r>
            <a:rPr lang="es-MX" sz="1500" kern="1200"/>
            <a:t>El objetivo de la estrategia es capacitar a dirigentes sociales, entregándoles las herramientas para que sean agentes de cambios y repliquen sus conocimientos en su comunidad.</a:t>
          </a:r>
          <a:endParaRPr lang="es-CL" sz="1500" kern="1200" dirty="0"/>
        </a:p>
      </dsp:txBody>
      <dsp:txXfrm rot="-5400000">
        <a:off x="3849963" y="3912591"/>
        <a:ext cx="6776181" cy="1260608"/>
      </dsp:txXfrm>
    </dsp:sp>
    <dsp:sp modelId="{94F9F726-026A-4BD0-A90A-89FBC0D3FF5E}">
      <dsp:nvSpPr>
        <dsp:cNvPr id="0" name=""/>
        <dsp:cNvSpPr/>
      </dsp:nvSpPr>
      <dsp:spPr>
        <a:xfrm>
          <a:off x="0" y="3669771"/>
          <a:ext cx="3849962" cy="174625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lvl="0" algn="just" defTabSz="1511300">
            <a:lnSpc>
              <a:spcPct val="90000"/>
            </a:lnSpc>
            <a:spcBef>
              <a:spcPct val="0"/>
            </a:spcBef>
            <a:spcAft>
              <a:spcPct val="35000"/>
            </a:spcAft>
          </a:pPr>
          <a:r>
            <a:rPr lang="es-MX" sz="3400" kern="1200" dirty="0"/>
            <a:t>Cuadrillas Sanitarias en tu Barrio </a:t>
          </a:r>
        </a:p>
      </dsp:txBody>
      <dsp:txXfrm>
        <a:off x="85245" y="3755016"/>
        <a:ext cx="3679472" cy="1575760"/>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5CB180-E52D-4AB9-B1DE-888E05234C97}" type="datetimeFigureOut">
              <a:rPr lang="es-CL" smtClean="0"/>
              <a:t>24-02-2022</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E7B03-47C1-4C88-B4DF-690519A8D369}" type="slidenum">
              <a:rPr lang="es-CL" smtClean="0"/>
              <a:t>‹Nº›</a:t>
            </a:fld>
            <a:endParaRPr lang="es-CL"/>
          </a:p>
        </p:txBody>
      </p:sp>
    </p:spTree>
    <p:extLst>
      <p:ext uri="{BB962C8B-B14F-4D97-AF65-F5344CB8AC3E}">
        <p14:creationId xmlns:p14="http://schemas.microsoft.com/office/powerpoint/2010/main" val="2681165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L" altLang="es-CL" dirty="0"/>
          </a:p>
        </p:txBody>
      </p:sp>
      <p:sp>
        <p:nvSpPr>
          <p:cNvPr id="2048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D139591-742B-4484-B64B-E24E0DA2634B}" type="slidenum">
              <a:rPr kumimoji="0" lang="en-US" altLang="es-C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s-CL"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303476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208DF-24DF-1C46-8C17-8757FEFE84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106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Marcador de imagen de diapositiva 1">
            <a:extLst>
              <a:ext uri="{FF2B5EF4-FFF2-40B4-BE49-F238E27FC236}">
                <a16:creationId xmlns:a16="http://schemas.microsoft.com/office/drawing/2014/main" xmlns="" id="{C0193A60-0B70-4463-921B-16CF115287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Marcador de notas 2">
            <a:extLst>
              <a:ext uri="{FF2B5EF4-FFF2-40B4-BE49-F238E27FC236}">
                <a16:creationId xmlns:a16="http://schemas.microsoft.com/office/drawing/2014/main" xmlns="" id="{2348AF4C-4746-4315-9759-105FD9CF44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CL" altLang="es-CL"/>
          </a:p>
        </p:txBody>
      </p:sp>
      <p:sp>
        <p:nvSpPr>
          <p:cNvPr id="17412" name="Marcador de número de diapositiva 3">
            <a:extLst>
              <a:ext uri="{FF2B5EF4-FFF2-40B4-BE49-F238E27FC236}">
                <a16:creationId xmlns:a16="http://schemas.microsoft.com/office/drawing/2014/main" xmlns="" id="{36382690-48B7-4191-80E6-C5C6AFF8DE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cs typeface="Arial" panose="020B0604020202020204" pitchFamily="34" charset="0"/>
              </a:defRPr>
            </a:lvl1pPr>
            <a:lvl2pPr marL="742950" indent="-285750">
              <a:defRPr>
                <a:solidFill>
                  <a:schemeClr val="tx1"/>
                </a:solidFill>
                <a:latin typeface="Tahoma" panose="020B0604030504040204" pitchFamily="34" charset="0"/>
                <a:cs typeface="Arial" panose="020B0604020202020204" pitchFamily="34" charset="0"/>
              </a:defRPr>
            </a:lvl2pPr>
            <a:lvl3pPr marL="1143000" indent="-228600">
              <a:defRPr>
                <a:solidFill>
                  <a:schemeClr val="tx1"/>
                </a:solidFill>
                <a:latin typeface="Tahoma" panose="020B0604030504040204" pitchFamily="34" charset="0"/>
                <a:cs typeface="Arial" panose="020B0604020202020204" pitchFamily="34" charset="0"/>
              </a:defRPr>
            </a:lvl3pPr>
            <a:lvl4pPr marL="1600200" indent="-228600">
              <a:defRPr>
                <a:solidFill>
                  <a:schemeClr val="tx1"/>
                </a:solidFill>
                <a:latin typeface="Tahoma" panose="020B0604030504040204" pitchFamily="34" charset="0"/>
                <a:cs typeface="Arial" panose="020B0604020202020204" pitchFamily="34" charset="0"/>
              </a:defRPr>
            </a:lvl4pPr>
            <a:lvl5pPr marL="2057400" indent="-228600">
              <a:defRPr>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cs typeface="Arial" panose="020B0604020202020204" pitchFamily="34" charset="0"/>
              </a:defRPr>
            </a:lvl9pPr>
          </a:lstStyle>
          <a:p>
            <a:fld id="{145AD339-C505-44B8-96B7-B3BCE36E75F0}" type="slidenum">
              <a:rPr lang="es-ES" altLang="es-CL" smtClean="0"/>
              <a:pPr/>
              <a:t>33</a:t>
            </a:fld>
            <a:endParaRPr lang="es-ES" altLang="es-C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MX" sz="1200" dirty="0">
                <a:solidFill>
                  <a:schemeClr val="tx2"/>
                </a:solidFill>
              </a:rPr>
              <a:t>Desde la Unidad de Promoción y participación ciudadana se establecieron 2 líneas de acción con enfoque de comunicación de riesgo, para difundir las medidas preventivas en la comunidad. La primera de ellas estuvo asociada a la cadena de formación ciudadana que </a:t>
            </a:r>
            <a:r>
              <a:rPr lang="es-MX" sz="1200" dirty="0" err="1">
                <a:solidFill>
                  <a:schemeClr val="tx2"/>
                </a:solidFill>
              </a:rPr>
              <a:t>consistio</a:t>
            </a:r>
            <a:r>
              <a:rPr lang="es-MX" sz="1200" dirty="0">
                <a:solidFill>
                  <a:schemeClr val="tx2"/>
                </a:solidFill>
              </a:rPr>
              <a:t> en implementar </a:t>
            </a:r>
            <a:r>
              <a:rPr lang="es-MX" sz="1200" dirty="0" err="1">
                <a:solidFill>
                  <a:schemeClr val="tx2"/>
                </a:solidFill>
              </a:rPr>
              <a:t>modulos</a:t>
            </a:r>
            <a:r>
              <a:rPr lang="es-MX" sz="1200" baseline="0" dirty="0">
                <a:solidFill>
                  <a:schemeClr val="tx2"/>
                </a:solidFill>
              </a:rPr>
              <a:t> educativos para pobladores de campamentos, representantes de comedores comunitarios, entre otros.</a:t>
            </a:r>
            <a:endParaRPr lang="es-MX" sz="1200" dirty="0">
              <a:solidFill>
                <a:schemeClr val="tx2"/>
              </a:solidFill>
            </a:endParaRPr>
          </a:p>
        </p:txBody>
      </p:sp>
      <p:sp>
        <p:nvSpPr>
          <p:cNvPr id="4" name="3 Marcador de número de diapositiva"/>
          <p:cNvSpPr>
            <a:spLocks noGrp="1"/>
          </p:cNvSpPr>
          <p:nvPr>
            <p:ph type="sldNum" sz="quarter" idx="10"/>
          </p:nvPr>
        </p:nvSpPr>
        <p:spPr/>
        <p:txBody>
          <a:bodyPr/>
          <a:lstStyle/>
          <a:p>
            <a:fld id="{4CB503D3-0EA2-419D-8266-AF0E48877D9D}" type="slidenum">
              <a:rPr lang="es-CL" smtClean="0"/>
              <a:t>36</a:t>
            </a:fld>
            <a:endParaRPr lang="es-CL"/>
          </a:p>
        </p:txBody>
      </p:sp>
    </p:spTree>
    <p:extLst>
      <p:ext uri="{BB962C8B-B14F-4D97-AF65-F5344CB8AC3E}">
        <p14:creationId xmlns:p14="http://schemas.microsoft.com/office/powerpoint/2010/main" val="3191647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MX" sz="1200" dirty="0">
                <a:solidFill>
                  <a:schemeClr val="tx2"/>
                </a:solidFill>
              </a:rPr>
              <a:t>Un segundo enfoque fue realizar numerosas</a:t>
            </a:r>
            <a:r>
              <a:rPr lang="es-MX" sz="1200" baseline="0" dirty="0">
                <a:solidFill>
                  <a:schemeClr val="tx2"/>
                </a:solidFill>
              </a:rPr>
              <a:t> jornadas </a:t>
            </a:r>
            <a:r>
              <a:rPr lang="es-MX" dirty="0"/>
              <a:t>educativas con funcionarios del </a:t>
            </a:r>
            <a:r>
              <a:rPr lang="es-MX" dirty="0" err="1"/>
              <a:t>intersector</a:t>
            </a:r>
            <a:r>
              <a:rPr lang="es-MX" dirty="0"/>
              <a:t>, con el propósito de difundir</a:t>
            </a:r>
            <a:r>
              <a:rPr lang="es-MX" baseline="0" dirty="0"/>
              <a:t> </a:t>
            </a:r>
            <a:r>
              <a:rPr lang="es-MX" dirty="0"/>
              <a:t>las medidas preventivas para prevenir el Coronavirus,</a:t>
            </a:r>
            <a:r>
              <a:rPr lang="es-MX" baseline="0" dirty="0"/>
              <a:t> priorizando los trabajadores de rubros categorizados como esenciales. Las jornadas fueron realizada de forma virtual y presencial siempre respetando los aforos permitidos.</a:t>
            </a:r>
          </a:p>
        </p:txBody>
      </p:sp>
      <p:sp>
        <p:nvSpPr>
          <p:cNvPr id="4" name="3 Marcador de número de diapositiva"/>
          <p:cNvSpPr>
            <a:spLocks noGrp="1"/>
          </p:cNvSpPr>
          <p:nvPr>
            <p:ph type="sldNum" sz="quarter" idx="10"/>
          </p:nvPr>
        </p:nvSpPr>
        <p:spPr/>
        <p:txBody>
          <a:bodyPr/>
          <a:lstStyle/>
          <a:p>
            <a:fld id="{4CB503D3-0EA2-419D-8266-AF0E48877D9D}" type="slidenum">
              <a:rPr lang="es-CL" smtClean="0"/>
              <a:t>37</a:t>
            </a:fld>
            <a:endParaRPr lang="es-CL"/>
          </a:p>
        </p:txBody>
      </p:sp>
    </p:spTree>
    <p:extLst>
      <p:ext uri="{BB962C8B-B14F-4D97-AF65-F5344CB8AC3E}">
        <p14:creationId xmlns:p14="http://schemas.microsoft.com/office/powerpoint/2010/main" val="160938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dirty="0"/>
              <a:t>En</a:t>
            </a:r>
            <a:r>
              <a:rPr lang="es-MX" baseline="0" dirty="0"/>
              <a:t> Noviembre del año 2020 se implementa en la región la estrategia Cuadrillas Sanitarias, un equipo dedicado a trabajar constantemente en terreno con la comunidad educando a la población en los lugares de alta afluencia de público. A principios del 2021 se comienzan a capacitar a funcionarios de Establecimiento educacionales para prevenir brotes escolares. </a:t>
            </a:r>
            <a:endParaRPr lang="es-CL" dirty="0"/>
          </a:p>
        </p:txBody>
      </p:sp>
      <p:sp>
        <p:nvSpPr>
          <p:cNvPr id="4" name="3 Marcador de número de diapositiva"/>
          <p:cNvSpPr>
            <a:spLocks noGrp="1"/>
          </p:cNvSpPr>
          <p:nvPr>
            <p:ph type="sldNum" sz="quarter" idx="10"/>
          </p:nvPr>
        </p:nvSpPr>
        <p:spPr/>
        <p:txBody>
          <a:bodyPr/>
          <a:lstStyle/>
          <a:p>
            <a:fld id="{4CB503D3-0EA2-419D-8266-AF0E48877D9D}" type="slidenum">
              <a:rPr lang="es-CL" smtClean="0"/>
              <a:t>38</a:t>
            </a:fld>
            <a:endParaRPr lang="es-CL"/>
          </a:p>
        </p:txBody>
      </p:sp>
    </p:spTree>
    <p:extLst>
      <p:ext uri="{BB962C8B-B14F-4D97-AF65-F5344CB8AC3E}">
        <p14:creationId xmlns:p14="http://schemas.microsoft.com/office/powerpoint/2010/main" val="2008647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5F6C09B1-2219-458F-B806-9E4B38942FFA}" type="datetimeFigureOut">
              <a:rPr lang="es-ES" smtClean="0"/>
              <a:t>24/02/2022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F965F94-7692-4A81-9409-40B88B250A69}" type="slidenum">
              <a:rPr lang="es-ES" smtClean="0"/>
              <a:t>‹Nº›</a:t>
            </a:fld>
            <a:endParaRPr lang="es-ES"/>
          </a:p>
        </p:txBody>
      </p:sp>
    </p:spTree>
    <p:extLst>
      <p:ext uri="{BB962C8B-B14F-4D97-AF65-F5344CB8AC3E}">
        <p14:creationId xmlns:p14="http://schemas.microsoft.com/office/powerpoint/2010/main" val="175931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5F6C09B1-2219-458F-B806-9E4B38942FFA}" type="datetimeFigureOut">
              <a:rPr lang="es-ES" smtClean="0"/>
              <a:t>24/02/2022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F965F94-7692-4A81-9409-40B88B250A69}" type="slidenum">
              <a:rPr lang="es-ES" smtClean="0"/>
              <a:t>‹Nº›</a:t>
            </a:fld>
            <a:endParaRPr lang="es-ES"/>
          </a:p>
        </p:txBody>
      </p:sp>
    </p:spTree>
    <p:extLst>
      <p:ext uri="{BB962C8B-B14F-4D97-AF65-F5344CB8AC3E}">
        <p14:creationId xmlns:p14="http://schemas.microsoft.com/office/powerpoint/2010/main" val="635379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5F6C09B1-2219-458F-B806-9E4B38942FFA}" type="datetimeFigureOut">
              <a:rPr lang="es-ES" smtClean="0"/>
              <a:t>24/02/2022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F965F94-7692-4A81-9409-40B88B250A69}" type="slidenum">
              <a:rPr lang="es-ES" smtClean="0"/>
              <a:t>‹Nº›</a:t>
            </a:fld>
            <a:endParaRPr lang="es-ES"/>
          </a:p>
        </p:txBody>
      </p:sp>
    </p:spTree>
    <p:extLst>
      <p:ext uri="{BB962C8B-B14F-4D97-AF65-F5344CB8AC3E}">
        <p14:creationId xmlns:p14="http://schemas.microsoft.com/office/powerpoint/2010/main" val="195487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Marcador de texto 2"/>
          <p:cNvSpPr>
            <a:spLocks noGrp="1"/>
          </p:cNvSpPr>
          <p:nvPr>
            <p:ph idx="18" hasCustomPrompt="1"/>
          </p:nvPr>
        </p:nvSpPr>
        <p:spPr>
          <a:xfrm>
            <a:off x="4639749" y="3035301"/>
            <a:ext cx="7010399" cy="3236699"/>
          </a:xfrm>
          <a:prstGeom prst="rect">
            <a:avLst/>
          </a:prstGeom>
        </p:spPr>
        <p:txBody>
          <a:bodyPr vert="horz" lIns="91440" tIns="45720" rIns="91440" bIns="45720" rtlCol="0">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000" baseline="0">
                <a:solidFill>
                  <a:schemeClr val="tx1">
                    <a:lumMod val="75000"/>
                  </a:schemeClr>
                </a:solidFill>
                <a:latin typeface="Verdana"/>
                <a:cs typeface="Verdana"/>
              </a:defRPr>
            </a:lvl1pPr>
            <a:lvl2pPr>
              <a:defRPr sz="2400">
                <a:solidFill>
                  <a:schemeClr val="bg1"/>
                </a:solidFill>
                <a:latin typeface="gobCL"/>
                <a:cs typeface="gobCL"/>
              </a:defRPr>
            </a:lvl2pPr>
            <a:lvl3pPr>
              <a:defRPr sz="2400">
                <a:solidFill>
                  <a:schemeClr val="bg1"/>
                </a:solidFill>
                <a:latin typeface="gobCL"/>
                <a:cs typeface="gobCL"/>
              </a:defRPr>
            </a:lvl3pPr>
          </a:lstStyle>
          <a:p>
            <a:pPr lvl="0"/>
            <a:r>
              <a:rPr lang="es-ES_tradnl" dirty="0"/>
              <a:t>Contenido de la </a:t>
            </a:r>
            <a:r>
              <a:rPr lang="es-ES_tradnl" dirty="0" err="1"/>
              <a:t>slide</a:t>
            </a:r>
            <a:r>
              <a:rPr lang="es-ES_tradnl" dirty="0"/>
              <a:t> en dos columnas de texto. </a:t>
            </a:r>
            <a:r>
              <a:rPr lang="es-ES_tradnl" dirty="0" err="1"/>
              <a:t>Verdana</a:t>
            </a:r>
            <a:r>
              <a:rPr lang="es-ES_tradnl" dirty="0"/>
              <a:t> 15pt. </a:t>
            </a:r>
          </a:p>
          <a:p>
            <a:pPr lvl="0"/>
            <a:endParaRPr lang="es-ES_tradnl" dirty="0"/>
          </a:p>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es-ES_tradnl" dirty="0"/>
              <a:t>Texto texto texto texto texto texto texto texto texto texto texto texto texto texto texto.</a:t>
            </a:r>
          </a:p>
          <a:p>
            <a:pPr lvl="0"/>
            <a:r>
              <a:rPr lang="es-ES_tradnl" dirty="0"/>
              <a:t> </a:t>
            </a:r>
          </a:p>
        </p:txBody>
      </p:sp>
      <p:sp>
        <p:nvSpPr>
          <p:cNvPr id="7" name="Marcador de contenido 12"/>
          <p:cNvSpPr>
            <a:spLocks noGrp="1"/>
          </p:cNvSpPr>
          <p:nvPr>
            <p:ph sz="quarter" idx="12" hasCustomPrompt="1"/>
          </p:nvPr>
        </p:nvSpPr>
        <p:spPr>
          <a:xfrm>
            <a:off x="4639733" y="1066801"/>
            <a:ext cx="7010400" cy="990600"/>
          </a:xfrm>
          <a:prstGeom prst="rect">
            <a:avLst/>
          </a:prstGeom>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2667" b="1" i="0" spc="0">
                <a:solidFill>
                  <a:schemeClr val="accent1"/>
                </a:solidFill>
                <a:latin typeface="Verdana"/>
              </a:defRPr>
            </a:lvl1pPr>
          </a:lstStyle>
          <a:p>
            <a:pPr lvl="0"/>
            <a:r>
              <a:rPr lang="es-ES" dirty="0"/>
              <a:t>Titulo del capítulo/tema de la </a:t>
            </a:r>
            <a:r>
              <a:rPr lang="es-ES" dirty="0" err="1"/>
              <a:t>diapo</a:t>
            </a:r>
            <a:r>
              <a:rPr lang="es-ES" dirty="0"/>
              <a:t>. en máx. dos líneas. </a:t>
            </a:r>
            <a:r>
              <a:rPr lang="es-ES" dirty="0" err="1"/>
              <a:t>Verdana</a:t>
            </a:r>
            <a:r>
              <a:rPr lang="es-ES" dirty="0"/>
              <a:t> Negrita 20pt:</a:t>
            </a:r>
          </a:p>
          <a:p>
            <a:pPr lvl="0"/>
            <a:endParaRPr lang="es-ES" dirty="0"/>
          </a:p>
        </p:txBody>
      </p:sp>
      <p:sp>
        <p:nvSpPr>
          <p:cNvPr id="8" name="Marcador de contenido 12"/>
          <p:cNvSpPr>
            <a:spLocks noGrp="1"/>
          </p:cNvSpPr>
          <p:nvPr>
            <p:ph sz="quarter" idx="13" hasCustomPrompt="1"/>
          </p:nvPr>
        </p:nvSpPr>
        <p:spPr>
          <a:xfrm>
            <a:off x="4639733" y="2184403"/>
            <a:ext cx="7010400" cy="723900"/>
          </a:xfrm>
          <a:prstGeom prst="rect">
            <a:avLst/>
          </a:prstGeom>
        </p:spPr>
        <p:txBody>
          <a:bodyPr vert="horz"/>
          <a:lstStyle>
            <a:lvl1pPr marL="0" marR="0" indent="0" algn="l" defTabSz="609585" rtl="0" eaLnBrk="1" fontAlgn="auto" latinLnBrk="0" hangingPunct="1">
              <a:lnSpc>
                <a:spcPct val="100000"/>
              </a:lnSpc>
              <a:spcBef>
                <a:spcPct val="20000"/>
              </a:spcBef>
              <a:spcAft>
                <a:spcPts val="0"/>
              </a:spcAft>
              <a:buClrTx/>
              <a:buSzTx/>
              <a:buFont typeface="Arial"/>
              <a:buNone/>
              <a:tabLst/>
              <a:defRPr sz="2400" b="0" i="0" spc="0">
                <a:solidFill>
                  <a:srgbClr val="4F81BD"/>
                </a:solidFill>
                <a:latin typeface="Verdana"/>
              </a:defRPr>
            </a:lvl1pPr>
          </a:lstStyle>
          <a:p>
            <a:pPr lvl="0"/>
            <a:r>
              <a:rPr lang="es-ES" dirty="0"/>
              <a:t>(Línea adicional) Subtema </a:t>
            </a:r>
            <a:r>
              <a:rPr lang="es-ES" dirty="0" err="1"/>
              <a:t>Verdana</a:t>
            </a:r>
            <a:r>
              <a:rPr lang="es-ES" dirty="0"/>
              <a:t> 18pt</a:t>
            </a:r>
          </a:p>
          <a:p>
            <a:pPr lvl="0"/>
            <a:endParaRPr lang="es-ES" dirty="0"/>
          </a:p>
        </p:txBody>
      </p:sp>
      <p:sp>
        <p:nvSpPr>
          <p:cNvPr id="2" name="CuadroTexto 1"/>
          <p:cNvSpPr txBox="1"/>
          <p:nvPr userDrawn="1"/>
        </p:nvSpPr>
        <p:spPr>
          <a:xfrm>
            <a:off x="11333644" y="6475879"/>
            <a:ext cx="437940" cy="297454"/>
          </a:xfrm>
          <a:prstGeom prst="rect">
            <a:avLst/>
          </a:prstGeom>
          <a:noFill/>
        </p:spPr>
        <p:txBody>
          <a:bodyPr wrap="none" rtlCol="0">
            <a:spAutoFit/>
          </a:bodyPr>
          <a:lstStyle/>
          <a:p>
            <a:pPr algn="r"/>
            <a:fld id="{F0D743BD-13B2-8146-8C09-0F6A22AE68B5}" type="slidenum">
              <a:rPr lang="es-ES" sz="1333" smtClean="0">
                <a:solidFill>
                  <a:schemeClr val="tx1">
                    <a:lumMod val="65000"/>
                    <a:lumOff val="35000"/>
                  </a:schemeClr>
                </a:solidFill>
                <a:latin typeface="Candara"/>
                <a:cs typeface="Candara"/>
              </a:rPr>
              <a:pPr algn="r"/>
              <a:t>‹Nº›</a:t>
            </a:fld>
            <a:endParaRPr lang="es-ES" sz="1333" dirty="0">
              <a:solidFill>
                <a:schemeClr val="tx1">
                  <a:lumMod val="65000"/>
                  <a:lumOff val="35000"/>
                </a:schemeClr>
              </a:solidFill>
              <a:latin typeface="Candara"/>
              <a:cs typeface="Candara"/>
            </a:endParaRPr>
          </a:p>
        </p:txBody>
      </p:sp>
    </p:spTree>
    <p:extLst>
      <p:ext uri="{BB962C8B-B14F-4D97-AF65-F5344CB8AC3E}">
        <p14:creationId xmlns:p14="http://schemas.microsoft.com/office/powerpoint/2010/main" val="382822202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8FC7CE3-769F-472E-84EF-2ABFE33891E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xmlns="" id="{2EB2A940-F7B1-4572-B926-BBC6E9C5D4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xmlns="" id="{5E51C7B3-42D3-4129-9401-CA252A8A4491}"/>
              </a:ext>
            </a:extLst>
          </p:cNvPr>
          <p:cNvSpPr>
            <a:spLocks noGrp="1"/>
          </p:cNvSpPr>
          <p:nvPr>
            <p:ph type="dt" sz="half" idx="10"/>
          </p:nvPr>
        </p:nvSpPr>
        <p:spPr/>
        <p:txBody>
          <a:bodyPr/>
          <a:lstStyle/>
          <a:p>
            <a:fld id="{C005658F-57A8-4A1F-806B-3312A755B002}" type="datetimeFigureOut">
              <a:rPr lang="es-CL" smtClean="0"/>
              <a:t>24-02-2022</a:t>
            </a:fld>
            <a:endParaRPr lang="es-CL"/>
          </a:p>
        </p:txBody>
      </p:sp>
      <p:sp>
        <p:nvSpPr>
          <p:cNvPr id="5" name="Marcador de pie de página 4">
            <a:extLst>
              <a:ext uri="{FF2B5EF4-FFF2-40B4-BE49-F238E27FC236}">
                <a16:creationId xmlns:a16="http://schemas.microsoft.com/office/drawing/2014/main" xmlns="" id="{D2E86F7E-129B-45F7-9D19-B387655362E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9EF7C26A-B5FA-43FE-B07F-B5C541AC75E4}"/>
              </a:ext>
            </a:extLst>
          </p:cNvPr>
          <p:cNvSpPr>
            <a:spLocks noGrp="1"/>
          </p:cNvSpPr>
          <p:nvPr>
            <p:ph type="sldNum" sz="quarter" idx="12"/>
          </p:nvPr>
        </p:nvSpPr>
        <p:spPr/>
        <p:txBody>
          <a:bodyPr/>
          <a:lstStyle/>
          <a:p>
            <a:fld id="{0B7B8AE4-F009-4723-B9DA-E42BCCD289F1}" type="slidenum">
              <a:rPr lang="es-CL" smtClean="0"/>
              <a:t>‹Nº›</a:t>
            </a:fld>
            <a:endParaRPr lang="es-CL"/>
          </a:p>
        </p:txBody>
      </p:sp>
    </p:spTree>
    <p:extLst>
      <p:ext uri="{BB962C8B-B14F-4D97-AF65-F5344CB8AC3E}">
        <p14:creationId xmlns:p14="http://schemas.microsoft.com/office/powerpoint/2010/main" val="1586311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781B7C-F709-4F0F-A8F6-D7E060D1E86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E9A4E17F-48D5-4104-A479-E4F0B706FF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BFACF977-6C54-4E6C-BC10-9D3E1EDB6F12}"/>
              </a:ext>
            </a:extLst>
          </p:cNvPr>
          <p:cNvSpPr>
            <a:spLocks noGrp="1"/>
          </p:cNvSpPr>
          <p:nvPr>
            <p:ph type="dt" sz="half" idx="10"/>
          </p:nvPr>
        </p:nvSpPr>
        <p:spPr/>
        <p:txBody>
          <a:bodyPr/>
          <a:lstStyle/>
          <a:p>
            <a:fld id="{C005658F-57A8-4A1F-806B-3312A755B002}" type="datetimeFigureOut">
              <a:rPr lang="es-CL" smtClean="0"/>
              <a:t>24-02-2022</a:t>
            </a:fld>
            <a:endParaRPr lang="es-CL"/>
          </a:p>
        </p:txBody>
      </p:sp>
      <p:sp>
        <p:nvSpPr>
          <p:cNvPr id="5" name="Marcador de pie de página 4">
            <a:extLst>
              <a:ext uri="{FF2B5EF4-FFF2-40B4-BE49-F238E27FC236}">
                <a16:creationId xmlns:a16="http://schemas.microsoft.com/office/drawing/2014/main" xmlns="" id="{7DE66824-B9E1-4A63-8658-550D1A2AED0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2B13D108-2233-4F98-845E-3A2859E11036}"/>
              </a:ext>
            </a:extLst>
          </p:cNvPr>
          <p:cNvSpPr>
            <a:spLocks noGrp="1"/>
          </p:cNvSpPr>
          <p:nvPr>
            <p:ph type="sldNum" sz="quarter" idx="12"/>
          </p:nvPr>
        </p:nvSpPr>
        <p:spPr/>
        <p:txBody>
          <a:bodyPr/>
          <a:lstStyle/>
          <a:p>
            <a:fld id="{0B7B8AE4-F009-4723-B9DA-E42BCCD289F1}" type="slidenum">
              <a:rPr lang="es-CL" smtClean="0"/>
              <a:t>‹Nº›</a:t>
            </a:fld>
            <a:endParaRPr lang="es-CL"/>
          </a:p>
        </p:txBody>
      </p:sp>
    </p:spTree>
    <p:extLst>
      <p:ext uri="{BB962C8B-B14F-4D97-AF65-F5344CB8AC3E}">
        <p14:creationId xmlns:p14="http://schemas.microsoft.com/office/powerpoint/2010/main" val="3391360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293F7E-EC0E-43E0-B3DE-8C2CC71EB6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D40DDE44-1C3E-429E-99BC-8267B04156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C2E32649-7196-4681-B44B-F2C3FAE76496}"/>
              </a:ext>
            </a:extLst>
          </p:cNvPr>
          <p:cNvSpPr>
            <a:spLocks noGrp="1"/>
          </p:cNvSpPr>
          <p:nvPr>
            <p:ph type="dt" sz="half" idx="10"/>
          </p:nvPr>
        </p:nvSpPr>
        <p:spPr/>
        <p:txBody>
          <a:bodyPr/>
          <a:lstStyle/>
          <a:p>
            <a:fld id="{C005658F-57A8-4A1F-806B-3312A755B002}" type="datetimeFigureOut">
              <a:rPr lang="es-CL" smtClean="0"/>
              <a:t>24-02-2022</a:t>
            </a:fld>
            <a:endParaRPr lang="es-CL"/>
          </a:p>
        </p:txBody>
      </p:sp>
      <p:sp>
        <p:nvSpPr>
          <p:cNvPr id="5" name="Marcador de pie de página 4">
            <a:extLst>
              <a:ext uri="{FF2B5EF4-FFF2-40B4-BE49-F238E27FC236}">
                <a16:creationId xmlns:a16="http://schemas.microsoft.com/office/drawing/2014/main" xmlns="" id="{D370E642-BC5A-4BBE-8070-9C8BAB3FA4B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18B0C0D8-334E-4E7A-8938-DE82B6C0F39C}"/>
              </a:ext>
            </a:extLst>
          </p:cNvPr>
          <p:cNvSpPr>
            <a:spLocks noGrp="1"/>
          </p:cNvSpPr>
          <p:nvPr>
            <p:ph type="sldNum" sz="quarter" idx="12"/>
          </p:nvPr>
        </p:nvSpPr>
        <p:spPr/>
        <p:txBody>
          <a:bodyPr/>
          <a:lstStyle/>
          <a:p>
            <a:fld id="{0B7B8AE4-F009-4723-B9DA-E42BCCD289F1}" type="slidenum">
              <a:rPr lang="es-CL" smtClean="0"/>
              <a:t>‹Nº›</a:t>
            </a:fld>
            <a:endParaRPr lang="es-CL"/>
          </a:p>
        </p:txBody>
      </p:sp>
    </p:spTree>
    <p:extLst>
      <p:ext uri="{BB962C8B-B14F-4D97-AF65-F5344CB8AC3E}">
        <p14:creationId xmlns:p14="http://schemas.microsoft.com/office/powerpoint/2010/main" val="1619526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BDB5D99-2D0D-4441-B156-C59366A92CE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376A1057-7507-4E16-94F0-40AB8DF3E82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xmlns="" id="{BE83B0A9-46FA-42FA-AF2B-EE53870A075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xmlns="" id="{F7DE361A-809E-42E2-810F-D9028C1901A3}"/>
              </a:ext>
            </a:extLst>
          </p:cNvPr>
          <p:cNvSpPr>
            <a:spLocks noGrp="1"/>
          </p:cNvSpPr>
          <p:nvPr>
            <p:ph type="dt" sz="half" idx="10"/>
          </p:nvPr>
        </p:nvSpPr>
        <p:spPr/>
        <p:txBody>
          <a:bodyPr/>
          <a:lstStyle/>
          <a:p>
            <a:fld id="{C005658F-57A8-4A1F-806B-3312A755B002}" type="datetimeFigureOut">
              <a:rPr lang="es-CL" smtClean="0"/>
              <a:t>24-02-2022</a:t>
            </a:fld>
            <a:endParaRPr lang="es-CL"/>
          </a:p>
        </p:txBody>
      </p:sp>
      <p:sp>
        <p:nvSpPr>
          <p:cNvPr id="6" name="Marcador de pie de página 5">
            <a:extLst>
              <a:ext uri="{FF2B5EF4-FFF2-40B4-BE49-F238E27FC236}">
                <a16:creationId xmlns:a16="http://schemas.microsoft.com/office/drawing/2014/main" xmlns="" id="{13062889-B574-4CEB-8F71-35C6CA45890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xmlns="" id="{A946B8D4-4AFE-4028-B3A4-E1151F2C300A}"/>
              </a:ext>
            </a:extLst>
          </p:cNvPr>
          <p:cNvSpPr>
            <a:spLocks noGrp="1"/>
          </p:cNvSpPr>
          <p:nvPr>
            <p:ph type="sldNum" sz="quarter" idx="12"/>
          </p:nvPr>
        </p:nvSpPr>
        <p:spPr/>
        <p:txBody>
          <a:bodyPr/>
          <a:lstStyle/>
          <a:p>
            <a:fld id="{0B7B8AE4-F009-4723-B9DA-E42BCCD289F1}" type="slidenum">
              <a:rPr lang="es-CL" smtClean="0"/>
              <a:t>‹Nº›</a:t>
            </a:fld>
            <a:endParaRPr lang="es-CL"/>
          </a:p>
        </p:txBody>
      </p:sp>
    </p:spTree>
    <p:extLst>
      <p:ext uri="{BB962C8B-B14F-4D97-AF65-F5344CB8AC3E}">
        <p14:creationId xmlns:p14="http://schemas.microsoft.com/office/powerpoint/2010/main" val="2875778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38FC7A8-D039-4916-A3E0-61048ABB344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4749A648-AFE1-4C86-9FE0-139DF3D9D1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A92CBDC2-8B72-4880-9049-249F6E47906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xmlns="" id="{1625CC76-5C8D-4D4B-8873-6D5C910E9A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4389B925-5160-4AF6-B534-FAB43640400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xmlns="" id="{91BC2B8E-98DD-4877-B1CB-E41F410B827A}"/>
              </a:ext>
            </a:extLst>
          </p:cNvPr>
          <p:cNvSpPr>
            <a:spLocks noGrp="1"/>
          </p:cNvSpPr>
          <p:nvPr>
            <p:ph type="dt" sz="half" idx="10"/>
          </p:nvPr>
        </p:nvSpPr>
        <p:spPr/>
        <p:txBody>
          <a:bodyPr/>
          <a:lstStyle/>
          <a:p>
            <a:fld id="{C005658F-57A8-4A1F-806B-3312A755B002}" type="datetimeFigureOut">
              <a:rPr lang="es-CL" smtClean="0"/>
              <a:t>24-02-2022</a:t>
            </a:fld>
            <a:endParaRPr lang="es-CL"/>
          </a:p>
        </p:txBody>
      </p:sp>
      <p:sp>
        <p:nvSpPr>
          <p:cNvPr id="8" name="Marcador de pie de página 7">
            <a:extLst>
              <a:ext uri="{FF2B5EF4-FFF2-40B4-BE49-F238E27FC236}">
                <a16:creationId xmlns:a16="http://schemas.microsoft.com/office/drawing/2014/main" xmlns="" id="{BB736333-2A63-4100-BD7D-A2D5CC1AF4B2}"/>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xmlns="" id="{1D4A1282-C7E2-4C2E-A3E1-4D0A86683367}"/>
              </a:ext>
            </a:extLst>
          </p:cNvPr>
          <p:cNvSpPr>
            <a:spLocks noGrp="1"/>
          </p:cNvSpPr>
          <p:nvPr>
            <p:ph type="sldNum" sz="quarter" idx="12"/>
          </p:nvPr>
        </p:nvSpPr>
        <p:spPr/>
        <p:txBody>
          <a:bodyPr/>
          <a:lstStyle/>
          <a:p>
            <a:fld id="{0B7B8AE4-F009-4723-B9DA-E42BCCD289F1}" type="slidenum">
              <a:rPr lang="es-CL" smtClean="0"/>
              <a:t>‹Nº›</a:t>
            </a:fld>
            <a:endParaRPr lang="es-CL"/>
          </a:p>
        </p:txBody>
      </p:sp>
    </p:spTree>
    <p:extLst>
      <p:ext uri="{BB962C8B-B14F-4D97-AF65-F5344CB8AC3E}">
        <p14:creationId xmlns:p14="http://schemas.microsoft.com/office/powerpoint/2010/main" val="268424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1DCF1A8-6530-41A7-B50E-C0E3E8864E0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xmlns="" id="{219A8C79-DA81-4B80-AED3-49693EBDBF33}"/>
              </a:ext>
            </a:extLst>
          </p:cNvPr>
          <p:cNvSpPr>
            <a:spLocks noGrp="1"/>
          </p:cNvSpPr>
          <p:nvPr>
            <p:ph type="dt" sz="half" idx="10"/>
          </p:nvPr>
        </p:nvSpPr>
        <p:spPr/>
        <p:txBody>
          <a:bodyPr/>
          <a:lstStyle/>
          <a:p>
            <a:fld id="{C005658F-57A8-4A1F-806B-3312A755B002}" type="datetimeFigureOut">
              <a:rPr lang="es-CL" smtClean="0"/>
              <a:t>24-02-2022</a:t>
            </a:fld>
            <a:endParaRPr lang="es-CL"/>
          </a:p>
        </p:txBody>
      </p:sp>
      <p:sp>
        <p:nvSpPr>
          <p:cNvPr id="4" name="Marcador de pie de página 3">
            <a:extLst>
              <a:ext uri="{FF2B5EF4-FFF2-40B4-BE49-F238E27FC236}">
                <a16:creationId xmlns:a16="http://schemas.microsoft.com/office/drawing/2014/main" xmlns="" id="{003CCBA4-60FE-49FA-81F0-1E32D0B2C383}"/>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xmlns="" id="{2A3325EC-D2BC-4691-93A0-65F77BD6379F}"/>
              </a:ext>
            </a:extLst>
          </p:cNvPr>
          <p:cNvSpPr>
            <a:spLocks noGrp="1"/>
          </p:cNvSpPr>
          <p:nvPr>
            <p:ph type="sldNum" sz="quarter" idx="12"/>
          </p:nvPr>
        </p:nvSpPr>
        <p:spPr/>
        <p:txBody>
          <a:bodyPr/>
          <a:lstStyle/>
          <a:p>
            <a:fld id="{0B7B8AE4-F009-4723-B9DA-E42BCCD289F1}" type="slidenum">
              <a:rPr lang="es-CL" smtClean="0"/>
              <a:t>‹Nº›</a:t>
            </a:fld>
            <a:endParaRPr lang="es-CL"/>
          </a:p>
        </p:txBody>
      </p:sp>
    </p:spTree>
    <p:extLst>
      <p:ext uri="{BB962C8B-B14F-4D97-AF65-F5344CB8AC3E}">
        <p14:creationId xmlns:p14="http://schemas.microsoft.com/office/powerpoint/2010/main" val="1281307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D50EC02E-D416-4F46-A1F0-EC35C6F7556F}"/>
              </a:ext>
            </a:extLst>
          </p:cNvPr>
          <p:cNvSpPr>
            <a:spLocks noGrp="1"/>
          </p:cNvSpPr>
          <p:nvPr>
            <p:ph type="dt" sz="half" idx="10"/>
          </p:nvPr>
        </p:nvSpPr>
        <p:spPr/>
        <p:txBody>
          <a:bodyPr/>
          <a:lstStyle/>
          <a:p>
            <a:fld id="{C005658F-57A8-4A1F-806B-3312A755B002}" type="datetimeFigureOut">
              <a:rPr lang="es-CL" smtClean="0"/>
              <a:t>24-02-2022</a:t>
            </a:fld>
            <a:endParaRPr lang="es-CL"/>
          </a:p>
        </p:txBody>
      </p:sp>
      <p:sp>
        <p:nvSpPr>
          <p:cNvPr id="3" name="Marcador de pie de página 2">
            <a:extLst>
              <a:ext uri="{FF2B5EF4-FFF2-40B4-BE49-F238E27FC236}">
                <a16:creationId xmlns:a16="http://schemas.microsoft.com/office/drawing/2014/main" xmlns="" id="{FCB3E243-29F5-4D12-8A77-5722AE76C5F0}"/>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xmlns="" id="{818EE8BE-5138-408A-ADA7-4E25536DB521}"/>
              </a:ext>
            </a:extLst>
          </p:cNvPr>
          <p:cNvSpPr>
            <a:spLocks noGrp="1"/>
          </p:cNvSpPr>
          <p:nvPr>
            <p:ph type="sldNum" sz="quarter" idx="12"/>
          </p:nvPr>
        </p:nvSpPr>
        <p:spPr/>
        <p:txBody>
          <a:bodyPr/>
          <a:lstStyle/>
          <a:p>
            <a:fld id="{0B7B8AE4-F009-4723-B9DA-E42BCCD289F1}" type="slidenum">
              <a:rPr lang="es-CL" smtClean="0"/>
              <a:t>‹Nº›</a:t>
            </a:fld>
            <a:endParaRPr lang="es-CL"/>
          </a:p>
        </p:txBody>
      </p:sp>
    </p:spTree>
    <p:extLst>
      <p:ext uri="{BB962C8B-B14F-4D97-AF65-F5344CB8AC3E}">
        <p14:creationId xmlns:p14="http://schemas.microsoft.com/office/powerpoint/2010/main" val="1275842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5F6C09B1-2219-458F-B806-9E4B38942FFA}" type="datetimeFigureOut">
              <a:rPr lang="es-ES" smtClean="0"/>
              <a:t>24/02/2022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F965F94-7692-4A81-9409-40B88B250A69}" type="slidenum">
              <a:rPr lang="es-ES" smtClean="0"/>
              <a:t>‹Nº›</a:t>
            </a:fld>
            <a:endParaRPr lang="es-ES"/>
          </a:p>
        </p:txBody>
      </p:sp>
    </p:spTree>
    <p:extLst>
      <p:ext uri="{BB962C8B-B14F-4D97-AF65-F5344CB8AC3E}">
        <p14:creationId xmlns:p14="http://schemas.microsoft.com/office/powerpoint/2010/main" val="421269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94FA818-4260-4B70-A6E5-D003C03CBD0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xmlns="" id="{05BBF857-3B5E-4BB4-8F88-A100A714B5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xmlns="" id="{2589CA77-8B2D-4D4A-A623-979CD89D1F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B26ADCA2-D675-433B-97AA-AE84FD607629}"/>
              </a:ext>
            </a:extLst>
          </p:cNvPr>
          <p:cNvSpPr>
            <a:spLocks noGrp="1"/>
          </p:cNvSpPr>
          <p:nvPr>
            <p:ph type="dt" sz="half" idx="10"/>
          </p:nvPr>
        </p:nvSpPr>
        <p:spPr/>
        <p:txBody>
          <a:bodyPr/>
          <a:lstStyle/>
          <a:p>
            <a:fld id="{C005658F-57A8-4A1F-806B-3312A755B002}" type="datetimeFigureOut">
              <a:rPr lang="es-CL" smtClean="0"/>
              <a:t>24-02-2022</a:t>
            </a:fld>
            <a:endParaRPr lang="es-CL"/>
          </a:p>
        </p:txBody>
      </p:sp>
      <p:sp>
        <p:nvSpPr>
          <p:cNvPr id="6" name="Marcador de pie de página 5">
            <a:extLst>
              <a:ext uri="{FF2B5EF4-FFF2-40B4-BE49-F238E27FC236}">
                <a16:creationId xmlns:a16="http://schemas.microsoft.com/office/drawing/2014/main" xmlns="" id="{4A49986B-F816-4A5C-9B6E-C5D61FCA821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xmlns="" id="{A2B4B6AF-799A-450A-9AF9-05B7EDDEB14A}"/>
              </a:ext>
            </a:extLst>
          </p:cNvPr>
          <p:cNvSpPr>
            <a:spLocks noGrp="1"/>
          </p:cNvSpPr>
          <p:nvPr>
            <p:ph type="sldNum" sz="quarter" idx="12"/>
          </p:nvPr>
        </p:nvSpPr>
        <p:spPr/>
        <p:txBody>
          <a:bodyPr/>
          <a:lstStyle/>
          <a:p>
            <a:fld id="{0B7B8AE4-F009-4723-B9DA-E42BCCD289F1}" type="slidenum">
              <a:rPr lang="es-CL" smtClean="0"/>
              <a:t>‹Nº›</a:t>
            </a:fld>
            <a:endParaRPr lang="es-CL"/>
          </a:p>
        </p:txBody>
      </p:sp>
    </p:spTree>
    <p:extLst>
      <p:ext uri="{BB962C8B-B14F-4D97-AF65-F5344CB8AC3E}">
        <p14:creationId xmlns:p14="http://schemas.microsoft.com/office/powerpoint/2010/main" val="2340485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4BCC5F1-CED7-41E3-B27D-3BE26D0F06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xmlns="" id="{42858840-73BB-42A0-8E40-FC94CE46DF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xmlns="" id="{6C4B2339-DE93-4F27-BA09-B2AD165BCC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6E97821E-D4EA-41A2-88DA-11F0CD184F77}"/>
              </a:ext>
            </a:extLst>
          </p:cNvPr>
          <p:cNvSpPr>
            <a:spLocks noGrp="1"/>
          </p:cNvSpPr>
          <p:nvPr>
            <p:ph type="dt" sz="half" idx="10"/>
          </p:nvPr>
        </p:nvSpPr>
        <p:spPr/>
        <p:txBody>
          <a:bodyPr/>
          <a:lstStyle/>
          <a:p>
            <a:fld id="{C005658F-57A8-4A1F-806B-3312A755B002}" type="datetimeFigureOut">
              <a:rPr lang="es-CL" smtClean="0"/>
              <a:t>24-02-2022</a:t>
            </a:fld>
            <a:endParaRPr lang="es-CL"/>
          </a:p>
        </p:txBody>
      </p:sp>
      <p:sp>
        <p:nvSpPr>
          <p:cNvPr id="6" name="Marcador de pie de página 5">
            <a:extLst>
              <a:ext uri="{FF2B5EF4-FFF2-40B4-BE49-F238E27FC236}">
                <a16:creationId xmlns:a16="http://schemas.microsoft.com/office/drawing/2014/main" xmlns="" id="{1215DB3E-F32C-40C6-B988-12261B711C5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xmlns="" id="{9E17B831-1107-44A2-8F34-ADA576892B69}"/>
              </a:ext>
            </a:extLst>
          </p:cNvPr>
          <p:cNvSpPr>
            <a:spLocks noGrp="1"/>
          </p:cNvSpPr>
          <p:nvPr>
            <p:ph type="sldNum" sz="quarter" idx="12"/>
          </p:nvPr>
        </p:nvSpPr>
        <p:spPr/>
        <p:txBody>
          <a:bodyPr/>
          <a:lstStyle/>
          <a:p>
            <a:fld id="{0B7B8AE4-F009-4723-B9DA-E42BCCD289F1}" type="slidenum">
              <a:rPr lang="es-CL" smtClean="0"/>
              <a:t>‹Nº›</a:t>
            </a:fld>
            <a:endParaRPr lang="es-CL"/>
          </a:p>
        </p:txBody>
      </p:sp>
    </p:spTree>
    <p:extLst>
      <p:ext uri="{BB962C8B-B14F-4D97-AF65-F5344CB8AC3E}">
        <p14:creationId xmlns:p14="http://schemas.microsoft.com/office/powerpoint/2010/main" val="3201020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AC85E4-4CD7-4738-9F73-77399A4C9496}"/>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8BAB1062-55FB-4E74-A897-68D0D4BE507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36C5312F-FF2B-4F7D-BA6B-431BA13C78E7}"/>
              </a:ext>
            </a:extLst>
          </p:cNvPr>
          <p:cNvSpPr>
            <a:spLocks noGrp="1"/>
          </p:cNvSpPr>
          <p:nvPr>
            <p:ph type="dt" sz="half" idx="10"/>
          </p:nvPr>
        </p:nvSpPr>
        <p:spPr/>
        <p:txBody>
          <a:bodyPr/>
          <a:lstStyle/>
          <a:p>
            <a:fld id="{C005658F-57A8-4A1F-806B-3312A755B002}" type="datetimeFigureOut">
              <a:rPr lang="es-CL" smtClean="0"/>
              <a:t>24-02-2022</a:t>
            </a:fld>
            <a:endParaRPr lang="es-CL"/>
          </a:p>
        </p:txBody>
      </p:sp>
      <p:sp>
        <p:nvSpPr>
          <p:cNvPr id="5" name="Marcador de pie de página 4">
            <a:extLst>
              <a:ext uri="{FF2B5EF4-FFF2-40B4-BE49-F238E27FC236}">
                <a16:creationId xmlns:a16="http://schemas.microsoft.com/office/drawing/2014/main" xmlns="" id="{460C732D-FB28-4F0D-81E8-D15F7F05D52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A0DC2F17-EFFB-43BF-BC9D-BDC2C1CA227D}"/>
              </a:ext>
            </a:extLst>
          </p:cNvPr>
          <p:cNvSpPr>
            <a:spLocks noGrp="1"/>
          </p:cNvSpPr>
          <p:nvPr>
            <p:ph type="sldNum" sz="quarter" idx="12"/>
          </p:nvPr>
        </p:nvSpPr>
        <p:spPr/>
        <p:txBody>
          <a:bodyPr/>
          <a:lstStyle/>
          <a:p>
            <a:fld id="{0B7B8AE4-F009-4723-B9DA-E42BCCD289F1}" type="slidenum">
              <a:rPr lang="es-CL" smtClean="0"/>
              <a:t>‹Nº›</a:t>
            </a:fld>
            <a:endParaRPr lang="es-CL"/>
          </a:p>
        </p:txBody>
      </p:sp>
    </p:spTree>
    <p:extLst>
      <p:ext uri="{BB962C8B-B14F-4D97-AF65-F5344CB8AC3E}">
        <p14:creationId xmlns:p14="http://schemas.microsoft.com/office/powerpoint/2010/main" val="1995464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C0C3159F-2621-40D8-9381-28F241EB07B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xmlns="" id="{2CEEA17E-413E-453A-8815-B75430FCB8A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75A45DFC-1B1C-4FFF-B2AD-AC2B71DAFDFD}"/>
              </a:ext>
            </a:extLst>
          </p:cNvPr>
          <p:cNvSpPr>
            <a:spLocks noGrp="1"/>
          </p:cNvSpPr>
          <p:nvPr>
            <p:ph type="dt" sz="half" idx="10"/>
          </p:nvPr>
        </p:nvSpPr>
        <p:spPr/>
        <p:txBody>
          <a:bodyPr/>
          <a:lstStyle/>
          <a:p>
            <a:fld id="{C005658F-57A8-4A1F-806B-3312A755B002}" type="datetimeFigureOut">
              <a:rPr lang="es-CL" smtClean="0"/>
              <a:t>24-02-2022</a:t>
            </a:fld>
            <a:endParaRPr lang="es-CL"/>
          </a:p>
        </p:txBody>
      </p:sp>
      <p:sp>
        <p:nvSpPr>
          <p:cNvPr id="5" name="Marcador de pie de página 4">
            <a:extLst>
              <a:ext uri="{FF2B5EF4-FFF2-40B4-BE49-F238E27FC236}">
                <a16:creationId xmlns:a16="http://schemas.microsoft.com/office/drawing/2014/main" xmlns="" id="{4E0B7E85-7739-47B7-B8FC-16D14EFDB6D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xmlns="" id="{6D449E72-F193-47F6-B776-917177ECE229}"/>
              </a:ext>
            </a:extLst>
          </p:cNvPr>
          <p:cNvSpPr>
            <a:spLocks noGrp="1"/>
          </p:cNvSpPr>
          <p:nvPr>
            <p:ph type="sldNum" sz="quarter" idx="12"/>
          </p:nvPr>
        </p:nvSpPr>
        <p:spPr/>
        <p:txBody>
          <a:bodyPr/>
          <a:lstStyle/>
          <a:p>
            <a:fld id="{0B7B8AE4-F009-4723-B9DA-E42BCCD289F1}" type="slidenum">
              <a:rPr lang="es-CL" smtClean="0"/>
              <a:t>‹Nº›</a:t>
            </a:fld>
            <a:endParaRPr lang="es-CL"/>
          </a:p>
        </p:txBody>
      </p:sp>
    </p:spTree>
    <p:extLst>
      <p:ext uri="{BB962C8B-B14F-4D97-AF65-F5344CB8AC3E}">
        <p14:creationId xmlns:p14="http://schemas.microsoft.com/office/powerpoint/2010/main" val="18303769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6" name="Content Placeholder 11"/>
          <p:cNvSpPr>
            <a:spLocks noGrp="1"/>
          </p:cNvSpPr>
          <p:nvPr>
            <p:ph sz="quarter" idx="11"/>
          </p:nvPr>
        </p:nvSpPr>
        <p:spPr>
          <a:xfrm>
            <a:off x="4250267" y="2582496"/>
            <a:ext cx="7941733" cy="1027545"/>
          </a:xfrm>
          <a:prstGeom prst="rect">
            <a:avLst/>
          </a:prstGeom>
        </p:spPr>
        <p:txBody>
          <a:bodyPr vert="horz"/>
          <a:lstStyle>
            <a:lvl1pPr marL="0" indent="0">
              <a:buNone/>
              <a:defRPr sz="3733" b="1" i="0">
                <a:solidFill>
                  <a:srgbClr val="4F81BD"/>
                </a:solidFill>
                <a:latin typeface="Verdana"/>
                <a:cs typeface="Verdana"/>
              </a:defRPr>
            </a:lvl1pPr>
          </a:lstStyle>
          <a:p>
            <a:pPr lvl="0"/>
            <a:r>
              <a:rPr lang="es-ES"/>
              <a:t>Haga clic para modificar el estilo de texto del patrón</a:t>
            </a:r>
          </a:p>
        </p:txBody>
      </p:sp>
      <p:sp>
        <p:nvSpPr>
          <p:cNvPr id="11" name="Content Placeholder 11"/>
          <p:cNvSpPr>
            <a:spLocks noGrp="1"/>
          </p:cNvSpPr>
          <p:nvPr>
            <p:ph sz="quarter" idx="12"/>
          </p:nvPr>
        </p:nvSpPr>
        <p:spPr>
          <a:xfrm>
            <a:off x="4250267" y="3623728"/>
            <a:ext cx="7941733" cy="1027545"/>
          </a:xfrm>
          <a:prstGeom prst="rect">
            <a:avLst/>
          </a:prstGeom>
        </p:spPr>
        <p:txBody>
          <a:bodyPr vert="horz"/>
          <a:lstStyle>
            <a:lvl1pPr marL="0" indent="0">
              <a:buNone/>
              <a:defRPr sz="2400" b="0" i="0">
                <a:solidFill>
                  <a:srgbClr val="4F81BD"/>
                </a:solidFill>
                <a:latin typeface="Verdana"/>
                <a:cs typeface="Verdana"/>
              </a:defRPr>
            </a:lvl1pPr>
          </a:lstStyle>
          <a:p>
            <a:pPr lvl="0"/>
            <a:r>
              <a:rPr lang="es-ES"/>
              <a:t>Haga clic para modificar el estilo de texto del patrón</a:t>
            </a:r>
          </a:p>
        </p:txBody>
      </p:sp>
    </p:spTree>
    <p:extLst>
      <p:ext uri="{BB962C8B-B14F-4D97-AF65-F5344CB8AC3E}">
        <p14:creationId xmlns:p14="http://schemas.microsoft.com/office/powerpoint/2010/main" val="185865906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10" name="Picture 9" descr="logoPNG.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868" y="0"/>
            <a:ext cx="2711025" cy="2033269"/>
          </a:xfrm>
          <a:prstGeom prst="rect">
            <a:avLst/>
          </a:prstGeom>
        </p:spPr>
      </p:pic>
      <p:sp>
        <p:nvSpPr>
          <p:cNvPr id="11" name="Content Placeholder 11"/>
          <p:cNvSpPr>
            <a:spLocks noGrp="1"/>
          </p:cNvSpPr>
          <p:nvPr>
            <p:ph sz="quarter" idx="11" hasCustomPrompt="1"/>
          </p:nvPr>
        </p:nvSpPr>
        <p:spPr>
          <a:xfrm>
            <a:off x="4250267" y="2582489"/>
            <a:ext cx="7941733" cy="1027545"/>
          </a:xfrm>
          <a:prstGeom prst="rect">
            <a:avLst/>
          </a:prstGeom>
        </p:spPr>
        <p:txBody>
          <a:bodyPr vert="horz"/>
          <a:lstStyle>
            <a:lvl1pPr marL="0" indent="0">
              <a:buNone/>
              <a:defRPr sz="2800" b="1" i="0">
                <a:solidFill>
                  <a:srgbClr val="4F81BD"/>
                </a:solidFill>
                <a:latin typeface="Verdana"/>
                <a:cs typeface="Verdana"/>
              </a:defRPr>
            </a:lvl1pPr>
          </a:lstStyle>
          <a:p>
            <a:r>
              <a:rPr lang="es-ES" dirty="0"/>
              <a:t>Estilo portada presentación 1, </a:t>
            </a:r>
            <a:r>
              <a:rPr lang="es-ES" dirty="0" err="1"/>
              <a:t>Verdana</a:t>
            </a:r>
            <a:r>
              <a:rPr lang="es-ES" dirty="0"/>
              <a:t> Negrita 28pt</a:t>
            </a:r>
          </a:p>
        </p:txBody>
      </p:sp>
      <p:sp>
        <p:nvSpPr>
          <p:cNvPr id="12" name="Content Placeholder 11"/>
          <p:cNvSpPr>
            <a:spLocks noGrp="1"/>
          </p:cNvSpPr>
          <p:nvPr>
            <p:ph sz="quarter" idx="12" hasCustomPrompt="1"/>
          </p:nvPr>
        </p:nvSpPr>
        <p:spPr>
          <a:xfrm>
            <a:off x="4250267" y="3623721"/>
            <a:ext cx="7941733" cy="1027545"/>
          </a:xfrm>
          <a:prstGeom prst="rect">
            <a:avLst/>
          </a:prstGeom>
        </p:spPr>
        <p:txBody>
          <a:bodyPr vert="horz"/>
          <a:lstStyle>
            <a:lvl1pPr marL="0" indent="0">
              <a:buNone/>
              <a:defRPr sz="1800" b="0" i="0">
                <a:solidFill>
                  <a:srgbClr val="4F81BD"/>
                </a:solidFill>
                <a:latin typeface="Verdana"/>
                <a:cs typeface="Verdana"/>
              </a:defRPr>
            </a:lvl1pPr>
          </a:lstStyle>
          <a:p>
            <a:r>
              <a:rPr lang="es-ES" dirty="0">
                <a:solidFill>
                  <a:schemeClr val="accent1"/>
                </a:solidFill>
              </a:rPr>
              <a:t>(Línea adicional) Subtema </a:t>
            </a:r>
            <a:r>
              <a:rPr lang="es-ES" dirty="0" err="1">
                <a:solidFill>
                  <a:schemeClr val="accent1"/>
                </a:solidFill>
              </a:rPr>
              <a:t>Verdana</a:t>
            </a:r>
            <a:r>
              <a:rPr lang="es-ES" dirty="0">
                <a:solidFill>
                  <a:schemeClr val="accent1"/>
                </a:solidFill>
              </a:rPr>
              <a:t> 18pt</a:t>
            </a:r>
          </a:p>
        </p:txBody>
      </p:sp>
    </p:spTree>
    <p:extLst>
      <p:ext uri="{BB962C8B-B14F-4D97-AF65-F5344CB8AC3E}">
        <p14:creationId xmlns:p14="http://schemas.microsoft.com/office/powerpoint/2010/main" val="197735191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Marcador de texto 2"/>
          <p:cNvSpPr>
            <a:spLocks noGrp="1"/>
          </p:cNvSpPr>
          <p:nvPr>
            <p:ph idx="18" hasCustomPrompt="1"/>
          </p:nvPr>
        </p:nvSpPr>
        <p:spPr>
          <a:xfrm>
            <a:off x="4639737" y="3035301"/>
            <a:ext cx="7010399" cy="3236699"/>
          </a:xfrm>
          <a:prstGeom prst="rect">
            <a:avLst/>
          </a:prstGeom>
        </p:spPr>
        <p:txBody>
          <a:bodyPr vert="horz" lIns="91440" tIns="45720" rIns="91440" bIns="45720" rtlCol="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500" baseline="0">
                <a:solidFill>
                  <a:schemeClr val="tx1">
                    <a:lumMod val="75000"/>
                  </a:schemeClr>
                </a:solidFill>
                <a:latin typeface="Verdana"/>
                <a:cs typeface="Verdana"/>
              </a:defRPr>
            </a:lvl1pPr>
            <a:lvl2pPr>
              <a:defRPr sz="1800">
                <a:solidFill>
                  <a:schemeClr val="bg1"/>
                </a:solidFill>
                <a:latin typeface="gobCL"/>
                <a:cs typeface="gobCL"/>
              </a:defRPr>
            </a:lvl2pPr>
            <a:lvl3pPr>
              <a:defRPr sz="1800">
                <a:solidFill>
                  <a:schemeClr val="bg1"/>
                </a:solidFill>
                <a:latin typeface="gobCL"/>
                <a:cs typeface="gobCL"/>
              </a:defRPr>
            </a:lvl3pPr>
          </a:lstStyle>
          <a:p>
            <a:pPr lvl="0"/>
            <a:r>
              <a:rPr lang="es-ES_tradnl" dirty="0"/>
              <a:t>Contenido de la </a:t>
            </a:r>
            <a:r>
              <a:rPr lang="es-ES_tradnl" dirty="0" err="1"/>
              <a:t>slide</a:t>
            </a:r>
            <a:r>
              <a:rPr lang="es-ES_tradnl" dirty="0"/>
              <a:t> en dos columnas de texto. </a:t>
            </a:r>
            <a:r>
              <a:rPr lang="es-ES_tradnl" dirty="0" err="1"/>
              <a:t>Verdana</a:t>
            </a:r>
            <a:r>
              <a:rPr lang="es-ES_tradnl" dirty="0"/>
              <a:t> 15pt. </a:t>
            </a:r>
          </a:p>
          <a:p>
            <a:pPr lvl="0"/>
            <a:endParaRPr lang="es-ES_tradnl"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s-ES_tradnl" dirty="0"/>
              <a:t>Texto texto texto texto texto texto texto texto texto texto texto texto texto texto texto.</a:t>
            </a:r>
          </a:p>
          <a:p>
            <a:pPr lvl="0"/>
            <a:r>
              <a:rPr lang="es-ES_tradnl" dirty="0"/>
              <a:t> </a:t>
            </a:r>
          </a:p>
        </p:txBody>
      </p:sp>
      <p:sp>
        <p:nvSpPr>
          <p:cNvPr id="7" name="Marcador de contenido 12"/>
          <p:cNvSpPr>
            <a:spLocks noGrp="1"/>
          </p:cNvSpPr>
          <p:nvPr>
            <p:ph sz="quarter" idx="12" hasCustomPrompt="1"/>
          </p:nvPr>
        </p:nvSpPr>
        <p:spPr>
          <a:xfrm>
            <a:off x="4639733" y="1066801"/>
            <a:ext cx="7010400" cy="9906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b="1" i="0" spc="0">
                <a:solidFill>
                  <a:schemeClr val="accent1"/>
                </a:solidFill>
                <a:latin typeface="Verdana"/>
              </a:defRPr>
            </a:lvl1pPr>
          </a:lstStyle>
          <a:p>
            <a:pPr lvl="0"/>
            <a:r>
              <a:rPr lang="es-ES" dirty="0"/>
              <a:t>Titulo del capítulo/tema de la </a:t>
            </a:r>
            <a:r>
              <a:rPr lang="es-ES" dirty="0" err="1"/>
              <a:t>diapo</a:t>
            </a:r>
            <a:r>
              <a:rPr lang="es-ES" dirty="0"/>
              <a:t>. en máx. dos líneas. </a:t>
            </a:r>
            <a:r>
              <a:rPr lang="es-ES" dirty="0" err="1"/>
              <a:t>Verdana</a:t>
            </a:r>
            <a:r>
              <a:rPr lang="es-ES" dirty="0"/>
              <a:t> Negrita 20pt:</a:t>
            </a:r>
          </a:p>
          <a:p>
            <a:pPr lvl="0"/>
            <a:endParaRPr lang="es-ES" dirty="0"/>
          </a:p>
        </p:txBody>
      </p:sp>
      <p:sp>
        <p:nvSpPr>
          <p:cNvPr id="8" name="Marcador de contenido 12"/>
          <p:cNvSpPr>
            <a:spLocks noGrp="1"/>
          </p:cNvSpPr>
          <p:nvPr>
            <p:ph sz="quarter" idx="13" hasCustomPrompt="1"/>
          </p:nvPr>
        </p:nvSpPr>
        <p:spPr>
          <a:xfrm>
            <a:off x="4639733" y="2184401"/>
            <a:ext cx="7010400" cy="7239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b="0" i="0" spc="0">
                <a:solidFill>
                  <a:srgbClr val="4F81BD"/>
                </a:solidFill>
                <a:latin typeface="Verdana"/>
              </a:defRPr>
            </a:lvl1pPr>
          </a:lstStyle>
          <a:p>
            <a:pPr lvl="0"/>
            <a:r>
              <a:rPr lang="es-ES" dirty="0"/>
              <a:t>(Línea adicional) Subtema </a:t>
            </a:r>
            <a:r>
              <a:rPr lang="es-ES" dirty="0" err="1"/>
              <a:t>Verdana</a:t>
            </a:r>
            <a:r>
              <a:rPr lang="es-ES" dirty="0"/>
              <a:t> 18pt</a:t>
            </a:r>
          </a:p>
          <a:p>
            <a:pPr lvl="0"/>
            <a:endParaRPr lang="es-ES" dirty="0"/>
          </a:p>
        </p:txBody>
      </p:sp>
      <p:sp>
        <p:nvSpPr>
          <p:cNvPr id="2" name="CuadroTexto 1"/>
          <p:cNvSpPr txBox="1"/>
          <p:nvPr userDrawn="1"/>
        </p:nvSpPr>
        <p:spPr>
          <a:xfrm>
            <a:off x="11397764" y="6475874"/>
            <a:ext cx="373820" cy="246221"/>
          </a:xfrm>
          <a:prstGeom prst="rect">
            <a:avLst/>
          </a:prstGeom>
          <a:noFill/>
        </p:spPr>
        <p:txBody>
          <a:bodyPr wrap="none" rtlCol="0">
            <a:spAutoFit/>
          </a:bodyPr>
          <a:lstStyle/>
          <a:p>
            <a:pPr algn="r"/>
            <a:fld id="{F0D743BD-13B2-8146-8C09-0F6A22AE68B5}" type="slidenum">
              <a:rPr lang="es-ES" sz="1000" smtClean="0">
                <a:solidFill>
                  <a:schemeClr val="tx1">
                    <a:lumMod val="65000"/>
                    <a:lumOff val="35000"/>
                  </a:schemeClr>
                </a:solidFill>
                <a:latin typeface="Candara"/>
                <a:cs typeface="Candara"/>
              </a:rPr>
              <a:pPr algn="r"/>
              <a:t>‹Nº›</a:t>
            </a:fld>
            <a:endParaRPr lang="es-ES" sz="1000" dirty="0">
              <a:solidFill>
                <a:schemeClr val="tx1">
                  <a:lumMod val="65000"/>
                  <a:lumOff val="35000"/>
                </a:schemeClr>
              </a:solidFill>
              <a:latin typeface="Candara"/>
              <a:cs typeface="Candara"/>
            </a:endParaRPr>
          </a:p>
        </p:txBody>
      </p:sp>
    </p:spTree>
    <p:extLst>
      <p:ext uri="{BB962C8B-B14F-4D97-AF65-F5344CB8AC3E}">
        <p14:creationId xmlns:p14="http://schemas.microsoft.com/office/powerpoint/2010/main" val="139248406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5F6C09B1-2219-458F-B806-9E4B38942FFA}" type="datetimeFigureOut">
              <a:rPr lang="es-ES" smtClean="0"/>
              <a:t>24/02/2022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F965F94-7692-4A81-9409-40B88B250A69}" type="slidenum">
              <a:rPr lang="es-ES" smtClean="0"/>
              <a:t>‹Nº›</a:t>
            </a:fld>
            <a:endParaRPr lang="es-ES"/>
          </a:p>
        </p:txBody>
      </p:sp>
    </p:spTree>
    <p:extLst>
      <p:ext uri="{BB962C8B-B14F-4D97-AF65-F5344CB8AC3E}">
        <p14:creationId xmlns:p14="http://schemas.microsoft.com/office/powerpoint/2010/main" val="12569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5F6C09B1-2219-458F-B806-9E4B38942FFA}" type="datetimeFigureOut">
              <a:rPr lang="es-ES" smtClean="0"/>
              <a:t>24/02/2022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F965F94-7692-4A81-9409-40B88B250A69}" type="slidenum">
              <a:rPr lang="es-ES" smtClean="0"/>
              <a:t>‹Nº›</a:t>
            </a:fld>
            <a:endParaRPr lang="es-ES"/>
          </a:p>
        </p:txBody>
      </p:sp>
    </p:spTree>
    <p:extLst>
      <p:ext uri="{BB962C8B-B14F-4D97-AF65-F5344CB8AC3E}">
        <p14:creationId xmlns:p14="http://schemas.microsoft.com/office/powerpoint/2010/main" val="337444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5F6C09B1-2219-458F-B806-9E4B38942FFA}" type="datetimeFigureOut">
              <a:rPr lang="es-ES" smtClean="0"/>
              <a:t>24/02/2022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F965F94-7692-4A81-9409-40B88B250A69}" type="slidenum">
              <a:rPr lang="es-ES" smtClean="0"/>
              <a:t>‹Nº›</a:t>
            </a:fld>
            <a:endParaRPr lang="es-ES"/>
          </a:p>
        </p:txBody>
      </p:sp>
    </p:spTree>
    <p:extLst>
      <p:ext uri="{BB962C8B-B14F-4D97-AF65-F5344CB8AC3E}">
        <p14:creationId xmlns:p14="http://schemas.microsoft.com/office/powerpoint/2010/main" val="25478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5F6C09B1-2219-458F-B806-9E4B38942FFA}" type="datetimeFigureOut">
              <a:rPr lang="es-ES" smtClean="0"/>
              <a:t>24/02/2022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F965F94-7692-4A81-9409-40B88B250A69}" type="slidenum">
              <a:rPr lang="es-ES" smtClean="0"/>
              <a:t>‹Nº›</a:t>
            </a:fld>
            <a:endParaRPr lang="es-ES"/>
          </a:p>
        </p:txBody>
      </p:sp>
    </p:spTree>
    <p:extLst>
      <p:ext uri="{BB962C8B-B14F-4D97-AF65-F5344CB8AC3E}">
        <p14:creationId xmlns:p14="http://schemas.microsoft.com/office/powerpoint/2010/main" val="287510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F6C09B1-2219-458F-B806-9E4B38942FFA}" type="datetimeFigureOut">
              <a:rPr lang="es-ES" smtClean="0"/>
              <a:t>24/02/2022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F965F94-7692-4A81-9409-40B88B250A69}" type="slidenum">
              <a:rPr lang="es-ES" smtClean="0"/>
              <a:t>‹Nº›</a:t>
            </a:fld>
            <a:endParaRPr lang="es-ES"/>
          </a:p>
        </p:txBody>
      </p:sp>
    </p:spTree>
    <p:extLst>
      <p:ext uri="{BB962C8B-B14F-4D97-AF65-F5344CB8AC3E}">
        <p14:creationId xmlns:p14="http://schemas.microsoft.com/office/powerpoint/2010/main" val="240158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F6C09B1-2219-458F-B806-9E4B38942FFA}" type="datetimeFigureOut">
              <a:rPr lang="es-ES" smtClean="0"/>
              <a:t>24/02/2022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F965F94-7692-4A81-9409-40B88B250A69}" type="slidenum">
              <a:rPr lang="es-ES" smtClean="0"/>
              <a:t>‹Nº›</a:t>
            </a:fld>
            <a:endParaRPr lang="es-ES"/>
          </a:p>
        </p:txBody>
      </p:sp>
    </p:spTree>
    <p:extLst>
      <p:ext uri="{BB962C8B-B14F-4D97-AF65-F5344CB8AC3E}">
        <p14:creationId xmlns:p14="http://schemas.microsoft.com/office/powerpoint/2010/main" val="223617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F6C09B1-2219-458F-B806-9E4B38942FFA}" type="datetimeFigureOut">
              <a:rPr lang="es-ES" smtClean="0"/>
              <a:t>24/02/2022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F965F94-7692-4A81-9409-40B88B250A69}" type="slidenum">
              <a:rPr lang="es-ES" smtClean="0"/>
              <a:t>‹Nº›</a:t>
            </a:fld>
            <a:endParaRPr lang="es-ES"/>
          </a:p>
        </p:txBody>
      </p:sp>
    </p:spTree>
    <p:extLst>
      <p:ext uri="{BB962C8B-B14F-4D97-AF65-F5344CB8AC3E}">
        <p14:creationId xmlns:p14="http://schemas.microsoft.com/office/powerpoint/2010/main" val="25445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6C09B1-2219-458F-B806-9E4B38942FFA}" type="datetimeFigureOut">
              <a:rPr lang="es-ES" smtClean="0"/>
              <a:t>24/02/2022</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65F94-7692-4A81-9409-40B88B250A69}" type="slidenum">
              <a:rPr lang="es-ES" smtClean="0"/>
              <a:t>‹Nº›</a:t>
            </a:fld>
            <a:endParaRPr lang="es-ES"/>
          </a:p>
        </p:txBody>
      </p:sp>
    </p:spTree>
    <p:extLst>
      <p:ext uri="{BB962C8B-B14F-4D97-AF65-F5344CB8AC3E}">
        <p14:creationId xmlns:p14="http://schemas.microsoft.com/office/powerpoint/2010/main" val="226296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0066FD29-6040-4C70-BC85-2CE60E5E34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xmlns="" id="{AE423ABF-5EE2-40DE-99A0-2B588FA815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xmlns="" id="{AE501DCE-ADCF-49E6-BC98-69101DE3DB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05658F-57A8-4A1F-806B-3312A755B002}" type="datetimeFigureOut">
              <a:rPr lang="es-CL" smtClean="0"/>
              <a:t>24-02-2022</a:t>
            </a:fld>
            <a:endParaRPr lang="es-CL"/>
          </a:p>
        </p:txBody>
      </p:sp>
      <p:sp>
        <p:nvSpPr>
          <p:cNvPr id="5" name="Marcador de pie de página 4">
            <a:extLst>
              <a:ext uri="{FF2B5EF4-FFF2-40B4-BE49-F238E27FC236}">
                <a16:creationId xmlns:a16="http://schemas.microsoft.com/office/drawing/2014/main" xmlns="" id="{FFA5BB17-3F88-4504-9ACA-066412FA03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xmlns="" id="{D4C0E137-5FDC-43B1-8EBC-2D4C897BE2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7B8AE4-F009-4723-B9DA-E42BCCD289F1}" type="slidenum">
              <a:rPr lang="es-CL" smtClean="0"/>
              <a:t>‹Nº›</a:t>
            </a:fld>
            <a:endParaRPr lang="es-CL"/>
          </a:p>
        </p:txBody>
      </p:sp>
    </p:spTree>
    <p:extLst>
      <p:ext uri="{BB962C8B-B14F-4D97-AF65-F5344CB8AC3E}">
        <p14:creationId xmlns:p14="http://schemas.microsoft.com/office/powerpoint/2010/main" val="3594302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5"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6.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Layout" Target="../diagrams/layout3.xml"/><Relationship Id="rId7" Type="http://schemas.openxmlformats.org/officeDocument/2006/relationships/image" Target="../media/image29.png"/><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32.jpeg"/><Relationship Id="rId4" Type="http://schemas.openxmlformats.org/officeDocument/2006/relationships/diagramQuickStyle" Target="../diagrams/quickStyle3.xml"/><Relationship Id="rId9"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1.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2048934"/>
            <a:ext cx="12192000" cy="2246841"/>
            <a:chOff x="0" y="1820334"/>
            <a:chExt cx="12192000" cy="2252133"/>
          </a:xfrm>
          <a:solidFill>
            <a:schemeClr val="bg1">
              <a:lumMod val="85000"/>
            </a:schemeClr>
          </a:solidFill>
        </p:grpSpPr>
        <p:sp>
          <p:nvSpPr>
            <p:cNvPr id="4" name="Rectángulo 3"/>
            <p:cNvSpPr/>
            <p:nvPr/>
          </p:nvSpPr>
          <p:spPr>
            <a:xfrm>
              <a:off x="0" y="1820334"/>
              <a:ext cx="12192000" cy="22521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p:cNvSpPr txBox="1"/>
            <p:nvPr/>
          </p:nvSpPr>
          <p:spPr>
            <a:xfrm>
              <a:off x="1190625" y="2175933"/>
              <a:ext cx="10482854" cy="524452"/>
            </a:xfrm>
            <a:prstGeom prst="rect">
              <a:avLst/>
            </a:prstGeom>
            <a:grp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s-CL" sz="2800" b="1" i="0" u="none" strike="noStrike" kern="1200" cap="none" spc="0" normalizeH="0" baseline="0" noProof="0" dirty="0">
                <a:ln>
                  <a:noFill/>
                </a:ln>
                <a:solidFill>
                  <a:srgbClr val="0070C0"/>
                </a:solidFill>
                <a:effectLst/>
                <a:uLnTx/>
                <a:uFillTx/>
                <a:latin typeface="+mj-lt"/>
                <a:ea typeface="+mn-ea"/>
              </a:endParaRPr>
            </a:p>
          </p:txBody>
        </p:sp>
      </p:gr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99" y="162113"/>
            <a:ext cx="1380067" cy="1377775"/>
          </a:xfrm>
          <a:prstGeom prst="rect">
            <a:avLst/>
          </a:prstGeom>
        </p:spPr>
      </p:pic>
      <p:sp>
        <p:nvSpPr>
          <p:cNvPr id="9" name="CuadroTexto 8"/>
          <p:cNvSpPr txBox="1"/>
          <p:nvPr/>
        </p:nvSpPr>
        <p:spPr>
          <a:xfrm>
            <a:off x="2345267" y="4943465"/>
            <a:ext cx="9000066" cy="566309"/>
          </a:xfrm>
          <a:prstGeom prst="rect">
            <a:avLst/>
          </a:prstGeom>
          <a:noFill/>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L" sz="1400" b="1" i="0" u="none" strike="noStrike" kern="1200" cap="none" spc="0" normalizeH="0" baseline="0" noProof="0" dirty="0">
                <a:ln>
                  <a:noFill/>
                </a:ln>
                <a:solidFill>
                  <a:srgbClr val="4472C4">
                    <a:lumMod val="75000"/>
                  </a:srgbClr>
                </a:solidFill>
                <a:effectLst/>
                <a:uLnTx/>
                <a:uFillTx/>
                <a:latin typeface="Candara" charset="0"/>
                <a:ea typeface="Candara" charset="0"/>
                <a:cs typeface="Candara" charset="0"/>
              </a:rPr>
              <a:t>Seremi de Salud Tarapacá</a:t>
            </a: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s-CL" sz="1400" b="1" dirty="0">
                <a:solidFill>
                  <a:srgbClr val="4472C4">
                    <a:lumMod val="75000"/>
                  </a:srgbClr>
                </a:solidFill>
                <a:latin typeface="Candara" charset="0"/>
                <a:ea typeface="Candara" charset="0"/>
                <a:cs typeface="Candara" charset="0"/>
              </a:rPr>
              <a:t>24.02.2022</a:t>
            </a:r>
            <a:endParaRPr kumimoji="0" lang="es-CL" sz="1400" b="1" i="0" u="none" strike="noStrike" kern="1200" cap="none" spc="0" normalizeH="0" baseline="0" noProof="0" dirty="0">
              <a:ln>
                <a:noFill/>
              </a:ln>
              <a:solidFill>
                <a:srgbClr val="4472C4">
                  <a:lumMod val="75000"/>
                </a:srgbClr>
              </a:solidFill>
              <a:effectLst/>
              <a:uLnTx/>
              <a:uFillTx/>
              <a:latin typeface="Candara" charset="0"/>
              <a:ea typeface="Candara" charset="0"/>
              <a:cs typeface="Candara" charset="0"/>
            </a:endParaRPr>
          </a:p>
        </p:txBody>
      </p:sp>
      <p:sp>
        <p:nvSpPr>
          <p:cNvPr id="8" name="CuadroTexto 7">
            <a:extLst>
              <a:ext uri="{FF2B5EF4-FFF2-40B4-BE49-F238E27FC236}">
                <a16:creationId xmlns:a16="http://schemas.microsoft.com/office/drawing/2014/main" xmlns="" id="{A18AB612-5C03-4D2B-926E-30E1F64DE89E}"/>
              </a:ext>
            </a:extLst>
          </p:cNvPr>
          <p:cNvSpPr txBox="1"/>
          <p:nvPr/>
        </p:nvSpPr>
        <p:spPr>
          <a:xfrm>
            <a:off x="2613804" y="2496850"/>
            <a:ext cx="6661749" cy="1569660"/>
          </a:xfrm>
          <a:prstGeom prst="rect">
            <a:avLst/>
          </a:prstGeom>
          <a:noFill/>
        </p:spPr>
        <p:txBody>
          <a:bodyPr wrap="square">
            <a:spAutoFit/>
          </a:bodyPr>
          <a:lstStyle/>
          <a:p>
            <a:pPr algn="ctr"/>
            <a:r>
              <a:rPr lang="es-CL" sz="24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Organización y reorganización de la Autoridad Sanitaria Regional en el contexto de la Pandemia COVID 19</a:t>
            </a:r>
          </a:p>
          <a:p>
            <a:pPr algn="ctr"/>
            <a:endParaRPr lang="es-CL" sz="2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1584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2"/>
          </p:nvPr>
        </p:nvSpPr>
        <p:spPr>
          <a:xfrm>
            <a:off x="133351" y="1285875"/>
            <a:ext cx="11895667" cy="5366809"/>
          </a:xfrm>
          <a:ln>
            <a:solidFill>
              <a:schemeClr val="accent1"/>
            </a:solidFill>
            <a:prstDash val="dashDot"/>
          </a:ln>
        </p:spPr>
        <p:txBody>
          <a:bodyPr>
            <a:normAutofit/>
          </a:bodyPr>
          <a:lstStyle/>
          <a:p>
            <a:pPr algn="just">
              <a:lnSpc>
                <a:spcPct val="100000"/>
              </a:lnSpc>
              <a:spcBef>
                <a:spcPts val="0"/>
              </a:spcBef>
              <a:defRPr/>
            </a:pPr>
            <a:endParaRPr lang="es-CL" sz="1600" dirty="0">
              <a:solidFill>
                <a:schemeClr val="accent1">
                  <a:lumMod val="75000"/>
                </a:schemeClr>
              </a:solidFill>
              <a:latin typeface="+mn-lt"/>
            </a:endParaRPr>
          </a:p>
          <a:p>
            <a:pPr algn="just">
              <a:lnSpc>
                <a:spcPct val="100000"/>
              </a:lnSpc>
              <a:spcBef>
                <a:spcPts val="0"/>
              </a:spcBef>
              <a:defRPr/>
            </a:pPr>
            <a:r>
              <a:rPr lang="es-CL" sz="1600" dirty="0">
                <a:solidFill>
                  <a:schemeClr val="accent1"/>
                </a:solidFill>
                <a:latin typeface="+mn-lt"/>
              </a:rPr>
              <a:t>Continua y termina el proceso de vigilancia con la evaluación sindromica de casos realizando llamado telefónico diariamente y contactos estrechos llamando los días 6-8-11-14, si no presentan síntomas, de lo contrario el llamado es diario.</a:t>
            </a:r>
          </a:p>
          <a:p>
            <a:pPr algn="just">
              <a:lnSpc>
                <a:spcPct val="100000"/>
              </a:lnSpc>
              <a:spcBef>
                <a:spcPts val="0"/>
              </a:spcBef>
              <a:defRPr/>
            </a:pPr>
            <a:endParaRPr lang="es-CL" sz="1600" dirty="0">
              <a:solidFill>
                <a:schemeClr val="accent1"/>
              </a:solidFill>
              <a:latin typeface="+mn-lt"/>
            </a:endParaRPr>
          </a:p>
          <a:p>
            <a:pPr algn="just">
              <a:lnSpc>
                <a:spcPct val="100000"/>
              </a:lnSpc>
              <a:spcBef>
                <a:spcPts val="0"/>
              </a:spcBef>
              <a:defRPr/>
            </a:pPr>
            <a:endParaRPr lang="es-ES" sz="1600" dirty="0">
              <a:latin typeface="+mn-lt"/>
            </a:endParaRPr>
          </a:p>
          <a:p>
            <a:pPr>
              <a:lnSpc>
                <a:spcPct val="100000"/>
              </a:lnSpc>
              <a:spcBef>
                <a:spcPts val="0"/>
              </a:spcBef>
              <a:defRPr/>
            </a:pPr>
            <a:r>
              <a:rPr lang="es-ES" sz="1600" u="sng" dirty="0">
                <a:latin typeface="+mn-lt"/>
              </a:rPr>
              <a:t>Funciones de la sala de seguimiento</a:t>
            </a:r>
          </a:p>
          <a:p>
            <a:pPr>
              <a:lnSpc>
                <a:spcPct val="100000"/>
              </a:lnSpc>
              <a:spcBef>
                <a:spcPts val="0"/>
              </a:spcBef>
              <a:defRPr/>
            </a:pPr>
            <a:endParaRPr lang="es-ES" sz="1600" dirty="0">
              <a:latin typeface="+mn-lt"/>
            </a:endParaRP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Realizar seguimiento diario de casos (clínicas privadas, BAC, familiares y sociales de las fuerzas armadas, Instituciones, brotes, </a:t>
            </a:r>
            <a:r>
              <a:rPr lang="es-ES" sz="1600" dirty="0" err="1">
                <a:solidFill>
                  <a:schemeClr val="accent1">
                    <a:lumMod val="75000"/>
                  </a:schemeClr>
                </a:solidFill>
                <a:latin typeface="+mn-lt"/>
              </a:rPr>
              <a:t>etc</a:t>
            </a:r>
            <a:r>
              <a:rPr lang="es-ES" sz="1600" dirty="0">
                <a:solidFill>
                  <a:schemeClr val="accent1">
                    <a:lumMod val="75000"/>
                  </a:schemeClr>
                </a:solidFill>
                <a:latin typeface="+mn-lt"/>
              </a:rPr>
              <a:t>) y registrar las llamadas telefónicas en calendario. </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Realizar seguimiento de contactos estrechos y expuestos (brotes) 4 veces durante la cuarentena y registrar llamadas en el calendario.</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Identificar contactos sintomáticos y que cumplan con la definición de caso probable por nexo epidemiológico.</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Realizar y registrar el seguimiento pendiente de la red asistencial.</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Verificar registros de al menos dos seguimientos en los contactos, siendo fundamentales los días 6 – 11-14.</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Constatación del seguimiento de mutualidades y privado.</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Gestionar acciones con la red asistencial si corresponde. </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Gestionar notificación de contactos que se transforman en caso probable.</a:t>
            </a:r>
          </a:p>
          <a:p>
            <a:pPr marL="380990" indent="-380990" algn="just">
              <a:lnSpc>
                <a:spcPct val="100000"/>
              </a:lnSpc>
              <a:spcBef>
                <a:spcPts val="0"/>
              </a:spcBef>
              <a:buFont typeface="Wingdings" panose="05000000000000000000" pitchFamily="2" charset="2"/>
              <a:buChar char="Ø"/>
              <a:defRPr/>
            </a:pPr>
            <a:r>
              <a:rPr lang="es-MX" sz="1600" dirty="0">
                <a:solidFill>
                  <a:schemeClr val="accent1">
                    <a:lumMod val="75000"/>
                  </a:schemeClr>
                </a:solidFill>
                <a:latin typeface="+mn-lt"/>
              </a:rPr>
              <a:t>Informar y copiar en las gestiones a la epidemióloga y encargada de la vigilancia. </a:t>
            </a:r>
            <a:endParaRPr lang="es-CL" sz="1600" dirty="0">
              <a:solidFill>
                <a:schemeClr val="accent1">
                  <a:lumMod val="75000"/>
                </a:schemeClr>
              </a:solidFill>
              <a:latin typeface="+mn-lt"/>
            </a:endParaRPr>
          </a:p>
          <a:p>
            <a:pPr marL="380990" indent="-380990" algn="just">
              <a:lnSpc>
                <a:spcPct val="100000"/>
              </a:lnSpc>
              <a:spcBef>
                <a:spcPts val="0"/>
              </a:spcBef>
              <a:buFont typeface="Wingdings" panose="05000000000000000000" pitchFamily="2" charset="2"/>
              <a:buChar char="Ø"/>
              <a:defRPr/>
            </a:pPr>
            <a:endParaRPr lang="es-ES" sz="1600" dirty="0">
              <a:latin typeface="+mn-lt"/>
            </a:endParaRPr>
          </a:p>
          <a:p>
            <a:pPr marL="380990" indent="-380990" algn="just">
              <a:lnSpc>
                <a:spcPct val="100000"/>
              </a:lnSpc>
              <a:spcBef>
                <a:spcPts val="0"/>
              </a:spcBef>
              <a:buFont typeface="Wingdings" panose="05000000000000000000" pitchFamily="2" charset="2"/>
              <a:buChar char="Ø"/>
              <a:defRPr/>
            </a:pPr>
            <a:endParaRPr lang="es-ES" sz="1600" dirty="0">
              <a:latin typeface="+mn-lt"/>
            </a:endParaRPr>
          </a:p>
          <a:p>
            <a:pPr>
              <a:lnSpc>
                <a:spcPct val="100000"/>
              </a:lnSpc>
              <a:spcBef>
                <a:spcPts val="0"/>
              </a:spcBef>
              <a:buFontTx/>
              <a:buChar char="-"/>
              <a:defRPr/>
            </a:pPr>
            <a:endParaRPr lang="es-ES" sz="1600" dirty="0">
              <a:latin typeface="+mn-lt"/>
            </a:endParaRPr>
          </a:p>
          <a:p>
            <a:pPr>
              <a:lnSpc>
                <a:spcPct val="100000"/>
              </a:lnSpc>
              <a:spcBef>
                <a:spcPts val="0"/>
              </a:spcBef>
              <a:defRPr/>
            </a:pPr>
            <a:endParaRPr lang="es-ES" sz="1600" dirty="0">
              <a:latin typeface="+mn-lt"/>
            </a:endParaRPr>
          </a:p>
        </p:txBody>
      </p:sp>
      <p:sp>
        <p:nvSpPr>
          <p:cNvPr id="4" name="CuadroTexto 3">
            <a:extLst>
              <a:ext uri="{FF2B5EF4-FFF2-40B4-BE49-F238E27FC236}">
                <a16:creationId xmlns:a16="http://schemas.microsoft.com/office/drawing/2014/main" xmlns="" id="{9A980A0F-5A98-42BB-A002-9A97460E4FA4}"/>
              </a:ext>
            </a:extLst>
          </p:cNvPr>
          <p:cNvSpPr txBox="1"/>
          <p:nvPr/>
        </p:nvSpPr>
        <p:spPr>
          <a:xfrm>
            <a:off x="2628900" y="386834"/>
            <a:ext cx="6096000" cy="461665"/>
          </a:xfrm>
          <a:prstGeom prst="rect">
            <a:avLst/>
          </a:prstGeom>
          <a:noFill/>
        </p:spPr>
        <p:txBody>
          <a:bodyPr wrap="square">
            <a:spAutoFit/>
          </a:bodyPr>
          <a:lstStyle/>
          <a:p>
            <a:pPr algn="ctr">
              <a:defRPr/>
            </a:pPr>
            <a:r>
              <a:rPr lang="es-CL" sz="2400" b="1" dirty="0">
                <a:latin typeface="+mn-lt"/>
              </a:rPr>
              <a:t>Área de Seguimiento </a:t>
            </a:r>
          </a:p>
        </p:txBody>
      </p:sp>
    </p:spTree>
    <p:extLst>
      <p:ext uri="{BB962C8B-B14F-4D97-AF65-F5344CB8AC3E}">
        <p14:creationId xmlns:p14="http://schemas.microsoft.com/office/powerpoint/2010/main" val="2536992785"/>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sz="quarter" idx="11"/>
          </p:nvPr>
        </p:nvSpPr>
        <p:spPr>
          <a:xfrm>
            <a:off x="4074027" y="260394"/>
            <a:ext cx="5956300" cy="702133"/>
          </a:xfrm>
        </p:spPr>
        <p:txBody>
          <a:bodyPr/>
          <a:lstStyle/>
          <a:p>
            <a:pPr algn="ctr"/>
            <a:r>
              <a:rPr lang="es-ES" dirty="0"/>
              <a:t>Licencia médica</a:t>
            </a:r>
            <a:endParaRPr lang="es-CL" dirty="0"/>
          </a:p>
        </p:txBody>
      </p:sp>
      <p:sp>
        <p:nvSpPr>
          <p:cNvPr id="3" name="Marcador de contenido 2"/>
          <p:cNvSpPr>
            <a:spLocks noGrp="1"/>
          </p:cNvSpPr>
          <p:nvPr>
            <p:ph sz="quarter" idx="12"/>
          </p:nvPr>
        </p:nvSpPr>
        <p:spPr>
          <a:xfrm>
            <a:off x="664234" y="2427822"/>
            <a:ext cx="10972800" cy="4141420"/>
          </a:xfrm>
          <a:ln>
            <a:solidFill>
              <a:schemeClr val="accent1"/>
            </a:solidFill>
          </a:ln>
        </p:spPr>
        <p:txBody>
          <a:bodyPr/>
          <a:lstStyle/>
          <a:p>
            <a:pPr marL="342900" indent="-342900" algn="just" eaLnBrk="0" hangingPunct="0">
              <a:buFont typeface="+mj-lt"/>
              <a:buAutoNum type="arabicPeriod"/>
            </a:pPr>
            <a:r>
              <a:rPr lang="es-ES" dirty="0"/>
              <a:t>Caso sospechoso: La debe indicar el médico tratante por un máximo de 4 días. Se puede extender hasta 4 días en caso de demora del examen (ORD. Nº 1096 del 23 marzo 2021).</a:t>
            </a:r>
          </a:p>
          <a:p>
            <a:pPr marL="342900" indent="-342900" algn="just" eaLnBrk="0" hangingPunct="0">
              <a:buFont typeface="+mj-lt"/>
              <a:buAutoNum type="arabicPeriod"/>
            </a:pPr>
            <a:endParaRPr lang="es-CL" dirty="0"/>
          </a:p>
          <a:p>
            <a:pPr marL="342900" indent="-342900" algn="just" eaLnBrk="0" hangingPunct="0">
              <a:buFont typeface="+mj-lt"/>
              <a:buAutoNum type="arabicPeriod"/>
            </a:pPr>
            <a:r>
              <a:rPr lang="es-ES" dirty="0"/>
              <a:t>Caso confirmado o probable: La debe indicar el médico tratante por 11 días, la cual puede ser extendida según condición clínica del paciente por un máximo de 11 días para cada una de las licencias (ORD. N° 1096 del 23 marzo 2021).</a:t>
            </a:r>
          </a:p>
          <a:p>
            <a:pPr marL="342900" indent="-342900" algn="just" eaLnBrk="0" hangingPunct="0">
              <a:buFont typeface="+mj-lt"/>
              <a:buAutoNum type="arabicPeriod"/>
            </a:pPr>
            <a:endParaRPr lang="es-CL" dirty="0"/>
          </a:p>
          <a:p>
            <a:pPr marL="342900" indent="-342900" algn="just" eaLnBrk="0" hangingPunct="0">
              <a:buFont typeface="+mj-lt"/>
              <a:buAutoNum type="arabicPeriod"/>
            </a:pPr>
            <a:r>
              <a:rPr lang="es-ES" dirty="0"/>
              <a:t>Contacto estrecho: Autorizada exclusivamente por la autoridad sanitaria por un máximo de 11 días, considerando como día uno el último día de contacto con el paciente confirmado o probable (ORD. Nº 1096 del 23 marzo 2021) .</a:t>
            </a:r>
            <a:endParaRPr lang="es-CL" dirty="0"/>
          </a:p>
          <a:p>
            <a:pPr marL="342900" indent="-342900" algn="just">
              <a:buFont typeface="+mj-lt"/>
              <a:buAutoNum type="arabicPeriod"/>
            </a:pPr>
            <a:endParaRPr lang="es-CL" dirty="0"/>
          </a:p>
        </p:txBody>
      </p:sp>
      <p:sp>
        <p:nvSpPr>
          <p:cNvPr id="4" name="CuadroTexto 3"/>
          <p:cNvSpPr txBox="1"/>
          <p:nvPr/>
        </p:nvSpPr>
        <p:spPr>
          <a:xfrm>
            <a:off x="5842442" y="827120"/>
            <a:ext cx="586004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44546A"/>
                </a:solidFill>
                <a:effectLst/>
                <a:uLnTx/>
                <a:uFillTx/>
                <a:latin typeface="Calibri" panose="020F0502020204030204"/>
                <a:ea typeface="+mn-ea"/>
                <a:cs typeface="+mn-cs"/>
              </a:rPr>
              <a:t>Derecho que tiene un trabajador dependiente o independiente de ausentarse o reducir su jornada de trabajo durante un determinado período de tiempo</a:t>
            </a:r>
            <a:r>
              <a:rPr lang="es-ES" dirty="0">
                <a:solidFill>
                  <a:srgbClr val="44546A"/>
                </a:solidFill>
                <a:latin typeface="Calibri" panose="020F0502020204030204"/>
              </a:rPr>
              <a:t>.</a:t>
            </a:r>
            <a:endParaRPr kumimoji="0" lang="es-CL" sz="18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374129"/>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66416"/>
            <a:ext cx="12192000" cy="1325563"/>
          </a:xfrm>
        </p:spPr>
        <p:txBody>
          <a:bodyPr>
            <a:normAutofit/>
          </a:bodyPr>
          <a:lstStyle/>
          <a:p>
            <a:pPr algn="ctr"/>
            <a:r>
              <a:rPr lang="es-CL" sz="2400" b="1" dirty="0">
                <a:solidFill>
                  <a:srgbClr val="002060"/>
                </a:solidFill>
                <a:latin typeface="+mn-lt"/>
              </a:rPr>
              <a:t>Análisis de los resultados semanales</a:t>
            </a:r>
          </a:p>
        </p:txBody>
      </p:sp>
      <p:pic>
        <p:nvPicPr>
          <p:cNvPr id="7" name="Imagen 6"/>
          <p:cNvPicPr>
            <a:picLocks noChangeAspect="1"/>
          </p:cNvPicPr>
          <p:nvPr/>
        </p:nvPicPr>
        <p:blipFill>
          <a:blip r:embed="rId2"/>
          <a:stretch>
            <a:fillRect/>
          </a:stretch>
        </p:blipFill>
        <p:spPr>
          <a:xfrm>
            <a:off x="5947954" y="901105"/>
            <a:ext cx="6095999" cy="2878575"/>
          </a:xfrm>
          <a:prstGeom prst="rect">
            <a:avLst/>
          </a:prstGeom>
          <a:ln>
            <a:solidFill>
              <a:schemeClr val="accent1"/>
            </a:solidFill>
          </a:ln>
        </p:spPr>
      </p:pic>
      <p:pic>
        <p:nvPicPr>
          <p:cNvPr id="8" name="Imagen 7"/>
          <p:cNvPicPr>
            <a:picLocks noChangeAspect="1"/>
          </p:cNvPicPr>
          <p:nvPr/>
        </p:nvPicPr>
        <p:blipFill>
          <a:blip r:embed="rId3"/>
          <a:stretch>
            <a:fillRect/>
          </a:stretch>
        </p:blipFill>
        <p:spPr>
          <a:xfrm>
            <a:off x="100554" y="3761002"/>
            <a:ext cx="6051757" cy="2988141"/>
          </a:xfrm>
          <a:prstGeom prst="rect">
            <a:avLst/>
          </a:prstGeom>
          <a:ln>
            <a:solidFill>
              <a:schemeClr val="accent1"/>
            </a:solidFill>
          </a:ln>
        </p:spPr>
      </p:pic>
      <p:pic>
        <p:nvPicPr>
          <p:cNvPr id="9" name="Imagen 8"/>
          <p:cNvPicPr>
            <a:picLocks noChangeAspect="1"/>
          </p:cNvPicPr>
          <p:nvPr/>
        </p:nvPicPr>
        <p:blipFill>
          <a:blip r:embed="rId4"/>
          <a:stretch>
            <a:fillRect/>
          </a:stretch>
        </p:blipFill>
        <p:spPr>
          <a:xfrm>
            <a:off x="6346223" y="3779873"/>
            <a:ext cx="5503818" cy="2969270"/>
          </a:xfrm>
          <a:prstGeom prst="rect">
            <a:avLst/>
          </a:prstGeom>
          <a:ln>
            <a:solidFill>
              <a:schemeClr val="accent1"/>
            </a:solidFill>
          </a:ln>
        </p:spPr>
      </p:pic>
      <p:pic>
        <p:nvPicPr>
          <p:cNvPr id="10" name="Imagen 9"/>
          <p:cNvPicPr>
            <a:picLocks noChangeAspect="1"/>
          </p:cNvPicPr>
          <p:nvPr/>
        </p:nvPicPr>
        <p:blipFill>
          <a:blip r:embed="rId5"/>
          <a:stretch>
            <a:fillRect/>
          </a:stretch>
        </p:blipFill>
        <p:spPr>
          <a:xfrm>
            <a:off x="169817" y="799011"/>
            <a:ext cx="5560422" cy="2780211"/>
          </a:xfrm>
          <a:prstGeom prst="rect">
            <a:avLst/>
          </a:prstGeom>
          <a:ln>
            <a:solidFill>
              <a:schemeClr val="accent1"/>
            </a:solidFill>
          </a:ln>
        </p:spPr>
      </p:pic>
      <p:sp>
        <p:nvSpPr>
          <p:cNvPr id="11" name="113 CuadroTexto">
            <a:extLst>
              <a:ext uri="{FF2B5EF4-FFF2-40B4-BE49-F238E27FC236}">
                <a16:creationId xmlns:a16="http://schemas.microsoft.com/office/drawing/2014/main" xmlns="" id="{28553CEC-E6AD-4060-AE63-FA346B81E21E}"/>
              </a:ext>
            </a:extLst>
          </p:cNvPr>
          <p:cNvSpPr txBox="1">
            <a:spLocks noChangeArrowheads="1"/>
          </p:cNvSpPr>
          <p:nvPr/>
        </p:nvSpPr>
        <p:spPr bwMode="auto">
          <a:xfrm>
            <a:off x="9301135" y="173199"/>
            <a:ext cx="2721048" cy="64633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altLang="es-CL"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Arial" panose="020B0604020202020204" pitchFamily="34" charset="0"/>
              </a:rPr>
              <a:t>ENCARGADO CONTROL DE GESTIÓN TRAZABILIDAD</a:t>
            </a:r>
            <a:endParaRPr kumimoji="0" lang="es-ES" altLang="es-CL"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Arial" panose="020B0604020202020204" pitchFamily="34" charset="0"/>
            </a:endParaRPr>
          </a:p>
        </p:txBody>
      </p:sp>
      <p:sp>
        <p:nvSpPr>
          <p:cNvPr id="12" name="113 CuadroTexto">
            <a:extLst>
              <a:ext uri="{FF2B5EF4-FFF2-40B4-BE49-F238E27FC236}">
                <a16:creationId xmlns:a16="http://schemas.microsoft.com/office/drawing/2014/main" xmlns="" id="{918FE19B-6CD1-4060-A2A3-F444C59DD050}"/>
              </a:ext>
            </a:extLst>
          </p:cNvPr>
          <p:cNvSpPr txBox="1">
            <a:spLocks noChangeArrowheads="1"/>
          </p:cNvSpPr>
          <p:nvPr/>
        </p:nvSpPr>
        <p:spPr bwMode="auto">
          <a:xfrm>
            <a:off x="100554" y="108857"/>
            <a:ext cx="2721048" cy="36933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ltLang="es-CL" b="1" dirty="0">
                <a:solidFill>
                  <a:srgbClr val="44546A"/>
                </a:solidFill>
                <a:latin typeface="Calibri" panose="020F0502020204030204" pitchFamily="34" charset="0"/>
              </a:rPr>
              <a:t>U</a:t>
            </a:r>
            <a:r>
              <a:rPr lang="es-CL" altLang="es-CL" b="1" dirty="0">
                <a:solidFill>
                  <a:srgbClr val="44546A"/>
                </a:solidFill>
                <a:latin typeface="Calibri" panose="020F0502020204030204" pitchFamily="34" charset="0"/>
              </a:rPr>
              <a:t>NIDAD DE ESTADISTICAS</a:t>
            </a:r>
            <a:endParaRPr kumimoji="0" lang="es-ES" altLang="es-CL" sz="1800" b="1" i="0" u="none" strike="noStrike" kern="1200" cap="none" spc="0" normalizeH="0" baseline="0" noProof="0" dirty="0">
              <a:ln>
                <a:noFill/>
              </a:ln>
              <a:solidFill>
                <a:srgbClr val="44546A"/>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5562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xmlns="" id="{6B23423F-3A55-4F34-8F0F-BF2AEC5C70E9}"/>
              </a:ext>
            </a:extLst>
          </p:cNvPr>
          <p:cNvPicPr>
            <a:picLocks noGrp="1"/>
          </p:cNvPicPr>
          <p:nvPr>
            <p:ph idx="1"/>
          </p:nvPr>
        </p:nvPicPr>
        <p:blipFill>
          <a:blip r:embed="rId2"/>
          <a:stretch>
            <a:fillRect/>
          </a:stretch>
        </p:blipFill>
        <p:spPr>
          <a:xfrm>
            <a:off x="400050" y="419100"/>
            <a:ext cx="11525249" cy="5724249"/>
          </a:xfrm>
          <a:prstGeom prst="rect">
            <a:avLst/>
          </a:prstGeom>
        </p:spPr>
      </p:pic>
    </p:spTree>
    <p:extLst>
      <p:ext uri="{BB962C8B-B14F-4D97-AF65-F5344CB8AC3E}">
        <p14:creationId xmlns:p14="http://schemas.microsoft.com/office/powerpoint/2010/main" val="1051840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2020359"/>
            <a:ext cx="12192000" cy="21896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ct val="20000"/>
              </a:spcBef>
              <a:spcAft>
                <a:spcPts val="800"/>
              </a:spcAft>
              <a:buClrTx/>
              <a:buSzTx/>
              <a:buFont typeface="Arial" panose="020B0604020202020204" pitchFamily="34" charset="0"/>
              <a:buNone/>
              <a:tabLst/>
              <a:defRPr/>
            </a:pPr>
            <a:r>
              <a:rPr kumimoji="0" lang="es-CL" sz="2000" b="1" i="0" u="none" strike="noStrike" kern="1200" cap="none" spc="-67" normalizeH="0" baseline="0" noProof="0" dirty="0">
                <a:ln>
                  <a:noFill/>
                </a:ln>
                <a:solidFill>
                  <a:srgbClr val="002060"/>
                </a:solidFill>
                <a:effectLst/>
                <a:uLnTx/>
                <a:uFillTx/>
                <a:ea typeface="Times New Roman" panose="02020603050405020304" pitchFamily="18" charset="0"/>
                <a:cs typeface="gobCL"/>
              </a:rPr>
              <a:t>Vigilancia Epidemiológica, de investigación de brotes </a:t>
            </a:r>
          </a:p>
          <a:p>
            <a:pPr marL="0" marR="0" lvl="0" indent="0" algn="ctr" defTabSz="914400" rtl="0" eaLnBrk="1" fontAlgn="auto" latinLnBrk="0" hangingPunct="1">
              <a:lnSpc>
                <a:spcPct val="120000"/>
              </a:lnSpc>
              <a:spcBef>
                <a:spcPct val="20000"/>
              </a:spcBef>
              <a:spcAft>
                <a:spcPts val="800"/>
              </a:spcAft>
              <a:buClrTx/>
              <a:buSzTx/>
              <a:buFont typeface="Arial" panose="020B0604020202020204" pitchFamily="34" charset="0"/>
              <a:buNone/>
              <a:tabLst/>
              <a:defRPr/>
            </a:pPr>
            <a:r>
              <a:rPr kumimoji="0" lang="es-CL" sz="2000" b="1" i="0" u="none" strike="noStrike" kern="1200" cap="none" spc="-67" normalizeH="0" baseline="0" noProof="0" dirty="0">
                <a:ln>
                  <a:noFill/>
                </a:ln>
                <a:solidFill>
                  <a:srgbClr val="002060"/>
                </a:solidFill>
                <a:effectLst/>
                <a:uLnTx/>
                <a:uFillTx/>
                <a:ea typeface="Times New Roman" panose="02020603050405020304" pitchFamily="18" charset="0"/>
                <a:cs typeface="gobCL"/>
              </a:rPr>
              <a:t>y de medidas sanitarias en establecimientos educacionales </a:t>
            </a:r>
          </a:p>
          <a:p>
            <a:pPr marL="0" marR="0" lvl="0" indent="0" algn="ctr" defTabSz="914400" rtl="0" eaLnBrk="1" fontAlgn="auto" latinLnBrk="0" hangingPunct="1">
              <a:lnSpc>
                <a:spcPct val="120000"/>
              </a:lnSpc>
              <a:spcBef>
                <a:spcPct val="20000"/>
              </a:spcBef>
              <a:spcAft>
                <a:spcPts val="800"/>
              </a:spcAft>
              <a:buClrTx/>
              <a:buSzTx/>
              <a:buFont typeface="Arial" panose="020B0604020202020204" pitchFamily="34" charset="0"/>
              <a:buNone/>
              <a:tabLst/>
              <a:defRPr/>
            </a:pPr>
            <a:r>
              <a:rPr kumimoji="0" lang="es-CL" sz="2000" b="1" i="0" u="none" strike="noStrike" kern="1200" cap="none" spc="-67" normalizeH="0" baseline="0" noProof="0" dirty="0">
                <a:ln>
                  <a:noFill/>
                </a:ln>
                <a:solidFill>
                  <a:srgbClr val="002060"/>
                </a:solidFill>
                <a:effectLst/>
                <a:uLnTx/>
                <a:uFillTx/>
                <a:ea typeface="Times New Roman" panose="02020603050405020304" pitchFamily="18" charset="0"/>
                <a:cs typeface="gobCL"/>
              </a:rPr>
              <a:t>en contexto de pandemia COVID-19 </a:t>
            </a:r>
          </a:p>
          <a:p>
            <a:pPr marL="0" marR="0" lvl="0" indent="0" algn="ctr" defTabSz="914400" rtl="0" eaLnBrk="1" fontAlgn="auto" latinLnBrk="0" hangingPunct="1">
              <a:lnSpc>
                <a:spcPct val="120000"/>
              </a:lnSpc>
              <a:spcBef>
                <a:spcPct val="20000"/>
              </a:spcBef>
              <a:spcAft>
                <a:spcPts val="800"/>
              </a:spcAft>
              <a:buClrTx/>
              <a:buSzTx/>
              <a:buFont typeface="Arial" panose="020B0604020202020204" pitchFamily="34" charset="0"/>
              <a:buNone/>
              <a:tabLst/>
              <a:defRPr/>
            </a:pPr>
            <a:r>
              <a:rPr lang="es-CL" sz="2000" b="1" spc="-67" dirty="0">
                <a:solidFill>
                  <a:srgbClr val="0070C0"/>
                </a:solidFill>
                <a:ea typeface="Times New Roman" panose="02020603050405020304" pitchFamily="18" charset="0"/>
                <a:cs typeface="gobCL"/>
              </a:rPr>
              <a:t>RESPUESTA REGIONAL</a:t>
            </a:r>
            <a:endParaRPr kumimoji="0" lang="es-CL" sz="2000" b="1" i="0" u="none" strike="noStrike" kern="1200" cap="none" spc="-67" normalizeH="0" baseline="0" noProof="0" dirty="0">
              <a:ln>
                <a:noFill/>
              </a:ln>
              <a:solidFill>
                <a:srgbClr val="0070C0"/>
              </a:solidFill>
              <a:effectLst/>
              <a:uLnTx/>
              <a:uFillTx/>
              <a:ea typeface="Times New Roman" panose="02020603050405020304" pitchFamily="18" charset="0"/>
              <a:cs typeface="gobCL"/>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99" y="162113"/>
            <a:ext cx="1380067" cy="1377775"/>
          </a:xfrm>
          <a:prstGeom prst="rect">
            <a:avLst/>
          </a:prstGeom>
        </p:spPr>
      </p:pic>
      <p:sp>
        <p:nvSpPr>
          <p:cNvPr id="9" name="CuadroTexto 8"/>
          <p:cNvSpPr txBox="1"/>
          <p:nvPr/>
        </p:nvSpPr>
        <p:spPr>
          <a:xfrm>
            <a:off x="2345267" y="4943465"/>
            <a:ext cx="9000066" cy="824841"/>
          </a:xfrm>
          <a:prstGeom prst="rect">
            <a:avLst/>
          </a:prstGeom>
          <a:noFill/>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L" sz="1400" b="1" i="0" u="none" strike="noStrike" kern="1200" cap="none" spc="0" normalizeH="0" baseline="0" noProof="0" dirty="0">
                <a:ln>
                  <a:noFill/>
                </a:ln>
                <a:solidFill>
                  <a:srgbClr val="4472C4">
                    <a:lumMod val="75000"/>
                  </a:srgbClr>
                </a:solidFill>
                <a:effectLst/>
                <a:uLnTx/>
                <a:uFillTx/>
                <a:latin typeface="Candara" charset="0"/>
                <a:ea typeface="Candara" charset="0"/>
                <a:cs typeface="Candara" charset="0"/>
              </a:rPr>
              <a:t>Unidad de  Epidemiología </a:t>
            </a: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L" sz="1400" b="1" i="0" u="none" strike="noStrike" kern="1200" cap="none" spc="0" normalizeH="0" baseline="0" noProof="0" dirty="0">
                <a:ln>
                  <a:noFill/>
                </a:ln>
                <a:solidFill>
                  <a:srgbClr val="4472C4">
                    <a:lumMod val="75000"/>
                  </a:srgbClr>
                </a:solidFill>
                <a:effectLst/>
                <a:uLnTx/>
                <a:uFillTx/>
                <a:latin typeface="Candara" charset="0"/>
                <a:ea typeface="Candara" charset="0"/>
                <a:cs typeface="Candara" charset="0"/>
              </a:rPr>
              <a:t>Departamento de Salud Pública </a:t>
            </a: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L" sz="1400" b="1" i="0" u="none" strike="noStrike" kern="1200" cap="none" spc="0" normalizeH="0" baseline="0" noProof="0" dirty="0">
                <a:ln>
                  <a:noFill/>
                </a:ln>
                <a:solidFill>
                  <a:srgbClr val="4472C4">
                    <a:lumMod val="75000"/>
                  </a:srgbClr>
                </a:solidFill>
                <a:effectLst/>
                <a:uLnTx/>
                <a:uFillTx/>
                <a:latin typeface="Candara" charset="0"/>
                <a:ea typeface="Candara" charset="0"/>
                <a:cs typeface="Candara" charset="0"/>
              </a:rPr>
              <a:t>Seremi de Salud Tarapacá</a:t>
            </a:r>
          </a:p>
        </p:txBody>
      </p:sp>
    </p:spTree>
    <p:extLst>
      <p:ext uri="{BB962C8B-B14F-4D97-AF65-F5344CB8AC3E}">
        <p14:creationId xmlns:p14="http://schemas.microsoft.com/office/powerpoint/2010/main" val="412012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xmlns="" id="{CF56D04E-5DF0-4595-B1E2-8C086F07920E}"/>
              </a:ext>
            </a:extLst>
          </p:cNvPr>
          <p:cNvSpPr txBox="1"/>
          <p:nvPr/>
        </p:nvSpPr>
        <p:spPr>
          <a:xfrm>
            <a:off x="699008" y="1351147"/>
            <a:ext cx="10338816" cy="3617913"/>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67"/>
              </a:spcAft>
              <a:buClrTx/>
              <a:buSzTx/>
              <a:buFontTx/>
              <a:buNone/>
              <a:tabLst/>
              <a:defRPr/>
            </a:pPr>
            <a:r>
              <a:rPr kumimoji="0" lang="es-CL"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rPr>
              <a:t>Propósito: </a:t>
            </a:r>
            <a:endParaRPr kumimoji="0" lang="es-CL"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15000"/>
              </a:lnSpc>
              <a:spcBef>
                <a:spcPts val="0"/>
              </a:spcBef>
              <a:spcAft>
                <a:spcPts val="1067"/>
              </a:spcAft>
              <a:buClrTx/>
              <a:buSzTx/>
              <a:buFontTx/>
              <a:buNone/>
              <a:tabLst/>
              <a:defRPr/>
            </a:pPr>
            <a:r>
              <a:rPr kumimoji="0" lang="es-C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Disminuir el riesgo de diseminación de COVID-19 en un establecimiento educacional y proponer las acciones a realizar por los establecimientos educacionales, para el manejo de brote de COVID-19.</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rPr>
              <a:t>Objetivos</a:t>
            </a:r>
            <a:r>
              <a:rPr kumimoji="0" lang="es-C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s-C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s-C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189" marR="0" lvl="0" indent="-457189" algn="just" defTabSz="914400" rtl="0" eaLnBrk="1" fontAlgn="auto" latinLnBrk="0" hangingPunct="1">
              <a:lnSpc>
                <a:spcPct val="100000"/>
              </a:lnSpc>
              <a:spcBef>
                <a:spcPts val="0"/>
              </a:spcBef>
              <a:spcAft>
                <a:spcPts val="0"/>
              </a:spcAft>
              <a:buClrTx/>
              <a:buSzTx/>
              <a:buFont typeface="+mj-lt"/>
              <a:buAutoNum type="arabicPeriod"/>
              <a:tabLst/>
              <a:defRPr/>
            </a:pPr>
            <a:r>
              <a:rPr kumimoji="0" lang="es-C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Monitorear la situación epidemiológica de COVID-19 al interior del establecimiento educacional.</a:t>
            </a:r>
          </a:p>
          <a:p>
            <a:pPr marL="457189" marR="0" lvl="0" indent="-457189" algn="just" defTabSz="914400" rtl="0" eaLnBrk="1" fontAlgn="auto" latinLnBrk="0" hangingPunct="1">
              <a:lnSpc>
                <a:spcPct val="100000"/>
              </a:lnSpc>
              <a:spcBef>
                <a:spcPts val="0"/>
              </a:spcBef>
              <a:spcAft>
                <a:spcPts val="0"/>
              </a:spcAft>
              <a:buClrTx/>
              <a:buSzTx/>
              <a:buFont typeface="+mj-lt"/>
              <a:buAutoNum type="arabicPeriod"/>
              <a:tabLst/>
              <a:defRPr/>
            </a:pPr>
            <a:r>
              <a:rPr kumimoji="0" lang="es-C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Detectar y notificar oportunamente los casos sospechosos, probables o confirmados de COVID-19.</a:t>
            </a:r>
          </a:p>
          <a:p>
            <a:pPr marL="457189" marR="0" lvl="0" indent="-457189" algn="just" defTabSz="914400" rtl="0" eaLnBrk="1" fontAlgn="auto" latinLnBrk="0" hangingPunct="1">
              <a:lnSpc>
                <a:spcPct val="100000"/>
              </a:lnSpc>
              <a:spcBef>
                <a:spcPts val="0"/>
              </a:spcBef>
              <a:spcAft>
                <a:spcPts val="0"/>
              </a:spcAft>
              <a:buClrTx/>
              <a:buSzTx/>
              <a:buFont typeface="+mj-lt"/>
              <a:buAutoNum type="arabicPeriod"/>
              <a:tabLst/>
              <a:defRPr/>
            </a:pPr>
            <a:r>
              <a:rPr kumimoji="0" lang="es-C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Velar por el cumplimiento del aislamiento oportuno de los casos sospechosos, confirmados o probables de COVID-19. </a:t>
            </a:r>
          </a:p>
          <a:p>
            <a:pPr marL="457189" marR="0" lvl="0" indent="-457189" algn="just" defTabSz="914400" rtl="0" eaLnBrk="1" fontAlgn="auto" latinLnBrk="0" hangingPunct="1">
              <a:lnSpc>
                <a:spcPct val="100000"/>
              </a:lnSpc>
              <a:spcBef>
                <a:spcPts val="0"/>
              </a:spcBef>
              <a:spcAft>
                <a:spcPts val="0"/>
              </a:spcAft>
              <a:buClrTx/>
              <a:buSzTx/>
              <a:buFont typeface="+mj-lt"/>
              <a:buAutoNum type="arabicPeriod"/>
              <a:tabLst/>
              <a:defRPr/>
            </a:pPr>
            <a:r>
              <a:rPr kumimoji="0" lang="es-C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Velar por el cumplimiento de las cuarentenas de contactos estrechos o de la población expuesta al riesgo.</a:t>
            </a:r>
          </a:p>
          <a:p>
            <a:pPr marL="457189" marR="0" lvl="0" indent="-457189" algn="just" defTabSz="914400" rtl="0" eaLnBrk="1" fontAlgn="auto" latinLnBrk="0" hangingPunct="1">
              <a:lnSpc>
                <a:spcPct val="100000"/>
              </a:lnSpc>
              <a:spcBef>
                <a:spcPts val="0"/>
              </a:spcBef>
              <a:spcAft>
                <a:spcPts val="0"/>
              </a:spcAft>
              <a:buClrTx/>
              <a:buSzTx/>
              <a:buFont typeface="+mj-lt"/>
              <a:buAutoNum type="arabicPeriod"/>
              <a:tabLst/>
              <a:defRPr/>
            </a:pPr>
            <a:r>
              <a:rPr kumimoji="0" lang="es-C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Realizar investigación epidemiológica exhaustiva de casos, contactos estrechos y población en riesgo de COVID-19.</a:t>
            </a:r>
          </a:p>
          <a:p>
            <a:pPr marL="0" marR="0" lvl="0" indent="0" algn="just" defTabSz="914400" rtl="0" eaLnBrk="1" fontAlgn="auto" latinLnBrk="0" hangingPunct="1">
              <a:lnSpc>
                <a:spcPct val="115000"/>
              </a:lnSpc>
              <a:spcBef>
                <a:spcPts val="0"/>
              </a:spcBef>
              <a:spcAft>
                <a:spcPts val="1067"/>
              </a:spcAft>
              <a:buClrTx/>
              <a:buSzTx/>
              <a:buFontTx/>
              <a:buNone/>
              <a:tabLst/>
              <a:defRPr/>
            </a:pPr>
            <a:endParaRPr kumimoji="0" lang="es-CL"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L"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40234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12 Conector recto de flecha"/>
          <p:cNvCxnSpPr/>
          <p:nvPr/>
        </p:nvCxnSpPr>
        <p:spPr>
          <a:xfrm flipH="1">
            <a:off x="8427405" y="1352743"/>
            <a:ext cx="4939" cy="432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34 Conector recto de flecha"/>
          <p:cNvCxnSpPr/>
          <p:nvPr/>
        </p:nvCxnSpPr>
        <p:spPr>
          <a:xfrm flipH="1">
            <a:off x="7109239" y="4061361"/>
            <a:ext cx="4939" cy="28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32 Conector recto de flecha"/>
          <p:cNvCxnSpPr/>
          <p:nvPr/>
        </p:nvCxnSpPr>
        <p:spPr>
          <a:xfrm flipH="1">
            <a:off x="9883279" y="4056644"/>
            <a:ext cx="4939" cy="28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5 CuadroTexto"/>
          <p:cNvSpPr txBox="1"/>
          <p:nvPr/>
        </p:nvSpPr>
        <p:spPr>
          <a:xfrm>
            <a:off x="7088344" y="878963"/>
            <a:ext cx="2688000" cy="543867"/>
          </a:xfrm>
          <a:prstGeom prst="rect">
            <a:avLst/>
          </a:prstGeom>
          <a:solidFill>
            <a:schemeClr val="tx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rPr>
              <a:t>Delegado de Salud  Establecimiento Educacional</a:t>
            </a:r>
          </a:p>
        </p:txBody>
      </p:sp>
      <p:sp>
        <p:nvSpPr>
          <p:cNvPr id="9" name="8 CuadroTexto"/>
          <p:cNvSpPr txBox="1"/>
          <p:nvPr/>
        </p:nvSpPr>
        <p:spPr>
          <a:xfrm>
            <a:off x="7230116" y="1776290"/>
            <a:ext cx="2400000" cy="769634"/>
          </a:xfrm>
          <a:prstGeom prst="rect">
            <a:avLst/>
          </a:prstGeom>
          <a:solidFill>
            <a:schemeClr val="tx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rPr>
              <a:t>Referente Educacional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rPr>
              <a:t>SEREMI de Salud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rPr>
              <a:t>Cinthia González</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38904" y="1392844"/>
            <a:ext cx="336000" cy="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0545" y="1388797"/>
            <a:ext cx="351015" cy="3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21 CuadroTexto"/>
          <p:cNvSpPr txBox="1"/>
          <p:nvPr/>
        </p:nvSpPr>
        <p:spPr>
          <a:xfrm>
            <a:off x="6016527" y="3208667"/>
            <a:ext cx="2208000" cy="769634"/>
          </a:xfrm>
          <a:prstGeom prst="rect">
            <a:avLst/>
          </a:prstGeom>
          <a:solidFill>
            <a:schemeClr val="tx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rPr>
              <a:t>Coordinador de Brotes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rPr>
              <a:t>Unidad Epidemiología SEREMI de Salud </a:t>
            </a:r>
          </a:p>
        </p:txBody>
      </p:sp>
      <p:sp>
        <p:nvSpPr>
          <p:cNvPr id="23" name="22 CuadroTexto"/>
          <p:cNvSpPr txBox="1"/>
          <p:nvPr/>
        </p:nvSpPr>
        <p:spPr>
          <a:xfrm>
            <a:off x="8516392" y="3214398"/>
            <a:ext cx="3334049" cy="769634"/>
          </a:xfrm>
          <a:prstGeom prst="rect">
            <a:avLst/>
          </a:prstGeom>
          <a:solidFill>
            <a:schemeClr val="tx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rPr>
              <a:t>Referente Cuadrilla Sanitaria Escolar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rPr>
              <a:t>Unidad de Promoción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rPr>
              <a:t>SEREMI de Salud</a:t>
            </a:r>
          </a:p>
        </p:txBody>
      </p:sp>
      <p:cxnSp>
        <p:nvCxnSpPr>
          <p:cNvPr id="24" name="23 Conector recto"/>
          <p:cNvCxnSpPr/>
          <p:nvPr/>
        </p:nvCxnSpPr>
        <p:spPr>
          <a:xfrm>
            <a:off x="7074165" y="2889527"/>
            <a:ext cx="2880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27 Conector recto de flecha"/>
          <p:cNvCxnSpPr/>
          <p:nvPr/>
        </p:nvCxnSpPr>
        <p:spPr>
          <a:xfrm flipH="1">
            <a:off x="8432123" y="2590888"/>
            <a:ext cx="4939" cy="28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28 Conector recto de flecha"/>
          <p:cNvCxnSpPr/>
          <p:nvPr/>
        </p:nvCxnSpPr>
        <p:spPr>
          <a:xfrm flipH="1">
            <a:off x="9939637" y="2893329"/>
            <a:ext cx="4939" cy="28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29 Conector recto de flecha"/>
          <p:cNvCxnSpPr/>
          <p:nvPr/>
        </p:nvCxnSpPr>
        <p:spPr>
          <a:xfrm flipH="1">
            <a:off x="7094836" y="2893329"/>
            <a:ext cx="4939" cy="28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2" name="31 CuadroTexto"/>
          <p:cNvSpPr txBox="1"/>
          <p:nvPr/>
        </p:nvSpPr>
        <p:spPr>
          <a:xfrm>
            <a:off x="8255381" y="4356977"/>
            <a:ext cx="3600000" cy="1221168"/>
          </a:xfrm>
          <a:prstGeom prst="rect">
            <a:avLst/>
          </a:prstGeom>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28594" marR="0" lvl="0" indent="-228594"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L" sz="1467" b="0" i="0" u="none" strike="noStrike" kern="1200" cap="none" spc="0" normalizeH="0" baseline="0" noProof="0" dirty="0">
                <a:ln>
                  <a:noFill/>
                </a:ln>
                <a:solidFill>
                  <a:srgbClr val="002060"/>
                </a:solidFill>
                <a:effectLst/>
                <a:uLnTx/>
                <a:uFillTx/>
                <a:latin typeface="Calibri" panose="020F0502020204030204"/>
                <a:ea typeface="+mn-ea"/>
                <a:cs typeface="+mn-cs"/>
              </a:rPr>
              <a:t>Activa reforzamiento de acciones educativas y de protocolos en EE </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L" sz="1467" b="0" i="0" u="none" strike="noStrike" kern="1200" cap="none" spc="0" normalizeH="0" baseline="0" noProof="0" dirty="0">
                <a:ln>
                  <a:noFill/>
                </a:ln>
                <a:solidFill>
                  <a:srgbClr val="002060"/>
                </a:solidFill>
                <a:effectLst/>
                <a:uLnTx/>
                <a:uFillTx/>
                <a:latin typeface="Calibri" panose="020F0502020204030204"/>
                <a:ea typeface="+mn-ea"/>
                <a:cs typeface="+mn-cs"/>
              </a:rPr>
              <a:t>Activa acciones de fiscalización si corresponde</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L" sz="1467" b="0" i="0" u="none" strike="noStrike" kern="1200" cap="none" spc="0" normalizeH="0" baseline="0" noProof="0" dirty="0">
                <a:ln>
                  <a:noFill/>
                </a:ln>
                <a:solidFill>
                  <a:srgbClr val="002060"/>
                </a:solidFill>
                <a:effectLst/>
                <a:uLnTx/>
                <a:uFillTx/>
                <a:latin typeface="Calibri" panose="020F0502020204030204"/>
                <a:ea typeface="+mn-ea"/>
                <a:cs typeface="+mn-cs"/>
              </a:rPr>
              <a:t>Coordina BAC si corresponde</a:t>
            </a:r>
          </a:p>
        </p:txBody>
      </p:sp>
      <p:sp>
        <p:nvSpPr>
          <p:cNvPr id="34" name="33 CuadroTexto"/>
          <p:cNvSpPr txBox="1"/>
          <p:nvPr/>
        </p:nvSpPr>
        <p:spPr>
          <a:xfrm>
            <a:off x="5353860" y="4369467"/>
            <a:ext cx="2784000" cy="995401"/>
          </a:xfrm>
          <a:prstGeom prst="rect">
            <a:avLst/>
          </a:prstGeom>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28594" marR="0" lvl="0" indent="-228594"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L" sz="1467" b="0" i="0" u="none" strike="noStrike" kern="1200" cap="none" spc="0" normalizeH="0" baseline="0" noProof="0" dirty="0">
                <a:ln>
                  <a:noFill/>
                </a:ln>
                <a:solidFill>
                  <a:srgbClr val="002060"/>
                </a:solidFill>
                <a:effectLst/>
                <a:uLnTx/>
                <a:uFillTx/>
                <a:latin typeface="Calibri" panose="020F0502020204030204"/>
                <a:ea typeface="+mn-ea"/>
                <a:cs typeface="+mn-cs"/>
              </a:rPr>
              <a:t>Informa a Delegada Epidemiología de APS</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L" sz="1467" b="0" i="0" u="none" strike="noStrike" kern="1200" cap="none" spc="0" normalizeH="0" baseline="0" noProof="0" dirty="0">
                <a:ln>
                  <a:noFill/>
                </a:ln>
                <a:solidFill>
                  <a:srgbClr val="002060"/>
                </a:solidFill>
                <a:effectLst/>
                <a:uLnTx/>
                <a:uFillTx/>
                <a:latin typeface="Calibri" panose="020F0502020204030204"/>
                <a:ea typeface="+mn-ea"/>
                <a:cs typeface="+mn-cs"/>
              </a:rPr>
              <a:t>Coordina investigación epidemiológica</a:t>
            </a:r>
          </a:p>
        </p:txBody>
      </p:sp>
      <p:sp>
        <p:nvSpPr>
          <p:cNvPr id="36" name="35 CuadroTexto"/>
          <p:cNvSpPr txBox="1"/>
          <p:nvPr/>
        </p:nvSpPr>
        <p:spPr>
          <a:xfrm>
            <a:off x="7006885" y="5788772"/>
            <a:ext cx="3072000" cy="769634"/>
          </a:xfrm>
          <a:prstGeom prst="rect">
            <a:avLst/>
          </a:prstGeom>
          <a:noFill/>
          <a:ln>
            <a:solidFill>
              <a:schemeClr val="accent2"/>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L" sz="1467" b="0" i="0" u="none" strike="noStrike" kern="1200" cap="none" spc="0" normalizeH="0" baseline="0" noProof="0" dirty="0">
                <a:ln>
                  <a:noFill/>
                </a:ln>
                <a:solidFill>
                  <a:srgbClr val="002060"/>
                </a:solidFill>
                <a:effectLst/>
                <a:uLnTx/>
                <a:uFillTx/>
                <a:latin typeface="Calibri" panose="020F0502020204030204"/>
                <a:ea typeface="+mn-ea"/>
                <a:cs typeface="+mn-cs"/>
              </a:rPr>
              <a:t>Elaboración de Informe de brotes</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L" sz="1467" b="0" i="0" u="none" strike="noStrike" kern="1200" cap="none" spc="0" normalizeH="0" baseline="0" noProof="0" dirty="0">
                <a:ln>
                  <a:noFill/>
                </a:ln>
                <a:solidFill>
                  <a:srgbClr val="002060"/>
                </a:solidFill>
                <a:effectLst/>
                <a:uLnTx/>
                <a:uFillTx/>
                <a:latin typeface="Calibri" panose="020F0502020204030204"/>
                <a:ea typeface="+mn-ea"/>
                <a:cs typeface="+mn-cs"/>
              </a:rPr>
              <a:t>Difusión de medidas de control a Directivos de Salud y Educación </a:t>
            </a:r>
          </a:p>
        </p:txBody>
      </p:sp>
      <p:cxnSp>
        <p:nvCxnSpPr>
          <p:cNvPr id="27" name="26 Conector recto"/>
          <p:cNvCxnSpPr/>
          <p:nvPr/>
        </p:nvCxnSpPr>
        <p:spPr>
          <a:xfrm>
            <a:off x="6322801" y="5395388"/>
            <a:ext cx="0" cy="793493"/>
          </a:xfrm>
          <a:prstGeom prst="line">
            <a:avLst/>
          </a:prstGeom>
        </p:spPr>
        <p:style>
          <a:lnRef idx="2">
            <a:schemeClr val="accent1"/>
          </a:lnRef>
          <a:fillRef idx="0">
            <a:schemeClr val="accent1"/>
          </a:fillRef>
          <a:effectRef idx="1">
            <a:schemeClr val="accent1"/>
          </a:effectRef>
          <a:fontRef idx="minor">
            <a:schemeClr val="tx1"/>
          </a:fontRef>
        </p:style>
      </p:cxnSp>
      <p:cxnSp>
        <p:nvCxnSpPr>
          <p:cNvPr id="7168" name="7167 Conector recto de flecha"/>
          <p:cNvCxnSpPr>
            <a:endCxn id="36" idx="1"/>
          </p:cNvCxnSpPr>
          <p:nvPr/>
        </p:nvCxnSpPr>
        <p:spPr>
          <a:xfrm flipV="1">
            <a:off x="6322802" y="6173589"/>
            <a:ext cx="684083" cy="152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73" name="7172 Conector recto"/>
          <p:cNvCxnSpPr/>
          <p:nvPr/>
        </p:nvCxnSpPr>
        <p:spPr>
          <a:xfrm>
            <a:off x="10632532" y="5608601"/>
            <a:ext cx="14177" cy="580280"/>
          </a:xfrm>
          <a:prstGeom prst="line">
            <a:avLst/>
          </a:prstGeom>
        </p:spPr>
        <p:style>
          <a:lnRef idx="2">
            <a:schemeClr val="accent1"/>
          </a:lnRef>
          <a:fillRef idx="0">
            <a:schemeClr val="accent1"/>
          </a:fillRef>
          <a:effectRef idx="1">
            <a:schemeClr val="accent1"/>
          </a:effectRef>
          <a:fontRef idx="minor">
            <a:schemeClr val="tx1"/>
          </a:fontRef>
        </p:style>
      </p:cxnSp>
      <p:cxnSp>
        <p:nvCxnSpPr>
          <p:cNvPr id="7175" name="7174 Conector recto de flecha"/>
          <p:cNvCxnSpPr>
            <a:endCxn id="36" idx="3"/>
          </p:cNvCxnSpPr>
          <p:nvPr/>
        </p:nvCxnSpPr>
        <p:spPr>
          <a:xfrm flipH="1" flipV="1">
            <a:off x="10078885" y="6173589"/>
            <a:ext cx="567824" cy="152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1 CuadroTexto"/>
          <p:cNvSpPr txBox="1"/>
          <p:nvPr/>
        </p:nvSpPr>
        <p:spPr>
          <a:xfrm>
            <a:off x="5814201" y="141765"/>
            <a:ext cx="5184000" cy="338554"/>
          </a:xfrm>
          <a:prstGeom prst="rect">
            <a:avLst/>
          </a:prstGeom>
          <a:noFill/>
          <a:ln>
            <a:solidFill>
              <a:schemeClr val="accent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L" sz="1600" b="1" i="0" u="none" strike="noStrike" kern="1200" cap="none" spc="0" normalizeH="0" baseline="0" noProof="0" dirty="0">
                <a:ln>
                  <a:noFill/>
                </a:ln>
                <a:solidFill>
                  <a:srgbClr val="B3172B"/>
                </a:solidFill>
                <a:effectLst/>
                <a:uLnTx/>
                <a:uFillTx/>
                <a:latin typeface="Calibri" panose="020F0502020204030204"/>
                <a:ea typeface="+mn-ea"/>
                <a:cs typeface="+mn-cs"/>
              </a:rPr>
              <a:t>Gestión de Casos Covid en Establecimiento Educacional</a:t>
            </a:r>
          </a:p>
        </p:txBody>
      </p:sp>
      <p:sp>
        <p:nvSpPr>
          <p:cNvPr id="26" name="CuadroTexto 2"/>
          <p:cNvSpPr txBox="1"/>
          <p:nvPr/>
        </p:nvSpPr>
        <p:spPr>
          <a:xfrm>
            <a:off x="454635" y="212629"/>
            <a:ext cx="4648991"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Lineamientos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Establecimientos Educacionales  Sistema Público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91995" marR="0" lvl="0" indent="-191995" algn="just" defTabSz="914400" rtl="0" eaLnBrk="1" fontAlgn="auto" latinLnBrk="0" hangingPunct="1">
              <a:lnSpc>
                <a:spcPct val="100000"/>
              </a:lnSpc>
              <a:spcBef>
                <a:spcPts val="0"/>
              </a:spcBef>
              <a:spcAft>
                <a:spcPts val="0"/>
              </a:spcAft>
              <a:buClrTx/>
              <a:buSzTx/>
              <a:buFontTx/>
              <a:buAutoNum type="arabicPeriod"/>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Delegado de salud del EE: informará a Referente Educacional de la SEREMI de Salud (vía telefónica o </a:t>
            </a:r>
            <a:r>
              <a:rPr kumimoji="0" lang="es-MX" sz="1400" b="0" i="0" u="none" strike="noStrike" kern="1200" cap="none" spc="0" normalizeH="0" baseline="0" noProof="0" dirty="0" err="1">
                <a:ln>
                  <a:noFill/>
                </a:ln>
                <a:solidFill>
                  <a:prstClr val="black"/>
                </a:solidFill>
                <a:effectLst/>
                <a:uLnTx/>
                <a:uFillTx/>
                <a:latin typeface="Calibri" panose="020F0502020204030204"/>
                <a:ea typeface="+mn-ea"/>
                <a:cs typeface="+mn-cs"/>
              </a:rPr>
              <a:t>wps</a:t>
            </a: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91995" marR="0" lvl="0" indent="-191995" algn="just" defTabSz="914400" rtl="0" eaLnBrk="1" fontAlgn="auto" latinLnBrk="0" hangingPunct="1">
              <a:lnSpc>
                <a:spcPct val="100000"/>
              </a:lnSpc>
              <a:spcBef>
                <a:spcPts val="0"/>
              </a:spcBef>
              <a:spcAft>
                <a:spcPts val="0"/>
              </a:spcAft>
              <a:buClrTx/>
              <a:buSzTx/>
              <a:buFontTx/>
              <a:buAutoNum type="arabicPeriod"/>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Referente Educacional de SEREMI Salud (Cinthia Gonzalez.) informa:</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 C</a:t>
            </a:r>
            <a:r>
              <a:rPr kumimoji="0" lang="es-MX" sz="1400" b="0" i="0" u="none" strike="noStrike" kern="1200" cap="none" spc="0" normalizeH="0" baseline="0" noProof="0" dirty="0">
                <a:ln>
                  <a:noFill/>
                </a:ln>
                <a:solidFill>
                  <a:srgbClr val="002060"/>
                </a:solidFill>
                <a:effectLst/>
                <a:uLnTx/>
                <a:uFillTx/>
                <a:latin typeface="Calibri" panose="020F0502020204030204"/>
                <a:ea typeface="+mn-ea"/>
                <a:cs typeface="+mn-cs"/>
              </a:rPr>
              <a:t>oordinador de Brotes quien activa la coordinación e investigación del caso y contactos si corresponde. </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02060"/>
                </a:solidFill>
                <a:effectLst/>
                <a:uLnTx/>
                <a:uFillTx/>
                <a:latin typeface="Calibri" panose="020F0502020204030204"/>
                <a:ea typeface="+mn-ea"/>
                <a:cs typeface="+mn-cs"/>
              </a:rPr>
              <a:t>Informa delegado de epidemiologia del CESFAM: toma conocimiento, levante información preliminar del EE y realice investigación del caso, informe a Unidad de epidemiología, realice educación en el establecimiento de salud  a la comunidad docente y estudiantil. </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02060"/>
                </a:solidFill>
                <a:effectLst/>
                <a:uLnTx/>
                <a:uFillTx/>
                <a:latin typeface="Calibri" panose="020F0502020204030204"/>
                <a:ea typeface="+mn-ea"/>
                <a:cs typeface="+mn-cs"/>
                <a:sym typeface="Wingdings" panose="05000000000000000000" pitchFamily="2" charset="2"/>
              </a:rPr>
              <a:t> </a:t>
            </a:r>
            <a:r>
              <a:rPr kumimoji="0" lang="es-MX" sz="1400" b="0" i="0" u="none" strike="noStrike" kern="1200" cap="none" spc="0" normalizeH="0" baseline="0" noProof="0" dirty="0">
                <a:ln>
                  <a:noFill/>
                </a:ln>
                <a:solidFill>
                  <a:srgbClr val="002060"/>
                </a:solidFill>
                <a:effectLst/>
                <a:uLnTx/>
                <a:uFillTx/>
                <a:latin typeface="Calibri" panose="020F0502020204030204"/>
                <a:ea typeface="+mn-ea"/>
                <a:cs typeface="+mn-cs"/>
              </a:rPr>
              <a:t>Referente de cuadrillas sanitarias: Activa cuadrilla sanitaria del EE,  con la educación, capacitación, difusión de flujos de comunicación, inducción e implementación interna, activa medidas de fiscalización con DAS si corresponde, activa testeo en el entorno de la comunidad escolar.</a:t>
            </a:r>
          </a:p>
          <a:p>
            <a:pPr marL="191995" marR="0" lvl="0" indent="-191995" algn="just" defTabSz="914400" rtl="0" eaLnBrk="1" fontAlgn="auto" latinLnBrk="0" hangingPunct="1">
              <a:lnSpc>
                <a:spcPct val="100000"/>
              </a:lnSpc>
              <a:spcBef>
                <a:spcPts val="0"/>
              </a:spcBef>
              <a:spcAft>
                <a:spcPts val="0"/>
              </a:spcAft>
              <a:buClrTx/>
              <a:buSzTx/>
              <a:buFontTx/>
              <a:buAutoNum type="arabicPeriod"/>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Unidad de epidemiologia: Elabora informe de brotes con medidas de control y envía a: Director de E.E, SEREMI de Salud, SEREMI de Educación y a otros actores pertinentes. </a:t>
            </a:r>
            <a:endParaRPr kumimoji="0" lang="es-CL"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xmlns="" id="{56B6A205-8FEE-49D9-8FA5-E6F7E09994B4}"/>
              </a:ext>
            </a:extLst>
          </p:cNvPr>
          <p:cNvPicPr>
            <a:picLocks noChangeAspect="1"/>
          </p:cNvPicPr>
          <p:nvPr/>
        </p:nvPicPr>
        <p:blipFill>
          <a:blip r:embed="rId4"/>
          <a:stretch>
            <a:fillRect/>
          </a:stretch>
        </p:blipFill>
        <p:spPr>
          <a:xfrm>
            <a:off x="6745860" y="2949796"/>
            <a:ext cx="187429" cy="192000"/>
          </a:xfrm>
          <a:prstGeom prst="rect">
            <a:avLst/>
          </a:prstGeom>
        </p:spPr>
      </p:pic>
      <p:pic>
        <p:nvPicPr>
          <p:cNvPr id="4" name="Imagen 3">
            <a:extLst>
              <a:ext uri="{FF2B5EF4-FFF2-40B4-BE49-F238E27FC236}">
                <a16:creationId xmlns:a16="http://schemas.microsoft.com/office/drawing/2014/main" xmlns="" id="{3C0CBAB0-42AF-4AD0-AE8D-670FED6FC4EB}"/>
              </a:ext>
            </a:extLst>
          </p:cNvPr>
          <p:cNvPicPr>
            <a:picLocks noChangeAspect="1"/>
          </p:cNvPicPr>
          <p:nvPr/>
        </p:nvPicPr>
        <p:blipFill>
          <a:blip r:embed="rId5"/>
          <a:stretch>
            <a:fillRect/>
          </a:stretch>
        </p:blipFill>
        <p:spPr>
          <a:xfrm>
            <a:off x="10078885" y="2976943"/>
            <a:ext cx="186960" cy="186960"/>
          </a:xfrm>
          <a:prstGeom prst="rect">
            <a:avLst/>
          </a:prstGeom>
        </p:spPr>
      </p:pic>
    </p:spTree>
    <p:extLst>
      <p:ext uri="{BB962C8B-B14F-4D97-AF65-F5344CB8AC3E}">
        <p14:creationId xmlns:p14="http://schemas.microsoft.com/office/powerpoint/2010/main" val="290904659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74053"/>
            <a:ext cx="10515600" cy="945063"/>
          </a:xfrm>
        </p:spPr>
        <p:txBody>
          <a:bodyPr/>
          <a:lstStyle/>
          <a:p>
            <a:r>
              <a:rPr lang="es-CL" dirty="0">
                <a:solidFill>
                  <a:srgbClr val="002060"/>
                </a:solidFill>
                <a:latin typeface="+mn-lt"/>
              </a:rPr>
              <a:t>2. Centros de Trazabilidad</a:t>
            </a:r>
          </a:p>
        </p:txBody>
      </p:sp>
      <p:graphicFrame>
        <p:nvGraphicFramePr>
          <p:cNvPr id="5" name="Tabla 4"/>
          <p:cNvGraphicFramePr>
            <a:graphicFrameLocks noGrp="1"/>
          </p:cNvGraphicFramePr>
          <p:nvPr/>
        </p:nvGraphicFramePr>
        <p:xfrm>
          <a:off x="180305" y="898658"/>
          <a:ext cx="11719774" cy="6187737"/>
        </p:xfrm>
        <a:graphic>
          <a:graphicData uri="http://schemas.openxmlformats.org/drawingml/2006/table">
            <a:tbl>
              <a:tblPr>
                <a:tableStyleId>{5C22544A-7EE6-4342-B048-85BDC9FD1C3A}</a:tableStyleId>
              </a:tblPr>
              <a:tblGrid>
                <a:gridCol w="837126">
                  <a:extLst>
                    <a:ext uri="{9D8B030D-6E8A-4147-A177-3AD203B41FA5}">
                      <a16:colId xmlns:a16="http://schemas.microsoft.com/office/drawing/2014/main" xmlns="" val="20000"/>
                    </a:ext>
                  </a:extLst>
                </a:gridCol>
                <a:gridCol w="592428">
                  <a:extLst>
                    <a:ext uri="{9D8B030D-6E8A-4147-A177-3AD203B41FA5}">
                      <a16:colId xmlns:a16="http://schemas.microsoft.com/office/drawing/2014/main" xmlns="" val="20001"/>
                    </a:ext>
                  </a:extLst>
                </a:gridCol>
                <a:gridCol w="695459">
                  <a:extLst>
                    <a:ext uri="{9D8B030D-6E8A-4147-A177-3AD203B41FA5}">
                      <a16:colId xmlns:a16="http://schemas.microsoft.com/office/drawing/2014/main" xmlns="" val="20002"/>
                    </a:ext>
                  </a:extLst>
                </a:gridCol>
                <a:gridCol w="1107583">
                  <a:extLst>
                    <a:ext uri="{9D8B030D-6E8A-4147-A177-3AD203B41FA5}">
                      <a16:colId xmlns:a16="http://schemas.microsoft.com/office/drawing/2014/main" xmlns="" val="20003"/>
                    </a:ext>
                  </a:extLst>
                </a:gridCol>
                <a:gridCol w="837127">
                  <a:extLst>
                    <a:ext uri="{9D8B030D-6E8A-4147-A177-3AD203B41FA5}">
                      <a16:colId xmlns:a16="http://schemas.microsoft.com/office/drawing/2014/main" xmlns="" val="20004"/>
                    </a:ext>
                  </a:extLst>
                </a:gridCol>
                <a:gridCol w="1339403">
                  <a:extLst>
                    <a:ext uri="{9D8B030D-6E8A-4147-A177-3AD203B41FA5}">
                      <a16:colId xmlns:a16="http://schemas.microsoft.com/office/drawing/2014/main" xmlns="" val="20005"/>
                    </a:ext>
                  </a:extLst>
                </a:gridCol>
                <a:gridCol w="1171977">
                  <a:extLst>
                    <a:ext uri="{9D8B030D-6E8A-4147-A177-3AD203B41FA5}">
                      <a16:colId xmlns:a16="http://schemas.microsoft.com/office/drawing/2014/main" xmlns="" val="20006"/>
                    </a:ext>
                  </a:extLst>
                </a:gridCol>
                <a:gridCol w="1596981">
                  <a:extLst>
                    <a:ext uri="{9D8B030D-6E8A-4147-A177-3AD203B41FA5}">
                      <a16:colId xmlns:a16="http://schemas.microsoft.com/office/drawing/2014/main" xmlns="" val="20007"/>
                    </a:ext>
                  </a:extLst>
                </a:gridCol>
                <a:gridCol w="3541690">
                  <a:extLst>
                    <a:ext uri="{9D8B030D-6E8A-4147-A177-3AD203B41FA5}">
                      <a16:colId xmlns:a16="http://schemas.microsoft.com/office/drawing/2014/main" xmlns="" val="20008"/>
                    </a:ext>
                  </a:extLst>
                </a:gridCol>
              </a:tblGrid>
              <a:tr h="496077">
                <a:tc>
                  <a:txBody>
                    <a:bodyPr/>
                    <a:lstStyle/>
                    <a:p>
                      <a:pPr algn="l" fontAlgn="ctr"/>
                      <a:r>
                        <a:rPr lang="es-CL" sz="1100" b="1" u="none" strike="noStrike" dirty="0">
                          <a:solidFill>
                            <a:schemeClr val="bg1"/>
                          </a:solidFill>
                          <a:effectLst/>
                        </a:rPr>
                        <a:t>PROVINCIA</a:t>
                      </a:r>
                      <a:endParaRPr lang="es-CL" sz="1100" b="1" i="0" u="none" strike="noStrike" dirty="0">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ctr" fontAlgn="ctr"/>
                      <a:r>
                        <a:rPr lang="es-CL" sz="1100" b="1" u="none" strike="noStrike">
                          <a:solidFill>
                            <a:schemeClr val="bg1"/>
                          </a:solidFill>
                          <a:effectLst/>
                        </a:rPr>
                        <a:t>N CENTROS</a:t>
                      </a:r>
                      <a:endParaRPr lang="es-CL" sz="1100" b="1" i="0" u="none" strike="noStrike">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l" fontAlgn="ctr"/>
                      <a:r>
                        <a:rPr lang="es-CL" sz="1100" b="1" u="none" strike="noStrike" dirty="0">
                          <a:solidFill>
                            <a:schemeClr val="bg1"/>
                          </a:solidFill>
                          <a:effectLst/>
                        </a:rPr>
                        <a:t>COMUNA</a:t>
                      </a:r>
                      <a:endParaRPr lang="es-CL" sz="1100" b="1" i="0" u="none" strike="noStrike" dirty="0">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l" fontAlgn="ctr"/>
                      <a:r>
                        <a:rPr lang="es-CL" sz="1100" b="1" u="none" strike="noStrike" dirty="0">
                          <a:solidFill>
                            <a:schemeClr val="bg1"/>
                          </a:solidFill>
                          <a:effectLst/>
                        </a:rPr>
                        <a:t>NOMBRE DEL CENTRO</a:t>
                      </a:r>
                      <a:endParaRPr lang="es-CL" sz="1100" b="1" i="0" u="none" strike="noStrike" dirty="0">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ctr" fontAlgn="ctr"/>
                      <a:r>
                        <a:rPr lang="es-CL" sz="1100" b="1" u="none" strike="noStrike" dirty="0">
                          <a:solidFill>
                            <a:schemeClr val="bg1"/>
                          </a:solidFill>
                          <a:effectLst/>
                        </a:rPr>
                        <a:t>TRAZADORES (n)</a:t>
                      </a:r>
                      <a:endParaRPr lang="es-CL" sz="1100" b="1" i="0" u="none" strike="noStrike" dirty="0">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l" fontAlgn="ctr"/>
                      <a:r>
                        <a:rPr lang="es-CL" sz="1100" b="1" u="none" strike="noStrike" dirty="0">
                          <a:solidFill>
                            <a:schemeClr val="bg1"/>
                          </a:solidFill>
                          <a:effectLst/>
                        </a:rPr>
                        <a:t>DEPENDENCIA</a:t>
                      </a:r>
                      <a:endParaRPr lang="es-CL" sz="1100" b="1" i="0" u="none" strike="noStrike" dirty="0">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l" fontAlgn="ctr"/>
                      <a:r>
                        <a:rPr lang="es-CL" sz="1100" b="1" u="none" strike="noStrike" dirty="0">
                          <a:solidFill>
                            <a:schemeClr val="bg1"/>
                          </a:solidFill>
                          <a:effectLst/>
                        </a:rPr>
                        <a:t>DETALLE</a:t>
                      </a:r>
                      <a:endParaRPr lang="es-CL" sz="1100" b="1" i="0" u="none" strike="noStrike" dirty="0">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l" fontAlgn="ctr"/>
                      <a:r>
                        <a:rPr lang="es-CL" sz="1100" b="1" u="none" strike="noStrike" dirty="0">
                          <a:solidFill>
                            <a:schemeClr val="bg1"/>
                          </a:solidFill>
                          <a:effectLst/>
                        </a:rPr>
                        <a:t>SISTEMA DE TURNOS</a:t>
                      </a:r>
                      <a:endParaRPr lang="es-CL" sz="1100" b="1" i="0" u="none" strike="noStrike" dirty="0">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l" fontAlgn="ctr"/>
                      <a:r>
                        <a:rPr lang="es-CL" sz="1100" b="1" u="none" strike="noStrike" dirty="0">
                          <a:solidFill>
                            <a:schemeClr val="bg1"/>
                          </a:solidFill>
                          <a:effectLst/>
                        </a:rPr>
                        <a:t>OBSERVACIONES</a:t>
                      </a:r>
                      <a:endParaRPr lang="es-CL" sz="1100" b="1" i="0" u="none" strike="noStrike" dirty="0">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extLst>
                  <a:ext uri="{0D108BD9-81ED-4DB2-BD59-A6C34878D82A}">
                    <a16:rowId xmlns:a16="http://schemas.microsoft.com/office/drawing/2014/main" xmlns="" val="10000"/>
                  </a:ext>
                </a:extLst>
              </a:tr>
              <a:tr h="1144016">
                <a:tc rowSpan="3">
                  <a:txBody>
                    <a:bodyPr/>
                    <a:lstStyle/>
                    <a:p>
                      <a:pPr algn="ctr" fontAlgn="ctr"/>
                      <a:r>
                        <a:rPr lang="es-CL" sz="1100" u="none" strike="noStrike" dirty="0">
                          <a:effectLst/>
                        </a:rPr>
                        <a:t>IQUIQUE</a:t>
                      </a:r>
                      <a:endParaRPr lang="es-CL" sz="1100" b="0" i="0" u="none" strike="noStrike" dirty="0">
                        <a:solidFill>
                          <a:srgbClr val="000000"/>
                        </a:solidFill>
                        <a:effectLst/>
                        <a:latin typeface="Calibri" panose="020F0502020204030204" pitchFamily="34" charset="0"/>
                      </a:endParaRPr>
                    </a:p>
                  </a:txBody>
                  <a:tcPr marL="7756" marR="7756" marT="7756" marB="0" anchor="ctr"/>
                </a:tc>
                <a:tc rowSpan="3">
                  <a:txBody>
                    <a:bodyPr/>
                    <a:lstStyle/>
                    <a:p>
                      <a:pPr algn="ctr" fontAlgn="ctr"/>
                      <a:r>
                        <a:rPr lang="es-CL" sz="1100" u="none" strike="noStrike" dirty="0">
                          <a:effectLst/>
                        </a:rPr>
                        <a:t>3</a:t>
                      </a:r>
                      <a:endParaRPr lang="es-CL" sz="1100" b="0" i="0" u="none" strike="noStrike" dirty="0">
                        <a:solidFill>
                          <a:srgbClr val="000000"/>
                        </a:solidFill>
                        <a:effectLst/>
                        <a:latin typeface="Calibri" panose="020F0502020204030204" pitchFamily="34" charset="0"/>
                      </a:endParaRPr>
                    </a:p>
                  </a:txBody>
                  <a:tcPr marL="7756" marR="7756" marT="7756" marB="0" anchor="ctr"/>
                </a:tc>
                <a:tc rowSpan="2">
                  <a:txBody>
                    <a:bodyPr/>
                    <a:lstStyle/>
                    <a:p>
                      <a:pPr algn="ctr" fontAlgn="ctr"/>
                      <a:r>
                        <a:rPr lang="es-CL" sz="1100" u="none" strike="noStrike" dirty="0">
                          <a:effectLst/>
                        </a:rPr>
                        <a:t>Iquique</a:t>
                      </a:r>
                      <a:endParaRPr lang="es-CL" sz="1100" b="0" i="0" u="none" strike="noStrike" dirty="0">
                        <a:solidFill>
                          <a:srgbClr val="000000"/>
                        </a:solidFill>
                        <a:effectLst/>
                        <a:latin typeface="Calibri" panose="020F0502020204030204" pitchFamily="34" charset="0"/>
                      </a:endParaRPr>
                    </a:p>
                    <a:p>
                      <a:pPr algn="ctr" fontAlgn="ctr"/>
                      <a:r>
                        <a:rPr lang="es-CL" sz="1100" u="none" strike="noStrike" dirty="0">
                          <a:effectLst/>
                        </a:rPr>
                        <a:t> </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40000"/>
                        <a:lumOff val="60000"/>
                      </a:schemeClr>
                    </a:solidFill>
                  </a:tcPr>
                </a:tc>
                <a:tc>
                  <a:txBody>
                    <a:bodyPr/>
                    <a:lstStyle/>
                    <a:p>
                      <a:pPr algn="ctr" fontAlgn="ctr"/>
                      <a:r>
                        <a:rPr lang="es-CL" sz="1100" u="none" strike="noStrike" dirty="0">
                          <a:effectLst/>
                        </a:rPr>
                        <a:t>1. TTA SEREMI</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40000"/>
                        <a:lumOff val="60000"/>
                      </a:schemeClr>
                    </a:solidFill>
                  </a:tcPr>
                </a:tc>
                <a:tc>
                  <a:txBody>
                    <a:bodyPr/>
                    <a:lstStyle/>
                    <a:p>
                      <a:pPr algn="ctr" fontAlgn="ctr"/>
                      <a:r>
                        <a:rPr lang="es-CL" sz="1100" u="none" strike="noStrike" dirty="0">
                          <a:effectLst/>
                        </a:rPr>
                        <a:t>127</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40000"/>
                        <a:lumOff val="60000"/>
                      </a:schemeClr>
                    </a:solidFill>
                  </a:tcPr>
                </a:tc>
                <a:tc>
                  <a:txBody>
                    <a:bodyPr/>
                    <a:lstStyle/>
                    <a:p>
                      <a:pPr algn="l" fontAlgn="ctr"/>
                      <a:r>
                        <a:rPr lang="es-CL" sz="1100" u="none" strike="noStrike" dirty="0">
                          <a:effectLst/>
                        </a:rPr>
                        <a:t>SEREMI Salud Iquique</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40000"/>
                        <a:lumOff val="60000"/>
                      </a:schemeClr>
                    </a:solidFill>
                  </a:tcPr>
                </a:tc>
                <a:tc>
                  <a:txBody>
                    <a:bodyPr/>
                    <a:lstStyle/>
                    <a:p>
                      <a:pPr algn="l" fontAlgn="ctr"/>
                      <a:r>
                        <a:rPr lang="es-CL" sz="1100" u="none" strike="noStrike" dirty="0">
                          <a:effectLst/>
                        </a:rPr>
                        <a:t>Investigación: 70   Seguimiento: 30     EPIVIGILA: 26      </a:t>
                      </a:r>
                    </a:p>
                    <a:p>
                      <a:pPr algn="l" fontAlgn="ctr"/>
                      <a:endParaRPr lang="es-CL" sz="1100" u="none" strike="noStrike" dirty="0">
                        <a:effectLst/>
                      </a:endParaRPr>
                    </a:p>
                    <a:p>
                      <a:pPr algn="l" fontAlgn="ctr"/>
                      <a:r>
                        <a:rPr lang="es-CL" sz="1100" u="none" strike="noStrike" dirty="0">
                          <a:effectLst/>
                        </a:rPr>
                        <a:t>Total: 129</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40000"/>
                        <a:lumOff val="60000"/>
                      </a:schemeClr>
                    </a:solidFill>
                  </a:tcPr>
                </a:tc>
                <a:tc>
                  <a:txBody>
                    <a:bodyPr/>
                    <a:lstStyle/>
                    <a:p>
                      <a:pPr algn="just" fontAlgn="ctr"/>
                      <a:r>
                        <a:rPr lang="es-CL" sz="1100" u="none" strike="noStrike" dirty="0">
                          <a:effectLst/>
                        </a:rPr>
                        <a:t>7*7 (</a:t>
                      </a:r>
                      <a:r>
                        <a:rPr lang="es-CL" sz="1100" u="none" strike="noStrike" dirty="0" err="1">
                          <a:effectLst/>
                        </a:rPr>
                        <a:t>lu-dom</a:t>
                      </a:r>
                      <a:r>
                        <a:rPr lang="es-CL" sz="1100" u="none" strike="noStrike" dirty="0">
                          <a:effectLst/>
                        </a:rPr>
                        <a:t> 8:30 a 20:30)                     6*1 (</a:t>
                      </a:r>
                      <a:r>
                        <a:rPr lang="es-CL" sz="1100" u="none" strike="noStrike" dirty="0" err="1">
                          <a:effectLst/>
                        </a:rPr>
                        <a:t>lu-sab</a:t>
                      </a:r>
                      <a:r>
                        <a:rPr lang="es-CL" sz="1100" u="none" strike="noStrike" dirty="0">
                          <a:effectLst/>
                        </a:rPr>
                        <a:t> 8:30 a 16:30)                       Detalles en siguiente tabla</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40000"/>
                        <a:lumOff val="60000"/>
                      </a:schemeClr>
                    </a:solidFill>
                  </a:tcPr>
                </a:tc>
                <a:tc>
                  <a:txBody>
                    <a:bodyPr/>
                    <a:lstStyle/>
                    <a:p>
                      <a:pPr algn="just" fontAlgn="ctr"/>
                      <a:r>
                        <a:rPr lang="es-CL" sz="1100" u="none" strike="noStrike" dirty="0">
                          <a:effectLst/>
                        </a:rPr>
                        <a:t>Investigación epidemiológica y seguimiento de casos del sistema privado de salud, brotes y usuarios pertenecientes a CGU Héctor </a:t>
                      </a:r>
                      <a:r>
                        <a:rPr lang="es-CL" sz="1100" u="none" strike="noStrike" dirty="0" err="1">
                          <a:effectLst/>
                        </a:rPr>
                        <a:t>Reyno</a:t>
                      </a:r>
                      <a:r>
                        <a:rPr lang="es-CL" sz="1100" u="none" strike="noStrike" dirty="0">
                          <a:effectLst/>
                        </a:rPr>
                        <a:t> y HETG que es de dependencia del SS. Además de los casos que pasado las 24 horas no se les ha iniciado investigación epidemiológica.</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40000"/>
                        <a:lumOff val="60000"/>
                      </a:schemeClr>
                    </a:solidFill>
                  </a:tcPr>
                </a:tc>
                <a:extLst>
                  <a:ext uri="{0D108BD9-81ED-4DB2-BD59-A6C34878D82A}">
                    <a16:rowId xmlns:a16="http://schemas.microsoft.com/office/drawing/2014/main" xmlns="" val="10001"/>
                  </a:ext>
                </a:extLst>
              </a:tr>
              <a:tr h="637814">
                <a:tc vMerge="1">
                  <a:txBody>
                    <a:bodyPr/>
                    <a:lstStyle/>
                    <a:p>
                      <a:endParaRPr lang="es-CL"/>
                    </a:p>
                  </a:txBody>
                  <a:tcPr/>
                </a:tc>
                <a:tc vMerge="1">
                  <a:txBody>
                    <a:bodyPr/>
                    <a:lstStyle/>
                    <a:p>
                      <a:endParaRPr lang="es-CL"/>
                    </a:p>
                  </a:txBody>
                  <a:tcPr/>
                </a:tc>
                <a:tc vMerge="1">
                  <a:txBody>
                    <a:bodyPr/>
                    <a:lstStyle/>
                    <a:p>
                      <a:pPr algn="ctr" fontAlgn="ctr"/>
                      <a:endParaRPr lang="es-CL" sz="1100" b="0" i="0" u="none" strike="noStrike" dirty="0">
                        <a:solidFill>
                          <a:srgbClr val="000000"/>
                        </a:solidFill>
                        <a:effectLst/>
                        <a:latin typeface="Calibri" panose="020F0502020204030204" pitchFamily="34" charset="0"/>
                      </a:endParaRPr>
                    </a:p>
                  </a:txBody>
                  <a:tcPr marL="7756" marR="7756" marT="7756" marB="0" anchor="ctr"/>
                </a:tc>
                <a:tc>
                  <a:txBody>
                    <a:bodyPr/>
                    <a:lstStyle/>
                    <a:p>
                      <a:pPr algn="ctr" fontAlgn="ctr"/>
                      <a:r>
                        <a:rPr lang="es-CL" sz="1100" u="none" strike="noStrike" dirty="0">
                          <a:effectLst/>
                        </a:rPr>
                        <a:t>2. Centro de Trazabilidad Municipal</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60000"/>
                        <a:lumOff val="40000"/>
                      </a:schemeClr>
                    </a:solidFill>
                  </a:tcPr>
                </a:tc>
                <a:tc>
                  <a:txBody>
                    <a:bodyPr/>
                    <a:lstStyle/>
                    <a:p>
                      <a:pPr algn="ctr" fontAlgn="ctr"/>
                      <a:r>
                        <a:rPr lang="es-CL" sz="1100" u="none" strike="noStrike" dirty="0">
                          <a:effectLst/>
                        </a:rPr>
                        <a:t>33</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60000"/>
                        <a:lumOff val="40000"/>
                      </a:schemeClr>
                    </a:solidFill>
                  </a:tcPr>
                </a:tc>
                <a:tc>
                  <a:txBody>
                    <a:bodyPr/>
                    <a:lstStyle/>
                    <a:p>
                      <a:pPr algn="l" fontAlgn="ctr"/>
                      <a:r>
                        <a:rPr lang="es-CL" sz="1100" u="none" strike="noStrike" dirty="0">
                          <a:effectLst/>
                        </a:rPr>
                        <a:t>M. Iquique</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60000"/>
                        <a:lumOff val="40000"/>
                      </a:schemeClr>
                    </a:solidFill>
                  </a:tcPr>
                </a:tc>
                <a:tc>
                  <a:txBody>
                    <a:bodyPr/>
                    <a:lstStyle/>
                    <a:p>
                      <a:pPr algn="l" fontAlgn="ctr"/>
                      <a:r>
                        <a:rPr lang="es-CL" sz="1100" u="none" strike="noStrike" dirty="0">
                          <a:effectLst/>
                        </a:rPr>
                        <a:t>Investigación: 11  Seguimiento: 22   </a:t>
                      </a:r>
                    </a:p>
                    <a:p>
                      <a:pPr algn="l" fontAlgn="ctr"/>
                      <a:endParaRPr lang="es-CL" sz="1100" u="none" strike="noStrike" dirty="0">
                        <a:effectLst/>
                      </a:endParaRPr>
                    </a:p>
                    <a:p>
                      <a:pPr algn="l" fontAlgn="ctr"/>
                      <a:r>
                        <a:rPr lang="es-CL" sz="1100" u="none" strike="noStrike" dirty="0">
                          <a:effectLst/>
                        </a:rPr>
                        <a:t>Total: 33</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60000"/>
                        <a:lumOff val="40000"/>
                      </a:schemeClr>
                    </a:solidFill>
                  </a:tcPr>
                </a:tc>
                <a:tc>
                  <a:txBody>
                    <a:bodyPr/>
                    <a:lstStyle/>
                    <a:p>
                      <a:pPr algn="just" fontAlgn="ctr"/>
                      <a:r>
                        <a:rPr lang="pl-PL" sz="1100" u="none" strike="noStrike" dirty="0">
                          <a:effectLst/>
                        </a:rPr>
                        <a:t>7*7 (lu-dom (:30 a 20:30)</a:t>
                      </a:r>
                      <a:endParaRPr lang="pl-P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60000"/>
                        <a:lumOff val="40000"/>
                      </a:schemeClr>
                    </a:solidFill>
                  </a:tcPr>
                </a:tc>
                <a:tc>
                  <a:txBody>
                    <a:bodyPr/>
                    <a:lstStyle/>
                    <a:p>
                      <a:pPr algn="just" fontAlgn="ctr"/>
                      <a:r>
                        <a:rPr lang="es-CL" sz="1100" u="none" strike="noStrike" dirty="0">
                          <a:effectLst/>
                        </a:rPr>
                        <a:t>Casos de usuarios CESFAM Videla, Aguirre, Guzmán y Sur Físicamente funcionan en Liceo A 11</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1">
                        <a:lumMod val="60000"/>
                        <a:lumOff val="40000"/>
                      </a:schemeClr>
                    </a:solidFill>
                  </a:tcPr>
                </a:tc>
                <a:extLst>
                  <a:ext uri="{0D108BD9-81ED-4DB2-BD59-A6C34878D82A}">
                    <a16:rowId xmlns:a16="http://schemas.microsoft.com/office/drawing/2014/main" xmlns="" val="10002"/>
                  </a:ext>
                </a:extLst>
              </a:tr>
              <a:tr h="658063">
                <a:tc vMerge="1">
                  <a:txBody>
                    <a:bodyPr/>
                    <a:lstStyle/>
                    <a:p>
                      <a:endParaRPr lang="es-CL"/>
                    </a:p>
                  </a:txBody>
                  <a:tcPr/>
                </a:tc>
                <a:tc vMerge="1">
                  <a:txBody>
                    <a:bodyPr/>
                    <a:lstStyle/>
                    <a:p>
                      <a:endParaRPr lang="es-CL"/>
                    </a:p>
                  </a:txBody>
                  <a:tcPr/>
                </a:tc>
                <a:tc>
                  <a:txBody>
                    <a:bodyPr/>
                    <a:lstStyle/>
                    <a:p>
                      <a:pPr algn="ctr" fontAlgn="ctr"/>
                      <a:r>
                        <a:rPr lang="es-CL" sz="1100" u="none" strike="noStrike" dirty="0">
                          <a:effectLst/>
                        </a:rPr>
                        <a:t>Alto Hospicio</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40000"/>
                        <a:lumOff val="60000"/>
                      </a:schemeClr>
                    </a:solidFill>
                  </a:tcPr>
                </a:tc>
                <a:tc>
                  <a:txBody>
                    <a:bodyPr/>
                    <a:lstStyle/>
                    <a:p>
                      <a:pPr algn="ctr" fontAlgn="ctr"/>
                      <a:r>
                        <a:rPr lang="es-CL" sz="1100" u="none" strike="noStrike" dirty="0">
                          <a:effectLst/>
                        </a:rPr>
                        <a:t>3. CESFAM</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40000"/>
                        <a:lumOff val="60000"/>
                      </a:schemeClr>
                    </a:solidFill>
                  </a:tcPr>
                </a:tc>
                <a:tc>
                  <a:txBody>
                    <a:bodyPr/>
                    <a:lstStyle/>
                    <a:p>
                      <a:pPr algn="ctr" fontAlgn="ctr"/>
                      <a:r>
                        <a:rPr lang="es-CL" sz="1100" u="none" strike="noStrike" dirty="0">
                          <a:effectLst/>
                        </a:rPr>
                        <a:t>13</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40000"/>
                        <a:lumOff val="60000"/>
                      </a:schemeClr>
                    </a:solidFill>
                  </a:tcPr>
                </a:tc>
                <a:tc>
                  <a:txBody>
                    <a:bodyPr/>
                    <a:lstStyle/>
                    <a:p>
                      <a:pPr algn="l" fontAlgn="ctr"/>
                      <a:r>
                        <a:rPr lang="es-CL" sz="1100" u="none" strike="noStrike" dirty="0">
                          <a:effectLst/>
                        </a:rPr>
                        <a:t>M. Alto Hospicio</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40000"/>
                        <a:lumOff val="60000"/>
                      </a:schemeClr>
                    </a:solidFill>
                  </a:tcPr>
                </a:tc>
                <a:tc>
                  <a:txBody>
                    <a:bodyPr/>
                    <a:lstStyle/>
                    <a:p>
                      <a:pPr algn="l" fontAlgn="ctr"/>
                      <a:r>
                        <a:rPr lang="es-CL" sz="1100" u="none" strike="noStrike" dirty="0">
                          <a:effectLst/>
                        </a:rPr>
                        <a:t>Investigación: 15  Seguimiento: 22    </a:t>
                      </a:r>
                    </a:p>
                    <a:p>
                      <a:pPr algn="l" fontAlgn="ctr"/>
                      <a:endParaRPr lang="es-CL" sz="1100" u="none" strike="noStrike" dirty="0">
                        <a:effectLst/>
                      </a:endParaRPr>
                    </a:p>
                    <a:p>
                      <a:pPr algn="l" fontAlgn="ctr"/>
                      <a:r>
                        <a:rPr lang="es-CL" sz="1100" u="none" strike="noStrike" dirty="0">
                          <a:effectLst/>
                        </a:rPr>
                        <a:t>Total: 37</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40000"/>
                        <a:lumOff val="60000"/>
                      </a:schemeClr>
                    </a:solidFill>
                  </a:tcPr>
                </a:tc>
                <a:tc>
                  <a:txBody>
                    <a:bodyPr/>
                    <a:lstStyle/>
                    <a:p>
                      <a:pPr algn="just" fontAlgn="ctr"/>
                      <a:r>
                        <a:rPr lang="nb-NO" sz="1100" b="1" u="none" strike="noStrike" dirty="0">
                          <a:effectLst/>
                        </a:rPr>
                        <a:t>Fijos: Lu-vie: </a:t>
                      </a:r>
                    </a:p>
                    <a:p>
                      <a:pPr algn="just" fontAlgn="ctr"/>
                      <a:r>
                        <a:rPr lang="nb-NO" sz="1100" b="1" u="none" strike="noStrike" dirty="0">
                          <a:effectLst/>
                        </a:rPr>
                        <a:t>(6 inv. + 7 seg.)    </a:t>
                      </a:r>
                    </a:p>
                    <a:p>
                      <a:pPr algn="just" fontAlgn="ctr"/>
                      <a:r>
                        <a:rPr lang="nb-NO" sz="1100" u="none" strike="noStrike" dirty="0">
                          <a:effectLst/>
                        </a:rPr>
                        <a:t>Apoyo</a:t>
                      </a:r>
                      <a:r>
                        <a:rPr lang="nb-NO" sz="1100" u="none" strike="noStrike" baseline="0" dirty="0">
                          <a:effectLst/>
                        </a:rPr>
                        <a:t> extension horario mas </a:t>
                      </a:r>
                      <a:r>
                        <a:rPr lang="nb-NO" sz="1100" u="none" strike="noStrike" dirty="0">
                          <a:effectLst/>
                        </a:rPr>
                        <a:t>Sa-dom: </a:t>
                      </a:r>
                    </a:p>
                    <a:p>
                      <a:pPr algn="just" fontAlgn="ctr"/>
                      <a:r>
                        <a:rPr lang="nb-NO" sz="1100" u="none" strike="noStrike" dirty="0">
                          <a:effectLst/>
                        </a:rPr>
                        <a:t>(9 inv. + 15 seg)       </a:t>
                      </a:r>
                      <a:endParaRPr lang="nb-NO"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40000"/>
                        <a:lumOff val="60000"/>
                      </a:schemeClr>
                    </a:solidFill>
                  </a:tcPr>
                </a:tc>
                <a:tc>
                  <a:txBody>
                    <a:bodyPr/>
                    <a:lstStyle/>
                    <a:p>
                      <a:pPr algn="just" fontAlgn="ctr"/>
                      <a:r>
                        <a:rPr lang="es-CL" sz="1100" u="none" strike="noStrike" dirty="0">
                          <a:effectLst/>
                        </a:rPr>
                        <a:t>Centro único para los tres CESFAM de la comuna. Profesionales de CESFAM que apoyan según disponibilidad de tiempo y funcionan en un</a:t>
                      </a:r>
                      <a:r>
                        <a:rPr lang="es-CL" sz="1100" u="none" strike="noStrike" baseline="0" dirty="0">
                          <a:effectLst/>
                        </a:rPr>
                        <a:t> Recinto de salud Municipal.</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40000"/>
                        <a:lumOff val="60000"/>
                      </a:schemeClr>
                    </a:solidFill>
                  </a:tcPr>
                </a:tc>
                <a:extLst>
                  <a:ext uri="{0D108BD9-81ED-4DB2-BD59-A6C34878D82A}">
                    <a16:rowId xmlns:a16="http://schemas.microsoft.com/office/drawing/2014/main" xmlns="" val="10003"/>
                  </a:ext>
                </a:extLst>
              </a:tr>
              <a:tr h="425210">
                <a:tc rowSpan="8">
                  <a:txBody>
                    <a:bodyPr/>
                    <a:lstStyle/>
                    <a:p>
                      <a:pPr algn="ctr" fontAlgn="ctr"/>
                      <a:r>
                        <a:rPr lang="es-CL" sz="1100" u="none" strike="noStrike">
                          <a:effectLst/>
                        </a:rPr>
                        <a:t>TAMARUGAL</a:t>
                      </a:r>
                      <a:endParaRPr lang="es-CL" sz="1100" b="1" i="0" u="none" strike="noStrike">
                        <a:solidFill>
                          <a:srgbClr val="000000"/>
                        </a:solidFill>
                        <a:effectLst/>
                        <a:latin typeface="Calibri" panose="020F0502020204030204" pitchFamily="34" charset="0"/>
                      </a:endParaRPr>
                    </a:p>
                  </a:txBody>
                  <a:tcPr marL="7756" marR="7756" marT="7756" marB="0" anchor="ctr"/>
                </a:tc>
                <a:tc rowSpan="8">
                  <a:txBody>
                    <a:bodyPr/>
                    <a:lstStyle/>
                    <a:p>
                      <a:pPr algn="ctr" fontAlgn="ctr"/>
                      <a:r>
                        <a:rPr lang="es-CL" sz="1100" u="none" strike="noStrike">
                          <a:effectLst/>
                        </a:rPr>
                        <a:t>5</a:t>
                      </a:r>
                      <a:endParaRPr lang="es-CL" sz="1100" b="0" i="0" u="none" strike="noStrike">
                        <a:solidFill>
                          <a:srgbClr val="000000"/>
                        </a:solidFill>
                        <a:effectLst/>
                        <a:latin typeface="Calibri" panose="020F0502020204030204" pitchFamily="34" charset="0"/>
                      </a:endParaRPr>
                    </a:p>
                  </a:txBody>
                  <a:tcPr marL="7756" marR="7756" marT="7756" marB="0" anchor="ctr"/>
                </a:tc>
                <a:tc>
                  <a:txBody>
                    <a:bodyPr/>
                    <a:lstStyle/>
                    <a:p>
                      <a:pPr algn="l" fontAlgn="ctr"/>
                      <a:r>
                        <a:rPr lang="es-CL" sz="1100" u="none" strike="noStrike" dirty="0" err="1">
                          <a:effectLst/>
                        </a:rPr>
                        <a:t>Camiña</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4">
                        <a:lumMod val="60000"/>
                        <a:lumOff val="40000"/>
                      </a:schemeClr>
                    </a:solidFill>
                  </a:tcPr>
                </a:tc>
                <a:tc>
                  <a:txBody>
                    <a:bodyPr/>
                    <a:lstStyle/>
                    <a:p>
                      <a:pPr algn="l" fontAlgn="ctr"/>
                      <a:r>
                        <a:rPr lang="es-CL" sz="1100" u="none" strike="noStrike" dirty="0">
                          <a:effectLst/>
                        </a:rPr>
                        <a:t>4 CGR</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4">
                        <a:lumMod val="60000"/>
                        <a:lumOff val="40000"/>
                      </a:schemeClr>
                    </a:solidFill>
                  </a:tcPr>
                </a:tc>
                <a:tc>
                  <a:txBody>
                    <a:bodyPr/>
                    <a:lstStyle/>
                    <a:p>
                      <a:pPr algn="ctr" fontAlgn="ctr"/>
                      <a:r>
                        <a:rPr lang="es-CL" sz="1100" u="none" strike="noStrike" dirty="0">
                          <a:effectLst/>
                        </a:rPr>
                        <a:t>1</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4">
                        <a:lumMod val="60000"/>
                        <a:lumOff val="40000"/>
                      </a:schemeClr>
                    </a:solidFill>
                  </a:tcPr>
                </a:tc>
                <a:tc>
                  <a:txBody>
                    <a:bodyPr/>
                    <a:lstStyle/>
                    <a:p>
                      <a:pPr algn="l" fontAlgn="ctr"/>
                      <a:r>
                        <a:rPr lang="es-CL" sz="1100" u="none" strike="noStrike" dirty="0">
                          <a:effectLst/>
                        </a:rPr>
                        <a:t>M. </a:t>
                      </a:r>
                      <a:r>
                        <a:rPr lang="es-CL" sz="1100" u="none" strike="noStrike" dirty="0" err="1">
                          <a:effectLst/>
                        </a:rPr>
                        <a:t>Camiña</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4">
                        <a:lumMod val="60000"/>
                        <a:lumOff val="40000"/>
                      </a:schemeClr>
                    </a:solidFill>
                  </a:tcPr>
                </a:tc>
                <a:tc>
                  <a:txBody>
                    <a:bodyPr/>
                    <a:lstStyle/>
                    <a:p>
                      <a:pPr algn="ctr" fontAlgn="ctr"/>
                      <a:r>
                        <a:rPr lang="es-CL" sz="1100" u="none" strike="noStrike" dirty="0">
                          <a:effectLst/>
                        </a:rPr>
                        <a:t>1 trazador </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4">
                        <a:lumMod val="60000"/>
                        <a:lumOff val="40000"/>
                      </a:schemeClr>
                    </a:solidFill>
                  </a:tcPr>
                </a:tc>
                <a:tc>
                  <a:txBody>
                    <a:bodyPr/>
                    <a:lstStyle/>
                    <a:p>
                      <a:pPr algn="l" fontAlgn="ctr"/>
                      <a:r>
                        <a:rPr lang="es-CL" sz="1100" u="none" strike="noStrike" dirty="0">
                          <a:effectLst/>
                        </a:rPr>
                        <a:t>Lu-do (2 domingos/mes cubre un apoyo)</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4">
                        <a:lumMod val="60000"/>
                        <a:lumOff val="40000"/>
                      </a:schemeClr>
                    </a:solidFill>
                  </a:tcPr>
                </a:tc>
                <a:tc>
                  <a:txBody>
                    <a:bodyPr/>
                    <a:lstStyle/>
                    <a:p>
                      <a:pPr algn="l" fontAlgn="ctr"/>
                      <a:r>
                        <a:rPr lang="es-CL" sz="1100" u="none" strike="noStrike" dirty="0">
                          <a:effectLst/>
                        </a:rPr>
                        <a:t>Casos de usuarios</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4">
                        <a:lumMod val="60000"/>
                        <a:lumOff val="40000"/>
                      </a:schemeClr>
                    </a:solidFill>
                  </a:tcPr>
                </a:tc>
                <a:extLst>
                  <a:ext uri="{0D108BD9-81ED-4DB2-BD59-A6C34878D82A}">
                    <a16:rowId xmlns:a16="http://schemas.microsoft.com/office/drawing/2014/main" xmlns="" val="10004"/>
                  </a:ext>
                </a:extLst>
              </a:tr>
              <a:tr h="334094">
                <a:tc vMerge="1">
                  <a:txBody>
                    <a:bodyPr/>
                    <a:lstStyle/>
                    <a:p>
                      <a:endParaRPr lang="es-CL"/>
                    </a:p>
                  </a:txBody>
                  <a:tcPr/>
                </a:tc>
                <a:tc vMerge="1">
                  <a:txBody>
                    <a:bodyPr/>
                    <a:lstStyle/>
                    <a:p>
                      <a:endParaRPr lang="es-CL"/>
                    </a:p>
                  </a:txBody>
                  <a:tcPr/>
                </a:tc>
                <a:tc>
                  <a:txBody>
                    <a:bodyPr/>
                    <a:lstStyle/>
                    <a:p>
                      <a:pPr algn="l" fontAlgn="ctr"/>
                      <a:r>
                        <a:rPr lang="es-CL" sz="1100" u="none" strike="noStrike" dirty="0">
                          <a:effectLst/>
                        </a:rPr>
                        <a:t>Colchane</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3">
                        <a:lumMod val="60000"/>
                        <a:lumOff val="40000"/>
                      </a:schemeClr>
                    </a:solidFill>
                  </a:tcPr>
                </a:tc>
                <a:tc>
                  <a:txBody>
                    <a:bodyPr/>
                    <a:lstStyle/>
                    <a:p>
                      <a:pPr algn="l" fontAlgn="ctr"/>
                      <a:r>
                        <a:rPr lang="es-CL" sz="1100" u="none" strike="noStrike" dirty="0">
                          <a:effectLst/>
                        </a:rPr>
                        <a:t>5. CGR</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3">
                        <a:lumMod val="60000"/>
                        <a:lumOff val="40000"/>
                      </a:schemeClr>
                    </a:solidFill>
                  </a:tcPr>
                </a:tc>
                <a:tc>
                  <a:txBody>
                    <a:bodyPr/>
                    <a:lstStyle/>
                    <a:p>
                      <a:pPr algn="ctr" fontAlgn="ctr"/>
                      <a:r>
                        <a:rPr lang="es-CL" sz="1100" u="none" strike="noStrike" dirty="0">
                          <a:effectLst/>
                        </a:rPr>
                        <a:t>1</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3">
                        <a:lumMod val="60000"/>
                        <a:lumOff val="40000"/>
                      </a:schemeClr>
                    </a:solidFill>
                  </a:tcPr>
                </a:tc>
                <a:tc>
                  <a:txBody>
                    <a:bodyPr/>
                    <a:lstStyle/>
                    <a:p>
                      <a:pPr algn="l" fontAlgn="ctr"/>
                      <a:r>
                        <a:rPr lang="es-CL" sz="1100" u="none" strike="noStrike" dirty="0">
                          <a:effectLst/>
                        </a:rPr>
                        <a:t>M. Colchane</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3">
                        <a:lumMod val="60000"/>
                        <a:lumOff val="40000"/>
                      </a:schemeClr>
                    </a:solidFill>
                  </a:tcPr>
                </a:tc>
                <a:tc>
                  <a:txBody>
                    <a:bodyPr/>
                    <a:lstStyle/>
                    <a:p>
                      <a:pPr algn="ctr" fontAlgn="ctr"/>
                      <a:r>
                        <a:rPr lang="es-CL" sz="1100" u="none" strike="noStrike" dirty="0">
                          <a:effectLst/>
                        </a:rPr>
                        <a:t>1 trazador </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3">
                        <a:lumMod val="60000"/>
                        <a:lumOff val="40000"/>
                      </a:schemeClr>
                    </a:solidFill>
                  </a:tcPr>
                </a:tc>
                <a:tc>
                  <a:txBody>
                    <a:bodyPr/>
                    <a:lstStyle/>
                    <a:p>
                      <a:pPr algn="l" fontAlgn="ctr"/>
                      <a:r>
                        <a:rPr lang="es-CL" sz="1100" u="none" strike="noStrike" dirty="0">
                          <a:effectLst/>
                        </a:rPr>
                        <a:t>Lunes a viernes</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3">
                        <a:lumMod val="60000"/>
                        <a:lumOff val="40000"/>
                      </a:schemeClr>
                    </a:solidFill>
                  </a:tcPr>
                </a:tc>
                <a:tc>
                  <a:txBody>
                    <a:bodyPr/>
                    <a:lstStyle/>
                    <a:p>
                      <a:pPr algn="l" fontAlgn="ctr"/>
                      <a:r>
                        <a:rPr lang="es-CL" sz="1100" u="none" strike="noStrike" dirty="0">
                          <a:effectLst/>
                        </a:rPr>
                        <a:t>Casos de usuarios/FDS apoya médico de turno</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3">
                        <a:lumMod val="60000"/>
                        <a:lumOff val="40000"/>
                      </a:schemeClr>
                    </a:solidFill>
                  </a:tcPr>
                </a:tc>
                <a:extLst>
                  <a:ext uri="{0D108BD9-81ED-4DB2-BD59-A6C34878D82A}">
                    <a16:rowId xmlns:a16="http://schemas.microsoft.com/office/drawing/2014/main" xmlns="" val="10005"/>
                  </a:ext>
                </a:extLst>
              </a:tr>
              <a:tr h="283473">
                <a:tc vMerge="1">
                  <a:txBody>
                    <a:bodyPr/>
                    <a:lstStyle/>
                    <a:p>
                      <a:endParaRPr lang="es-CL"/>
                    </a:p>
                  </a:txBody>
                  <a:tcPr/>
                </a:tc>
                <a:tc vMerge="1">
                  <a:txBody>
                    <a:bodyPr/>
                    <a:lstStyle/>
                    <a:p>
                      <a:endParaRPr lang="es-CL"/>
                    </a:p>
                  </a:txBody>
                  <a:tcPr/>
                </a:tc>
                <a:tc rowSpan="2">
                  <a:txBody>
                    <a:bodyPr/>
                    <a:lstStyle/>
                    <a:p>
                      <a:pPr algn="l" fontAlgn="ctr"/>
                      <a:r>
                        <a:rPr lang="es-CL" sz="1100" u="none" strike="noStrike" dirty="0">
                          <a:effectLst/>
                        </a:rPr>
                        <a:t>Huara</a:t>
                      </a:r>
                      <a:endParaRPr lang="es-CL" sz="1100" b="0" i="0" u="none" strike="noStrike" dirty="0">
                        <a:solidFill>
                          <a:srgbClr val="000000"/>
                        </a:solidFill>
                        <a:effectLst/>
                        <a:latin typeface="Calibri" panose="020F0502020204030204" pitchFamily="34" charset="0"/>
                      </a:endParaRPr>
                    </a:p>
                    <a:p>
                      <a:pPr algn="l" fontAlgn="ctr"/>
                      <a:r>
                        <a:rPr lang="es-CL" sz="1100" u="none" strike="noStrike" dirty="0">
                          <a:effectLst/>
                        </a:rPr>
                        <a:t> </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6">
                        <a:lumMod val="40000"/>
                        <a:lumOff val="60000"/>
                      </a:schemeClr>
                    </a:solidFill>
                  </a:tcPr>
                </a:tc>
                <a:tc rowSpan="2">
                  <a:txBody>
                    <a:bodyPr/>
                    <a:lstStyle/>
                    <a:p>
                      <a:pPr algn="l" fontAlgn="ctr"/>
                      <a:r>
                        <a:rPr lang="es-CL" sz="1100" u="none" strike="noStrike" dirty="0">
                          <a:effectLst/>
                        </a:rPr>
                        <a:t>6. CESFAM</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6">
                        <a:lumMod val="40000"/>
                        <a:lumOff val="60000"/>
                      </a:schemeClr>
                    </a:solidFill>
                  </a:tcPr>
                </a:tc>
                <a:tc rowSpan="2">
                  <a:txBody>
                    <a:bodyPr/>
                    <a:lstStyle/>
                    <a:p>
                      <a:pPr algn="ctr" fontAlgn="ctr"/>
                      <a:r>
                        <a:rPr lang="es-CL" sz="1100" u="none" strike="noStrike" dirty="0">
                          <a:effectLst/>
                        </a:rPr>
                        <a:t>6</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6">
                        <a:lumMod val="40000"/>
                        <a:lumOff val="60000"/>
                      </a:schemeClr>
                    </a:solidFill>
                  </a:tcPr>
                </a:tc>
                <a:tc rowSpan="2">
                  <a:txBody>
                    <a:bodyPr/>
                    <a:lstStyle/>
                    <a:p>
                      <a:pPr algn="l" fontAlgn="ctr"/>
                      <a:r>
                        <a:rPr lang="es-CL" sz="1100" u="none" strike="noStrike" dirty="0">
                          <a:effectLst/>
                        </a:rPr>
                        <a:t>M. Huara</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6">
                        <a:lumMod val="40000"/>
                        <a:lumOff val="60000"/>
                      </a:schemeClr>
                    </a:solidFill>
                  </a:tcPr>
                </a:tc>
                <a:tc>
                  <a:txBody>
                    <a:bodyPr/>
                    <a:lstStyle/>
                    <a:p>
                      <a:pPr algn="ctr" fontAlgn="ctr"/>
                      <a:r>
                        <a:rPr lang="es-CL" sz="1100" u="none" strike="noStrike" dirty="0">
                          <a:effectLst/>
                        </a:rPr>
                        <a:t>4</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6">
                        <a:lumMod val="40000"/>
                        <a:lumOff val="60000"/>
                      </a:schemeClr>
                    </a:solidFill>
                  </a:tcPr>
                </a:tc>
                <a:tc>
                  <a:txBody>
                    <a:bodyPr/>
                    <a:lstStyle/>
                    <a:p>
                      <a:pPr algn="l" fontAlgn="ctr"/>
                      <a:r>
                        <a:rPr lang="es-CL" sz="1100" u="none" strike="noStrike" dirty="0">
                          <a:effectLst/>
                        </a:rPr>
                        <a:t>Lunes a viernes</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6">
                        <a:lumMod val="40000"/>
                        <a:lumOff val="60000"/>
                      </a:schemeClr>
                    </a:solidFill>
                  </a:tcPr>
                </a:tc>
                <a:tc rowSpan="2">
                  <a:txBody>
                    <a:bodyPr/>
                    <a:lstStyle/>
                    <a:p>
                      <a:pPr algn="l" fontAlgn="ctr"/>
                      <a:r>
                        <a:rPr lang="es-CL" sz="1100" u="none" strike="noStrike" dirty="0">
                          <a:effectLst/>
                        </a:rPr>
                        <a:t>Casos de usuarios de</a:t>
                      </a:r>
                      <a:r>
                        <a:rPr lang="es-CL" sz="1100" u="none" strike="noStrike" baseline="0" dirty="0">
                          <a:effectLst/>
                        </a:rPr>
                        <a:t> su comunidad.</a:t>
                      </a:r>
                      <a:endParaRPr lang="es-CL" sz="1100" b="0" i="0" u="none" strike="noStrike" dirty="0">
                        <a:solidFill>
                          <a:srgbClr val="000000"/>
                        </a:solidFill>
                        <a:effectLst/>
                        <a:latin typeface="Calibri" panose="020F0502020204030204" pitchFamily="34" charset="0"/>
                      </a:endParaRPr>
                    </a:p>
                    <a:p>
                      <a:pPr algn="l" fontAlgn="ctr"/>
                      <a:r>
                        <a:rPr lang="es-CL" sz="1100" u="none" strike="noStrike" dirty="0">
                          <a:effectLst/>
                        </a:rPr>
                        <a:t> </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6">
                        <a:lumMod val="40000"/>
                        <a:lumOff val="60000"/>
                      </a:schemeClr>
                    </a:solidFill>
                  </a:tcPr>
                </a:tc>
                <a:extLst>
                  <a:ext uri="{0D108BD9-81ED-4DB2-BD59-A6C34878D82A}">
                    <a16:rowId xmlns:a16="http://schemas.microsoft.com/office/drawing/2014/main" xmlns="" val="10006"/>
                  </a:ext>
                </a:extLst>
              </a:tr>
              <a:tr h="283473">
                <a:tc vMerge="1">
                  <a:txBody>
                    <a:bodyPr/>
                    <a:lstStyle/>
                    <a:p>
                      <a:endParaRPr lang="es-CL"/>
                    </a:p>
                  </a:txBody>
                  <a:tcPr/>
                </a:tc>
                <a:tc vMerge="1">
                  <a:txBody>
                    <a:bodyPr/>
                    <a:lstStyle/>
                    <a:p>
                      <a:endParaRPr lang="es-CL"/>
                    </a:p>
                  </a:txBody>
                  <a:tcPr/>
                </a:tc>
                <a:tc vMerge="1">
                  <a:txBody>
                    <a:bodyPr/>
                    <a:lstStyle/>
                    <a:p>
                      <a:pPr algn="l" fontAlgn="ctr"/>
                      <a:endParaRPr lang="es-CL" sz="1100" b="0" i="0" u="none" strike="noStrike" dirty="0">
                        <a:solidFill>
                          <a:srgbClr val="000000"/>
                        </a:solidFill>
                        <a:effectLst/>
                        <a:latin typeface="Calibri" panose="020F0502020204030204" pitchFamily="34" charset="0"/>
                      </a:endParaRPr>
                    </a:p>
                  </a:txBody>
                  <a:tcPr marL="7756" marR="7756" marT="7756" marB="0" anchor="ctr"/>
                </a:tc>
                <a:tc vMerge="1">
                  <a:txBody>
                    <a:bodyPr/>
                    <a:lstStyle/>
                    <a:p>
                      <a:pPr algn="l" fontAlgn="ctr"/>
                      <a:endParaRPr lang="es-CL" sz="1100" b="0" i="0" u="none" strike="noStrike" dirty="0">
                        <a:solidFill>
                          <a:srgbClr val="000000"/>
                        </a:solidFill>
                        <a:effectLst/>
                        <a:latin typeface="Calibri" panose="020F0502020204030204" pitchFamily="34" charset="0"/>
                      </a:endParaRPr>
                    </a:p>
                  </a:txBody>
                  <a:tcPr marL="7756" marR="7756" marT="7756" marB="0" anchor="ctr"/>
                </a:tc>
                <a:tc vMerge="1">
                  <a:txBody>
                    <a:bodyPr/>
                    <a:lstStyle/>
                    <a:p>
                      <a:pPr algn="ctr" fontAlgn="ctr"/>
                      <a:endParaRPr lang="es-CL" sz="1100" b="0" i="0" u="none" strike="noStrike" dirty="0">
                        <a:solidFill>
                          <a:srgbClr val="000000"/>
                        </a:solidFill>
                        <a:effectLst/>
                        <a:latin typeface="Calibri" panose="020F0502020204030204" pitchFamily="34" charset="0"/>
                      </a:endParaRPr>
                    </a:p>
                  </a:txBody>
                  <a:tcPr marL="7756" marR="7756" marT="7756" marB="0" anchor="ctr"/>
                </a:tc>
                <a:tc vMerge="1">
                  <a:txBody>
                    <a:bodyPr/>
                    <a:lstStyle/>
                    <a:p>
                      <a:pPr algn="l" fontAlgn="ctr"/>
                      <a:endParaRPr lang="es-CL" sz="1100" b="0" i="0" u="none" strike="noStrike" dirty="0">
                        <a:solidFill>
                          <a:srgbClr val="000000"/>
                        </a:solidFill>
                        <a:effectLst/>
                        <a:latin typeface="Calibri" panose="020F0502020204030204" pitchFamily="34" charset="0"/>
                      </a:endParaRPr>
                    </a:p>
                  </a:txBody>
                  <a:tcPr marL="7756" marR="7756" marT="7756" marB="0" anchor="ctr"/>
                </a:tc>
                <a:tc>
                  <a:txBody>
                    <a:bodyPr/>
                    <a:lstStyle/>
                    <a:p>
                      <a:pPr algn="ctr" fontAlgn="ctr"/>
                      <a:r>
                        <a:rPr lang="es-CL" sz="1100" u="none" strike="noStrike" dirty="0">
                          <a:effectLst/>
                        </a:rPr>
                        <a:t>2</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6">
                        <a:lumMod val="40000"/>
                        <a:lumOff val="60000"/>
                      </a:schemeClr>
                    </a:solidFill>
                  </a:tcPr>
                </a:tc>
                <a:tc>
                  <a:txBody>
                    <a:bodyPr/>
                    <a:lstStyle/>
                    <a:p>
                      <a:pPr algn="l" fontAlgn="ctr"/>
                      <a:r>
                        <a:rPr lang="es-CL" sz="1100" u="none" strike="noStrike" dirty="0">
                          <a:effectLst/>
                        </a:rPr>
                        <a:t>Sábado-domingo </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6">
                        <a:lumMod val="40000"/>
                        <a:lumOff val="60000"/>
                      </a:schemeClr>
                    </a:solidFill>
                  </a:tcPr>
                </a:tc>
                <a:tc vMerge="1">
                  <a:txBody>
                    <a:bodyPr/>
                    <a:lstStyle/>
                    <a:p>
                      <a:pPr algn="l" fontAlgn="ct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6">
                        <a:lumMod val="40000"/>
                        <a:lumOff val="60000"/>
                      </a:schemeClr>
                    </a:solidFill>
                  </a:tcPr>
                </a:tc>
                <a:extLst>
                  <a:ext uri="{0D108BD9-81ED-4DB2-BD59-A6C34878D82A}">
                    <a16:rowId xmlns:a16="http://schemas.microsoft.com/office/drawing/2014/main" xmlns="" val="10007"/>
                  </a:ext>
                </a:extLst>
              </a:tr>
              <a:tr h="263225">
                <a:tc vMerge="1">
                  <a:txBody>
                    <a:bodyPr/>
                    <a:lstStyle/>
                    <a:p>
                      <a:endParaRPr lang="es-CL"/>
                    </a:p>
                  </a:txBody>
                  <a:tcPr/>
                </a:tc>
                <a:tc vMerge="1">
                  <a:txBody>
                    <a:bodyPr/>
                    <a:lstStyle/>
                    <a:p>
                      <a:endParaRPr lang="es-CL"/>
                    </a:p>
                  </a:txBody>
                  <a:tcPr/>
                </a:tc>
                <a:tc rowSpan="2">
                  <a:txBody>
                    <a:bodyPr/>
                    <a:lstStyle/>
                    <a:p>
                      <a:pPr algn="l" fontAlgn="ctr"/>
                      <a:r>
                        <a:rPr lang="es-CL" sz="1100" u="none" strike="noStrike" dirty="0">
                          <a:effectLst/>
                        </a:rPr>
                        <a:t>Pica</a:t>
                      </a:r>
                      <a:endParaRPr lang="es-CL" sz="1100" b="0" i="0" u="none" strike="noStrike" dirty="0">
                        <a:solidFill>
                          <a:srgbClr val="000000"/>
                        </a:solidFill>
                        <a:effectLst/>
                        <a:latin typeface="Calibri" panose="020F0502020204030204" pitchFamily="34" charset="0"/>
                      </a:endParaRPr>
                    </a:p>
                    <a:p>
                      <a:pPr algn="l" fontAlgn="ctr"/>
                      <a:r>
                        <a:rPr lang="es-CL" sz="1100" u="none" strike="noStrike" dirty="0">
                          <a:effectLst/>
                        </a:rPr>
                        <a:t> </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60000"/>
                        <a:lumOff val="40000"/>
                      </a:schemeClr>
                    </a:solidFill>
                  </a:tcPr>
                </a:tc>
                <a:tc rowSpan="2">
                  <a:txBody>
                    <a:bodyPr/>
                    <a:lstStyle/>
                    <a:p>
                      <a:pPr algn="l" fontAlgn="ctr"/>
                      <a:r>
                        <a:rPr lang="es-CL" sz="1100" u="none" strike="noStrike" dirty="0">
                          <a:effectLst/>
                        </a:rPr>
                        <a:t>7. CESFAM</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60000"/>
                        <a:lumOff val="40000"/>
                      </a:schemeClr>
                    </a:solidFill>
                  </a:tcPr>
                </a:tc>
                <a:tc rowSpan="2">
                  <a:txBody>
                    <a:bodyPr/>
                    <a:lstStyle/>
                    <a:p>
                      <a:pPr algn="ctr" fontAlgn="ctr"/>
                      <a:r>
                        <a:rPr lang="es-CL" sz="1100" u="none" strike="noStrike" dirty="0">
                          <a:effectLst/>
                        </a:rPr>
                        <a:t>4</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60000"/>
                        <a:lumOff val="40000"/>
                      </a:schemeClr>
                    </a:solidFill>
                  </a:tcPr>
                </a:tc>
                <a:tc rowSpan="2">
                  <a:txBody>
                    <a:bodyPr/>
                    <a:lstStyle/>
                    <a:p>
                      <a:pPr algn="l" fontAlgn="ctr"/>
                      <a:r>
                        <a:rPr lang="es-CL" sz="1100" u="none" strike="noStrike" dirty="0">
                          <a:effectLst/>
                        </a:rPr>
                        <a:t>M. Pica</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60000"/>
                        <a:lumOff val="40000"/>
                      </a:schemeClr>
                    </a:solidFill>
                  </a:tcPr>
                </a:tc>
                <a:tc>
                  <a:txBody>
                    <a:bodyPr/>
                    <a:lstStyle/>
                    <a:p>
                      <a:pPr algn="ctr" fontAlgn="ctr"/>
                      <a:r>
                        <a:rPr lang="es-CL" sz="1100" u="none" strike="noStrike">
                          <a:effectLst/>
                        </a:rPr>
                        <a:t>1 Inv. + 1 Seg.</a:t>
                      </a:r>
                      <a:endParaRPr lang="es-CL" sz="1100" b="0" i="0" u="none" strike="noStrike">
                        <a:solidFill>
                          <a:srgbClr val="000000"/>
                        </a:solidFill>
                        <a:effectLst/>
                        <a:latin typeface="Calibri" panose="020F0502020204030204" pitchFamily="34" charset="0"/>
                      </a:endParaRPr>
                    </a:p>
                  </a:txBody>
                  <a:tcPr marL="7756" marR="7756" marT="7756" marB="0" anchor="ctr">
                    <a:solidFill>
                      <a:schemeClr val="accent2">
                        <a:lumMod val="60000"/>
                        <a:lumOff val="40000"/>
                      </a:schemeClr>
                    </a:solidFill>
                  </a:tcPr>
                </a:tc>
                <a:tc>
                  <a:txBody>
                    <a:bodyPr/>
                    <a:lstStyle/>
                    <a:p>
                      <a:pPr algn="l" fontAlgn="ctr"/>
                      <a:r>
                        <a:rPr lang="es-CL" sz="1100" u="none" strike="noStrike">
                          <a:effectLst/>
                        </a:rPr>
                        <a:t>Lunes a viernes</a:t>
                      </a:r>
                      <a:endParaRPr lang="es-CL" sz="1100" b="0" i="0" u="none" strike="noStrike">
                        <a:solidFill>
                          <a:srgbClr val="000000"/>
                        </a:solidFill>
                        <a:effectLst/>
                        <a:latin typeface="Calibri" panose="020F0502020204030204" pitchFamily="34" charset="0"/>
                      </a:endParaRPr>
                    </a:p>
                  </a:txBody>
                  <a:tcPr marL="7756" marR="7756" marT="7756" marB="0" anchor="ctr">
                    <a:solidFill>
                      <a:schemeClr val="accent2">
                        <a:lumMod val="60000"/>
                        <a:lumOff val="40000"/>
                      </a:schemeClr>
                    </a:solidFill>
                  </a:tcPr>
                </a:tc>
                <a:tc rowSpan="2">
                  <a:txBody>
                    <a:bodyPr/>
                    <a:lstStyle/>
                    <a:p>
                      <a:pPr algn="l" fontAlgn="ctr"/>
                      <a:r>
                        <a:rPr lang="es-CL" sz="1100" u="none" strike="noStrike" dirty="0">
                          <a:effectLst/>
                        </a:rPr>
                        <a:t>Casos de usuarios de su comunidad.</a:t>
                      </a:r>
                      <a:endParaRPr lang="es-CL" sz="1100" b="0" i="0" u="none" strike="noStrike" dirty="0">
                        <a:solidFill>
                          <a:srgbClr val="000000"/>
                        </a:solidFill>
                        <a:effectLst/>
                        <a:latin typeface="Calibri" panose="020F0502020204030204" pitchFamily="34" charset="0"/>
                      </a:endParaRPr>
                    </a:p>
                    <a:p>
                      <a:pPr algn="l" fontAlgn="ctr"/>
                      <a:r>
                        <a:rPr lang="es-CL" sz="1100" u="none" strike="noStrike" dirty="0">
                          <a:effectLst/>
                        </a:rPr>
                        <a:t> </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60000"/>
                        <a:lumOff val="40000"/>
                      </a:schemeClr>
                    </a:solidFill>
                  </a:tcPr>
                </a:tc>
                <a:extLst>
                  <a:ext uri="{0D108BD9-81ED-4DB2-BD59-A6C34878D82A}">
                    <a16:rowId xmlns:a16="http://schemas.microsoft.com/office/drawing/2014/main" xmlns="" val="10008"/>
                  </a:ext>
                </a:extLst>
              </a:tr>
              <a:tr h="263225">
                <a:tc vMerge="1">
                  <a:txBody>
                    <a:bodyPr/>
                    <a:lstStyle/>
                    <a:p>
                      <a:endParaRPr lang="es-CL"/>
                    </a:p>
                  </a:txBody>
                  <a:tcPr/>
                </a:tc>
                <a:tc vMerge="1">
                  <a:txBody>
                    <a:bodyPr/>
                    <a:lstStyle/>
                    <a:p>
                      <a:endParaRPr lang="es-CL"/>
                    </a:p>
                  </a:txBody>
                  <a:tcPr/>
                </a:tc>
                <a:tc vMerge="1">
                  <a:txBody>
                    <a:bodyPr/>
                    <a:lstStyle/>
                    <a:p>
                      <a:pPr algn="l" fontAlgn="ctr"/>
                      <a:endParaRPr lang="es-CL" sz="1100" b="0" i="0" u="none" strike="noStrike" dirty="0">
                        <a:solidFill>
                          <a:srgbClr val="000000"/>
                        </a:solidFill>
                        <a:effectLst/>
                        <a:latin typeface="Calibri" panose="020F0502020204030204" pitchFamily="34" charset="0"/>
                      </a:endParaRPr>
                    </a:p>
                  </a:txBody>
                  <a:tcPr marL="7756" marR="7756" marT="7756" marB="0" anchor="ctr"/>
                </a:tc>
                <a:tc vMerge="1">
                  <a:txBody>
                    <a:bodyPr/>
                    <a:lstStyle/>
                    <a:p>
                      <a:pPr algn="l" fontAlgn="ctr"/>
                      <a:endParaRPr lang="es-CL" sz="1100" b="0" i="0" u="none" strike="noStrike" dirty="0">
                        <a:solidFill>
                          <a:srgbClr val="000000"/>
                        </a:solidFill>
                        <a:effectLst/>
                        <a:latin typeface="Calibri" panose="020F0502020204030204" pitchFamily="34" charset="0"/>
                      </a:endParaRPr>
                    </a:p>
                  </a:txBody>
                  <a:tcPr marL="7756" marR="7756" marT="7756" marB="0" anchor="ctr"/>
                </a:tc>
                <a:tc vMerge="1">
                  <a:txBody>
                    <a:bodyPr/>
                    <a:lstStyle/>
                    <a:p>
                      <a:pPr algn="ctr" fontAlgn="ctr"/>
                      <a:endParaRPr lang="es-CL" sz="1100" b="0" i="0" u="none" strike="noStrike" dirty="0">
                        <a:solidFill>
                          <a:srgbClr val="000000"/>
                        </a:solidFill>
                        <a:effectLst/>
                        <a:latin typeface="Calibri" panose="020F0502020204030204" pitchFamily="34" charset="0"/>
                      </a:endParaRPr>
                    </a:p>
                  </a:txBody>
                  <a:tcPr marL="7756" marR="7756" marT="7756" marB="0" anchor="ctr"/>
                </a:tc>
                <a:tc vMerge="1">
                  <a:txBody>
                    <a:bodyPr/>
                    <a:lstStyle/>
                    <a:p>
                      <a:pPr algn="l" fontAlgn="ctr"/>
                      <a:endParaRPr lang="es-CL" sz="1100" b="0" i="0" u="none" strike="noStrike" dirty="0">
                        <a:solidFill>
                          <a:srgbClr val="000000"/>
                        </a:solidFill>
                        <a:effectLst/>
                        <a:latin typeface="Calibri" panose="020F0502020204030204" pitchFamily="34" charset="0"/>
                      </a:endParaRPr>
                    </a:p>
                  </a:txBody>
                  <a:tcPr marL="7756" marR="7756" marT="7756" marB="0" anchor="ctr"/>
                </a:tc>
                <a:tc>
                  <a:txBody>
                    <a:bodyPr/>
                    <a:lstStyle/>
                    <a:p>
                      <a:pPr algn="ctr" fontAlgn="ctr"/>
                      <a:r>
                        <a:rPr lang="es-CL" sz="1100" u="none" strike="noStrike" dirty="0">
                          <a:effectLst/>
                        </a:rPr>
                        <a:t>1 Inv. + 1 </a:t>
                      </a:r>
                      <a:r>
                        <a:rPr lang="es-CL" sz="1100" u="none" strike="noStrike" dirty="0" err="1">
                          <a:effectLst/>
                        </a:rPr>
                        <a:t>Seg</a:t>
                      </a:r>
                      <a:r>
                        <a:rPr lang="es-CL" sz="1100" u="none" strike="noStrike" dirty="0">
                          <a:effectLst/>
                        </a:rPr>
                        <a:t>.</a:t>
                      </a: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60000"/>
                        <a:lumOff val="40000"/>
                      </a:schemeClr>
                    </a:solidFill>
                  </a:tcPr>
                </a:tc>
                <a:tc>
                  <a:txBody>
                    <a:bodyPr/>
                    <a:lstStyle/>
                    <a:p>
                      <a:pPr algn="l" fontAlgn="ctr"/>
                      <a:r>
                        <a:rPr lang="es-CL" sz="1100" u="none" strike="noStrike">
                          <a:effectLst/>
                        </a:rPr>
                        <a:t>Sábado-domingo </a:t>
                      </a:r>
                      <a:endParaRPr lang="es-CL" sz="1100" b="0" i="0" u="none" strike="noStrike">
                        <a:solidFill>
                          <a:srgbClr val="000000"/>
                        </a:solidFill>
                        <a:effectLst/>
                        <a:latin typeface="Calibri" panose="020F0502020204030204" pitchFamily="34" charset="0"/>
                      </a:endParaRPr>
                    </a:p>
                  </a:txBody>
                  <a:tcPr marL="7756" marR="7756" marT="7756" marB="0" anchor="ctr">
                    <a:solidFill>
                      <a:schemeClr val="accent2">
                        <a:lumMod val="60000"/>
                        <a:lumOff val="40000"/>
                      </a:schemeClr>
                    </a:solidFill>
                  </a:tcPr>
                </a:tc>
                <a:tc vMerge="1">
                  <a:txBody>
                    <a:bodyPr/>
                    <a:lstStyle/>
                    <a:p>
                      <a:pPr algn="l" fontAlgn="ctr"/>
                      <a:endParaRPr lang="es-CL" sz="1100" b="0" i="0" u="none" strike="noStrike" dirty="0">
                        <a:solidFill>
                          <a:srgbClr val="000000"/>
                        </a:solidFill>
                        <a:effectLst/>
                        <a:latin typeface="Calibri" panose="020F0502020204030204" pitchFamily="34" charset="0"/>
                      </a:endParaRPr>
                    </a:p>
                  </a:txBody>
                  <a:tcPr marL="7756" marR="7756" marT="7756" marB="0" anchor="ctr">
                    <a:solidFill>
                      <a:schemeClr val="accent2">
                        <a:lumMod val="60000"/>
                        <a:lumOff val="40000"/>
                      </a:schemeClr>
                    </a:solidFill>
                  </a:tcPr>
                </a:tc>
                <a:extLst>
                  <a:ext uri="{0D108BD9-81ED-4DB2-BD59-A6C34878D82A}">
                    <a16:rowId xmlns:a16="http://schemas.microsoft.com/office/drawing/2014/main" xmlns="" val="10009"/>
                  </a:ext>
                </a:extLst>
              </a:tr>
              <a:tr h="263225">
                <a:tc vMerge="1">
                  <a:txBody>
                    <a:bodyPr/>
                    <a:lstStyle/>
                    <a:p>
                      <a:endParaRPr lang="es-CL"/>
                    </a:p>
                  </a:txBody>
                  <a:tcPr/>
                </a:tc>
                <a:tc vMerge="1">
                  <a:txBody>
                    <a:bodyPr/>
                    <a:lstStyle/>
                    <a:p>
                      <a:endParaRPr lang="es-CL"/>
                    </a:p>
                  </a:txBody>
                  <a:tcPr/>
                </a:tc>
                <a:tc rowSpan="2">
                  <a:txBody>
                    <a:bodyPr/>
                    <a:lstStyle/>
                    <a:p>
                      <a:pPr algn="l" fontAlgn="ctr"/>
                      <a:r>
                        <a:rPr lang="es-CL" sz="1100" u="none" strike="noStrike" dirty="0">
                          <a:effectLst/>
                        </a:rPr>
                        <a:t>Pozo         Almonte</a:t>
                      </a:r>
                      <a:endParaRPr lang="es-CL" sz="1100" b="0" i="0" u="none" strike="noStrike" dirty="0">
                        <a:solidFill>
                          <a:srgbClr val="000000"/>
                        </a:solidFill>
                        <a:effectLst/>
                        <a:latin typeface="Calibri" panose="020F0502020204030204" pitchFamily="34" charset="0"/>
                      </a:endParaRPr>
                    </a:p>
                  </a:txBody>
                  <a:tcPr marL="7756" marR="7756" marT="7756" marB="0" anchor="ctr">
                    <a:solidFill>
                      <a:srgbClr val="ED9DE3"/>
                    </a:solidFill>
                  </a:tcPr>
                </a:tc>
                <a:tc rowSpan="2">
                  <a:txBody>
                    <a:bodyPr/>
                    <a:lstStyle/>
                    <a:p>
                      <a:pPr algn="l" fontAlgn="ctr"/>
                      <a:r>
                        <a:rPr lang="es-CL" sz="1100" u="none" strike="noStrike" dirty="0">
                          <a:effectLst/>
                        </a:rPr>
                        <a:t>8. CESFAM</a:t>
                      </a:r>
                      <a:endParaRPr lang="es-CL" sz="1100" b="0" i="0" u="none" strike="noStrike" dirty="0">
                        <a:solidFill>
                          <a:srgbClr val="000000"/>
                        </a:solidFill>
                        <a:effectLst/>
                        <a:latin typeface="Calibri" panose="020F0502020204030204" pitchFamily="34" charset="0"/>
                      </a:endParaRPr>
                    </a:p>
                    <a:p>
                      <a:pPr algn="l" fontAlgn="b"/>
                      <a:r>
                        <a:rPr lang="es-CL" sz="1100" u="none" strike="noStrike" dirty="0">
                          <a:effectLst/>
                        </a:rPr>
                        <a:t> </a:t>
                      </a:r>
                      <a:endParaRPr lang="es-CL" sz="1100" b="0" i="0" u="none" strike="noStrike" dirty="0">
                        <a:solidFill>
                          <a:srgbClr val="000000"/>
                        </a:solidFill>
                        <a:effectLst/>
                        <a:latin typeface="Calibri" panose="020F0502020204030204" pitchFamily="34" charset="0"/>
                      </a:endParaRPr>
                    </a:p>
                  </a:txBody>
                  <a:tcPr marL="7756" marR="7756" marT="7756" marB="0" anchor="ctr">
                    <a:solidFill>
                      <a:srgbClr val="ED9DE3"/>
                    </a:solidFill>
                  </a:tcPr>
                </a:tc>
                <a:tc rowSpan="2">
                  <a:txBody>
                    <a:bodyPr/>
                    <a:lstStyle/>
                    <a:p>
                      <a:pPr algn="ctr" fontAlgn="ctr"/>
                      <a:r>
                        <a:rPr lang="es-CL" sz="1100" u="none" strike="noStrike" dirty="0">
                          <a:effectLst/>
                        </a:rPr>
                        <a:t>5</a:t>
                      </a:r>
                      <a:endParaRPr lang="es-CL" sz="1100" b="0" i="0" u="none" strike="noStrike" dirty="0">
                        <a:solidFill>
                          <a:srgbClr val="000000"/>
                        </a:solidFill>
                        <a:effectLst/>
                        <a:latin typeface="Calibri" panose="020F0502020204030204" pitchFamily="34" charset="0"/>
                      </a:endParaRPr>
                    </a:p>
                    <a:p>
                      <a:pPr algn="ctr" fontAlgn="b"/>
                      <a:r>
                        <a:rPr lang="es-CL" sz="1100" u="none" strike="noStrike" dirty="0">
                          <a:effectLst/>
                        </a:rPr>
                        <a:t> </a:t>
                      </a:r>
                      <a:endParaRPr lang="es-CL" sz="1100" b="0" i="0" u="none" strike="noStrike" dirty="0">
                        <a:solidFill>
                          <a:srgbClr val="000000"/>
                        </a:solidFill>
                        <a:effectLst/>
                        <a:latin typeface="Calibri" panose="020F0502020204030204" pitchFamily="34" charset="0"/>
                      </a:endParaRPr>
                    </a:p>
                  </a:txBody>
                  <a:tcPr marL="7756" marR="7756" marT="7756" marB="0" anchor="ctr">
                    <a:solidFill>
                      <a:srgbClr val="ED9DE3"/>
                    </a:solidFill>
                  </a:tcPr>
                </a:tc>
                <a:tc rowSpan="2">
                  <a:txBody>
                    <a:bodyPr/>
                    <a:lstStyle/>
                    <a:p>
                      <a:pPr algn="l" fontAlgn="ctr"/>
                      <a:r>
                        <a:rPr lang="es-CL" sz="1100" u="none" strike="noStrike" dirty="0">
                          <a:effectLst/>
                        </a:rPr>
                        <a:t>M. Pozo Almonte</a:t>
                      </a:r>
                      <a:endParaRPr lang="es-CL" sz="1100" b="0" i="0" u="none" strike="noStrike" dirty="0">
                        <a:solidFill>
                          <a:srgbClr val="000000"/>
                        </a:solidFill>
                        <a:effectLst/>
                        <a:latin typeface="Calibri" panose="020F0502020204030204" pitchFamily="34" charset="0"/>
                      </a:endParaRPr>
                    </a:p>
                    <a:p>
                      <a:pPr algn="l" fontAlgn="b"/>
                      <a:r>
                        <a:rPr lang="es-CL" sz="1100" u="none" strike="noStrike" dirty="0">
                          <a:effectLst/>
                        </a:rPr>
                        <a:t> </a:t>
                      </a:r>
                      <a:endParaRPr lang="es-CL" sz="1100" b="0" i="0" u="none" strike="noStrike" dirty="0">
                        <a:solidFill>
                          <a:srgbClr val="000000"/>
                        </a:solidFill>
                        <a:effectLst/>
                        <a:latin typeface="Calibri" panose="020F0502020204030204" pitchFamily="34" charset="0"/>
                      </a:endParaRPr>
                    </a:p>
                  </a:txBody>
                  <a:tcPr marL="7756" marR="7756" marT="7756" marB="0" anchor="ctr">
                    <a:solidFill>
                      <a:srgbClr val="ED9DE3"/>
                    </a:solidFill>
                  </a:tcPr>
                </a:tc>
                <a:tc>
                  <a:txBody>
                    <a:bodyPr/>
                    <a:lstStyle/>
                    <a:p>
                      <a:pPr algn="ctr" fontAlgn="ctr"/>
                      <a:r>
                        <a:rPr lang="es-CL" sz="1100" u="none" strike="noStrike" dirty="0">
                          <a:effectLst/>
                        </a:rPr>
                        <a:t>1 Inv. + 2 </a:t>
                      </a:r>
                      <a:r>
                        <a:rPr lang="es-CL" sz="1100" u="none" strike="noStrike" dirty="0" err="1">
                          <a:effectLst/>
                        </a:rPr>
                        <a:t>Seg</a:t>
                      </a:r>
                      <a:r>
                        <a:rPr lang="es-CL" sz="1100" u="none" strike="noStrike" dirty="0">
                          <a:effectLst/>
                        </a:rPr>
                        <a:t>.</a:t>
                      </a:r>
                      <a:endParaRPr lang="es-CL" sz="1100" b="0" i="0" u="none" strike="noStrike" dirty="0">
                        <a:solidFill>
                          <a:srgbClr val="000000"/>
                        </a:solidFill>
                        <a:effectLst/>
                        <a:latin typeface="Calibri" panose="020F0502020204030204" pitchFamily="34" charset="0"/>
                      </a:endParaRPr>
                    </a:p>
                  </a:txBody>
                  <a:tcPr marL="7756" marR="7756" marT="7756" marB="0" anchor="ctr">
                    <a:solidFill>
                      <a:srgbClr val="ED9DE3"/>
                    </a:solidFill>
                  </a:tcPr>
                </a:tc>
                <a:tc>
                  <a:txBody>
                    <a:bodyPr/>
                    <a:lstStyle/>
                    <a:p>
                      <a:pPr algn="l" fontAlgn="ctr"/>
                      <a:r>
                        <a:rPr lang="es-CL" sz="1100" u="none" strike="noStrike" dirty="0">
                          <a:effectLst/>
                        </a:rPr>
                        <a:t>Lunes a viernes</a:t>
                      </a:r>
                      <a:endParaRPr lang="es-CL" sz="1100" b="0" i="0" u="none" strike="noStrike" dirty="0">
                        <a:solidFill>
                          <a:srgbClr val="000000"/>
                        </a:solidFill>
                        <a:effectLst/>
                        <a:latin typeface="Calibri" panose="020F0502020204030204" pitchFamily="34" charset="0"/>
                      </a:endParaRPr>
                    </a:p>
                  </a:txBody>
                  <a:tcPr marL="7756" marR="7756" marT="7756" marB="0" anchor="ctr">
                    <a:solidFill>
                      <a:srgbClr val="ED9DE3"/>
                    </a:solidFill>
                  </a:tcPr>
                </a:tc>
                <a:tc rowSpan="2">
                  <a:txBody>
                    <a:bodyPr/>
                    <a:lstStyle/>
                    <a:p>
                      <a:pPr algn="l" fontAlgn="ctr"/>
                      <a:r>
                        <a:rPr lang="es-CL" sz="1100" u="none" strike="noStrike" dirty="0">
                          <a:effectLst/>
                        </a:rPr>
                        <a:t>Casos de usuarios de su comunidad.</a:t>
                      </a:r>
                      <a:endParaRPr lang="es-CL" sz="1100" b="0" i="0" u="none" strike="noStrike" dirty="0">
                        <a:solidFill>
                          <a:srgbClr val="000000"/>
                        </a:solidFill>
                        <a:effectLst/>
                        <a:latin typeface="Calibri" panose="020F0502020204030204" pitchFamily="34" charset="0"/>
                      </a:endParaRPr>
                    </a:p>
                    <a:p>
                      <a:pPr algn="l" fontAlgn="b"/>
                      <a:r>
                        <a:rPr lang="es-CL" sz="1100" u="none" strike="noStrike" dirty="0">
                          <a:effectLst/>
                        </a:rPr>
                        <a:t> </a:t>
                      </a:r>
                      <a:endParaRPr lang="es-CL" sz="1100" b="0" i="0" u="none" strike="noStrike" dirty="0">
                        <a:solidFill>
                          <a:srgbClr val="000000"/>
                        </a:solidFill>
                        <a:effectLst/>
                        <a:latin typeface="Calibri" panose="020F0502020204030204" pitchFamily="34" charset="0"/>
                      </a:endParaRPr>
                    </a:p>
                  </a:txBody>
                  <a:tcPr marL="7756" marR="7756" marT="7756" marB="0" anchor="ctr">
                    <a:solidFill>
                      <a:srgbClr val="ED9DE3"/>
                    </a:solidFill>
                  </a:tcPr>
                </a:tc>
                <a:extLst>
                  <a:ext uri="{0D108BD9-81ED-4DB2-BD59-A6C34878D82A}">
                    <a16:rowId xmlns:a16="http://schemas.microsoft.com/office/drawing/2014/main" xmlns="" val="10010"/>
                  </a:ext>
                </a:extLst>
              </a:tr>
              <a:tr h="212604">
                <a:tc vMerge="1">
                  <a:txBody>
                    <a:bodyPr/>
                    <a:lstStyle/>
                    <a:p>
                      <a:endParaRPr lang="es-CL"/>
                    </a:p>
                  </a:txBody>
                  <a:tcPr/>
                </a:tc>
                <a:tc vMerge="1">
                  <a:txBody>
                    <a:bodyPr/>
                    <a:lstStyle/>
                    <a:p>
                      <a:endParaRPr lang="es-CL"/>
                    </a:p>
                  </a:txBody>
                  <a:tcPr/>
                </a:tc>
                <a:tc vMerge="1">
                  <a:txBody>
                    <a:bodyPr/>
                    <a:lstStyle/>
                    <a:p>
                      <a:endParaRPr lang="es-CL"/>
                    </a:p>
                  </a:txBody>
                  <a:tcPr/>
                </a:tc>
                <a:tc vMerge="1">
                  <a:txBody>
                    <a:bodyPr/>
                    <a:lstStyle/>
                    <a:p>
                      <a:pPr algn="l" fontAlgn="b"/>
                      <a:endParaRPr lang="es-CL" sz="1100" b="0" i="0" u="none" strike="noStrike" dirty="0">
                        <a:solidFill>
                          <a:srgbClr val="000000"/>
                        </a:solidFill>
                        <a:effectLst/>
                        <a:latin typeface="Calibri" panose="020F0502020204030204" pitchFamily="34" charset="0"/>
                      </a:endParaRPr>
                    </a:p>
                  </a:txBody>
                  <a:tcPr marL="7756" marR="7756" marT="7756" marB="0" anchor="b">
                    <a:solidFill>
                      <a:srgbClr val="ED9DE3"/>
                    </a:solidFill>
                  </a:tcPr>
                </a:tc>
                <a:tc vMerge="1">
                  <a:txBody>
                    <a:bodyPr/>
                    <a:lstStyle/>
                    <a:p>
                      <a:pPr algn="ctr" fontAlgn="b"/>
                      <a:endParaRPr lang="es-CL" sz="1100" b="0" i="0" u="none" strike="noStrike" dirty="0">
                        <a:solidFill>
                          <a:srgbClr val="000000"/>
                        </a:solidFill>
                        <a:effectLst/>
                        <a:latin typeface="Calibri" panose="020F0502020204030204" pitchFamily="34" charset="0"/>
                      </a:endParaRPr>
                    </a:p>
                  </a:txBody>
                  <a:tcPr marL="7756" marR="7756" marT="7756" marB="0" anchor="b">
                    <a:solidFill>
                      <a:srgbClr val="ED9DE3"/>
                    </a:solidFill>
                  </a:tcPr>
                </a:tc>
                <a:tc vMerge="1">
                  <a:txBody>
                    <a:bodyPr/>
                    <a:lstStyle/>
                    <a:p>
                      <a:pPr algn="l" fontAlgn="b"/>
                      <a:endParaRPr lang="es-CL" sz="1100" b="0" i="0" u="none" strike="noStrike" dirty="0">
                        <a:solidFill>
                          <a:srgbClr val="000000"/>
                        </a:solidFill>
                        <a:effectLst/>
                        <a:latin typeface="Calibri" panose="020F0502020204030204" pitchFamily="34" charset="0"/>
                      </a:endParaRPr>
                    </a:p>
                  </a:txBody>
                  <a:tcPr marL="7756" marR="7756" marT="7756" marB="0" anchor="b">
                    <a:solidFill>
                      <a:srgbClr val="ED9DE3"/>
                    </a:solidFill>
                  </a:tcPr>
                </a:tc>
                <a:tc>
                  <a:txBody>
                    <a:bodyPr/>
                    <a:lstStyle/>
                    <a:p>
                      <a:pPr algn="ctr" fontAlgn="ctr"/>
                      <a:r>
                        <a:rPr lang="es-CL" sz="1100" u="none" strike="noStrike" dirty="0">
                          <a:effectLst/>
                        </a:rPr>
                        <a:t>1 Inv. + 1 </a:t>
                      </a:r>
                      <a:r>
                        <a:rPr lang="es-CL" sz="1100" u="none" strike="noStrike" dirty="0" err="1">
                          <a:effectLst/>
                        </a:rPr>
                        <a:t>Seg</a:t>
                      </a:r>
                      <a:r>
                        <a:rPr lang="es-CL" sz="1100" u="none" strike="noStrike" dirty="0">
                          <a:effectLst/>
                        </a:rPr>
                        <a:t>.</a:t>
                      </a:r>
                      <a:endParaRPr lang="es-CL" sz="1100" b="0" i="0" u="none" strike="noStrike" dirty="0">
                        <a:solidFill>
                          <a:srgbClr val="000000"/>
                        </a:solidFill>
                        <a:effectLst/>
                        <a:latin typeface="Calibri" panose="020F0502020204030204" pitchFamily="34" charset="0"/>
                      </a:endParaRPr>
                    </a:p>
                  </a:txBody>
                  <a:tcPr marL="7756" marR="7756" marT="7756" marB="0" anchor="ctr">
                    <a:solidFill>
                      <a:srgbClr val="ED9DE3"/>
                    </a:solidFill>
                  </a:tcPr>
                </a:tc>
                <a:tc>
                  <a:txBody>
                    <a:bodyPr/>
                    <a:lstStyle/>
                    <a:p>
                      <a:pPr algn="l" fontAlgn="ctr"/>
                      <a:r>
                        <a:rPr lang="es-CL" sz="1100" u="none" strike="noStrike" dirty="0">
                          <a:effectLst/>
                        </a:rPr>
                        <a:t>Sábado-domingo </a:t>
                      </a:r>
                      <a:endParaRPr lang="es-CL" sz="1100" b="0" i="0" u="none" strike="noStrike" dirty="0">
                        <a:solidFill>
                          <a:srgbClr val="000000"/>
                        </a:solidFill>
                        <a:effectLst/>
                        <a:latin typeface="Calibri" panose="020F0502020204030204" pitchFamily="34" charset="0"/>
                      </a:endParaRPr>
                    </a:p>
                  </a:txBody>
                  <a:tcPr marL="7756" marR="7756" marT="7756" marB="0" anchor="ctr">
                    <a:solidFill>
                      <a:srgbClr val="ED9DE3"/>
                    </a:solidFill>
                  </a:tcPr>
                </a:tc>
                <a:tc vMerge="1">
                  <a:txBody>
                    <a:bodyPr/>
                    <a:lstStyle/>
                    <a:p>
                      <a:pPr algn="l" fontAlgn="b"/>
                      <a:endParaRPr lang="es-CL" sz="1100" b="0" i="0" u="none" strike="noStrike" dirty="0">
                        <a:solidFill>
                          <a:srgbClr val="000000"/>
                        </a:solidFill>
                        <a:effectLst/>
                        <a:latin typeface="Calibri" panose="020F0502020204030204" pitchFamily="34" charset="0"/>
                      </a:endParaRPr>
                    </a:p>
                  </a:txBody>
                  <a:tcPr marL="7756" marR="7756" marT="7756" marB="0" anchor="b">
                    <a:solidFill>
                      <a:srgbClr val="ED9DE3"/>
                    </a:solidFill>
                  </a:tcPr>
                </a:tc>
                <a:extLst>
                  <a:ext uri="{0D108BD9-81ED-4DB2-BD59-A6C34878D82A}">
                    <a16:rowId xmlns:a16="http://schemas.microsoft.com/office/drawing/2014/main" xmlns="" val="10011"/>
                  </a:ext>
                </a:extLst>
              </a:tr>
              <a:tr h="299177">
                <a:tc>
                  <a:txBody>
                    <a:bodyPr/>
                    <a:lstStyle/>
                    <a:p>
                      <a:pPr algn="l" fontAlgn="ctr"/>
                      <a:r>
                        <a:rPr lang="es-CL" sz="1100" b="1" u="none" strike="noStrike">
                          <a:solidFill>
                            <a:schemeClr val="bg1"/>
                          </a:solidFill>
                          <a:effectLst/>
                        </a:rPr>
                        <a:t>TOTAL</a:t>
                      </a:r>
                      <a:endParaRPr lang="es-CL" sz="1100" b="1" i="0" u="none" strike="noStrike">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ctr" fontAlgn="ctr"/>
                      <a:r>
                        <a:rPr lang="es-CL" sz="1100" b="1" u="none" strike="noStrike">
                          <a:solidFill>
                            <a:schemeClr val="bg1"/>
                          </a:solidFill>
                          <a:effectLst/>
                        </a:rPr>
                        <a:t>8</a:t>
                      </a:r>
                      <a:endParaRPr lang="es-CL" sz="1100" b="1" i="0" u="none" strike="noStrike">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l" fontAlgn="ctr"/>
                      <a:r>
                        <a:rPr lang="es-CL" sz="1100" b="1" u="none" strike="noStrike">
                          <a:solidFill>
                            <a:schemeClr val="bg1"/>
                          </a:solidFill>
                          <a:effectLst/>
                        </a:rPr>
                        <a:t> </a:t>
                      </a:r>
                      <a:endParaRPr lang="es-CL" sz="1100" b="1" i="0" u="none" strike="noStrike">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l" fontAlgn="ctr"/>
                      <a:r>
                        <a:rPr lang="es-CL" sz="1100" b="1" u="none" strike="noStrike">
                          <a:solidFill>
                            <a:schemeClr val="bg1"/>
                          </a:solidFill>
                          <a:effectLst/>
                        </a:rPr>
                        <a:t> </a:t>
                      </a:r>
                      <a:endParaRPr lang="es-CL" sz="1100" b="1" i="0" u="none" strike="noStrike">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ctr" fontAlgn="ctr"/>
                      <a:r>
                        <a:rPr lang="es-CL" sz="1100" b="1" u="none" strike="noStrike">
                          <a:solidFill>
                            <a:schemeClr val="bg1"/>
                          </a:solidFill>
                          <a:effectLst/>
                        </a:rPr>
                        <a:t>214</a:t>
                      </a:r>
                      <a:endParaRPr lang="es-CL" sz="1100" b="1" i="0" u="none" strike="noStrike">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l" fontAlgn="ctr"/>
                      <a:r>
                        <a:rPr lang="es-CL" sz="1100" b="1" u="none" strike="noStrike">
                          <a:solidFill>
                            <a:schemeClr val="bg1"/>
                          </a:solidFill>
                          <a:effectLst/>
                        </a:rPr>
                        <a:t> </a:t>
                      </a:r>
                      <a:endParaRPr lang="es-CL" sz="1100" b="1" i="0" u="none" strike="noStrike">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l" fontAlgn="ctr"/>
                      <a:r>
                        <a:rPr lang="es-CL" sz="1100" b="1" u="none" strike="noStrike">
                          <a:solidFill>
                            <a:schemeClr val="bg1"/>
                          </a:solidFill>
                          <a:effectLst/>
                        </a:rPr>
                        <a:t> </a:t>
                      </a:r>
                      <a:endParaRPr lang="es-CL" sz="1100" b="1" i="0" u="none" strike="noStrike">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l" fontAlgn="ctr"/>
                      <a:r>
                        <a:rPr lang="es-CL" sz="1100" b="1" u="none" strike="noStrike" dirty="0">
                          <a:solidFill>
                            <a:schemeClr val="bg1"/>
                          </a:solidFill>
                          <a:effectLst/>
                        </a:rPr>
                        <a:t> </a:t>
                      </a:r>
                      <a:endParaRPr lang="es-CL" sz="1100" b="1" i="0" u="none" strike="noStrike" dirty="0">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tc>
                  <a:txBody>
                    <a:bodyPr/>
                    <a:lstStyle/>
                    <a:p>
                      <a:pPr algn="l" fontAlgn="ctr"/>
                      <a:r>
                        <a:rPr lang="es-CL" sz="1100" b="1" u="none" strike="noStrike" dirty="0">
                          <a:solidFill>
                            <a:schemeClr val="bg1"/>
                          </a:solidFill>
                          <a:effectLst/>
                        </a:rPr>
                        <a:t> </a:t>
                      </a:r>
                      <a:endParaRPr lang="es-CL" sz="1100" b="1" i="0" u="none" strike="noStrike" dirty="0">
                        <a:solidFill>
                          <a:schemeClr val="bg1"/>
                        </a:solidFill>
                        <a:effectLst/>
                        <a:latin typeface="Calibri" panose="020F0502020204030204" pitchFamily="34" charset="0"/>
                      </a:endParaRPr>
                    </a:p>
                  </a:txBody>
                  <a:tcPr marL="7756" marR="7756" marT="7756" marB="0" anchor="ctr">
                    <a:solidFill>
                      <a:schemeClr val="accent1">
                        <a:lumMod val="75000"/>
                      </a:schemeClr>
                    </a:solidFill>
                  </a:tcPr>
                </a:tc>
                <a:extLst>
                  <a:ext uri="{0D108BD9-81ED-4DB2-BD59-A6C34878D82A}">
                    <a16:rowId xmlns:a16="http://schemas.microsoft.com/office/drawing/2014/main" xmlns="" val="10012"/>
                  </a:ext>
                </a:extLst>
              </a:tr>
              <a:tr h="395666">
                <a:tc gridSpan="9">
                  <a:txBody>
                    <a:bodyPr/>
                    <a:lstStyle/>
                    <a:p>
                      <a:pPr algn="l" fontAlgn="ctr"/>
                      <a:r>
                        <a:rPr lang="es-CL" sz="1400" b="1" u="none" strike="noStrike" dirty="0">
                          <a:solidFill>
                            <a:srgbClr val="FF0000"/>
                          </a:solidFill>
                          <a:effectLst/>
                        </a:rPr>
                        <a:t>Aproximadamente 60% de la trazabilidad de la región es llevada a cabo por APS</a:t>
                      </a:r>
                      <a:endParaRPr lang="es-CL" sz="1400" b="1" i="0" u="none" strike="noStrike" dirty="0">
                        <a:solidFill>
                          <a:srgbClr val="FF0000"/>
                        </a:solidFill>
                        <a:effectLst/>
                        <a:latin typeface="Calibri" panose="020F0502020204030204" pitchFamily="34" charset="0"/>
                      </a:endParaRPr>
                    </a:p>
                  </a:txBody>
                  <a:tcPr marL="7756" marR="7756" marT="7756" marB="0" anchor="ct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1137348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2048934"/>
            <a:ext cx="12192000" cy="2252133"/>
            <a:chOff x="0" y="1820334"/>
            <a:chExt cx="12192000" cy="2252133"/>
          </a:xfrm>
          <a:solidFill>
            <a:schemeClr val="bg1">
              <a:lumMod val="85000"/>
            </a:schemeClr>
          </a:solidFill>
        </p:grpSpPr>
        <p:sp>
          <p:nvSpPr>
            <p:cNvPr id="4" name="Rectángulo 3"/>
            <p:cNvSpPr/>
            <p:nvPr/>
          </p:nvSpPr>
          <p:spPr>
            <a:xfrm>
              <a:off x="0" y="1820334"/>
              <a:ext cx="12192000" cy="22521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p:cNvSpPr txBox="1"/>
            <p:nvPr/>
          </p:nvSpPr>
          <p:spPr>
            <a:xfrm>
              <a:off x="1190625" y="2175933"/>
              <a:ext cx="10482854" cy="954107"/>
            </a:xfrm>
            <a:prstGeom prst="rect">
              <a:avLst/>
            </a:prstGeom>
            <a:grpFill/>
          </p:spPr>
          <p:txBody>
            <a:bodyPr wrap="square" rtlCol="0">
              <a:spAutoFit/>
            </a:bodyPr>
            <a:lstStyle/>
            <a:p>
              <a:pPr algn="ctr"/>
              <a:r>
                <a:rPr lang="es-ES" sz="2800" b="1" dirty="0">
                  <a:solidFill>
                    <a:schemeClr val="tx2"/>
                  </a:solidFill>
                </a:rPr>
                <a:t>Vigilancia Epidemiológica Ocupacional de Covid-19 para el desarrollo de acciones en salud con enfoque de riesgo.</a:t>
              </a:r>
              <a:endParaRPr lang="es-ES" sz="2800" dirty="0">
                <a:solidFill>
                  <a:schemeClr val="tx2"/>
                </a:solidFill>
              </a:endParaRPr>
            </a:p>
          </p:txBody>
        </p:sp>
      </p:gr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99" y="162113"/>
            <a:ext cx="1380067" cy="1377775"/>
          </a:xfrm>
          <a:prstGeom prst="rect">
            <a:avLst/>
          </a:prstGeom>
        </p:spPr>
      </p:pic>
      <p:sp>
        <p:nvSpPr>
          <p:cNvPr id="9" name="CuadroTexto 8"/>
          <p:cNvSpPr txBox="1"/>
          <p:nvPr/>
        </p:nvSpPr>
        <p:spPr>
          <a:xfrm>
            <a:off x="2345267" y="4943465"/>
            <a:ext cx="9000066" cy="1313180"/>
          </a:xfrm>
          <a:prstGeom prst="rect">
            <a:avLst/>
          </a:prstGeom>
          <a:noFill/>
        </p:spPr>
        <p:txBody>
          <a:bodyPr wrap="square" rtlCol="0">
            <a:spAutoFit/>
          </a:bodyPr>
          <a:lstStyle/>
          <a:p>
            <a:pPr algn="r"/>
            <a:r>
              <a:rPr lang="es-ES" sz="1400" b="1" dirty="0">
                <a:solidFill>
                  <a:schemeClr val="tx2"/>
                </a:solidFill>
              </a:rPr>
              <a:t>Gabriel Portal Videla</a:t>
            </a:r>
            <a:r>
              <a:rPr lang="es-ES" sz="1400" b="1" i="1" baseline="30000" dirty="0">
                <a:solidFill>
                  <a:schemeClr val="tx2"/>
                </a:solidFill>
              </a:rPr>
              <a:t>(1)</a:t>
            </a:r>
            <a:endParaRPr lang="es-ES" sz="1400" b="1" dirty="0">
              <a:solidFill>
                <a:schemeClr val="tx2"/>
              </a:solidFill>
            </a:endParaRPr>
          </a:p>
          <a:p>
            <a:pPr algn="r"/>
            <a:r>
              <a:rPr lang="es-ES" sz="1400" b="1" dirty="0">
                <a:solidFill>
                  <a:schemeClr val="tx2"/>
                </a:solidFill>
              </a:rPr>
              <a:t>Sebastián Parra Gonzalez</a:t>
            </a:r>
            <a:r>
              <a:rPr lang="es-ES" sz="1400" b="1" i="1" baseline="30000" dirty="0">
                <a:solidFill>
                  <a:schemeClr val="tx2"/>
                </a:solidFill>
              </a:rPr>
              <a:t>(2)</a:t>
            </a:r>
            <a:endParaRPr lang="es-ES" sz="1400" b="1" dirty="0">
              <a:solidFill>
                <a:schemeClr val="tx2"/>
              </a:solidFill>
            </a:endParaRPr>
          </a:p>
          <a:p>
            <a:pPr algn="r"/>
            <a:r>
              <a:rPr lang="es-ES" sz="1400" b="1" dirty="0">
                <a:solidFill>
                  <a:schemeClr val="tx2"/>
                </a:solidFill>
              </a:rPr>
              <a:t>Pablo Flores Morales</a:t>
            </a:r>
            <a:r>
              <a:rPr lang="es-ES" sz="1400" b="1" i="1" baseline="30000" dirty="0">
                <a:solidFill>
                  <a:schemeClr val="tx2"/>
                </a:solidFill>
              </a:rPr>
              <a:t>(1)</a:t>
            </a:r>
          </a:p>
          <a:p>
            <a:pPr algn="r"/>
            <a:endParaRPr lang="es-ES" sz="1400" i="1" baseline="30000" dirty="0">
              <a:solidFill>
                <a:schemeClr val="tx2"/>
              </a:solidFill>
            </a:endParaRPr>
          </a:p>
          <a:p>
            <a:pPr algn="r"/>
            <a:r>
              <a:rPr lang="es-ES" sz="1400" i="1" baseline="30000" dirty="0">
                <a:solidFill>
                  <a:schemeClr val="tx2"/>
                </a:solidFill>
              </a:rPr>
              <a:t>(1)</a:t>
            </a:r>
            <a:r>
              <a:rPr lang="es-ES" sz="1400" dirty="0">
                <a:solidFill>
                  <a:schemeClr val="tx2"/>
                </a:solidFill>
              </a:rPr>
              <a:t>Unidad de Salud Ocupacional, Departamento de Acción Sanitaria, SEREMI de Salud de Tarapacá.</a:t>
            </a:r>
          </a:p>
          <a:p>
            <a:pPr algn="r"/>
            <a:r>
              <a:rPr lang="es-ES" sz="1400" i="1" baseline="30000" dirty="0">
                <a:solidFill>
                  <a:schemeClr val="tx2"/>
                </a:solidFill>
              </a:rPr>
              <a:t>(2)</a:t>
            </a:r>
            <a:r>
              <a:rPr lang="es-ES" sz="1400" dirty="0">
                <a:solidFill>
                  <a:schemeClr val="tx2"/>
                </a:solidFill>
              </a:rPr>
              <a:t>Unidad de Epidemiología, Departamento de Salud Pública y Planificación Sanitaria, SEREMI de Salud de Tarapacá.</a:t>
            </a:r>
          </a:p>
        </p:txBody>
      </p:sp>
    </p:spTree>
    <p:extLst>
      <p:ext uri="{BB962C8B-B14F-4D97-AF65-F5344CB8AC3E}">
        <p14:creationId xmlns:p14="http://schemas.microsoft.com/office/powerpoint/2010/main" val="362409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6265333"/>
            <a:ext cx="12192000" cy="5926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a:p>
        </p:txBody>
      </p:sp>
      <p:pic>
        <p:nvPicPr>
          <p:cNvPr id="1026" name="Picture 2" descr="https://congreso2021.usach.cl/sites/congreso-salud/files/resize/logo_final_abrev-316x9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2333" y="6221657"/>
            <a:ext cx="1861607" cy="57733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289354" y="203275"/>
            <a:ext cx="4411600" cy="830997"/>
          </a:xfrm>
          <a:prstGeom prst="rect">
            <a:avLst/>
          </a:prstGeom>
          <a:noFill/>
        </p:spPr>
        <p:txBody>
          <a:bodyPr wrap="square" rtlCol="0">
            <a:spAutoFit/>
          </a:bodyPr>
          <a:lstStyle/>
          <a:p>
            <a:pPr algn="just"/>
            <a:r>
              <a:rPr lang="es-ES" sz="2400" b="1" dirty="0">
                <a:solidFill>
                  <a:schemeClr val="tx2"/>
                </a:solidFill>
              </a:rPr>
              <a:t>Objetivo de la vigilancia ocupacional del COVID-19.</a:t>
            </a:r>
          </a:p>
        </p:txBody>
      </p:sp>
      <p:sp>
        <p:nvSpPr>
          <p:cNvPr id="6" name="CuadroTexto 5"/>
          <p:cNvSpPr txBox="1"/>
          <p:nvPr/>
        </p:nvSpPr>
        <p:spPr>
          <a:xfrm>
            <a:off x="515535" y="1604665"/>
            <a:ext cx="4082795" cy="2862322"/>
          </a:xfrm>
          <a:prstGeom prst="rect">
            <a:avLst/>
          </a:prstGeom>
          <a:noFill/>
        </p:spPr>
        <p:txBody>
          <a:bodyPr wrap="square" rtlCol="0">
            <a:spAutoFit/>
          </a:bodyPr>
          <a:lstStyle/>
          <a:p>
            <a:pPr algn="just"/>
            <a:r>
              <a:rPr lang="es-ES" dirty="0"/>
              <a:t>Contar con un </a:t>
            </a:r>
            <a:r>
              <a:rPr lang="es-ES" b="1" dirty="0"/>
              <a:t>perfil epidemiológico </a:t>
            </a:r>
            <a:r>
              <a:rPr lang="es-ES" dirty="0"/>
              <a:t>de los </a:t>
            </a:r>
            <a:r>
              <a:rPr lang="es-ES" b="1" dirty="0"/>
              <a:t>casos y brotes laborales de COVID-19 </a:t>
            </a:r>
            <a:r>
              <a:rPr lang="es-ES" dirty="0"/>
              <a:t>de la Región de Tarapacá, a través de un proceso continuo de recolección, análisis, e interpretación de datos a fin de desarrollar </a:t>
            </a:r>
            <a:r>
              <a:rPr lang="es-ES" b="1" dirty="0"/>
              <a:t>estrategias sanitarias ocupacionales </a:t>
            </a:r>
            <a:r>
              <a:rPr lang="es-ES" dirty="0"/>
              <a:t>de aplicación regional en los ámbitos de </a:t>
            </a:r>
            <a:r>
              <a:rPr lang="es-ES" b="1" dirty="0"/>
              <a:t>fiscalización, prevención y promoción de salud</a:t>
            </a:r>
            <a:r>
              <a:rPr lang="es-ES" dirty="0"/>
              <a:t>, cortando la cadena de transmisión en los lugares de trabajo.</a:t>
            </a:r>
          </a:p>
        </p:txBody>
      </p:sp>
      <p:graphicFrame>
        <p:nvGraphicFramePr>
          <p:cNvPr id="7" name="3 Marcador de contenido"/>
          <p:cNvGraphicFramePr>
            <a:graphicFrameLocks/>
          </p:cNvGraphicFramePr>
          <p:nvPr>
            <p:extLst>
              <p:ext uri="{D42A27DB-BD31-4B8C-83A1-F6EECF244321}">
                <p14:modId xmlns:p14="http://schemas.microsoft.com/office/powerpoint/2010/main" val="3719066954"/>
              </p:ext>
            </p:extLst>
          </p:nvPr>
        </p:nvGraphicFramePr>
        <p:xfrm>
          <a:off x="3761602" y="535632"/>
          <a:ext cx="8134066" cy="5033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1"/>
          <p:cNvSpPr/>
          <p:nvPr/>
        </p:nvSpPr>
        <p:spPr>
          <a:xfrm>
            <a:off x="5409920" y="5612664"/>
            <a:ext cx="6045479" cy="507831"/>
          </a:xfrm>
          <a:prstGeom prst="rect">
            <a:avLst/>
          </a:prstGeom>
        </p:spPr>
        <p:txBody>
          <a:bodyPr wrap="square">
            <a:spAutoFit/>
          </a:bodyPr>
          <a:lstStyle/>
          <a:p>
            <a:pPr lvl="0" defTabSz="342900" fontAlgn="base">
              <a:spcBef>
                <a:spcPct val="0"/>
              </a:spcBef>
              <a:spcAft>
                <a:spcPct val="0"/>
              </a:spcAft>
              <a:defRPr/>
            </a:pPr>
            <a:r>
              <a:rPr kumimoji="0" lang="es-ES" sz="900" b="0" i="0" u="none" strike="noStrike" kern="0" cap="none" spc="0" normalizeH="0" baseline="0" noProof="0" dirty="0">
                <a:ln>
                  <a:noFill/>
                </a:ln>
                <a:solidFill>
                  <a:prstClr val="black"/>
                </a:solidFill>
                <a:effectLst/>
                <a:uLnTx/>
                <a:uFillTx/>
                <a:latin typeface="Arial" pitchFamily="34" charset="0"/>
                <a:ea typeface="ヒラギノ角ゴ Pro W3" charset="-128"/>
              </a:rPr>
              <a:t>Fuente: </a:t>
            </a:r>
            <a:r>
              <a:rPr lang="es-ES" sz="900" kern="0" dirty="0">
                <a:solidFill>
                  <a:prstClr val="black"/>
                </a:solidFill>
                <a:latin typeface="Arial" pitchFamily="34" charset="0"/>
                <a:ea typeface="ヒラギノ角ゴ Pro W3" charset="-128"/>
              </a:rPr>
              <a:t>Extraído y modificado de C. Ibarra</a:t>
            </a:r>
            <a:r>
              <a:rPr kumimoji="0" lang="es-ES" sz="900" b="0" i="0" u="none" strike="noStrike" kern="0" cap="none" spc="0" normalizeH="0" baseline="0" noProof="0" dirty="0">
                <a:ln>
                  <a:noFill/>
                </a:ln>
                <a:solidFill>
                  <a:prstClr val="black"/>
                </a:solidFill>
                <a:effectLst/>
                <a:uLnTx/>
                <a:uFillTx/>
                <a:latin typeface="Arial" pitchFamily="34" charset="0"/>
                <a:ea typeface="ヒラギノ角ゴ Pro W3" charset="-128"/>
              </a:rPr>
              <a:t>, 2016.</a:t>
            </a:r>
            <a:r>
              <a:rPr lang="es-ES" sz="900" kern="0" dirty="0">
                <a:solidFill>
                  <a:prstClr val="black"/>
                </a:solidFill>
                <a:latin typeface="Arial" pitchFamily="34" charset="0"/>
                <a:ea typeface="ヒラギノ角ゴ Pro W3" charset="-128"/>
              </a:rPr>
              <a:t> Fiscalización de la Autoridad Sanitaria en materia de Salud de los Trabajadores y Trabajadoras en las empresas. II Congreso Internacional de Seguridad y Salud en el Trabajo.</a:t>
            </a:r>
          </a:p>
          <a:p>
            <a:pPr marL="0" marR="0" lvl="0" indent="0" defTabSz="342900" eaLnBrk="1" fontAlgn="base" latinLnBrk="0" hangingPunct="1">
              <a:lnSpc>
                <a:spcPct val="100000"/>
              </a:lnSpc>
              <a:spcBef>
                <a:spcPct val="0"/>
              </a:spcBef>
              <a:spcAft>
                <a:spcPct val="0"/>
              </a:spcAft>
              <a:buClrTx/>
              <a:buSzTx/>
              <a:buFontTx/>
              <a:buNone/>
              <a:tabLst/>
              <a:defRPr/>
            </a:pPr>
            <a:r>
              <a:rPr kumimoji="0" lang="es-ES" sz="900" b="0" i="0" u="none" strike="noStrike" kern="0" cap="none" spc="0" normalizeH="0" baseline="0" noProof="0" dirty="0">
                <a:ln>
                  <a:noFill/>
                </a:ln>
                <a:solidFill>
                  <a:prstClr val="black"/>
                </a:solidFill>
                <a:effectLst/>
                <a:uLnTx/>
                <a:uFillTx/>
                <a:latin typeface="Arial" pitchFamily="34" charset="0"/>
                <a:ea typeface="ヒラギノ角ゴ Pro W3" charset="-128"/>
              </a:rPr>
              <a:t> </a:t>
            </a:r>
            <a:endParaRPr kumimoji="0" lang="fr-CA" sz="900" b="0" i="0" u="none" strike="noStrike" kern="0" cap="none" spc="0" normalizeH="0" baseline="0" noProof="0" dirty="0">
              <a:ln>
                <a:noFill/>
              </a:ln>
              <a:solidFill>
                <a:prstClr val="black"/>
              </a:solidFill>
              <a:effectLst/>
              <a:uLnTx/>
              <a:uFillTx/>
              <a:latin typeface="Arial" pitchFamily="34" charset="0"/>
              <a:ea typeface="ヒラギノ角ゴ Pro W3" charset="-128"/>
            </a:endParaRPr>
          </a:p>
        </p:txBody>
      </p:sp>
      <p:sp>
        <p:nvSpPr>
          <p:cNvPr id="2" name="CuadroTexto 1"/>
          <p:cNvSpPr txBox="1"/>
          <p:nvPr/>
        </p:nvSpPr>
        <p:spPr>
          <a:xfrm>
            <a:off x="6235699" y="249804"/>
            <a:ext cx="4393920" cy="369332"/>
          </a:xfrm>
          <a:prstGeom prst="rect">
            <a:avLst/>
          </a:prstGeom>
          <a:solidFill>
            <a:srgbClr val="0070C0"/>
          </a:solidFill>
        </p:spPr>
        <p:txBody>
          <a:bodyPr wrap="square" rtlCol="0">
            <a:spAutoFit/>
          </a:bodyPr>
          <a:lstStyle/>
          <a:p>
            <a:pPr algn="ctr"/>
            <a:r>
              <a:rPr lang="es-ES" b="1" dirty="0">
                <a:solidFill>
                  <a:schemeClr val="bg1"/>
                </a:solidFill>
              </a:rPr>
              <a:t>PRINCIPIO INTERVENCIÓN - MOVILIZACIÓN</a:t>
            </a:r>
          </a:p>
        </p:txBody>
      </p:sp>
      <p:sp>
        <p:nvSpPr>
          <p:cNvPr id="3" name="Flecha arriba y abajo 2"/>
          <p:cNvSpPr/>
          <p:nvPr/>
        </p:nvSpPr>
        <p:spPr>
          <a:xfrm>
            <a:off x="10930464" y="938159"/>
            <a:ext cx="524935" cy="4529667"/>
          </a:xfrm>
          <a:prstGeom prst="up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dirty="0"/>
          </a:p>
        </p:txBody>
      </p:sp>
      <p:sp>
        <p:nvSpPr>
          <p:cNvPr id="9" name="CuadroTexto 8"/>
          <p:cNvSpPr txBox="1"/>
          <p:nvPr/>
        </p:nvSpPr>
        <p:spPr>
          <a:xfrm rot="16200000">
            <a:off x="10392832" y="2867644"/>
            <a:ext cx="1600199" cy="369332"/>
          </a:xfrm>
          <a:prstGeom prst="rect">
            <a:avLst/>
          </a:prstGeom>
          <a:noFill/>
        </p:spPr>
        <p:txBody>
          <a:bodyPr wrap="square" rtlCol="0">
            <a:spAutoFit/>
          </a:bodyPr>
          <a:lstStyle/>
          <a:p>
            <a:r>
              <a:rPr lang="es-ES" dirty="0"/>
              <a:t>TRIPARTISMO</a:t>
            </a:r>
          </a:p>
        </p:txBody>
      </p:sp>
    </p:spTree>
    <p:extLst>
      <p:ext uri="{BB962C8B-B14F-4D97-AF65-F5344CB8AC3E}">
        <p14:creationId xmlns:p14="http://schemas.microsoft.com/office/powerpoint/2010/main" val="303945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A8A006B9-B5F8-4BEF-BB48-F6A6C57CD11A}"/>
              </a:ext>
            </a:extLst>
          </p:cNvPr>
          <p:cNvSpPr txBox="1"/>
          <p:nvPr/>
        </p:nvSpPr>
        <p:spPr>
          <a:xfrm>
            <a:off x="422694" y="1630067"/>
            <a:ext cx="5673306" cy="3416320"/>
          </a:xfrm>
          <a:prstGeom prst="rect">
            <a:avLst/>
          </a:prstGeom>
          <a:noFill/>
        </p:spPr>
        <p:txBody>
          <a:bodyPr wrap="square">
            <a:spAutoFit/>
          </a:bodyPr>
          <a:lstStyle/>
          <a:p>
            <a:endParaRPr lang="es-MX" sz="1200" dirty="0"/>
          </a:p>
          <a:p>
            <a:r>
              <a:rPr lang="es-MX" sz="1200" dirty="0">
                <a:solidFill>
                  <a:srgbClr val="002060"/>
                </a:solidFill>
              </a:rPr>
              <a:t>Artículo 42.- A la dependencia encargada de la función de </a:t>
            </a:r>
            <a:r>
              <a:rPr lang="es-MX" sz="1200" b="1" u="sng" dirty="0">
                <a:solidFill>
                  <a:srgbClr val="002060"/>
                </a:solidFill>
              </a:rPr>
              <a:t>Salud Pública y Planificación Sanitaria </a:t>
            </a:r>
            <a:r>
              <a:rPr lang="es-MX" sz="1200" dirty="0">
                <a:solidFill>
                  <a:srgbClr val="002060"/>
                </a:solidFill>
              </a:rPr>
              <a:t>le corresponderá, entre otras:</a:t>
            </a:r>
          </a:p>
          <a:p>
            <a:endParaRPr lang="es-MX" sz="1200" dirty="0">
              <a:solidFill>
                <a:srgbClr val="002060"/>
              </a:solidFill>
            </a:endParaRPr>
          </a:p>
          <a:p>
            <a:r>
              <a:rPr lang="es-MX" sz="1200" dirty="0">
                <a:solidFill>
                  <a:srgbClr val="002060"/>
                </a:solidFill>
              </a:rPr>
              <a:t>Asesorar al Secretario Regional en las materias relacionadas con el análisis de la situación de salud de la región, que incluye la fijación de prioridades regionales y la identificación de grupos de riesgo</a:t>
            </a:r>
          </a:p>
          <a:p>
            <a:r>
              <a:rPr lang="es-MX" sz="1200" dirty="0">
                <a:solidFill>
                  <a:srgbClr val="002060"/>
                </a:solidFill>
              </a:rPr>
              <a:t>El diseño del plan regional de desarrollo en salud</a:t>
            </a:r>
          </a:p>
          <a:p>
            <a:r>
              <a:rPr lang="es-MX" sz="1200" dirty="0">
                <a:solidFill>
                  <a:srgbClr val="002060"/>
                </a:solidFill>
              </a:rPr>
              <a:t>El diseño y ejecución de intervenciones poblacionales de tipo promocional y preventivo, conforme a las instrucciones emanadas desde el Ministerio</a:t>
            </a:r>
          </a:p>
          <a:p>
            <a:r>
              <a:rPr lang="es-MX" sz="1200" dirty="0">
                <a:solidFill>
                  <a:srgbClr val="002060"/>
                </a:solidFill>
              </a:rPr>
              <a:t>El control de brotes, epidemias y otras emergencias sanitarias </a:t>
            </a:r>
          </a:p>
          <a:p>
            <a:r>
              <a:rPr lang="es-MX" sz="1200" dirty="0">
                <a:solidFill>
                  <a:srgbClr val="002060"/>
                </a:solidFill>
              </a:rPr>
              <a:t>y la evaluación del impacto de los planes y programas en la salud de la población. </a:t>
            </a:r>
          </a:p>
          <a:p>
            <a:endParaRPr lang="es-MX" sz="1200" dirty="0">
              <a:solidFill>
                <a:srgbClr val="002060"/>
              </a:solidFill>
            </a:endParaRPr>
          </a:p>
          <a:p>
            <a:r>
              <a:rPr lang="es-MX" sz="1200" dirty="0">
                <a:solidFill>
                  <a:srgbClr val="002060"/>
                </a:solidFill>
              </a:rPr>
              <a:t>Para ello desarrollará, entre otras, las actividades de vigilancia en salud pública; estudio, análisis y manejo de antecedentes técnicos de la situación de salud de la región, sus determinantes y tendencias; ejecución de acciones de salud pública e implementación, mantención y administración de los sistemas de información establecidos por el Ministerio.</a:t>
            </a:r>
          </a:p>
        </p:txBody>
      </p:sp>
      <p:sp>
        <p:nvSpPr>
          <p:cNvPr id="7" name="CuadroTexto 6">
            <a:extLst>
              <a:ext uri="{FF2B5EF4-FFF2-40B4-BE49-F238E27FC236}">
                <a16:creationId xmlns:a16="http://schemas.microsoft.com/office/drawing/2014/main" xmlns="" id="{FE4EFF0F-C286-4F6D-B44A-7C9D6912DF9F}"/>
              </a:ext>
            </a:extLst>
          </p:cNvPr>
          <p:cNvSpPr txBox="1"/>
          <p:nvPr/>
        </p:nvSpPr>
        <p:spPr>
          <a:xfrm>
            <a:off x="2551621" y="509760"/>
            <a:ext cx="7088757" cy="461665"/>
          </a:xfrm>
          <a:prstGeom prst="rect">
            <a:avLst/>
          </a:prstGeom>
          <a:noFill/>
        </p:spPr>
        <p:txBody>
          <a:bodyPr wrap="square">
            <a:spAutoFit/>
          </a:bodyPr>
          <a:lstStyle/>
          <a:p>
            <a:r>
              <a:rPr lang="es-MX" sz="2400" dirty="0">
                <a:solidFill>
                  <a:srgbClr val="002060"/>
                </a:solidFill>
              </a:rPr>
              <a:t>Funciones de la Secretaría Regional Ministerial de Salud </a:t>
            </a:r>
            <a:endParaRPr lang="es-CL" sz="2400" dirty="0">
              <a:solidFill>
                <a:srgbClr val="002060"/>
              </a:solidFill>
            </a:endParaRPr>
          </a:p>
        </p:txBody>
      </p:sp>
      <p:sp>
        <p:nvSpPr>
          <p:cNvPr id="8" name="CuadroTexto 7">
            <a:extLst>
              <a:ext uri="{FF2B5EF4-FFF2-40B4-BE49-F238E27FC236}">
                <a16:creationId xmlns:a16="http://schemas.microsoft.com/office/drawing/2014/main" xmlns="" id="{52EA8433-A2BC-4FEE-9D20-685B2D0D4657}"/>
              </a:ext>
            </a:extLst>
          </p:cNvPr>
          <p:cNvSpPr txBox="1"/>
          <p:nvPr/>
        </p:nvSpPr>
        <p:spPr>
          <a:xfrm>
            <a:off x="6096000" y="1631737"/>
            <a:ext cx="5673306" cy="3046988"/>
          </a:xfrm>
          <a:prstGeom prst="rect">
            <a:avLst/>
          </a:prstGeom>
          <a:noFill/>
        </p:spPr>
        <p:txBody>
          <a:bodyPr wrap="square">
            <a:spAutoFit/>
          </a:bodyPr>
          <a:lstStyle/>
          <a:p>
            <a:endParaRPr lang="es-MX" sz="1200" dirty="0"/>
          </a:p>
          <a:p>
            <a:endParaRPr lang="es-MX" sz="1200" dirty="0"/>
          </a:p>
          <a:p>
            <a:endParaRPr lang="es-MX" sz="1200" dirty="0"/>
          </a:p>
          <a:p>
            <a:endParaRPr lang="es-MX" sz="1200" dirty="0"/>
          </a:p>
          <a:p>
            <a:r>
              <a:rPr lang="es-MX" sz="1200" dirty="0">
                <a:solidFill>
                  <a:srgbClr val="002060"/>
                </a:solidFill>
              </a:rPr>
              <a:t>Artículo 43.- A la dependencia encargada de la función de </a:t>
            </a:r>
            <a:r>
              <a:rPr lang="es-MX" sz="1200" b="1" u="sng" dirty="0">
                <a:solidFill>
                  <a:srgbClr val="002060"/>
                </a:solidFill>
              </a:rPr>
              <a:t>Acción Sanitaria </a:t>
            </a:r>
            <a:r>
              <a:rPr lang="es-MX" sz="1200" dirty="0">
                <a:solidFill>
                  <a:srgbClr val="002060"/>
                </a:solidFill>
              </a:rPr>
              <a:t>le corresponderá el ejercicio de la función de fiscalización sanitaria que la ley y, en especial el Código Sanitario y sus leyes y reglamentos complementarios, le encomienda a la Secretaría Regional Ministerial, constituida como autoridad sanitaria, en el orden de la protección del ambiente, del control de las profesiones médicas y paramédicas, así como de los establecimientos asistenciales y de las actividades del área farmacéutica, entre otras , dentro del territorio de competencia regional. </a:t>
            </a:r>
          </a:p>
          <a:p>
            <a:endParaRPr lang="es-MX" sz="1200" dirty="0">
              <a:solidFill>
                <a:srgbClr val="002060"/>
              </a:solidFill>
            </a:endParaRPr>
          </a:p>
          <a:p>
            <a:r>
              <a:rPr lang="es-MX" sz="1200" dirty="0">
                <a:solidFill>
                  <a:srgbClr val="002060"/>
                </a:solidFill>
              </a:rPr>
              <a:t>Asimismo, le corresponderá coordinar las actividades necesarias para la atención de los usuarios del sistema, sean estos personas naturales o jurídicas, públicas o privadas, para lo que podrá disponer las dependencias encargadas, entre otras, de la recepción de antecedentes, consultas, reclamos y denuncias formuladas por la población.</a:t>
            </a:r>
          </a:p>
        </p:txBody>
      </p:sp>
      <p:sp>
        <p:nvSpPr>
          <p:cNvPr id="10" name="CuadroTexto 9">
            <a:extLst>
              <a:ext uri="{FF2B5EF4-FFF2-40B4-BE49-F238E27FC236}">
                <a16:creationId xmlns:a16="http://schemas.microsoft.com/office/drawing/2014/main" xmlns="" id="{A4A87DBD-3DE9-42FD-8B0D-EE5AE7CC651E}"/>
              </a:ext>
            </a:extLst>
          </p:cNvPr>
          <p:cNvSpPr txBox="1"/>
          <p:nvPr/>
        </p:nvSpPr>
        <p:spPr>
          <a:xfrm>
            <a:off x="4591409" y="828461"/>
            <a:ext cx="6094562" cy="646331"/>
          </a:xfrm>
          <a:prstGeom prst="rect">
            <a:avLst/>
          </a:prstGeom>
          <a:noFill/>
        </p:spPr>
        <p:txBody>
          <a:bodyPr wrap="square">
            <a:spAutoFit/>
          </a:bodyPr>
          <a:lstStyle/>
          <a:p>
            <a:r>
              <a:rPr lang="es-MX" sz="1800" dirty="0"/>
              <a:t>Artículo 33, Decreto 136/2004.-</a:t>
            </a:r>
          </a:p>
          <a:p>
            <a:endParaRPr lang="es-MX" sz="1800" dirty="0"/>
          </a:p>
        </p:txBody>
      </p:sp>
    </p:spTree>
    <p:extLst>
      <p:ext uri="{BB962C8B-B14F-4D97-AF65-F5344CB8AC3E}">
        <p14:creationId xmlns:p14="http://schemas.microsoft.com/office/powerpoint/2010/main" val="160234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6265333"/>
            <a:ext cx="12192000" cy="5926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a:p>
        </p:txBody>
      </p:sp>
      <p:pic>
        <p:nvPicPr>
          <p:cNvPr id="5" name="Picture 2" descr="https://congreso2021.usach.cl/sites/congreso-salud/files/resize/logo_final_abrev-316x9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2333" y="6221657"/>
            <a:ext cx="1861607" cy="57733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4"/>
          <p:cNvSpPr txBox="1"/>
          <p:nvPr/>
        </p:nvSpPr>
        <p:spPr>
          <a:xfrm>
            <a:off x="289353" y="203275"/>
            <a:ext cx="8971877" cy="461665"/>
          </a:xfrm>
          <a:prstGeom prst="rect">
            <a:avLst/>
          </a:prstGeom>
          <a:solidFill>
            <a:srgbClr val="FFC000"/>
          </a:solidFill>
        </p:spPr>
        <p:txBody>
          <a:bodyPr wrap="square" rtlCol="0">
            <a:spAutoFit/>
          </a:bodyPr>
          <a:lstStyle/>
          <a:p>
            <a:pPr algn="just"/>
            <a:r>
              <a:rPr lang="es-ES" sz="2400" b="1" dirty="0">
                <a:solidFill>
                  <a:schemeClr val="tx2"/>
                </a:solidFill>
              </a:rPr>
              <a:t>MODELO: VIGILANCIA DEL DAÑO A PARTIR DE EVENTOS CENTINELAS </a:t>
            </a:r>
          </a:p>
        </p:txBody>
      </p:sp>
      <p:graphicFrame>
        <p:nvGraphicFramePr>
          <p:cNvPr id="8" name="7 Diagrama"/>
          <p:cNvGraphicFramePr/>
          <p:nvPr>
            <p:extLst>
              <p:ext uri="{D42A27DB-BD31-4B8C-83A1-F6EECF244321}">
                <p14:modId xmlns:p14="http://schemas.microsoft.com/office/powerpoint/2010/main" val="3037668225"/>
              </p:ext>
            </p:extLst>
          </p:nvPr>
        </p:nvGraphicFramePr>
        <p:xfrm>
          <a:off x="170392" y="802990"/>
          <a:ext cx="1189354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687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xmlns="" id="{71EDDDF1-B436-423E-92BB-19BE0B67F061}"/>
              </a:ext>
            </a:extLst>
          </p:cNvPr>
          <p:cNvPicPr>
            <a:picLocks noChangeAspect="1"/>
          </p:cNvPicPr>
          <p:nvPr/>
        </p:nvPicPr>
        <p:blipFill>
          <a:blip r:embed="rId2"/>
          <a:stretch>
            <a:fillRect/>
          </a:stretch>
        </p:blipFill>
        <p:spPr>
          <a:xfrm>
            <a:off x="4545129" y="3571284"/>
            <a:ext cx="3311657" cy="2474060"/>
          </a:xfrm>
          <a:prstGeom prst="rect">
            <a:avLst/>
          </a:prstGeom>
        </p:spPr>
      </p:pic>
      <p:pic>
        <p:nvPicPr>
          <p:cNvPr id="10" name="Imagen 9">
            <a:extLst>
              <a:ext uri="{FF2B5EF4-FFF2-40B4-BE49-F238E27FC236}">
                <a16:creationId xmlns:a16="http://schemas.microsoft.com/office/drawing/2014/main" xmlns="" id="{EBE82C6D-3734-404D-9CAD-A32BF5E8C3BC}"/>
              </a:ext>
            </a:extLst>
          </p:cNvPr>
          <p:cNvPicPr>
            <a:picLocks noChangeAspect="1"/>
          </p:cNvPicPr>
          <p:nvPr/>
        </p:nvPicPr>
        <p:blipFill>
          <a:blip r:embed="rId3"/>
          <a:stretch>
            <a:fillRect/>
          </a:stretch>
        </p:blipFill>
        <p:spPr>
          <a:xfrm>
            <a:off x="496617" y="3536221"/>
            <a:ext cx="3518320" cy="2579259"/>
          </a:xfrm>
          <a:prstGeom prst="rect">
            <a:avLst/>
          </a:prstGeom>
        </p:spPr>
      </p:pic>
      <p:sp>
        <p:nvSpPr>
          <p:cNvPr id="4" name="Rectángulo 3"/>
          <p:cNvSpPr/>
          <p:nvPr/>
        </p:nvSpPr>
        <p:spPr>
          <a:xfrm>
            <a:off x="0" y="6265333"/>
            <a:ext cx="12192000" cy="5926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ES"/>
          </a:p>
        </p:txBody>
      </p:sp>
      <p:pic>
        <p:nvPicPr>
          <p:cNvPr id="1026" name="Picture 2" descr="https://congreso2021.usach.cl/sites/congreso-salud/files/resize/logo_final_abrev-316x9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2333" y="6221657"/>
            <a:ext cx="1861607" cy="57733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281426" y="267341"/>
            <a:ext cx="8358482" cy="461665"/>
          </a:xfrm>
          <a:prstGeom prst="rect">
            <a:avLst/>
          </a:prstGeom>
          <a:noFill/>
        </p:spPr>
        <p:txBody>
          <a:bodyPr wrap="square" rtlCol="0">
            <a:spAutoFit/>
          </a:bodyPr>
          <a:lstStyle/>
          <a:p>
            <a:r>
              <a:rPr lang="es-ES" sz="2400" b="1" dirty="0">
                <a:solidFill>
                  <a:schemeClr val="tx2"/>
                </a:solidFill>
              </a:rPr>
              <a:t>MANEJO Y CONTROL DE BROTES EN CENTROS DE TRABAJO</a:t>
            </a:r>
          </a:p>
        </p:txBody>
      </p:sp>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8538" y="780750"/>
            <a:ext cx="3609975" cy="484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6">
            <a:extLst>
              <a:ext uri="{FF2B5EF4-FFF2-40B4-BE49-F238E27FC236}">
                <a16:creationId xmlns:a16="http://schemas.microsoft.com/office/drawing/2014/main" xmlns="" id="{9975342D-ADA4-48C4-88BE-B1295ABEFAAE}"/>
              </a:ext>
            </a:extLst>
          </p:cNvPr>
          <p:cNvPicPr>
            <a:picLocks noChangeAspect="1"/>
          </p:cNvPicPr>
          <p:nvPr/>
        </p:nvPicPr>
        <p:blipFill>
          <a:blip r:embed="rId6"/>
          <a:stretch>
            <a:fillRect/>
          </a:stretch>
        </p:blipFill>
        <p:spPr>
          <a:xfrm>
            <a:off x="5564301" y="772682"/>
            <a:ext cx="2439794" cy="3253058"/>
          </a:xfrm>
          <a:prstGeom prst="rect">
            <a:avLst/>
          </a:prstGeom>
        </p:spPr>
      </p:pic>
      <p:pic>
        <p:nvPicPr>
          <p:cNvPr id="9" name="Imagen 8">
            <a:extLst>
              <a:ext uri="{FF2B5EF4-FFF2-40B4-BE49-F238E27FC236}">
                <a16:creationId xmlns:a16="http://schemas.microsoft.com/office/drawing/2014/main" xmlns="" id="{F782A087-FC63-40EF-8C5A-701D89FF35E4}"/>
              </a:ext>
            </a:extLst>
          </p:cNvPr>
          <p:cNvPicPr>
            <a:picLocks noChangeAspect="1"/>
          </p:cNvPicPr>
          <p:nvPr/>
        </p:nvPicPr>
        <p:blipFill>
          <a:blip r:embed="rId7"/>
          <a:stretch>
            <a:fillRect/>
          </a:stretch>
        </p:blipFill>
        <p:spPr>
          <a:xfrm>
            <a:off x="409687" y="780750"/>
            <a:ext cx="4910172" cy="2570545"/>
          </a:xfrm>
          <a:prstGeom prst="rect">
            <a:avLst/>
          </a:prstGeom>
        </p:spPr>
      </p:pic>
      <p:sp>
        <p:nvSpPr>
          <p:cNvPr id="2" name="Rectángulo 1"/>
          <p:cNvSpPr/>
          <p:nvPr/>
        </p:nvSpPr>
        <p:spPr>
          <a:xfrm>
            <a:off x="897467" y="2006908"/>
            <a:ext cx="203200" cy="118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p:nvSpPr>
        <p:spPr>
          <a:xfrm>
            <a:off x="897466" y="1927017"/>
            <a:ext cx="21166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24229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2048934"/>
            <a:ext cx="12192000" cy="2252133"/>
            <a:chOff x="0" y="1820334"/>
            <a:chExt cx="12192000" cy="2252133"/>
          </a:xfrm>
          <a:solidFill>
            <a:schemeClr val="bg1">
              <a:lumMod val="85000"/>
            </a:schemeClr>
          </a:solidFill>
        </p:grpSpPr>
        <p:sp>
          <p:nvSpPr>
            <p:cNvPr id="4" name="Rectángulo 3"/>
            <p:cNvSpPr/>
            <p:nvPr/>
          </p:nvSpPr>
          <p:spPr>
            <a:xfrm>
              <a:off x="0" y="1820334"/>
              <a:ext cx="12192000" cy="22521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1190625" y="2175933"/>
              <a:ext cx="10482854"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2800" b="1" dirty="0">
                  <a:solidFill>
                    <a:srgbClr val="002060"/>
                  </a:solidFill>
                  <a:latin typeface="+mn-lt"/>
                  <a:ea typeface="Verdana" panose="020B0604030504040204" pitchFamily="34" charset="0"/>
                  <a:cs typeface="Verdana" panose="020B0604030504040204" pitchFamily="34" charset="0"/>
                </a:rPr>
                <a:t>Toma de Muestra PCR y Testeo con Antígenos - BAC</a:t>
              </a:r>
              <a:endParaRPr kumimoji="0" lang="es-ES"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99" y="162113"/>
            <a:ext cx="1380067" cy="1377775"/>
          </a:xfrm>
          <a:prstGeom prst="rect">
            <a:avLst/>
          </a:prstGeom>
        </p:spPr>
      </p:pic>
      <p:sp>
        <p:nvSpPr>
          <p:cNvPr id="8" name="CuadroTexto 7">
            <a:extLst>
              <a:ext uri="{FF2B5EF4-FFF2-40B4-BE49-F238E27FC236}">
                <a16:creationId xmlns:a16="http://schemas.microsoft.com/office/drawing/2014/main" xmlns="" id="{0D97A3AE-1750-48F6-A627-8EC715E43532}"/>
              </a:ext>
            </a:extLst>
          </p:cNvPr>
          <p:cNvSpPr txBox="1"/>
          <p:nvPr/>
        </p:nvSpPr>
        <p:spPr>
          <a:xfrm>
            <a:off x="6533887" y="5508998"/>
            <a:ext cx="4145044" cy="502573"/>
          </a:xfrm>
          <a:prstGeom prst="rect">
            <a:avLst/>
          </a:prstGeom>
          <a:noFill/>
        </p:spPr>
        <p:txBody>
          <a:bodyPr wrap="none" rtlCol="0">
            <a:spAutoFit/>
          </a:bodyPr>
          <a:lstStyle/>
          <a:p>
            <a:pPr algn="r"/>
            <a:r>
              <a:rPr lang="es-ES" sz="1333" b="1" dirty="0">
                <a:solidFill>
                  <a:schemeClr val="tx2"/>
                </a:solidFill>
                <a:cs typeface="Candara"/>
              </a:rPr>
              <a:t>Unidad de Toma de Muestra y Testeo</a:t>
            </a:r>
          </a:p>
          <a:p>
            <a:pPr algn="r"/>
            <a:r>
              <a:rPr lang="es-ES" sz="1333" b="1" dirty="0">
                <a:solidFill>
                  <a:schemeClr val="tx2"/>
                </a:solidFill>
                <a:cs typeface="Candara"/>
              </a:rPr>
              <a:t>Departamento de Salud Publica y Planificación Sanitaria</a:t>
            </a:r>
          </a:p>
        </p:txBody>
      </p:sp>
    </p:spTree>
    <p:extLst>
      <p:ext uri="{BB962C8B-B14F-4D97-AF65-F5344CB8AC3E}">
        <p14:creationId xmlns:p14="http://schemas.microsoft.com/office/powerpoint/2010/main" val="187027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51DE403F-54A1-4166-9400-D9DB5A3CF14C}"/>
              </a:ext>
            </a:extLst>
          </p:cNvPr>
          <p:cNvPicPr>
            <a:picLocks noChangeAspect="1"/>
          </p:cNvPicPr>
          <p:nvPr/>
        </p:nvPicPr>
        <p:blipFill>
          <a:blip r:embed="rId2"/>
          <a:stretch>
            <a:fillRect/>
          </a:stretch>
        </p:blipFill>
        <p:spPr>
          <a:xfrm>
            <a:off x="466725" y="1000125"/>
            <a:ext cx="10934700" cy="5022136"/>
          </a:xfrm>
          <a:prstGeom prst="rect">
            <a:avLst/>
          </a:prstGeom>
        </p:spPr>
      </p:pic>
      <p:sp>
        <p:nvSpPr>
          <p:cNvPr id="6" name="Content Placeholder 4">
            <a:extLst>
              <a:ext uri="{FF2B5EF4-FFF2-40B4-BE49-F238E27FC236}">
                <a16:creationId xmlns:a16="http://schemas.microsoft.com/office/drawing/2014/main" xmlns="" id="{76723BFD-A6E1-4F01-96F8-42B761706D0F}"/>
              </a:ext>
            </a:extLst>
          </p:cNvPr>
          <p:cNvSpPr txBox="1">
            <a:spLocks/>
          </p:cNvSpPr>
          <p:nvPr/>
        </p:nvSpPr>
        <p:spPr>
          <a:xfrm>
            <a:off x="1335100" y="138842"/>
            <a:ext cx="9335116" cy="692616"/>
          </a:xfrm>
          <a:prstGeom prst="rect">
            <a:avLst/>
          </a:prstGeom>
        </p:spPr>
        <p:txBody>
          <a:bodyPr vert="horz" lIns="91440" tIns="45720" rIns="91440" bIns="45720" rtlCol="0" anchor="ctr">
            <a:normAutofit/>
          </a:bodyP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400" dirty="0">
                <a:solidFill>
                  <a:srgbClr val="002060"/>
                </a:solidFill>
              </a:rPr>
              <a:t>Estructura de la Unidad de Toma de Muestra y Testeo</a:t>
            </a:r>
          </a:p>
        </p:txBody>
      </p:sp>
    </p:spTree>
    <p:extLst>
      <p:ext uri="{BB962C8B-B14F-4D97-AF65-F5344CB8AC3E}">
        <p14:creationId xmlns:p14="http://schemas.microsoft.com/office/powerpoint/2010/main" val="371039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64016C32-EF23-48A6-9BD7-A6396C52CEFE}"/>
              </a:ext>
            </a:extLst>
          </p:cNvPr>
          <p:cNvSpPr txBox="1"/>
          <p:nvPr/>
        </p:nvSpPr>
        <p:spPr>
          <a:xfrm>
            <a:off x="295275" y="1724442"/>
            <a:ext cx="6096000" cy="4247317"/>
          </a:xfrm>
          <a:prstGeom prst="rect">
            <a:avLst/>
          </a:prstGeom>
          <a:noFill/>
        </p:spPr>
        <p:txBody>
          <a:bodyPr wrap="square">
            <a:spAutoFit/>
          </a:bodyPr>
          <a:lstStyle/>
          <a:p>
            <a:r>
              <a:rPr lang="es-CL" b="1" dirty="0">
                <a:solidFill>
                  <a:srgbClr val="002060"/>
                </a:solidFill>
              </a:rPr>
              <a:t>Funciones Generales</a:t>
            </a:r>
          </a:p>
          <a:p>
            <a:endParaRPr lang="es-CL" b="1" dirty="0">
              <a:solidFill>
                <a:srgbClr val="002060"/>
              </a:solidFill>
            </a:endParaRPr>
          </a:p>
          <a:p>
            <a:pPr marL="285750" indent="-285750">
              <a:buFontTx/>
              <a:buChar char="-"/>
            </a:pPr>
            <a:r>
              <a:rPr lang="es-CL" dirty="0">
                <a:solidFill>
                  <a:srgbClr val="002060"/>
                </a:solidFill>
              </a:rPr>
              <a:t>Efectuar Testeo en puntos de alto flujo de la Región (Plazas, JJVV, Mall, Supermercados, Ferias Itinerantes, etc.)</a:t>
            </a:r>
          </a:p>
          <a:p>
            <a:endParaRPr lang="es-CL" dirty="0">
              <a:solidFill>
                <a:srgbClr val="002060"/>
              </a:solidFill>
            </a:endParaRPr>
          </a:p>
          <a:p>
            <a:pPr marL="285750" indent="-285750">
              <a:buFontTx/>
              <a:buChar char="-"/>
            </a:pPr>
            <a:r>
              <a:rPr lang="es-CL" dirty="0">
                <a:solidFill>
                  <a:srgbClr val="002060"/>
                </a:solidFill>
              </a:rPr>
              <a:t>Realizar Testeo bajo situación de Brote o contextos epidemiológicos (ELEAM, R.SENAME, Centros Penales, Mapas de Calor)</a:t>
            </a:r>
          </a:p>
          <a:p>
            <a:endParaRPr lang="es-CL" dirty="0">
              <a:solidFill>
                <a:srgbClr val="002060"/>
              </a:solidFill>
            </a:endParaRPr>
          </a:p>
          <a:p>
            <a:pPr marL="285750" indent="-285750">
              <a:buFontTx/>
              <a:buChar char="-"/>
            </a:pPr>
            <a:r>
              <a:rPr lang="es-CL" dirty="0">
                <a:solidFill>
                  <a:srgbClr val="002060"/>
                </a:solidFill>
              </a:rPr>
              <a:t>Testear en Pasos Fronterizos a Viajeros, Camioneros y Migrantes (Complejo Fronterizo de Colchane y Aeropuerto Diego Aracena</a:t>
            </a:r>
          </a:p>
          <a:p>
            <a:endParaRPr lang="es-CL" dirty="0">
              <a:solidFill>
                <a:srgbClr val="002060"/>
              </a:solidFill>
            </a:endParaRPr>
          </a:p>
          <a:p>
            <a:pPr marL="285750" indent="-285750">
              <a:buFontTx/>
              <a:buChar char="-"/>
            </a:pPr>
            <a:r>
              <a:rPr lang="es-CL" dirty="0">
                <a:solidFill>
                  <a:srgbClr val="002060"/>
                </a:solidFill>
              </a:rPr>
              <a:t>Designar y Asesorar la implementación de test de antígenos en establecimientos de salud públicos y privados</a:t>
            </a:r>
          </a:p>
        </p:txBody>
      </p:sp>
      <p:sp>
        <p:nvSpPr>
          <p:cNvPr id="4" name="Content Placeholder 4">
            <a:extLst>
              <a:ext uri="{FF2B5EF4-FFF2-40B4-BE49-F238E27FC236}">
                <a16:creationId xmlns:a16="http://schemas.microsoft.com/office/drawing/2014/main" xmlns="" id="{A1866882-ED06-47C6-B0F7-7622EDDC3495}"/>
              </a:ext>
            </a:extLst>
          </p:cNvPr>
          <p:cNvSpPr txBox="1">
            <a:spLocks/>
          </p:cNvSpPr>
          <p:nvPr/>
        </p:nvSpPr>
        <p:spPr>
          <a:xfrm>
            <a:off x="1335100" y="138842"/>
            <a:ext cx="9335116" cy="692616"/>
          </a:xfrm>
          <a:prstGeom prst="rect">
            <a:avLst/>
          </a:prstGeom>
        </p:spPr>
        <p:txBody>
          <a:bodyPr vert="horz" lIns="91440" tIns="45720" rIns="91440" bIns="45720" rtlCol="0" anchor="ctr">
            <a:normAutofit/>
          </a:bodyP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400" dirty="0">
                <a:solidFill>
                  <a:srgbClr val="002060"/>
                </a:solidFill>
              </a:rPr>
              <a:t>Dotación y Funciones de la Unidad de Toma de Muestra y Testeo</a:t>
            </a:r>
          </a:p>
        </p:txBody>
      </p:sp>
      <p:sp>
        <p:nvSpPr>
          <p:cNvPr id="5" name="CuadroTexto 4">
            <a:extLst>
              <a:ext uri="{FF2B5EF4-FFF2-40B4-BE49-F238E27FC236}">
                <a16:creationId xmlns:a16="http://schemas.microsoft.com/office/drawing/2014/main" xmlns="" id="{24113832-2BB7-46F8-8191-9966739F1BF5}"/>
              </a:ext>
            </a:extLst>
          </p:cNvPr>
          <p:cNvSpPr txBox="1"/>
          <p:nvPr/>
        </p:nvSpPr>
        <p:spPr>
          <a:xfrm>
            <a:off x="6845183" y="1724442"/>
            <a:ext cx="4756267" cy="4428000"/>
          </a:xfrm>
          <a:prstGeom prst="rect">
            <a:avLst/>
          </a:prstGeom>
          <a:noFill/>
        </p:spPr>
        <p:txBody>
          <a:bodyPr wrap="square" rtlCol="0">
            <a:spAutoFit/>
          </a:bodyPr>
          <a:lstStyle/>
          <a:p>
            <a:r>
              <a:rPr lang="es-CL" b="1" dirty="0">
                <a:solidFill>
                  <a:srgbClr val="002060"/>
                </a:solidFill>
              </a:rPr>
              <a:t>Dotación</a:t>
            </a:r>
          </a:p>
          <a:p>
            <a:endParaRPr lang="es-CL" b="1" dirty="0">
              <a:solidFill>
                <a:srgbClr val="002060"/>
              </a:solidFill>
            </a:endParaRPr>
          </a:p>
          <a:p>
            <a:r>
              <a:rPr lang="es-CL" dirty="0">
                <a:solidFill>
                  <a:srgbClr val="002060"/>
                </a:solidFill>
              </a:rPr>
              <a:t>60 Funcionarios</a:t>
            </a:r>
          </a:p>
          <a:p>
            <a:endParaRPr lang="es-CL" b="1" dirty="0">
              <a:solidFill>
                <a:srgbClr val="002060"/>
              </a:solidFill>
            </a:endParaRPr>
          </a:p>
          <a:p>
            <a:pPr marL="285750" indent="-285750">
              <a:buFontTx/>
              <a:buChar char="-"/>
            </a:pPr>
            <a:r>
              <a:rPr lang="es-CL" dirty="0">
                <a:solidFill>
                  <a:srgbClr val="002060"/>
                </a:solidFill>
              </a:rPr>
              <a:t>1 Jefe de Unidad</a:t>
            </a:r>
          </a:p>
          <a:p>
            <a:endParaRPr lang="es-CL" dirty="0">
              <a:solidFill>
                <a:srgbClr val="002060"/>
              </a:solidFill>
            </a:endParaRPr>
          </a:p>
          <a:p>
            <a:pPr marL="285750" indent="-285750">
              <a:buFontTx/>
              <a:buChar char="-"/>
            </a:pPr>
            <a:r>
              <a:rPr lang="es-CL" dirty="0">
                <a:solidFill>
                  <a:srgbClr val="002060"/>
                </a:solidFill>
              </a:rPr>
              <a:t>4 Coordinadores (Territorial, BAC Móvil, Coordinadores de Turno Complejo Fronterizo de Colchane)</a:t>
            </a:r>
          </a:p>
          <a:p>
            <a:endParaRPr lang="es-CL" dirty="0">
              <a:solidFill>
                <a:srgbClr val="002060"/>
              </a:solidFill>
            </a:endParaRPr>
          </a:p>
          <a:p>
            <a:pPr marL="285750" indent="-285750">
              <a:buFontTx/>
              <a:buChar char="-"/>
            </a:pPr>
            <a:r>
              <a:rPr lang="es-CL" dirty="0">
                <a:solidFill>
                  <a:srgbClr val="002060"/>
                </a:solidFill>
              </a:rPr>
              <a:t>15 Registradores</a:t>
            </a:r>
          </a:p>
          <a:p>
            <a:endParaRPr lang="es-CL" dirty="0">
              <a:solidFill>
                <a:srgbClr val="002060"/>
              </a:solidFill>
            </a:endParaRPr>
          </a:p>
          <a:p>
            <a:pPr marL="285750" indent="-285750">
              <a:buFontTx/>
              <a:buChar char="-"/>
            </a:pPr>
            <a:r>
              <a:rPr lang="es-CL" dirty="0">
                <a:solidFill>
                  <a:srgbClr val="002060"/>
                </a:solidFill>
              </a:rPr>
              <a:t>24 Tomadores de Muestra</a:t>
            </a:r>
          </a:p>
          <a:p>
            <a:endParaRPr lang="es-CL" dirty="0">
              <a:solidFill>
                <a:srgbClr val="002060"/>
              </a:solidFill>
            </a:endParaRPr>
          </a:p>
          <a:p>
            <a:pPr marL="285750" indent="-285750">
              <a:buFontTx/>
              <a:buChar char="-"/>
            </a:pPr>
            <a:r>
              <a:rPr lang="es-CL" dirty="0">
                <a:solidFill>
                  <a:srgbClr val="002060"/>
                </a:solidFill>
              </a:rPr>
              <a:t>16 Validadores</a:t>
            </a:r>
          </a:p>
          <a:p>
            <a:endParaRPr lang="es-CL" dirty="0">
              <a:solidFill>
                <a:srgbClr val="002060"/>
              </a:solidFill>
            </a:endParaRPr>
          </a:p>
          <a:p>
            <a:pPr marL="285750" indent="-285750">
              <a:buFontTx/>
              <a:buChar char="-"/>
            </a:pPr>
            <a:endParaRPr lang="es-CL" dirty="0">
              <a:solidFill>
                <a:srgbClr val="002060"/>
              </a:solidFill>
            </a:endParaRPr>
          </a:p>
          <a:p>
            <a:pPr marL="285750" indent="-285750">
              <a:buFontTx/>
              <a:buChar char="-"/>
            </a:pPr>
            <a:endParaRPr lang="es-CL" dirty="0">
              <a:solidFill>
                <a:srgbClr val="002060"/>
              </a:solidFill>
            </a:endParaRPr>
          </a:p>
          <a:p>
            <a:pPr marL="285750" indent="-285750">
              <a:buFontTx/>
              <a:buChar char="-"/>
            </a:pPr>
            <a:endParaRPr lang="es-CL" dirty="0">
              <a:solidFill>
                <a:srgbClr val="002060"/>
              </a:solidFill>
            </a:endParaRPr>
          </a:p>
          <a:p>
            <a:pPr marL="285750" indent="-285750">
              <a:buFontTx/>
              <a:buChar char="-"/>
            </a:pPr>
            <a:endParaRPr lang="es-CL" dirty="0">
              <a:solidFill>
                <a:srgbClr val="002060"/>
              </a:solidFill>
            </a:endParaRPr>
          </a:p>
          <a:p>
            <a:pPr marL="285750" indent="-285750">
              <a:buFontTx/>
              <a:buChar char="-"/>
            </a:pPr>
            <a:endParaRPr lang="es-CL" dirty="0">
              <a:solidFill>
                <a:srgbClr val="002060"/>
              </a:solidFill>
            </a:endParaRPr>
          </a:p>
        </p:txBody>
      </p:sp>
    </p:spTree>
    <p:extLst>
      <p:ext uri="{BB962C8B-B14F-4D97-AF65-F5344CB8AC3E}">
        <p14:creationId xmlns:p14="http://schemas.microsoft.com/office/powerpoint/2010/main" val="126794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contenido">
            <a:extLst>
              <a:ext uri="{FF2B5EF4-FFF2-40B4-BE49-F238E27FC236}">
                <a16:creationId xmlns:a16="http://schemas.microsoft.com/office/drawing/2014/main" xmlns="" id="{B7B705E8-CA42-4618-B285-3FCFD536A3CE}"/>
              </a:ext>
            </a:extLst>
          </p:cNvPr>
          <p:cNvSpPr txBox="1">
            <a:spLocks/>
          </p:cNvSpPr>
          <p:nvPr/>
        </p:nvSpPr>
        <p:spPr>
          <a:xfrm>
            <a:off x="-15005" y="1148559"/>
            <a:ext cx="12191999" cy="70451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312"/>
              </a:spcBef>
              <a:buFont typeface="Arial" panose="020B0604020202020204" pitchFamily="34" charset="0"/>
              <a:buNone/>
            </a:pPr>
            <a:r>
              <a:rPr lang="es-ES_tradnl" sz="2500">
                <a:solidFill>
                  <a:srgbClr val="002060"/>
                </a:solidFill>
                <a:latin typeface="Candara" panose="020E0502030303020204" pitchFamily="34" charset="0"/>
                <a:ea typeface="Verdana" panose="020B0604030504040204" pitchFamily="34" charset="0"/>
                <a:cs typeface="Verdana" panose="020B0604030504040204" pitchFamily="34" charset="0"/>
              </a:rPr>
              <a:t> </a:t>
            </a:r>
          </a:p>
          <a:p>
            <a:pPr marL="0" indent="0">
              <a:spcBef>
                <a:spcPts val="1312"/>
              </a:spcBef>
              <a:buFont typeface="Arial" panose="020B0604020202020204" pitchFamily="34" charset="0"/>
              <a:buNone/>
            </a:pPr>
            <a:r>
              <a:rPr lang="es-ES_tradnl" sz="2667">
                <a:solidFill>
                  <a:srgbClr val="002060"/>
                </a:solidFill>
                <a:latin typeface="Candara" panose="020E0502030303020204" pitchFamily="34" charset="0"/>
                <a:ea typeface="Verdana" panose="020B0604030504040204" pitchFamily="34" charset="0"/>
                <a:cs typeface="Verdana" panose="020B0604030504040204" pitchFamily="34" charset="0"/>
              </a:rPr>
              <a:t>    </a:t>
            </a:r>
          </a:p>
          <a:p>
            <a:pPr marL="0" indent="0">
              <a:spcBef>
                <a:spcPts val="1312"/>
              </a:spcBef>
              <a:buFont typeface="Arial" panose="020B0604020202020204" pitchFamily="34" charset="0"/>
              <a:buNone/>
            </a:pPr>
            <a:endParaRPr lang="es-ES_tradnl" sz="2667" dirty="0">
              <a:solidFill>
                <a:srgbClr val="404040"/>
              </a:solidFill>
              <a:latin typeface="Candara" panose="020E0502030303020204" pitchFamily="34" charset="0"/>
              <a:ea typeface="Verdana" panose="020B0604030504040204" pitchFamily="34" charset="0"/>
              <a:cs typeface="Verdana" panose="020B0604030504040204" pitchFamily="34" charset="0"/>
            </a:endParaRPr>
          </a:p>
        </p:txBody>
      </p:sp>
      <p:cxnSp>
        <p:nvCxnSpPr>
          <p:cNvPr id="5" name="10 Conector recto">
            <a:extLst>
              <a:ext uri="{FF2B5EF4-FFF2-40B4-BE49-F238E27FC236}">
                <a16:creationId xmlns:a16="http://schemas.microsoft.com/office/drawing/2014/main" xmlns="" id="{11AE011A-DBCC-4E1B-88D2-9F7002332667}"/>
              </a:ext>
            </a:extLst>
          </p:cNvPr>
          <p:cNvCxnSpPr/>
          <p:nvPr/>
        </p:nvCxnSpPr>
        <p:spPr>
          <a:xfrm>
            <a:off x="320558" y="774308"/>
            <a:ext cx="9425733" cy="0"/>
          </a:xfrm>
          <a:prstGeom prst="line">
            <a:avLst/>
          </a:prstGeom>
          <a:ln w="19050" cmpd="sng">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Content Placeholder 4">
            <a:extLst>
              <a:ext uri="{FF2B5EF4-FFF2-40B4-BE49-F238E27FC236}">
                <a16:creationId xmlns:a16="http://schemas.microsoft.com/office/drawing/2014/main" xmlns="" id="{B9C10D0F-E7FB-49ED-82F1-88A4E0846D8B}"/>
              </a:ext>
            </a:extLst>
          </p:cNvPr>
          <p:cNvSpPr txBox="1">
            <a:spLocks/>
          </p:cNvSpPr>
          <p:nvPr/>
        </p:nvSpPr>
        <p:spPr>
          <a:xfrm>
            <a:off x="411175" y="81692"/>
            <a:ext cx="9335116" cy="692616"/>
          </a:xfrm>
          <a:prstGeom prst="rect">
            <a:avLst/>
          </a:prstGeom>
        </p:spPr>
        <p:txBody>
          <a:bodyPr vert="horz" lIns="91440" tIns="45720" rIns="91440" bIns="45720" rtlCol="0" anchor="ctr">
            <a:normAutofit/>
          </a:bodyPr>
          <a:lstStyle>
            <a:defPPr>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_tradnl" sz="2400" dirty="0">
                <a:solidFill>
                  <a:srgbClr val="002060"/>
                </a:solidFill>
              </a:rPr>
              <a:t>Puntos de Testeo</a:t>
            </a:r>
          </a:p>
        </p:txBody>
      </p:sp>
      <p:pic>
        <p:nvPicPr>
          <p:cNvPr id="8" name="Imagen 7">
            <a:extLst>
              <a:ext uri="{FF2B5EF4-FFF2-40B4-BE49-F238E27FC236}">
                <a16:creationId xmlns:a16="http://schemas.microsoft.com/office/drawing/2014/main" xmlns="" id="{BBA52BEA-AB55-4E22-BB79-E3D3588FEC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4338" y="3800795"/>
            <a:ext cx="2734235" cy="2093934"/>
          </a:xfrm>
          <a:prstGeom prst="rect">
            <a:avLst/>
          </a:prstGeom>
        </p:spPr>
      </p:pic>
      <p:sp>
        <p:nvSpPr>
          <p:cNvPr id="9" name="CuadroTexto 8">
            <a:extLst>
              <a:ext uri="{FF2B5EF4-FFF2-40B4-BE49-F238E27FC236}">
                <a16:creationId xmlns:a16="http://schemas.microsoft.com/office/drawing/2014/main" xmlns="" id="{A5865734-FFEA-44A1-922E-8BF67DE54C21}"/>
              </a:ext>
            </a:extLst>
          </p:cNvPr>
          <p:cNvSpPr txBox="1"/>
          <p:nvPr/>
        </p:nvSpPr>
        <p:spPr>
          <a:xfrm>
            <a:off x="213955" y="5989396"/>
            <a:ext cx="3567953" cy="646331"/>
          </a:xfrm>
          <a:prstGeom prst="rect">
            <a:avLst/>
          </a:prstGeom>
          <a:noFill/>
        </p:spPr>
        <p:txBody>
          <a:bodyPr wrap="square" rtlCol="0">
            <a:spAutoFit/>
          </a:bodyPr>
          <a:lstStyle/>
          <a:p>
            <a:pPr algn="ctr"/>
            <a:r>
              <a:rPr lang="es-CL" dirty="0"/>
              <a:t>JJVV. Operativo Tomas circundantes a Hospital de Alto Hospicio</a:t>
            </a:r>
          </a:p>
        </p:txBody>
      </p:sp>
      <p:pic>
        <p:nvPicPr>
          <p:cNvPr id="10" name="Imagen 9">
            <a:extLst>
              <a:ext uri="{FF2B5EF4-FFF2-40B4-BE49-F238E27FC236}">
                <a16:creationId xmlns:a16="http://schemas.microsoft.com/office/drawing/2014/main" xmlns="" id="{A7883389-0FA1-4104-8CFA-C6648EFCD4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5082" y="973734"/>
            <a:ext cx="1439097" cy="2734234"/>
          </a:xfrm>
          <a:prstGeom prst="rect">
            <a:avLst/>
          </a:prstGeom>
        </p:spPr>
      </p:pic>
      <p:sp>
        <p:nvSpPr>
          <p:cNvPr id="11" name="CuadroTexto 10">
            <a:extLst>
              <a:ext uri="{FF2B5EF4-FFF2-40B4-BE49-F238E27FC236}">
                <a16:creationId xmlns:a16="http://schemas.microsoft.com/office/drawing/2014/main" xmlns="" id="{11CF48F1-14E9-4581-A5E7-C73F329EA199}"/>
              </a:ext>
            </a:extLst>
          </p:cNvPr>
          <p:cNvSpPr txBox="1"/>
          <p:nvPr/>
        </p:nvSpPr>
        <p:spPr>
          <a:xfrm>
            <a:off x="3178573" y="3624728"/>
            <a:ext cx="3040205" cy="646331"/>
          </a:xfrm>
          <a:prstGeom prst="rect">
            <a:avLst/>
          </a:prstGeom>
          <a:noFill/>
        </p:spPr>
        <p:txBody>
          <a:bodyPr wrap="square" rtlCol="0">
            <a:spAutoFit/>
          </a:bodyPr>
          <a:lstStyle/>
          <a:p>
            <a:pPr algn="ctr"/>
            <a:r>
              <a:rPr lang="es-CL" dirty="0"/>
              <a:t>Dispositivo de Testeo de Migrantes Pozo Almonte</a:t>
            </a:r>
          </a:p>
        </p:txBody>
      </p:sp>
      <p:pic>
        <p:nvPicPr>
          <p:cNvPr id="12" name="Imagen 11">
            <a:extLst>
              <a:ext uri="{FF2B5EF4-FFF2-40B4-BE49-F238E27FC236}">
                <a16:creationId xmlns:a16="http://schemas.microsoft.com/office/drawing/2014/main" xmlns="" id="{AC5D3237-C62A-488C-9384-1F5CCF6154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8524" y="1274689"/>
            <a:ext cx="3412565" cy="1535654"/>
          </a:xfrm>
          <a:prstGeom prst="rect">
            <a:avLst/>
          </a:prstGeom>
        </p:spPr>
      </p:pic>
      <p:sp>
        <p:nvSpPr>
          <p:cNvPr id="13" name="CuadroTexto 12">
            <a:extLst>
              <a:ext uri="{FF2B5EF4-FFF2-40B4-BE49-F238E27FC236}">
                <a16:creationId xmlns:a16="http://schemas.microsoft.com/office/drawing/2014/main" xmlns="" id="{B7E4B0EA-2C70-4859-BFE5-68E86E9D26B0}"/>
              </a:ext>
            </a:extLst>
          </p:cNvPr>
          <p:cNvSpPr txBox="1"/>
          <p:nvPr/>
        </p:nvSpPr>
        <p:spPr>
          <a:xfrm>
            <a:off x="8573671" y="3138916"/>
            <a:ext cx="3567953" cy="646331"/>
          </a:xfrm>
          <a:prstGeom prst="rect">
            <a:avLst/>
          </a:prstGeom>
          <a:noFill/>
        </p:spPr>
        <p:txBody>
          <a:bodyPr wrap="square" rtlCol="0">
            <a:spAutoFit/>
          </a:bodyPr>
          <a:lstStyle/>
          <a:p>
            <a:pPr algn="ctr"/>
            <a:r>
              <a:rPr lang="es-CL" dirty="0"/>
              <a:t>Dispositivo de Testeo Terminal Rodoviario de Iquique </a:t>
            </a:r>
          </a:p>
        </p:txBody>
      </p:sp>
      <p:pic>
        <p:nvPicPr>
          <p:cNvPr id="14" name="Imagen 13">
            <a:extLst>
              <a:ext uri="{FF2B5EF4-FFF2-40B4-BE49-F238E27FC236}">
                <a16:creationId xmlns:a16="http://schemas.microsoft.com/office/drawing/2014/main" xmlns="" id="{5D61F97F-0931-4F34-91BC-5EA3776E08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4714" y="4470668"/>
            <a:ext cx="3040205" cy="1535654"/>
          </a:xfrm>
          <a:prstGeom prst="rect">
            <a:avLst/>
          </a:prstGeom>
        </p:spPr>
      </p:pic>
      <p:sp>
        <p:nvSpPr>
          <p:cNvPr id="15" name="CuadroTexto 14">
            <a:extLst>
              <a:ext uri="{FF2B5EF4-FFF2-40B4-BE49-F238E27FC236}">
                <a16:creationId xmlns:a16="http://schemas.microsoft.com/office/drawing/2014/main" xmlns="" id="{3FEDD720-45DA-4458-8653-86E303342A71}"/>
              </a:ext>
            </a:extLst>
          </p:cNvPr>
          <p:cNvSpPr txBox="1"/>
          <p:nvPr/>
        </p:nvSpPr>
        <p:spPr>
          <a:xfrm>
            <a:off x="4550839" y="6193263"/>
            <a:ext cx="3567953" cy="646331"/>
          </a:xfrm>
          <a:prstGeom prst="rect">
            <a:avLst/>
          </a:prstGeom>
          <a:noFill/>
        </p:spPr>
        <p:txBody>
          <a:bodyPr wrap="square" rtlCol="0">
            <a:spAutoFit/>
          </a:bodyPr>
          <a:lstStyle/>
          <a:p>
            <a:pPr algn="ctr"/>
            <a:r>
              <a:rPr lang="es-CL" dirty="0"/>
              <a:t>Operativo Sector “Ex-Choza Cavancha” </a:t>
            </a:r>
          </a:p>
        </p:txBody>
      </p:sp>
      <p:pic>
        <p:nvPicPr>
          <p:cNvPr id="16" name="Imagen 15">
            <a:extLst>
              <a:ext uri="{FF2B5EF4-FFF2-40B4-BE49-F238E27FC236}">
                <a16:creationId xmlns:a16="http://schemas.microsoft.com/office/drawing/2014/main" xmlns="" id="{489F9081-D3D7-4AD1-A1E3-18753815D0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09" y="3865167"/>
            <a:ext cx="3049880" cy="2288841"/>
          </a:xfrm>
          <a:prstGeom prst="rect">
            <a:avLst/>
          </a:prstGeom>
        </p:spPr>
      </p:pic>
      <p:sp>
        <p:nvSpPr>
          <p:cNvPr id="17" name="CuadroTexto 16">
            <a:extLst>
              <a:ext uri="{FF2B5EF4-FFF2-40B4-BE49-F238E27FC236}">
                <a16:creationId xmlns:a16="http://schemas.microsoft.com/office/drawing/2014/main" xmlns="" id="{908A27EC-D165-41C8-A8EF-AF2A09856970}"/>
              </a:ext>
            </a:extLst>
          </p:cNvPr>
          <p:cNvSpPr txBox="1"/>
          <p:nvPr/>
        </p:nvSpPr>
        <p:spPr>
          <a:xfrm>
            <a:off x="8728877" y="6222416"/>
            <a:ext cx="3040205" cy="646331"/>
          </a:xfrm>
          <a:prstGeom prst="rect">
            <a:avLst/>
          </a:prstGeom>
          <a:noFill/>
        </p:spPr>
        <p:txBody>
          <a:bodyPr wrap="square" rtlCol="0">
            <a:spAutoFit/>
          </a:bodyPr>
          <a:lstStyle/>
          <a:p>
            <a:pPr algn="ctr"/>
            <a:r>
              <a:rPr lang="es-CL" dirty="0"/>
              <a:t>Testeo bajo Contexto de Brote ELEAM Huerto de Paz</a:t>
            </a:r>
          </a:p>
        </p:txBody>
      </p:sp>
      <p:pic>
        <p:nvPicPr>
          <p:cNvPr id="18" name="Imagen 17">
            <a:extLst>
              <a:ext uri="{FF2B5EF4-FFF2-40B4-BE49-F238E27FC236}">
                <a16:creationId xmlns:a16="http://schemas.microsoft.com/office/drawing/2014/main" xmlns="" id="{C4106C66-4304-4475-BEBD-2632263621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5106" y="963265"/>
            <a:ext cx="2726991" cy="1804026"/>
          </a:xfrm>
          <a:prstGeom prst="rect">
            <a:avLst/>
          </a:prstGeom>
        </p:spPr>
      </p:pic>
      <p:sp>
        <p:nvSpPr>
          <p:cNvPr id="19" name="CuadroTexto 18">
            <a:extLst>
              <a:ext uri="{FF2B5EF4-FFF2-40B4-BE49-F238E27FC236}">
                <a16:creationId xmlns:a16="http://schemas.microsoft.com/office/drawing/2014/main" xmlns="" id="{4E3C885B-4C10-4D6D-A9A6-F84CF25B1D50}"/>
              </a:ext>
            </a:extLst>
          </p:cNvPr>
          <p:cNvSpPr txBox="1"/>
          <p:nvPr/>
        </p:nvSpPr>
        <p:spPr>
          <a:xfrm>
            <a:off x="5078733" y="2861208"/>
            <a:ext cx="3567953" cy="646331"/>
          </a:xfrm>
          <a:prstGeom prst="rect">
            <a:avLst/>
          </a:prstGeom>
          <a:noFill/>
        </p:spPr>
        <p:txBody>
          <a:bodyPr wrap="square" rtlCol="0">
            <a:spAutoFit/>
          </a:bodyPr>
          <a:lstStyle/>
          <a:p>
            <a:pPr algn="ctr"/>
            <a:r>
              <a:rPr lang="es-CL" dirty="0"/>
              <a:t>Testeo de Viajero Aeropuerto </a:t>
            </a:r>
          </a:p>
          <a:p>
            <a:pPr algn="ctr"/>
            <a:r>
              <a:rPr lang="es-CL" dirty="0"/>
              <a:t>Diego Aracena </a:t>
            </a:r>
          </a:p>
        </p:txBody>
      </p:sp>
      <p:pic>
        <p:nvPicPr>
          <p:cNvPr id="20" name="Imagen 19">
            <a:extLst>
              <a:ext uri="{FF2B5EF4-FFF2-40B4-BE49-F238E27FC236}">
                <a16:creationId xmlns:a16="http://schemas.microsoft.com/office/drawing/2014/main" xmlns="" id="{FD36B56C-06AB-48C4-BE81-9B3412D041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870" y="1135266"/>
            <a:ext cx="2428212" cy="1362075"/>
          </a:xfrm>
          <a:prstGeom prst="rect">
            <a:avLst/>
          </a:prstGeom>
        </p:spPr>
      </p:pic>
      <p:sp>
        <p:nvSpPr>
          <p:cNvPr id="21" name="CuadroTexto 20">
            <a:extLst>
              <a:ext uri="{FF2B5EF4-FFF2-40B4-BE49-F238E27FC236}">
                <a16:creationId xmlns:a16="http://schemas.microsoft.com/office/drawing/2014/main" xmlns="" id="{71130E80-C6BE-4225-B3AC-D9BAE4AC1CCD}"/>
              </a:ext>
            </a:extLst>
          </p:cNvPr>
          <p:cNvSpPr txBox="1"/>
          <p:nvPr/>
        </p:nvSpPr>
        <p:spPr>
          <a:xfrm>
            <a:off x="263873" y="2690465"/>
            <a:ext cx="3040205" cy="369332"/>
          </a:xfrm>
          <a:prstGeom prst="rect">
            <a:avLst/>
          </a:prstGeom>
          <a:noFill/>
        </p:spPr>
        <p:txBody>
          <a:bodyPr wrap="square" rtlCol="0">
            <a:spAutoFit/>
          </a:bodyPr>
          <a:lstStyle/>
          <a:p>
            <a:pPr algn="ctr"/>
            <a:r>
              <a:rPr lang="es-CL" dirty="0"/>
              <a:t>Complejo Fronterizo Colchane</a:t>
            </a:r>
          </a:p>
        </p:txBody>
      </p:sp>
    </p:spTree>
    <p:extLst>
      <p:ext uri="{BB962C8B-B14F-4D97-AF65-F5344CB8AC3E}">
        <p14:creationId xmlns:p14="http://schemas.microsoft.com/office/powerpoint/2010/main" val="225756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2048934"/>
            <a:ext cx="12192000" cy="2252133"/>
            <a:chOff x="0" y="1820334"/>
            <a:chExt cx="12192000" cy="2252133"/>
          </a:xfrm>
          <a:solidFill>
            <a:schemeClr val="bg1">
              <a:lumMod val="85000"/>
            </a:schemeClr>
          </a:solidFill>
        </p:grpSpPr>
        <p:sp>
          <p:nvSpPr>
            <p:cNvPr id="4" name="Rectángulo 3"/>
            <p:cNvSpPr/>
            <p:nvPr/>
          </p:nvSpPr>
          <p:spPr>
            <a:xfrm>
              <a:off x="0" y="1820334"/>
              <a:ext cx="12192000" cy="22521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1209675" y="2519219"/>
              <a:ext cx="10482854"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2800" b="1" dirty="0">
                  <a:solidFill>
                    <a:srgbClr val="002060"/>
                  </a:solidFill>
                  <a:latin typeface="+mn-lt"/>
                  <a:ea typeface="Verdana" panose="020B0604030504040204" pitchFamily="34" charset="0"/>
                  <a:cs typeface="Verdana" panose="020B0604030504040204" pitchFamily="34" charset="0"/>
                </a:rPr>
                <a:t>Gestión Territorial en el contexto de la pandemia COVID 19 </a:t>
              </a:r>
              <a:endParaRPr kumimoji="0" lang="es-ES"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99" y="162113"/>
            <a:ext cx="1380067" cy="1377775"/>
          </a:xfrm>
          <a:prstGeom prst="rect">
            <a:avLst/>
          </a:prstGeom>
        </p:spPr>
      </p:pic>
      <p:sp>
        <p:nvSpPr>
          <p:cNvPr id="8" name="CuadroTexto 7">
            <a:extLst>
              <a:ext uri="{FF2B5EF4-FFF2-40B4-BE49-F238E27FC236}">
                <a16:creationId xmlns:a16="http://schemas.microsoft.com/office/drawing/2014/main" xmlns="" id="{0D97A3AE-1750-48F6-A627-8EC715E43532}"/>
              </a:ext>
            </a:extLst>
          </p:cNvPr>
          <p:cNvSpPr txBox="1"/>
          <p:nvPr/>
        </p:nvSpPr>
        <p:spPr>
          <a:xfrm>
            <a:off x="7942733" y="5508998"/>
            <a:ext cx="2736198" cy="523220"/>
          </a:xfrm>
          <a:prstGeom prst="rect">
            <a:avLst/>
          </a:prstGeom>
          <a:noFill/>
        </p:spPr>
        <p:txBody>
          <a:bodyPr wrap="none" rtlCol="0">
            <a:spAutoFit/>
          </a:bodyPr>
          <a:lstStyle/>
          <a:p>
            <a:pPr algn="r"/>
            <a:r>
              <a:rPr lang="es-CL" sz="1400" b="1" dirty="0"/>
              <a:t>Unidad de Gestión Territorial</a:t>
            </a:r>
            <a:br>
              <a:rPr lang="es-CL" sz="1400" b="1" dirty="0"/>
            </a:br>
            <a:r>
              <a:rPr lang="es-CL" sz="1400" b="1" dirty="0"/>
              <a:t>Departamento de Acción Sanitaria</a:t>
            </a:r>
            <a:endParaRPr lang="es-ES" sz="1333" b="1" dirty="0">
              <a:solidFill>
                <a:schemeClr val="tx2"/>
              </a:solidFill>
              <a:cs typeface="Candara"/>
            </a:endParaRPr>
          </a:p>
        </p:txBody>
      </p:sp>
    </p:spTree>
    <p:extLst>
      <p:ext uri="{BB962C8B-B14F-4D97-AF65-F5344CB8AC3E}">
        <p14:creationId xmlns:p14="http://schemas.microsoft.com/office/powerpoint/2010/main" val="165496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91887" y="414791"/>
            <a:ext cx="10406742" cy="445180"/>
          </a:xfrm>
        </p:spPr>
        <p:txBody>
          <a:bodyPr>
            <a:noAutofit/>
          </a:bodyPr>
          <a:lstStyle/>
          <a:p>
            <a:r>
              <a:rPr lang="es-CL" sz="2400" b="1" dirty="0"/>
              <a:t>Unidad de Gestión Territorial</a:t>
            </a:r>
            <a:br>
              <a:rPr lang="es-CL" sz="2400" b="1" dirty="0"/>
            </a:br>
            <a:r>
              <a:rPr lang="es-CL" sz="2400" b="1" dirty="0"/>
              <a:t>Departamento de Acción Sanitaria</a:t>
            </a:r>
          </a:p>
        </p:txBody>
      </p:sp>
      <p:sp>
        <p:nvSpPr>
          <p:cNvPr id="4" name="CuadroTexto 3"/>
          <p:cNvSpPr txBox="1"/>
          <p:nvPr/>
        </p:nvSpPr>
        <p:spPr>
          <a:xfrm>
            <a:off x="130628" y="1066800"/>
            <a:ext cx="8632371" cy="5586145"/>
          </a:xfrm>
          <a:prstGeom prst="rect">
            <a:avLst/>
          </a:prstGeom>
          <a:noFill/>
        </p:spPr>
        <p:txBody>
          <a:bodyPr wrap="square" rtlCol="0">
            <a:spAutoFit/>
          </a:bodyPr>
          <a:lstStyle/>
          <a:p>
            <a:pPr marL="285750" indent="-285750" algn="just">
              <a:buFont typeface="Arial" panose="020B0604020202020204" pitchFamily="34" charset="0"/>
              <a:buChar char="•"/>
            </a:pPr>
            <a:r>
              <a:rPr lang="es-CL" sz="1400" dirty="0"/>
              <a:t>Desde el 24 de Marzo del año 2020 el Departamento de Acción Sanitaria tuvo un redistribución de las actividades de sus funcionarios las cuales estaban orientadas a fiscalización en Aduanas Sanitarias, Residencias Sanitarias, Cuarentenas y en aquellos establecimientos con pertinencia técnica.</a:t>
            </a:r>
          </a:p>
          <a:p>
            <a:pPr marL="285750" indent="-285750" algn="just">
              <a:buFont typeface="Arial" panose="020B0604020202020204" pitchFamily="34" charset="0"/>
              <a:buChar char="•"/>
            </a:pPr>
            <a:endParaRPr lang="es-CL" sz="500" dirty="0"/>
          </a:p>
          <a:p>
            <a:pPr marL="285750" indent="-285750" algn="just">
              <a:buFont typeface="Arial" panose="020B0604020202020204" pitchFamily="34" charset="0"/>
              <a:buChar char="•"/>
            </a:pPr>
            <a:r>
              <a:rPr lang="es-CL" sz="1400" dirty="0"/>
              <a:t>La </a:t>
            </a:r>
            <a:r>
              <a:rPr lang="es-CL" sz="1400" b="1" dirty="0"/>
              <a:t>Resolución 703/02.04.2020 </a:t>
            </a:r>
            <a:r>
              <a:rPr lang="es-CL" sz="1400" dirty="0"/>
              <a:t>se designan a 18 funcionarios, desde diferentes Departamentos, fiscalizadores emergentes por brote del nuevo coronavirus (2019-NCOV).</a:t>
            </a:r>
          </a:p>
          <a:p>
            <a:pPr marL="285750" indent="-285750" algn="just">
              <a:buFont typeface="Arial" panose="020B0604020202020204" pitchFamily="34" charset="0"/>
              <a:buChar char="•"/>
            </a:pPr>
            <a:endParaRPr lang="es-CL" sz="500" dirty="0"/>
          </a:p>
          <a:p>
            <a:pPr marL="285750" indent="-285750" algn="just">
              <a:buFont typeface="Arial" panose="020B0604020202020204" pitchFamily="34" charset="0"/>
              <a:buChar char="•"/>
            </a:pPr>
            <a:r>
              <a:rPr lang="es-CL" sz="1400" dirty="0"/>
              <a:t>Mediante la </a:t>
            </a:r>
            <a:r>
              <a:rPr lang="es-CL" sz="1400" b="1" dirty="0"/>
              <a:t>Resolución 1104/03.06.2020 </a:t>
            </a:r>
            <a:r>
              <a:rPr lang="es-CL" sz="1400" dirty="0"/>
              <a:t>se designa al Encargado y Coordinador de Fiscalización Sanitaria para Brote COVID-19. En esta Resolución se designan a 25 funcionarios del Departamento de Acción Sanitaria que estarán a disposición de la Unidad de Gestión Territorial.</a:t>
            </a:r>
          </a:p>
          <a:p>
            <a:pPr algn="just"/>
            <a:endParaRPr lang="es-CL" sz="500" dirty="0"/>
          </a:p>
          <a:p>
            <a:pPr marL="285750" indent="-285750" algn="just">
              <a:buFont typeface="Arial" panose="020B0604020202020204" pitchFamily="34" charset="0"/>
              <a:buChar char="•"/>
            </a:pPr>
            <a:r>
              <a:rPr lang="es-CL" sz="1400" b="1" dirty="0"/>
              <a:t>Resolución 1175/Junio.2020 </a:t>
            </a:r>
            <a:r>
              <a:rPr lang="es-CL" sz="1400" dirty="0"/>
              <a:t>designa fiscalizadores emergentes de la Seremi de Salud a funcionarios de la Municipalidad de Pozo Almonte.</a:t>
            </a:r>
          </a:p>
          <a:p>
            <a:pPr algn="just"/>
            <a:endParaRPr lang="es-CL" sz="500" dirty="0"/>
          </a:p>
          <a:p>
            <a:pPr marL="285750" indent="-285750" algn="just">
              <a:buFont typeface="Arial" panose="020B0604020202020204" pitchFamily="34" charset="0"/>
              <a:buChar char="•"/>
            </a:pPr>
            <a:r>
              <a:rPr lang="es-CL" sz="1400" b="1" dirty="0"/>
              <a:t>Resolución 1178/Junio.2020 </a:t>
            </a:r>
            <a:r>
              <a:rPr lang="es-CL" sz="1400" dirty="0"/>
              <a:t>designa fiscalizadores emergentes de la Seremi de Salud a funcionarios de la Municipalidad de Iquique.</a:t>
            </a:r>
          </a:p>
          <a:p>
            <a:pPr algn="just"/>
            <a:endParaRPr lang="es-CL" sz="500" dirty="0"/>
          </a:p>
          <a:p>
            <a:pPr marL="285750" indent="-285750" algn="just">
              <a:buFont typeface="Arial" panose="020B0604020202020204" pitchFamily="34" charset="0"/>
              <a:buChar char="•"/>
            </a:pPr>
            <a:r>
              <a:rPr lang="es-CL" sz="1400" b="1" dirty="0"/>
              <a:t>Resolución 1179/Junio.2020 </a:t>
            </a:r>
            <a:r>
              <a:rPr lang="es-CL" sz="1400" dirty="0"/>
              <a:t>designa fiscalizadores emergentes de la Seremi de Salud a funcionarios de Bienes Nacionales.</a:t>
            </a:r>
            <a:endParaRPr lang="es-CL" sz="1400" b="1" dirty="0"/>
          </a:p>
          <a:p>
            <a:pPr marL="285750" indent="-285750" algn="just">
              <a:buFont typeface="Arial" panose="020B0604020202020204" pitchFamily="34" charset="0"/>
              <a:buChar char="•"/>
            </a:pPr>
            <a:endParaRPr lang="es-CL" sz="500" dirty="0"/>
          </a:p>
          <a:p>
            <a:pPr marL="285750" indent="-285750" algn="just">
              <a:buFont typeface="Arial" panose="020B0604020202020204" pitchFamily="34" charset="0"/>
              <a:buChar char="•"/>
            </a:pPr>
            <a:r>
              <a:rPr lang="es-CL" sz="1400" b="1" dirty="0"/>
              <a:t>26.06.2020: </a:t>
            </a:r>
            <a:r>
              <a:rPr lang="es-CL" sz="1400" dirty="0"/>
              <a:t>Ingresa primera dotación de Código del Trabajo compuesto por 10 funcionarios.</a:t>
            </a:r>
          </a:p>
          <a:p>
            <a:pPr marL="285750" indent="-285750" algn="just">
              <a:buFont typeface="Arial" panose="020B0604020202020204" pitchFamily="34" charset="0"/>
              <a:buChar char="•"/>
            </a:pPr>
            <a:endParaRPr lang="es-CL" sz="500" dirty="0"/>
          </a:p>
          <a:p>
            <a:pPr marL="285750" indent="-285750" algn="just">
              <a:buFont typeface="Arial" panose="020B0604020202020204" pitchFamily="34" charset="0"/>
              <a:buChar char="•"/>
            </a:pPr>
            <a:r>
              <a:rPr lang="es-CL" sz="1400" b="1" dirty="0"/>
              <a:t>09.09.2020: </a:t>
            </a:r>
            <a:r>
              <a:rPr lang="es-CL" sz="1400" dirty="0"/>
              <a:t>Ingresa segunda dotación de Código del Trabajo compuesto por 10 funcionarios. Funcionarios del Departamento de Acción Sanitaria vuelven a sus labores habituales a excepción del Encargado de la Unidad de Gestión Territorial y su Profesional de Apoyo quienes siguen en labores de COVID-19 hasta la fecha.</a:t>
            </a:r>
          </a:p>
          <a:p>
            <a:pPr marL="285750" indent="-285750" algn="just">
              <a:buFont typeface="Arial" panose="020B0604020202020204" pitchFamily="34" charset="0"/>
              <a:buChar char="•"/>
            </a:pPr>
            <a:endParaRPr lang="es-CL" sz="500" dirty="0"/>
          </a:p>
          <a:p>
            <a:pPr marL="285750" indent="-285750" algn="just">
              <a:buFont typeface="Arial" panose="020B0604020202020204" pitchFamily="34" charset="0"/>
              <a:buChar char="•"/>
            </a:pPr>
            <a:r>
              <a:rPr lang="es-CL" sz="1400" b="1" dirty="0"/>
              <a:t>Enero/2021. </a:t>
            </a:r>
            <a:r>
              <a:rPr lang="es-CL" sz="1400" dirty="0"/>
              <a:t>Ingresa nuevo contingente para conformar los equipos de Pozo Almonte, Pica, Nocturno y complementar el Plan Paso a Paso.</a:t>
            </a:r>
          </a:p>
          <a:p>
            <a:pPr marL="285750" indent="-285750" algn="just">
              <a:buFont typeface="Arial" panose="020B0604020202020204" pitchFamily="34" charset="0"/>
              <a:buChar char="•"/>
            </a:pPr>
            <a:endParaRPr lang="es-CL" sz="500" dirty="0"/>
          </a:p>
          <a:p>
            <a:pPr marL="285750" indent="-285750" algn="just">
              <a:buFont typeface="Arial" panose="020B0604020202020204" pitchFamily="34" charset="0"/>
              <a:buChar char="•"/>
            </a:pPr>
            <a:r>
              <a:rPr lang="es-CL" sz="1400" b="1" dirty="0"/>
              <a:t>Agosto/2021. </a:t>
            </a:r>
            <a:r>
              <a:rPr lang="es-CL" sz="1400" dirty="0"/>
              <a:t>Se conforma el Programa de Control del Aislamiento Domiciliario (PCAD).</a:t>
            </a:r>
            <a:endParaRPr lang="es-CL" sz="1400" b="1" dirty="0"/>
          </a:p>
          <a:p>
            <a:pPr marL="285750" indent="-285750" algn="just">
              <a:buFont typeface="Arial" panose="020B0604020202020204" pitchFamily="34" charset="0"/>
              <a:buChar char="•"/>
            </a:pPr>
            <a:endParaRPr lang="es-CL" b="1"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4776" t="4868" r="25000" b="13484"/>
          <a:stretch/>
        </p:blipFill>
        <p:spPr>
          <a:xfrm>
            <a:off x="8762999" y="980037"/>
            <a:ext cx="3102429" cy="2373086"/>
          </a:xfrm>
          <a:prstGeom prst="rect">
            <a:avLst/>
          </a:prstGeom>
          <a:ln>
            <a:solidFill>
              <a:schemeClr val="tx1"/>
            </a:solidFill>
          </a:ln>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8685" y="3647037"/>
            <a:ext cx="2786743" cy="2090057"/>
          </a:xfrm>
          <a:prstGeom prst="rect">
            <a:avLst/>
          </a:prstGeom>
          <a:ln>
            <a:solidFill>
              <a:schemeClr val="tx1"/>
            </a:solidFill>
          </a:ln>
        </p:spPr>
      </p:pic>
    </p:spTree>
    <p:extLst>
      <p:ext uri="{BB962C8B-B14F-4D97-AF65-F5344CB8AC3E}">
        <p14:creationId xmlns:p14="http://schemas.microsoft.com/office/powerpoint/2010/main" val="159189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91888" y="359226"/>
            <a:ext cx="10406742" cy="445180"/>
          </a:xfrm>
        </p:spPr>
        <p:txBody>
          <a:bodyPr>
            <a:noAutofit/>
          </a:bodyPr>
          <a:lstStyle/>
          <a:p>
            <a:r>
              <a:rPr lang="es-CL" sz="2400" b="1" dirty="0"/>
              <a:t>Unidad de Gestión Territorial</a:t>
            </a:r>
            <a:br>
              <a:rPr lang="es-CL" sz="2400" b="1" dirty="0"/>
            </a:br>
            <a:endParaRPr lang="es-CL" sz="2400" b="1" dirty="0"/>
          </a:p>
        </p:txBody>
      </p:sp>
      <p:graphicFrame>
        <p:nvGraphicFramePr>
          <p:cNvPr id="4" name="Diagrama 3"/>
          <p:cNvGraphicFramePr/>
          <p:nvPr>
            <p:extLst>
              <p:ext uri="{D42A27DB-BD31-4B8C-83A1-F6EECF244321}">
                <p14:modId xmlns:p14="http://schemas.microsoft.com/office/powerpoint/2010/main" val="439586982"/>
              </p:ext>
            </p:extLst>
          </p:nvPr>
        </p:nvGraphicFramePr>
        <p:xfrm>
          <a:off x="544285" y="1199659"/>
          <a:ext cx="6656615" cy="4789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a:srcRect t="8413" b="11111"/>
          <a:stretch/>
        </p:blipFill>
        <p:spPr>
          <a:xfrm>
            <a:off x="7543800" y="4324350"/>
            <a:ext cx="4322028" cy="1877028"/>
          </a:xfrm>
          <a:prstGeom prst="rect">
            <a:avLst/>
          </a:prstGeom>
          <a:ln>
            <a:solidFill>
              <a:schemeClr val="tx1"/>
            </a:solidFill>
          </a:ln>
        </p:spPr>
      </p:pic>
      <p:sp>
        <p:nvSpPr>
          <p:cNvPr id="5" name="CuadroTexto 4"/>
          <p:cNvSpPr txBox="1"/>
          <p:nvPr/>
        </p:nvSpPr>
        <p:spPr>
          <a:xfrm>
            <a:off x="7954418" y="6341149"/>
            <a:ext cx="3655198" cy="461665"/>
          </a:xfrm>
          <a:prstGeom prst="rect">
            <a:avLst/>
          </a:prstGeom>
          <a:noFill/>
        </p:spPr>
        <p:txBody>
          <a:bodyPr wrap="square" rtlCol="0">
            <a:spAutoFit/>
          </a:bodyPr>
          <a:lstStyle/>
          <a:p>
            <a:r>
              <a:rPr lang="es-CL" sz="1200" dirty="0"/>
              <a:t>Visor territorial de fiscalizaciones Plataforma Midas (https://midas.minsal.cl)</a:t>
            </a:r>
          </a:p>
        </p:txBody>
      </p:sp>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02724" y="2623455"/>
            <a:ext cx="2263104" cy="1561123"/>
          </a:xfrm>
          <a:prstGeom prst="rect">
            <a:avLst/>
          </a:prstGeom>
          <a:ln>
            <a:solidFill>
              <a:schemeClr val="tx1"/>
            </a:solidFill>
          </a:ln>
        </p:spPr>
      </p:pic>
      <p:pic>
        <p:nvPicPr>
          <p:cNvPr id="8" name="Imagen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02724" y="656622"/>
            <a:ext cx="2360676" cy="1629378"/>
          </a:xfrm>
          <a:prstGeom prst="rect">
            <a:avLst/>
          </a:prstGeom>
          <a:ln>
            <a:solidFill>
              <a:schemeClr val="tx1"/>
            </a:solidFill>
          </a:ln>
        </p:spPr>
      </p:pic>
      <p:pic>
        <p:nvPicPr>
          <p:cNvPr id="9" name="Imagen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60342" y="753143"/>
            <a:ext cx="2006893" cy="2675857"/>
          </a:xfrm>
          <a:prstGeom prst="rect">
            <a:avLst/>
          </a:prstGeom>
          <a:ln>
            <a:solidFill>
              <a:schemeClr val="tx1"/>
            </a:solidFill>
          </a:ln>
        </p:spPr>
      </p:pic>
    </p:spTree>
    <p:extLst>
      <p:ext uri="{BB962C8B-B14F-4D97-AF65-F5344CB8AC3E}">
        <p14:creationId xmlns:p14="http://schemas.microsoft.com/office/powerpoint/2010/main" val="370216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91887" y="414791"/>
            <a:ext cx="10406742" cy="445180"/>
          </a:xfrm>
        </p:spPr>
        <p:txBody>
          <a:bodyPr>
            <a:noAutofit/>
          </a:bodyPr>
          <a:lstStyle/>
          <a:p>
            <a:r>
              <a:rPr lang="es-CL" sz="2400" b="1" dirty="0"/>
              <a:t>Unidad de Gestión Territorial</a:t>
            </a:r>
            <a:br>
              <a:rPr lang="es-CL" sz="2400" b="1" dirty="0"/>
            </a:br>
            <a:r>
              <a:rPr lang="es-CL" sz="2400" b="1" dirty="0"/>
              <a:t>Departamento de Acción Sanitaria</a:t>
            </a:r>
          </a:p>
        </p:txBody>
      </p:sp>
      <p:graphicFrame>
        <p:nvGraphicFramePr>
          <p:cNvPr id="3" name="Diagrama 2"/>
          <p:cNvGraphicFramePr/>
          <p:nvPr>
            <p:extLst>
              <p:ext uri="{D42A27DB-BD31-4B8C-83A1-F6EECF244321}">
                <p14:modId xmlns:p14="http://schemas.microsoft.com/office/powerpoint/2010/main" val="3795874188"/>
              </p:ext>
            </p:extLst>
          </p:nvPr>
        </p:nvGraphicFramePr>
        <p:xfrm>
          <a:off x="638629" y="1002695"/>
          <a:ext cx="110744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518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xmlns="" id="{A96604E8-3D20-4DC1-A318-F9042DEABA62}"/>
              </a:ext>
            </a:extLst>
          </p:cNvPr>
          <p:cNvSpPr>
            <a:spLocks noGrp="1"/>
          </p:cNvSpPr>
          <p:nvPr>
            <p:ph type="title"/>
          </p:nvPr>
        </p:nvSpPr>
        <p:spPr>
          <a:xfrm>
            <a:off x="769188" y="1216325"/>
            <a:ext cx="10515600" cy="2493033"/>
          </a:xfrm>
        </p:spPr>
        <p:txBody>
          <a:bodyPr>
            <a:normAutofit/>
          </a:bodyPr>
          <a:lstStyle/>
          <a:p>
            <a:pPr>
              <a:lnSpc>
                <a:spcPct val="200000"/>
              </a:lnSpc>
              <a:spcBef>
                <a:spcPts val="1200"/>
              </a:spcBef>
              <a:spcAft>
                <a:spcPts val="1200"/>
              </a:spcAft>
            </a:pPr>
            <a:r>
              <a:rPr lang="es-CL" sz="1600" dirty="0">
                <a:solidFill>
                  <a:srgbClr val="002060"/>
                </a:solidFill>
              </a:rPr>
              <a:t>Para contener la pandemia, la OMS recomienda como una de las estrategias centrales las acciones de </a:t>
            </a:r>
            <a:r>
              <a:rPr lang="es-CL" sz="1600" b="1" dirty="0">
                <a:solidFill>
                  <a:srgbClr val="002060"/>
                </a:solidFill>
              </a:rPr>
              <a:t>Testeo, Trazabilidad y Aislamiento </a:t>
            </a:r>
            <a:r>
              <a:rPr lang="es-CL" sz="1600" dirty="0">
                <a:solidFill>
                  <a:srgbClr val="002060"/>
                </a:solidFill>
              </a:rPr>
              <a:t>(TTA), las cuales consisten en detener la propagación de la enfermedad mediante la INVESTIGACIÓN de casos, la TRAZABILIDAD de los contactos y el AISLAMIENTO oportuno de las personas contagiadas o en riesgo de contagio</a:t>
            </a:r>
          </a:p>
        </p:txBody>
      </p:sp>
    </p:spTree>
    <p:extLst>
      <p:ext uri="{BB962C8B-B14F-4D97-AF65-F5344CB8AC3E}">
        <p14:creationId xmlns:p14="http://schemas.microsoft.com/office/powerpoint/2010/main" val="348493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xmlns="" id="{F98BEE87-E9F2-47E3-82EE-07E4D786B65A}"/>
              </a:ext>
            </a:extLst>
          </p:cNvPr>
          <p:cNvSpPr>
            <a:spLocks noGrp="1"/>
          </p:cNvSpPr>
          <p:nvPr>
            <p:ph type="title"/>
          </p:nvPr>
        </p:nvSpPr>
        <p:spPr>
          <a:xfrm>
            <a:off x="838200" y="184150"/>
            <a:ext cx="10515600" cy="1325563"/>
          </a:xfrm>
        </p:spPr>
        <p:txBody>
          <a:bodyPr>
            <a:normAutofit/>
          </a:bodyPr>
          <a:lstStyle/>
          <a:p>
            <a:pPr algn="ctr"/>
            <a:r>
              <a:rPr lang="es-CL" sz="2400" b="1" dirty="0">
                <a:solidFill>
                  <a:srgbClr val="002060"/>
                </a:solidFill>
              </a:rPr>
              <a:t>Programa de Control de Aislamiento Domiciliario (PCAD)</a:t>
            </a:r>
            <a:br>
              <a:rPr lang="es-CL" sz="2400" b="1" dirty="0">
                <a:solidFill>
                  <a:srgbClr val="002060"/>
                </a:solidFill>
              </a:rPr>
            </a:br>
            <a:endParaRPr lang="es-CL" sz="2400" dirty="0">
              <a:solidFill>
                <a:srgbClr val="002060"/>
              </a:solidFill>
            </a:endParaRPr>
          </a:p>
        </p:txBody>
      </p:sp>
      <p:pic>
        <p:nvPicPr>
          <p:cNvPr id="8" name="Marcador de contenido 3">
            <a:extLst>
              <a:ext uri="{FF2B5EF4-FFF2-40B4-BE49-F238E27FC236}">
                <a16:creationId xmlns:a16="http://schemas.microsoft.com/office/drawing/2014/main" xmlns="" id="{95E28274-88BB-4657-9474-3B77863A430B}"/>
              </a:ext>
            </a:extLst>
          </p:cNvPr>
          <p:cNvPicPr>
            <a:picLocks noGrp="1" noChangeAspect="1"/>
          </p:cNvPicPr>
          <p:nvPr>
            <p:ph idx="1"/>
          </p:nvPr>
        </p:nvPicPr>
        <p:blipFill rotWithShape="1">
          <a:blip r:embed="rId2"/>
          <a:srcRect t="17106"/>
          <a:stretch/>
        </p:blipFill>
        <p:spPr>
          <a:xfrm>
            <a:off x="247651" y="962025"/>
            <a:ext cx="11506200" cy="5382339"/>
          </a:xfrm>
          <a:prstGeom prst="rect">
            <a:avLst/>
          </a:prstGeom>
        </p:spPr>
      </p:pic>
    </p:spTree>
    <p:extLst>
      <p:ext uri="{BB962C8B-B14F-4D97-AF65-F5344CB8AC3E}">
        <p14:creationId xmlns:p14="http://schemas.microsoft.com/office/powerpoint/2010/main" val="174638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2048934"/>
            <a:ext cx="12192000" cy="2252133"/>
            <a:chOff x="0" y="1820334"/>
            <a:chExt cx="12192000" cy="2252133"/>
          </a:xfrm>
          <a:solidFill>
            <a:schemeClr val="bg1">
              <a:lumMod val="85000"/>
            </a:schemeClr>
          </a:solidFill>
        </p:grpSpPr>
        <p:sp>
          <p:nvSpPr>
            <p:cNvPr id="4" name="Rectángulo 3"/>
            <p:cNvSpPr/>
            <p:nvPr/>
          </p:nvSpPr>
          <p:spPr>
            <a:xfrm>
              <a:off x="0" y="1820334"/>
              <a:ext cx="12192000" cy="22521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1209675" y="2519219"/>
              <a:ext cx="10482854"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2800" b="1" dirty="0">
                  <a:solidFill>
                    <a:srgbClr val="002060"/>
                  </a:solidFill>
                  <a:latin typeface="+mn-lt"/>
                  <a:ea typeface="Verdana" panose="020B0604030504040204" pitchFamily="34" charset="0"/>
                  <a:cs typeface="Verdana" panose="020B0604030504040204" pitchFamily="34" charset="0"/>
                </a:rPr>
                <a:t>Aislamiento de casos </a:t>
              </a:r>
              <a:r>
                <a:rPr lang="es-CL" sz="2800" b="1" dirty="0" err="1">
                  <a:solidFill>
                    <a:srgbClr val="002060"/>
                  </a:solidFill>
                  <a:latin typeface="+mn-lt"/>
                  <a:ea typeface="Verdana" panose="020B0604030504040204" pitchFamily="34" charset="0"/>
                  <a:cs typeface="Verdana" panose="020B0604030504040204" pitchFamily="34" charset="0"/>
                </a:rPr>
                <a:t>Covid</a:t>
              </a:r>
              <a:r>
                <a:rPr lang="es-CL" sz="2800" b="1" dirty="0">
                  <a:solidFill>
                    <a:srgbClr val="002060"/>
                  </a:solidFill>
                  <a:latin typeface="+mn-lt"/>
                  <a:ea typeface="Verdana" panose="020B0604030504040204" pitchFamily="34" charset="0"/>
                  <a:cs typeface="Verdana" panose="020B0604030504040204" pitchFamily="34" charset="0"/>
                </a:rPr>
                <a:t> 19  y contactos</a:t>
              </a:r>
              <a:endParaRPr kumimoji="0" lang="es-ES"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99" y="162113"/>
            <a:ext cx="1380067" cy="1377775"/>
          </a:xfrm>
          <a:prstGeom prst="rect">
            <a:avLst/>
          </a:prstGeom>
        </p:spPr>
      </p:pic>
      <p:sp>
        <p:nvSpPr>
          <p:cNvPr id="8" name="CuadroTexto 7">
            <a:extLst>
              <a:ext uri="{FF2B5EF4-FFF2-40B4-BE49-F238E27FC236}">
                <a16:creationId xmlns:a16="http://schemas.microsoft.com/office/drawing/2014/main" xmlns="" id="{0D97A3AE-1750-48F6-A627-8EC715E43532}"/>
              </a:ext>
            </a:extLst>
          </p:cNvPr>
          <p:cNvSpPr txBox="1"/>
          <p:nvPr/>
        </p:nvSpPr>
        <p:spPr>
          <a:xfrm>
            <a:off x="7897208" y="5508998"/>
            <a:ext cx="2827249" cy="523220"/>
          </a:xfrm>
          <a:prstGeom prst="rect">
            <a:avLst/>
          </a:prstGeom>
          <a:noFill/>
        </p:spPr>
        <p:txBody>
          <a:bodyPr wrap="none" rtlCol="0">
            <a:spAutoFit/>
          </a:bodyPr>
          <a:lstStyle/>
          <a:p>
            <a:pPr algn="r">
              <a:spcBef>
                <a:spcPct val="0"/>
              </a:spcBef>
              <a:buFontTx/>
              <a:buNone/>
              <a:defRPr/>
            </a:pPr>
            <a:r>
              <a:rPr lang="es-ES" altLang="es-CL" sz="1400" b="1" dirty="0">
                <a:latin typeface="+mj-lt"/>
                <a:cs typeface="Tahoma" panose="020B0604030504040204" pitchFamily="34" charset="0"/>
              </a:rPr>
              <a:t>UNIDAD DE RESIDENCIAS SANITARIAS</a:t>
            </a:r>
          </a:p>
          <a:p>
            <a:pPr algn="r">
              <a:spcBef>
                <a:spcPct val="0"/>
              </a:spcBef>
              <a:buFontTx/>
              <a:buNone/>
              <a:defRPr/>
            </a:pPr>
            <a:r>
              <a:rPr lang="es-ES" altLang="es-CL" sz="1400" b="1" dirty="0">
                <a:latin typeface="+mj-lt"/>
                <a:cs typeface="Tahoma" panose="020B0604030504040204" pitchFamily="34" charset="0"/>
              </a:rPr>
              <a:t>SEREMI Salud Tarapacá</a:t>
            </a:r>
            <a:endParaRPr lang="es-ES" sz="1333" b="1" dirty="0">
              <a:cs typeface="Candara"/>
            </a:endParaRPr>
          </a:p>
        </p:txBody>
      </p:sp>
    </p:spTree>
    <p:extLst>
      <p:ext uri="{BB962C8B-B14F-4D97-AF65-F5344CB8AC3E}">
        <p14:creationId xmlns:p14="http://schemas.microsoft.com/office/powerpoint/2010/main" val="364617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D3BB2C2-A06C-42A3-9D33-4166133D1B74}"/>
              </a:ext>
            </a:extLst>
          </p:cNvPr>
          <p:cNvSpPr>
            <a:spLocks noGrp="1"/>
          </p:cNvSpPr>
          <p:nvPr>
            <p:ph type="title"/>
          </p:nvPr>
        </p:nvSpPr>
        <p:spPr>
          <a:xfrm>
            <a:off x="342900" y="249891"/>
            <a:ext cx="6467475" cy="1325563"/>
          </a:xfrm>
        </p:spPr>
        <p:txBody>
          <a:bodyPr>
            <a:normAutofit/>
          </a:bodyPr>
          <a:lstStyle/>
          <a:p>
            <a:pPr algn="ctr"/>
            <a:r>
              <a:rPr lang="es-ES" sz="2400" b="1" dirty="0">
                <a:solidFill>
                  <a:srgbClr val="002060"/>
                </a:solidFill>
              </a:rPr>
              <a:t>Antecedentes</a:t>
            </a:r>
            <a:endParaRPr lang="es-CL" sz="2400" b="1" dirty="0">
              <a:solidFill>
                <a:srgbClr val="002060"/>
              </a:solidFill>
            </a:endParaRPr>
          </a:p>
        </p:txBody>
      </p:sp>
      <p:sp>
        <p:nvSpPr>
          <p:cNvPr id="18434" name="Marcador de contenido 2">
            <a:extLst>
              <a:ext uri="{FF2B5EF4-FFF2-40B4-BE49-F238E27FC236}">
                <a16:creationId xmlns:a16="http://schemas.microsoft.com/office/drawing/2014/main" xmlns="" id="{FFD3912B-479B-42BA-B23C-903F1BEDDB96}"/>
              </a:ext>
            </a:extLst>
          </p:cNvPr>
          <p:cNvSpPr>
            <a:spLocks noGrp="1"/>
          </p:cNvSpPr>
          <p:nvPr>
            <p:ph idx="4294967295"/>
          </p:nvPr>
        </p:nvSpPr>
        <p:spPr>
          <a:xfrm>
            <a:off x="523874" y="1447800"/>
            <a:ext cx="6562725" cy="5005388"/>
          </a:xfrm>
        </p:spPr>
        <p:txBody>
          <a:bodyPr>
            <a:normAutofit/>
          </a:bodyPr>
          <a:lstStyle/>
          <a:p>
            <a:pPr algn="just">
              <a:lnSpc>
                <a:spcPct val="100000"/>
              </a:lnSpc>
              <a:spcBef>
                <a:spcPts val="0"/>
              </a:spcBef>
            </a:pPr>
            <a:r>
              <a:rPr lang="es-CL" altLang="es-CL" sz="1600" dirty="0">
                <a:solidFill>
                  <a:schemeClr val="accent5"/>
                </a:solidFill>
              </a:rPr>
              <a:t>25 de marzo de 2020: se forma el primer grupo de funcionarios de la SEREMI Salud de Tarapacá de los distintos departamentos, con el objetivo de fiscalizar el cumplimiento del aislamiento de los viajeros que ingresaban a nuestro país.</a:t>
            </a:r>
          </a:p>
          <a:p>
            <a:pPr algn="just">
              <a:lnSpc>
                <a:spcPct val="100000"/>
              </a:lnSpc>
              <a:spcBef>
                <a:spcPts val="0"/>
              </a:spcBef>
            </a:pPr>
            <a:r>
              <a:rPr lang="es-CL" altLang="es-CL" sz="1600" dirty="0">
                <a:solidFill>
                  <a:schemeClr val="accent5"/>
                </a:solidFill>
              </a:rPr>
              <a:t>05 de abril de 2020: se realiza la apertura del primer Hotel  de un total de 4, para el cumplimiento del aislamiento de viajeros (chilenos o extranjeros con RUT chileno) que ingresan por complejo fronterizo de Colchane desde Bolivia. </a:t>
            </a:r>
          </a:p>
          <a:p>
            <a:pPr algn="just">
              <a:lnSpc>
                <a:spcPct val="100000"/>
              </a:lnSpc>
              <a:spcBef>
                <a:spcPts val="0"/>
              </a:spcBef>
            </a:pPr>
            <a:r>
              <a:rPr lang="es-CL" altLang="es-CL" sz="1600" dirty="0">
                <a:solidFill>
                  <a:schemeClr val="accent5"/>
                </a:solidFill>
              </a:rPr>
              <a:t>01 de Julio de 2020:  se traspasa la administración de la Estrategia de Residencias Sanitarias desde los Servicios de Salud a la Subsecretaria de Salud Pública siendo las SEREMIS de Salud las responsable de su correcto funcionamiento. </a:t>
            </a:r>
          </a:p>
          <a:p>
            <a:pPr algn="just">
              <a:lnSpc>
                <a:spcPct val="100000"/>
              </a:lnSpc>
              <a:spcBef>
                <a:spcPts val="0"/>
              </a:spcBef>
            </a:pPr>
            <a:r>
              <a:rPr lang="es-CL" altLang="es-CL" sz="1600" dirty="0">
                <a:solidFill>
                  <a:schemeClr val="accent5"/>
                </a:solidFill>
              </a:rPr>
              <a:t>03 de julio de 2020:  se designan 2 funcionarios, uno del departamento de Salud Pública y otro del Departamento de acción Sanitaria para conformar la Unidad de Residencias Sanitarias.</a:t>
            </a:r>
          </a:p>
          <a:p>
            <a:pPr algn="just">
              <a:lnSpc>
                <a:spcPct val="100000"/>
              </a:lnSpc>
              <a:spcBef>
                <a:spcPts val="0"/>
              </a:spcBef>
            </a:pPr>
            <a:r>
              <a:rPr lang="es-CL" altLang="es-CL" sz="1600" dirty="0">
                <a:solidFill>
                  <a:schemeClr val="accent5"/>
                </a:solidFill>
              </a:rPr>
              <a:t>01 de Septiembre de 2020:  se apertura la primera Estadía Sanitaria Transitoria la cual tiene como objetivo el aislamiento de personas migrantes que ingresan a Chile por paso no habilitado.  </a:t>
            </a:r>
          </a:p>
          <a:p>
            <a:pPr algn="just">
              <a:lnSpc>
                <a:spcPct val="100000"/>
              </a:lnSpc>
              <a:spcBef>
                <a:spcPts val="0"/>
              </a:spcBef>
            </a:pPr>
            <a:endParaRPr lang="es-CL" altLang="es-CL" sz="1600" dirty="0">
              <a:solidFill>
                <a:schemeClr val="accent5"/>
              </a:solidFill>
            </a:endParaRPr>
          </a:p>
          <a:p>
            <a:pPr algn="just">
              <a:lnSpc>
                <a:spcPct val="100000"/>
              </a:lnSpc>
              <a:spcBef>
                <a:spcPts val="0"/>
              </a:spcBef>
            </a:pPr>
            <a:endParaRPr lang="es-CL" altLang="es-CL" sz="1600" dirty="0">
              <a:solidFill>
                <a:schemeClr val="accent5"/>
              </a:solidFill>
            </a:endParaRPr>
          </a:p>
        </p:txBody>
      </p:sp>
      <p:pic>
        <p:nvPicPr>
          <p:cNvPr id="18436" name="Picture 4" descr="Servicios diferenciados en residencias sanitarias de Tarapacá | Ceinoticias">
            <a:extLst>
              <a:ext uri="{FF2B5EF4-FFF2-40B4-BE49-F238E27FC236}">
                <a16:creationId xmlns:a16="http://schemas.microsoft.com/office/drawing/2014/main" xmlns="" id="{E15D05C6-C382-4204-8048-C1FE6DEBE0E9}"/>
              </a:ext>
            </a:extLst>
          </p:cNvPr>
          <p:cNvPicPr>
            <a:picLocks noChangeAspect="1" noChangeArrowheads="1"/>
          </p:cNvPicPr>
          <p:nvPr/>
        </p:nvPicPr>
        <p:blipFill>
          <a:blip r:embed="rId2"/>
          <a:srcRect/>
          <a:stretch>
            <a:fillRect/>
          </a:stretch>
        </p:blipFill>
        <p:spPr bwMode="auto">
          <a:xfrm>
            <a:off x="7800977" y="3429000"/>
            <a:ext cx="3867149" cy="2779852"/>
          </a:xfrm>
          <a:prstGeom prst="rect">
            <a:avLst/>
          </a:prstGeom>
          <a:ln>
            <a:noFill/>
          </a:ln>
          <a:effectLst>
            <a:outerShdw blurRad="292100" dist="139700" dir="2700000" algn="tl" rotWithShape="0">
              <a:srgbClr val="333333">
                <a:alpha val="65000"/>
              </a:srgbClr>
            </a:outerShdw>
          </a:effectLst>
        </p:spPr>
      </p:pic>
      <p:pic>
        <p:nvPicPr>
          <p:cNvPr id="18438" name="Picture 6" descr="Fortalecen estrategia de residencias sanitarias ante aumento de casos en la  región – Radio FM Neura – 102.3 – Iquique, Chile">
            <a:extLst>
              <a:ext uri="{FF2B5EF4-FFF2-40B4-BE49-F238E27FC236}">
                <a16:creationId xmlns:a16="http://schemas.microsoft.com/office/drawing/2014/main" xmlns="" id="{4F5C6ED6-E13E-4A49-857E-01AFB5E9EE81}"/>
              </a:ext>
            </a:extLst>
          </p:cNvPr>
          <p:cNvPicPr>
            <a:picLocks noChangeAspect="1" noChangeArrowheads="1"/>
          </p:cNvPicPr>
          <p:nvPr/>
        </p:nvPicPr>
        <p:blipFill>
          <a:blip r:embed="rId3"/>
          <a:srcRect/>
          <a:stretch>
            <a:fillRect/>
          </a:stretch>
        </p:blipFill>
        <p:spPr bwMode="auto">
          <a:xfrm>
            <a:off x="7800977" y="558799"/>
            <a:ext cx="3867149" cy="258445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ítulo 1">
            <a:extLst>
              <a:ext uri="{FF2B5EF4-FFF2-40B4-BE49-F238E27FC236}">
                <a16:creationId xmlns:a16="http://schemas.microsoft.com/office/drawing/2014/main" xmlns="" id="{1DB697B7-CAF5-463F-8839-C8AFDA2EEF89}"/>
              </a:ext>
            </a:extLst>
          </p:cNvPr>
          <p:cNvSpPr txBox="1">
            <a:spLocks/>
          </p:cNvSpPr>
          <p:nvPr/>
        </p:nvSpPr>
        <p:spPr bwMode="auto">
          <a:xfrm>
            <a:off x="2109788" y="115888"/>
            <a:ext cx="8164512" cy="1600200"/>
          </a:xfrm>
          <a:prstGeom prst="rect">
            <a:avLst/>
          </a:prstGeom>
          <a:noFill/>
          <a:ln>
            <a:noFill/>
          </a:ln>
        </p:spPr>
        <p:txBody>
          <a:bodyPr/>
          <a:lstStyle>
            <a:lvl1pPr defTabSz="457200">
              <a:spcBef>
                <a:spcPct val="20000"/>
              </a:spcBef>
              <a:buFont typeface="Arial" panose="020B0604020202020204" pitchFamily="34" charset="0"/>
              <a:buChar char="•"/>
              <a:defRPr sz="2000">
                <a:solidFill>
                  <a:srgbClr val="595959"/>
                </a:solidFill>
                <a:latin typeface="Calibri" panose="020F0502020204030204" pitchFamily="34" charset="0"/>
                <a:ea typeface="ヒラギノ角ゴ Pro W3"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ヒラギノ角ゴ Pro W3" charset="-128"/>
              </a:defRPr>
            </a:lvl2pPr>
            <a:lvl3pPr marL="1143000" indent="-228600" defTabSz="457200">
              <a:spcBef>
                <a:spcPct val="20000"/>
              </a:spcBef>
              <a:buFont typeface="Arial" panose="020B0604020202020204" pitchFamily="34" charset="0"/>
              <a:buChar char="•"/>
              <a:defRPr sz="1600">
                <a:solidFill>
                  <a:srgbClr val="595959"/>
                </a:solidFill>
                <a:latin typeface="Calibri" panose="020F0502020204030204" pitchFamily="34" charset="0"/>
                <a:ea typeface="ヒラギノ角ゴ Pro W3" charset="-128"/>
              </a:defRPr>
            </a:lvl3pPr>
            <a:lvl4pPr marL="1600200" indent="-228600" defTabSz="4572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charset="-128"/>
              </a:defRPr>
            </a:lvl4pPr>
            <a:lvl5pPr marL="2057400" indent="-228600" defTabSz="4572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charset="-128"/>
              </a:defRPr>
            </a:lvl9pPr>
          </a:lstStyle>
          <a:p>
            <a:pPr algn="ctr">
              <a:spcBef>
                <a:spcPct val="0"/>
              </a:spcBef>
              <a:buFontTx/>
              <a:buNone/>
              <a:defRPr/>
            </a:pPr>
            <a:r>
              <a:rPr lang="es-ES" altLang="es-CL" sz="2800" b="1" dirty="0">
                <a:solidFill>
                  <a:schemeClr val="accent1"/>
                </a:solidFill>
                <a:latin typeface="+mj-lt"/>
                <a:cs typeface="Tahoma" panose="020B0604030504040204" pitchFamily="34" charset="0"/>
              </a:rPr>
              <a:t>UNIDAD DE RESIDENCIAS SANITARIAS</a:t>
            </a:r>
          </a:p>
          <a:p>
            <a:pPr algn="ctr">
              <a:spcBef>
                <a:spcPct val="0"/>
              </a:spcBef>
              <a:buFontTx/>
              <a:buNone/>
              <a:defRPr/>
            </a:pPr>
            <a:r>
              <a:rPr lang="es-ES" altLang="es-CL" sz="2800" b="1" dirty="0">
                <a:solidFill>
                  <a:schemeClr val="accent1"/>
                </a:solidFill>
                <a:latin typeface="+mj-lt"/>
                <a:cs typeface="Tahoma" panose="020B0604030504040204" pitchFamily="34" charset="0"/>
              </a:rPr>
              <a:t>Región de Tarapacá</a:t>
            </a:r>
            <a:r>
              <a:rPr lang="es-ES" altLang="es-CL" sz="4400" dirty="0">
                <a:solidFill>
                  <a:schemeClr val="accent1"/>
                </a:solidFill>
                <a:latin typeface="Tw Cen MT Condensed" panose="020B0606020104020203" pitchFamily="34" charset="0"/>
              </a:rPr>
              <a:t/>
            </a:r>
            <a:br>
              <a:rPr lang="es-ES" altLang="es-CL" sz="4400" dirty="0">
                <a:solidFill>
                  <a:schemeClr val="accent1"/>
                </a:solidFill>
                <a:latin typeface="Tw Cen MT Condensed" panose="020B0606020104020203" pitchFamily="34" charset="0"/>
              </a:rPr>
            </a:br>
            <a:endParaRPr lang="es-CL" altLang="es-CL" sz="4400" dirty="0">
              <a:solidFill>
                <a:srgbClr val="006CB7"/>
              </a:solidFill>
              <a:latin typeface="Tw Cen MT Condensed" panose="020B0606020104020203" pitchFamily="34" charset="0"/>
            </a:endParaRPr>
          </a:p>
        </p:txBody>
      </p:sp>
      <p:pic>
        <p:nvPicPr>
          <p:cNvPr id="16387" name="Imagen 2">
            <a:extLst>
              <a:ext uri="{FF2B5EF4-FFF2-40B4-BE49-F238E27FC236}">
                <a16:creationId xmlns:a16="http://schemas.microsoft.com/office/drawing/2014/main" xmlns="" id="{D22EFB04-A87F-4986-96F6-847FE747E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52514"/>
            <a:ext cx="9144000"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xmlns="" id="{F7399AEB-8A44-4BE5-885E-4FB9C3C514C8}"/>
              </a:ext>
            </a:extLst>
          </p:cNvPr>
          <p:cNvGraphicFramePr/>
          <p:nvPr>
            <p:extLst>
              <p:ext uri="{D42A27DB-BD31-4B8C-83A1-F6EECF244321}">
                <p14:modId xmlns:p14="http://schemas.microsoft.com/office/powerpoint/2010/main" val="2562003808"/>
              </p:ext>
            </p:extLst>
          </p:nvPr>
        </p:nvGraphicFramePr>
        <p:xfrm>
          <a:off x="1897855" y="1689001"/>
          <a:ext cx="9036845"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a:extLst>
              <a:ext uri="{FF2B5EF4-FFF2-40B4-BE49-F238E27FC236}">
                <a16:creationId xmlns:a16="http://schemas.microsoft.com/office/drawing/2014/main" xmlns="" id="{972BEA30-C942-4E17-A330-8515C485A731}"/>
              </a:ext>
            </a:extLst>
          </p:cNvPr>
          <p:cNvSpPr txBox="1">
            <a:spLocks/>
          </p:cNvSpPr>
          <p:nvPr/>
        </p:nvSpPr>
        <p:spPr bwMode="auto">
          <a:xfrm>
            <a:off x="1968500" y="407095"/>
            <a:ext cx="8164512" cy="863600"/>
          </a:xfrm>
          <a:prstGeom prst="rect">
            <a:avLst/>
          </a:prstGeom>
          <a:noFill/>
          <a:ln>
            <a:noFill/>
          </a:ln>
        </p:spPr>
        <p:txBody>
          <a:bodyPr/>
          <a:lstStyle>
            <a:lvl1pPr defTabSz="457200">
              <a:spcBef>
                <a:spcPct val="20000"/>
              </a:spcBef>
              <a:buFont typeface="Arial" panose="020B0604020202020204" pitchFamily="34" charset="0"/>
              <a:buChar char="•"/>
              <a:defRPr sz="2000">
                <a:solidFill>
                  <a:srgbClr val="595959"/>
                </a:solidFill>
                <a:latin typeface="Calibri" panose="020F0502020204030204" pitchFamily="34" charset="0"/>
                <a:ea typeface="ヒラギノ角ゴ Pro W3" charset="-128"/>
              </a:defRPr>
            </a:lvl1pPr>
            <a:lvl2pPr marL="742950" indent="-285750" defTabSz="457200">
              <a:spcBef>
                <a:spcPct val="20000"/>
              </a:spcBef>
              <a:buFont typeface="Arial" panose="020B0604020202020204" pitchFamily="34" charset="0"/>
              <a:buChar char="–"/>
              <a:defRPr sz="2800">
                <a:solidFill>
                  <a:srgbClr val="595959"/>
                </a:solidFill>
                <a:latin typeface="Calibri" panose="020F0502020204030204" pitchFamily="34" charset="0"/>
                <a:ea typeface="ヒラギノ角ゴ Pro W3" charset="-128"/>
              </a:defRPr>
            </a:lvl2pPr>
            <a:lvl3pPr marL="1143000" indent="-228600" defTabSz="457200">
              <a:spcBef>
                <a:spcPct val="20000"/>
              </a:spcBef>
              <a:buFont typeface="Arial" panose="020B0604020202020204" pitchFamily="34" charset="0"/>
              <a:buChar char="•"/>
              <a:defRPr sz="1600">
                <a:solidFill>
                  <a:srgbClr val="595959"/>
                </a:solidFill>
                <a:latin typeface="Calibri" panose="020F0502020204030204" pitchFamily="34" charset="0"/>
                <a:ea typeface="ヒラギノ角ゴ Pro W3" charset="-128"/>
              </a:defRPr>
            </a:lvl3pPr>
            <a:lvl4pPr marL="1600200" indent="-228600" defTabSz="4572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charset="-128"/>
              </a:defRPr>
            </a:lvl4pPr>
            <a:lvl5pPr marL="2057400" indent="-228600" defTabSz="457200">
              <a:spcBef>
                <a:spcPct val="20000"/>
              </a:spcBef>
              <a:buFont typeface="Arial" panose="020B0604020202020204" pitchFamily="34" charset="0"/>
              <a:buChar char="»"/>
              <a:defRPr sz="1400">
                <a:solidFill>
                  <a:srgbClr val="595959"/>
                </a:solidFill>
                <a:latin typeface="Calibri" panose="020F050202020403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1400">
                <a:solidFill>
                  <a:srgbClr val="595959"/>
                </a:solidFill>
                <a:latin typeface="Calibri" panose="020F0502020204030204" pitchFamily="34" charset="0"/>
                <a:ea typeface="ヒラギノ角ゴ Pro W3" charset="-128"/>
              </a:defRPr>
            </a:lvl9pPr>
          </a:lstStyle>
          <a:p>
            <a:pPr algn="ctr">
              <a:spcBef>
                <a:spcPct val="0"/>
              </a:spcBef>
              <a:buFontTx/>
              <a:buNone/>
              <a:defRPr/>
            </a:pPr>
            <a:r>
              <a:rPr lang="es-ES" altLang="es-CL" sz="2400" dirty="0">
                <a:solidFill>
                  <a:schemeClr val="accent1"/>
                </a:solidFill>
                <a:latin typeface="+mn-lt"/>
                <a:cs typeface="Tahoma" panose="020B0604030504040204" pitchFamily="34" charset="0"/>
              </a:rPr>
              <a:t>UNIDAD DE RESIDENCIAS SANITARIAS</a:t>
            </a:r>
          </a:p>
          <a:p>
            <a:pPr algn="ctr">
              <a:spcBef>
                <a:spcPct val="0"/>
              </a:spcBef>
              <a:buFontTx/>
              <a:buNone/>
              <a:defRPr/>
            </a:pPr>
            <a:r>
              <a:rPr lang="es-ES" altLang="es-CL" sz="2400" dirty="0">
                <a:solidFill>
                  <a:schemeClr val="accent1"/>
                </a:solidFill>
                <a:latin typeface="+mn-lt"/>
                <a:cs typeface="Tahoma" panose="020B0604030504040204" pitchFamily="34" charset="0"/>
              </a:rPr>
              <a:t>Región de Tarapacá</a:t>
            </a:r>
            <a:r>
              <a:rPr lang="es-ES" altLang="es-CL" sz="2400" dirty="0">
                <a:solidFill>
                  <a:schemeClr val="accent1"/>
                </a:solidFill>
                <a:latin typeface="+mn-lt"/>
              </a:rPr>
              <a:t/>
            </a:r>
            <a:br>
              <a:rPr lang="es-ES" altLang="es-CL" sz="2400" dirty="0">
                <a:solidFill>
                  <a:schemeClr val="accent1"/>
                </a:solidFill>
                <a:latin typeface="+mn-lt"/>
              </a:rPr>
            </a:br>
            <a:endParaRPr lang="es-CL" altLang="es-CL" sz="2400" dirty="0">
              <a:solidFill>
                <a:srgbClr val="006CB7"/>
              </a:solidFill>
              <a:latin typeface="+mn-lt"/>
            </a:endParaRPr>
          </a:p>
        </p:txBody>
      </p:sp>
      <p:pic>
        <p:nvPicPr>
          <p:cNvPr id="15364" name="Picture 2" descr="RESIDENCIAS SANITARIAS 🏩🏪🏨... - Ilustre Municipalidad de Buin | Facebook">
            <a:extLst>
              <a:ext uri="{FF2B5EF4-FFF2-40B4-BE49-F238E27FC236}">
                <a16:creationId xmlns:a16="http://schemas.microsoft.com/office/drawing/2014/main" xmlns="" id="{F1FF05EB-F809-4360-AD3C-6FDB907CEC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8344" y="3429000"/>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2048934"/>
            <a:ext cx="12192000" cy="2252133"/>
            <a:chOff x="0" y="1820334"/>
            <a:chExt cx="12192000" cy="2252133"/>
          </a:xfrm>
          <a:solidFill>
            <a:schemeClr val="bg1">
              <a:lumMod val="85000"/>
            </a:schemeClr>
          </a:solidFill>
        </p:grpSpPr>
        <p:sp>
          <p:nvSpPr>
            <p:cNvPr id="4" name="Rectángulo 3"/>
            <p:cNvSpPr/>
            <p:nvPr/>
          </p:nvSpPr>
          <p:spPr>
            <a:xfrm>
              <a:off x="0" y="1820334"/>
              <a:ext cx="12192000" cy="22521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p:cNvSpPr txBox="1"/>
            <p:nvPr/>
          </p:nvSpPr>
          <p:spPr>
            <a:xfrm>
              <a:off x="1209675" y="2519219"/>
              <a:ext cx="10482854" cy="523220"/>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L" sz="2800" b="1" dirty="0">
                  <a:solidFill>
                    <a:srgbClr val="002060"/>
                  </a:solidFill>
                  <a:latin typeface="+mn-lt"/>
                  <a:ea typeface="Verdana" panose="020B0604030504040204" pitchFamily="34" charset="0"/>
                  <a:cs typeface="Verdana" panose="020B0604030504040204" pitchFamily="34" charset="0"/>
                </a:rPr>
                <a:t>Aislamiento de casos </a:t>
              </a:r>
              <a:r>
                <a:rPr lang="es-CL" sz="2800" b="1" dirty="0" err="1">
                  <a:solidFill>
                    <a:srgbClr val="002060"/>
                  </a:solidFill>
                  <a:latin typeface="+mn-lt"/>
                  <a:ea typeface="Verdana" panose="020B0604030504040204" pitchFamily="34" charset="0"/>
                  <a:cs typeface="Verdana" panose="020B0604030504040204" pitchFamily="34" charset="0"/>
                </a:rPr>
                <a:t>Covid</a:t>
              </a:r>
              <a:r>
                <a:rPr lang="es-CL" sz="2800" b="1" dirty="0">
                  <a:solidFill>
                    <a:srgbClr val="002060"/>
                  </a:solidFill>
                  <a:latin typeface="+mn-lt"/>
                  <a:ea typeface="Verdana" panose="020B0604030504040204" pitchFamily="34" charset="0"/>
                  <a:cs typeface="Verdana" panose="020B0604030504040204" pitchFamily="34" charset="0"/>
                </a:rPr>
                <a:t> 19  y contactos</a:t>
              </a:r>
              <a:endParaRPr kumimoji="0" lang="es-ES" sz="2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99" y="162113"/>
            <a:ext cx="1380067" cy="1377775"/>
          </a:xfrm>
          <a:prstGeom prst="rect">
            <a:avLst/>
          </a:prstGeom>
        </p:spPr>
      </p:pic>
      <p:sp>
        <p:nvSpPr>
          <p:cNvPr id="8" name="CuadroTexto 7">
            <a:extLst>
              <a:ext uri="{FF2B5EF4-FFF2-40B4-BE49-F238E27FC236}">
                <a16:creationId xmlns:a16="http://schemas.microsoft.com/office/drawing/2014/main" xmlns="" id="{0D97A3AE-1750-48F6-A627-8EC715E43532}"/>
              </a:ext>
            </a:extLst>
          </p:cNvPr>
          <p:cNvSpPr txBox="1"/>
          <p:nvPr/>
        </p:nvSpPr>
        <p:spPr>
          <a:xfrm>
            <a:off x="7897208" y="5508998"/>
            <a:ext cx="2827249" cy="523220"/>
          </a:xfrm>
          <a:prstGeom prst="rect">
            <a:avLst/>
          </a:prstGeom>
          <a:noFill/>
        </p:spPr>
        <p:txBody>
          <a:bodyPr wrap="none" rtlCol="0">
            <a:spAutoFit/>
          </a:bodyPr>
          <a:lstStyle/>
          <a:p>
            <a:pPr algn="r">
              <a:spcBef>
                <a:spcPct val="0"/>
              </a:spcBef>
              <a:buFontTx/>
              <a:buNone/>
              <a:defRPr/>
            </a:pPr>
            <a:r>
              <a:rPr lang="es-ES" altLang="es-CL" sz="1400" b="1" dirty="0">
                <a:latin typeface="+mj-lt"/>
                <a:cs typeface="Tahoma" panose="020B0604030504040204" pitchFamily="34" charset="0"/>
              </a:rPr>
              <a:t>UNIDAD DE RESIDENCIAS SANITARIAS</a:t>
            </a:r>
          </a:p>
          <a:p>
            <a:pPr algn="r">
              <a:spcBef>
                <a:spcPct val="0"/>
              </a:spcBef>
              <a:buFontTx/>
              <a:buNone/>
              <a:defRPr/>
            </a:pPr>
            <a:r>
              <a:rPr lang="es-ES" altLang="es-CL" sz="1400" b="1" dirty="0">
                <a:latin typeface="+mj-lt"/>
                <a:cs typeface="Tahoma" panose="020B0604030504040204" pitchFamily="34" charset="0"/>
              </a:rPr>
              <a:t>SEREMI Salud Tarapacá</a:t>
            </a:r>
            <a:endParaRPr lang="es-ES" sz="1333" b="1" dirty="0">
              <a:cs typeface="Candara"/>
            </a:endParaRPr>
          </a:p>
        </p:txBody>
      </p:sp>
    </p:spTree>
    <p:extLst>
      <p:ext uri="{BB962C8B-B14F-4D97-AF65-F5344CB8AC3E}">
        <p14:creationId xmlns:p14="http://schemas.microsoft.com/office/powerpoint/2010/main" val="3536124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blob:https://web.whatsapp.com/f51d7d2b-b036-4d3e-9a4f-800394980f76"/>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6" name="AutoShape 4" descr="blob:https://web.whatsapp.com/f51d7d2b-b036-4d3e-9a4f-800394980f76"/>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9" name="AutoShape 6" descr="blob:https://web.whatsapp.com/6c4fb197-6bf4-490d-9fad-8d0d8fee4956"/>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10" name="AutoShape 2" descr="blob:https://web.whatsapp.com/66afdaaa-b479-4710-a78a-2e21236f65c8"/>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18" name="AutoShape 4" descr="blob:https://web.whatsapp.com/9a1e4596-266b-4955-be8a-74031b069a27"/>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3" name="AutoShape 2" descr="blob:https://web.whatsapp.com/114962ac-0051-45f9-b2d7-2e9041be17a1"/>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19" name="AutoShape 4" descr="blob:https://web.whatsapp.com/3615b076-5ae0-4bf0-a973-856cd3d4bc6f"/>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2" name="AutoShape 6" descr="blob:https://web.whatsapp.com/dd6527dd-011d-4c23-b993-4bb2ec389003"/>
          <p:cNvSpPr>
            <a:spLocks noChangeAspect="1" noChangeArrowheads="1"/>
          </p:cNvSpPr>
          <p:nvPr/>
        </p:nvSpPr>
        <p:spPr bwMode="auto">
          <a:xfrm>
            <a:off x="2746375" y="922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4" name="AutoShape 2" descr="blob:https://web.whatsapp.com/de50ae62-165a-4c8c-90fe-68534d742591"/>
          <p:cNvSpPr>
            <a:spLocks noChangeAspect="1" noChangeArrowheads="1"/>
          </p:cNvSpPr>
          <p:nvPr/>
        </p:nvSpPr>
        <p:spPr bwMode="auto">
          <a:xfrm>
            <a:off x="2898775" y="1074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 name="Título 1"/>
          <p:cNvSpPr>
            <a:spLocks noGrp="1"/>
          </p:cNvSpPr>
          <p:nvPr>
            <p:ph type="title"/>
          </p:nvPr>
        </p:nvSpPr>
        <p:spPr>
          <a:xfrm>
            <a:off x="609600" y="60951"/>
            <a:ext cx="10972800" cy="1143000"/>
          </a:xfrm>
        </p:spPr>
        <p:txBody>
          <a:bodyPr/>
          <a:lstStyle/>
          <a:p>
            <a:r>
              <a:rPr lang="es-CL" sz="3200" dirty="0">
                <a:solidFill>
                  <a:schemeClr val="tx2"/>
                </a:solidFill>
              </a:rPr>
              <a:t>Comunicación de Riesgo: Cadena de formación Ciudadana</a:t>
            </a:r>
          </a:p>
        </p:txBody>
      </p:sp>
      <p:graphicFrame>
        <p:nvGraphicFramePr>
          <p:cNvPr id="11" name="Diagrama 10"/>
          <p:cNvGraphicFramePr/>
          <p:nvPr/>
        </p:nvGraphicFramePr>
        <p:xfrm>
          <a:off x="609602" y="1227139"/>
          <a:ext cx="5571957" cy="524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Imagen 13"/>
          <p:cNvPicPr>
            <a:picLocks noChangeAspect="1"/>
          </p:cNvPicPr>
          <p:nvPr/>
        </p:nvPicPr>
        <p:blipFill rotWithShape="1">
          <a:blip r:embed="rId8" cstate="print">
            <a:extLst>
              <a:ext uri="{28A0092B-C50C-407E-A947-70E740481C1C}">
                <a14:useLocalDpi xmlns:a14="http://schemas.microsoft.com/office/drawing/2010/main" val="0"/>
              </a:ext>
            </a:extLst>
          </a:blip>
          <a:srcRect r="17159"/>
          <a:stretch/>
        </p:blipFill>
        <p:spPr>
          <a:xfrm>
            <a:off x="6333959" y="1761873"/>
            <a:ext cx="5634520" cy="3588339"/>
          </a:xfrm>
          <a:prstGeom prst="rect">
            <a:avLst/>
          </a:prstGeom>
        </p:spPr>
      </p:pic>
    </p:spTree>
    <p:extLst>
      <p:ext uri="{BB962C8B-B14F-4D97-AF65-F5344CB8AC3E}">
        <p14:creationId xmlns:p14="http://schemas.microsoft.com/office/powerpoint/2010/main" val="178130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blob:https://web.whatsapp.com/f51d7d2b-b036-4d3e-9a4f-800394980f76"/>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6" name="AutoShape 4" descr="blob:https://web.whatsapp.com/f51d7d2b-b036-4d3e-9a4f-800394980f76"/>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9" name="AutoShape 6" descr="blob:https://web.whatsapp.com/6c4fb197-6bf4-490d-9fad-8d0d8fee4956"/>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10" name="AutoShape 2" descr="blob:https://web.whatsapp.com/66afdaaa-b479-4710-a78a-2e21236f65c8"/>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18" name="AutoShape 4" descr="blob:https://web.whatsapp.com/9a1e4596-266b-4955-be8a-74031b069a27"/>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3" name="AutoShape 2" descr="blob:https://web.whatsapp.com/114962ac-0051-45f9-b2d7-2e9041be17a1"/>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19" name="AutoShape 4" descr="blob:https://web.whatsapp.com/3615b076-5ae0-4bf0-a973-856cd3d4bc6f"/>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2" name="AutoShape 6" descr="blob:https://web.whatsapp.com/dd6527dd-011d-4c23-b993-4bb2ec389003"/>
          <p:cNvSpPr>
            <a:spLocks noChangeAspect="1" noChangeArrowheads="1"/>
          </p:cNvSpPr>
          <p:nvPr/>
        </p:nvSpPr>
        <p:spPr bwMode="auto">
          <a:xfrm>
            <a:off x="2746375" y="922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4" name="AutoShape 2" descr="blob:https://web.whatsapp.com/de50ae62-165a-4c8c-90fe-68534d742591"/>
          <p:cNvSpPr>
            <a:spLocks noChangeAspect="1" noChangeArrowheads="1"/>
          </p:cNvSpPr>
          <p:nvPr/>
        </p:nvSpPr>
        <p:spPr bwMode="auto">
          <a:xfrm>
            <a:off x="2898775" y="1074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 name="Título 1"/>
          <p:cNvSpPr>
            <a:spLocks noGrp="1"/>
          </p:cNvSpPr>
          <p:nvPr>
            <p:ph type="title"/>
          </p:nvPr>
        </p:nvSpPr>
        <p:spPr>
          <a:xfrm>
            <a:off x="609600" y="60951"/>
            <a:ext cx="10972800" cy="1143000"/>
          </a:xfrm>
        </p:spPr>
        <p:txBody>
          <a:bodyPr/>
          <a:lstStyle/>
          <a:p>
            <a:r>
              <a:rPr lang="es-CL" sz="3200" dirty="0">
                <a:solidFill>
                  <a:schemeClr val="tx2"/>
                </a:solidFill>
              </a:rPr>
              <a:t>Comunicación de Riesgo: Trabajadores esenciales</a:t>
            </a:r>
          </a:p>
        </p:txBody>
      </p:sp>
      <p:graphicFrame>
        <p:nvGraphicFramePr>
          <p:cNvPr id="11" name="Diagrama 10"/>
          <p:cNvGraphicFramePr/>
          <p:nvPr>
            <p:extLst>
              <p:ext uri="{D42A27DB-BD31-4B8C-83A1-F6EECF244321}">
                <p14:modId xmlns:p14="http://schemas.microsoft.com/office/powerpoint/2010/main" val="3479047022"/>
              </p:ext>
            </p:extLst>
          </p:nvPr>
        </p:nvGraphicFramePr>
        <p:xfrm>
          <a:off x="609602" y="1227139"/>
          <a:ext cx="5571957" cy="5247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p:cNvPicPr>
            <a:picLocks noChangeAspect="1"/>
          </p:cNvPicPr>
          <p:nvPr/>
        </p:nvPicPr>
        <p:blipFill rotWithShape="1">
          <a:blip r:embed="rId8">
            <a:extLst>
              <a:ext uri="{28A0092B-C50C-407E-A947-70E740481C1C}">
                <a14:useLocalDpi xmlns:a14="http://schemas.microsoft.com/office/drawing/2010/main" val="0"/>
              </a:ext>
            </a:extLst>
          </a:blip>
          <a:srcRect l="8356" t="19805"/>
          <a:stretch/>
        </p:blipFill>
        <p:spPr>
          <a:xfrm>
            <a:off x="6774511" y="1203952"/>
            <a:ext cx="4990389" cy="2498328"/>
          </a:xfrm>
          <a:prstGeom prst="rect">
            <a:avLst/>
          </a:prstGeom>
        </p:spPr>
      </p:pic>
      <p:pic>
        <p:nvPicPr>
          <p:cNvPr id="16" name="Picture 2" descr="864711449656377030051111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54" t="20410"/>
          <a:stretch/>
        </p:blipFill>
        <p:spPr bwMode="auto">
          <a:xfrm>
            <a:off x="6774510" y="3702280"/>
            <a:ext cx="4807889" cy="296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83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blob:https://web.whatsapp.com/f51d7d2b-b036-4d3e-9a4f-800394980f76"/>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6" name="AutoShape 4" descr="blob:https://web.whatsapp.com/f51d7d2b-b036-4d3e-9a4f-800394980f76"/>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9" name="AutoShape 6" descr="blob:https://web.whatsapp.com/6c4fb197-6bf4-490d-9fad-8d0d8fee4956"/>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10" name="AutoShape 2" descr="blob:https://web.whatsapp.com/66afdaaa-b479-4710-a78a-2e21236f65c8"/>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18" name="AutoShape 4" descr="blob:https://web.whatsapp.com/9a1e4596-266b-4955-be8a-74031b069a27"/>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3" name="AutoShape 2" descr="blob:https://web.whatsapp.com/114962ac-0051-45f9-b2d7-2e9041be17a1"/>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19" name="AutoShape 4" descr="blob:https://web.whatsapp.com/3615b076-5ae0-4bf0-a973-856cd3d4bc6f"/>
          <p:cNvSpPr>
            <a:spLocks noChangeAspect="1" noChangeArrowheads="1"/>
          </p:cNvSpPr>
          <p:nvPr/>
        </p:nvSpPr>
        <p:spPr bwMode="auto">
          <a:xfrm>
            <a:off x="2593975"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2" name="AutoShape 6" descr="blob:https://web.whatsapp.com/dd6527dd-011d-4c23-b993-4bb2ec389003"/>
          <p:cNvSpPr>
            <a:spLocks noChangeAspect="1" noChangeArrowheads="1"/>
          </p:cNvSpPr>
          <p:nvPr/>
        </p:nvSpPr>
        <p:spPr bwMode="auto">
          <a:xfrm>
            <a:off x="2746375" y="922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4" name="AutoShape 2" descr="blob:https://web.whatsapp.com/de50ae62-165a-4c8c-90fe-68534d742591"/>
          <p:cNvSpPr>
            <a:spLocks noChangeAspect="1" noChangeArrowheads="1"/>
          </p:cNvSpPr>
          <p:nvPr/>
        </p:nvSpPr>
        <p:spPr bwMode="auto">
          <a:xfrm>
            <a:off x="2898775" y="1074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p>
        </p:txBody>
      </p:sp>
      <p:sp>
        <p:nvSpPr>
          <p:cNvPr id="2" name="Título 1"/>
          <p:cNvSpPr>
            <a:spLocks noGrp="1"/>
          </p:cNvSpPr>
          <p:nvPr>
            <p:ph type="title"/>
          </p:nvPr>
        </p:nvSpPr>
        <p:spPr>
          <a:xfrm>
            <a:off x="609600" y="60951"/>
            <a:ext cx="10972800" cy="1143000"/>
          </a:xfrm>
        </p:spPr>
        <p:txBody>
          <a:bodyPr/>
          <a:lstStyle/>
          <a:p>
            <a:r>
              <a:rPr lang="es-MX" sz="4267" dirty="0">
                <a:solidFill>
                  <a:schemeClr val="tx2"/>
                </a:solidFill>
              </a:rPr>
              <a:t>Estrategia Cuadrilla Sanitaria</a:t>
            </a:r>
            <a:endParaRPr lang="es-CL" sz="4267" dirty="0">
              <a:solidFill>
                <a:schemeClr val="tx2"/>
              </a:solidFill>
            </a:endParaRPr>
          </a:p>
        </p:txBody>
      </p:sp>
      <p:graphicFrame>
        <p:nvGraphicFramePr>
          <p:cNvPr id="12" name="Diagrama 11"/>
          <p:cNvGraphicFramePr/>
          <p:nvPr>
            <p:extLst>
              <p:ext uri="{D42A27DB-BD31-4B8C-83A1-F6EECF244321}">
                <p14:modId xmlns:p14="http://schemas.microsoft.com/office/powerpoint/2010/main" val="2626159018"/>
              </p:ext>
            </p:extLst>
          </p:nvPr>
        </p:nvGraphicFramePr>
        <p:xfrm>
          <a:off x="609601" y="1087049"/>
          <a:ext cx="1069434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578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3383246" y="139912"/>
            <a:ext cx="5693020" cy="1036117"/>
          </a:xfrm>
          <a:prstGeom prst="rect">
            <a:avLst/>
          </a:prstGeom>
          <a:noFill/>
        </p:spPr>
        <p:txBody>
          <a:bodyPr wrap="square" rtlCol="0">
            <a:spAutoFit/>
          </a:bodyPr>
          <a:lstStyle/>
          <a:p>
            <a:pPr algn="ctr"/>
            <a:r>
              <a:rPr lang="es-CL" sz="3733" b="1" dirty="0">
                <a:solidFill>
                  <a:schemeClr val="tx2"/>
                </a:solidFill>
              </a:rPr>
              <a:t>Cuadrillas Sanitarias</a:t>
            </a:r>
          </a:p>
          <a:p>
            <a:endParaRPr lang="es-CL" sz="2400" dirty="0"/>
          </a:p>
        </p:txBody>
      </p:sp>
      <p:pic>
        <p:nvPicPr>
          <p:cNvPr id="1028" name="Picture 4" descr="https://seremi1.redsalud.gob.cl/wrdprss_minsal/wp-content/uploads/2021/12/COM_Por-Un-Verano-sin-COVID-1-e1640293852431-660x356.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420" y="776225"/>
            <a:ext cx="4334670" cy="2631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seremi1.redsalud.gob.cl/wrdprss_minsal/wp-content/uploads/2021/12/WhatsApp-Image-2021-12-23-at-1.47.41-PM-2-1024x768.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6030" y="776225"/>
            <a:ext cx="3714112" cy="2785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ttps://seremi1.redsalud.gob.cl/wrdprss_minsal/wp-content/uploads/2021/12/Cuadrillas-sanitarias-jard%C3%ADn-Nuevo-Sol-11-1-1024x768.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5513" y="3723184"/>
            <a:ext cx="3682488" cy="27618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2" descr="https://seremi1.redsalud.gob.cl/wrdprss_minsal/wp-content/uploads/2021/12/WhatsApp-Image-2021-12-22-at-12.41.52-PM-3-1-1024x612.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0090" y="3723184"/>
            <a:ext cx="4878000" cy="29153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56320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0" y="2048934"/>
            <a:ext cx="12192000" cy="2246841"/>
            <a:chOff x="0" y="1820334"/>
            <a:chExt cx="12192000" cy="2252133"/>
          </a:xfrm>
          <a:solidFill>
            <a:schemeClr val="bg1">
              <a:lumMod val="85000"/>
            </a:schemeClr>
          </a:solidFill>
        </p:grpSpPr>
        <p:sp>
          <p:nvSpPr>
            <p:cNvPr id="4" name="Rectángulo 3"/>
            <p:cNvSpPr/>
            <p:nvPr/>
          </p:nvSpPr>
          <p:spPr>
            <a:xfrm>
              <a:off x="0" y="1820334"/>
              <a:ext cx="12192000" cy="22521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p:cNvSpPr txBox="1"/>
            <p:nvPr/>
          </p:nvSpPr>
          <p:spPr>
            <a:xfrm>
              <a:off x="1190625" y="2175933"/>
              <a:ext cx="10482854" cy="1812771"/>
            </a:xfrm>
            <a:prstGeom prst="rect">
              <a:avLst/>
            </a:prstGeom>
            <a:grpFill/>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L" sz="2800" b="1" i="0" u="none" strike="noStrike" kern="1200" cap="none" spc="0" normalizeH="0" baseline="0" noProof="0" dirty="0">
                  <a:ln>
                    <a:noFill/>
                  </a:ln>
                  <a:solidFill>
                    <a:srgbClr val="002060"/>
                  </a:solidFill>
                  <a:effectLst/>
                  <a:uLnTx/>
                  <a:uFillTx/>
                  <a:latin typeface="+mj-lt"/>
                  <a:ea typeface="+mn-ea"/>
                </a:rPr>
                <a:t>Investigación y seguimiento de casos </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L" sz="2800" b="1" i="0" u="none" strike="noStrike" kern="1200" cap="none" spc="0" normalizeH="0" baseline="0" noProof="0" dirty="0">
                  <a:ln>
                    <a:noFill/>
                  </a:ln>
                  <a:solidFill>
                    <a:srgbClr val="002060"/>
                  </a:solidFill>
                  <a:effectLst/>
                  <a:uLnTx/>
                  <a:uFillTx/>
                  <a:latin typeface="+mj-lt"/>
                  <a:ea typeface="+mn-ea"/>
                </a:rPr>
                <a:t>confirmados-probables y contactos.</a:t>
              </a:r>
              <a:br>
                <a:rPr kumimoji="0" lang="es-CL" sz="2800" b="1" i="0" u="none" strike="noStrike" kern="1200" cap="none" spc="0" normalizeH="0" baseline="0" noProof="0" dirty="0">
                  <a:ln>
                    <a:noFill/>
                  </a:ln>
                  <a:solidFill>
                    <a:srgbClr val="002060"/>
                  </a:solidFill>
                  <a:effectLst/>
                  <a:uLnTx/>
                  <a:uFillTx/>
                  <a:latin typeface="+mj-lt"/>
                  <a:ea typeface="+mn-ea"/>
                </a:rPr>
              </a:br>
              <a:r>
                <a:rPr kumimoji="0" lang="es-CL" sz="2800" b="1" i="0" u="none" strike="noStrike" kern="1200" cap="none" spc="0" normalizeH="0" baseline="0" noProof="0" dirty="0">
                  <a:ln>
                    <a:noFill/>
                  </a:ln>
                  <a:solidFill>
                    <a:srgbClr val="0070C0"/>
                  </a:solidFill>
                  <a:effectLst/>
                  <a:uLnTx/>
                  <a:uFillTx/>
                  <a:latin typeface="+mj-lt"/>
                  <a:ea typeface="+mn-ea"/>
                </a:rPr>
                <a:t>Respuesta Regional</a:t>
              </a:r>
            </a:p>
          </p:txBody>
        </p:sp>
      </p:gr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99" y="162113"/>
            <a:ext cx="1380067" cy="1377775"/>
          </a:xfrm>
          <a:prstGeom prst="rect">
            <a:avLst/>
          </a:prstGeom>
        </p:spPr>
      </p:pic>
      <p:sp>
        <p:nvSpPr>
          <p:cNvPr id="9" name="CuadroTexto 8"/>
          <p:cNvSpPr txBox="1"/>
          <p:nvPr/>
        </p:nvSpPr>
        <p:spPr>
          <a:xfrm>
            <a:off x="2345267" y="4943465"/>
            <a:ext cx="9000066" cy="824841"/>
          </a:xfrm>
          <a:prstGeom prst="rect">
            <a:avLst/>
          </a:prstGeom>
          <a:noFill/>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L" sz="1400" b="1" i="0" u="none" strike="noStrike" kern="1200" cap="none" spc="0" normalizeH="0" baseline="0" noProof="0" dirty="0">
                <a:ln>
                  <a:noFill/>
                </a:ln>
                <a:solidFill>
                  <a:srgbClr val="4472C4">
                    <a:lumMod val="75000"/>
                  </a:srgbClr>
                </a:solidFill>
                <a:effectLst/>
                <a:uLnTx/>
                <a:uFillTx/>
                <a:latin typeface="Candara" charset="0"/>
                <a:ea typeface="Candara" charset="0"/>
                <a:cs typeface="Candara" charset="0"/>
              </a:rPr>
              <a:t>Unidad de  Epidemiología </a:t>
            </a: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L" sz="1400" b="1" i="0" u="none" strike="noStrike" kern="1200" cap="none" spc="0" normalizeH="0" baseline="0" noProof="0" dirty="0">
                <a:ln>
                  <a:noFill/>
                </a:ln>
                <a:solidFill>
                  <a:srgbClr val="4472C4">
                    <a:lumMod val="75000"/>
                  </a:srgbClr>
                </a:solidFill>
                <a:effectLst/>
                <a:uLnTx/>
                <a:uFillTx/>
                <a:latin typeface="Candara" charset="0"/>
                <a:ea typeface="Candara" charset="0"/>
                <a:cs typeface="Candara" charset="0"/>
              </a:rPr>
              <a:t>Departamento de Salud Pública </a:t>
            </a: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s-CL" sz="1400" b="1" i="0" u="none" strike="noStrike" kern="1200" cap="none" spc="0" normalizeH="0" baseline="0" noProof="0" dirty="0">
                <a:ln>
                  <a:noFill/>
                </a:ln>
                <a:solidFill>
                  <a:srgbClr val="4472C4">
                    <a:lumMod val="75000"/>
                  </a:srgbClr>
                </a:solidFill>
                <a:effectLst/>
                <a:uLnTx/>
                <a:uFillTx/>
                <a:latin typeface="Candara" charset="0"/>
                <a:ea typeface="Candara" charset="0"/>
                <a:cs typeface="Candara" charset="0"/>
              </a:rPr>
              <a:t>Seremi de Salud Tarapacá</a:t>
            </a:r>
          </a:p>
        </p:txBody>
      </p:sp>
    </p:spTree>
    <p:extLst>
      <p:ext uri="{BB962C8B-B14F-4D97-AF65-F5344CB8AC3E}">
        <p14:creationId xmlns:p14="http://schemas.microsoft.com/office/powerpoint/2010/main" val="84204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xmlns="" id="{7A9087B3-890D-4A72-A3E5-CD428A6B2C43}"/>
              </a:ext>
            </a:extLst>
          </p:cNvPr>
          <p:cNvSpPr>
            <a:spLocks noGrp="1"/>
          </p:cNvSpPr>
          <p:nvPr>
            <p:ph sz="quarter" idx="13"/>
          </p:nvPr>
        </p:nvSpPr>
        <p:spPr>
          <a:xfrm>
            <a:off x="2871318" y="2546713"/>
            <a:ext cx="7010400" cy="723900"/>
          </a:xfrm>
        </p:spPr>
        <p:txBody>
          <a:bodyPr>
            <a:normAutofit/>
          </a:bodyPr>
          <a:lstStyle/>
          <a:p>
            <a:r>
              <a:rPr lang="es-CL" sz="3600" b="1" dirty="0">
                <a:latin typeface="Lucida Handwriting" panose="03010101010101010101" pitchFamily="66" charset="0"/>
              </a:rPr>
              <a:t>¡Gracias por su atención !</a:t>
            </a:r>
          </a:p>
        </p:txBody>
      </p:sp>
    </p:spTree>
    <p:extLst>
      <p:ext uri="{BB962C8B-B14F-4D97-AF65-F5344CB8AC3E}">
        <p14:creationId xmlns:p14="http://schemas.microsoft.com/office/powerpoint/2010/main" val="149252070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1 Marcador de contenido"/>
          <p:cNvSpPr>
            <a:spLocks noGrp="1"/>
          </p:cNvSpPr>
          <p:nvPr>
            <p:ph sz="quarter" idx="11"/>
          </p:nvPr>
        </p:nvSpPr>
        <p:spPr bwMode="auto">
          <a:xfrm>
            <a:off x="753534" y="397933"/>
            <a:ext cx="7941733" cy="10265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rmAutofit/>
          </a:bodyPr>
          <a:lstStyle/>
          <a:p>
            <a:pPr eaLnBrk="1" hangingPunct="1"/>
            <a:r>
              <a:rPr kumimoji="0" lang="es-CL" sz="2400" b="1" i="0" u="none" strike="noStrike" kern="1200" cap="none" spc="0" normalizeH="0" baseline="0" noProof="0" dirty="0">
                <a:ln>
                  <a:noFill/>
                </a:ln>
                <a:solidFill>
                  <a:srgbClr val="002060"/>
                </a:solidFill>
                <a:effectLst/>
                <a:uLnTx/>
                <a:uFillTx/>
                <a:latin typeface="+mj-lt"/>
                <a:ea typeface="+mn-ea"/>
              </a:rPr>
              <a:t>Objetivo del Centro de Trazabilidad de Casos </a:t>
            </a:r>
            <a:r>
              <a:rPr kumimoji="0" lang="es-CL" sz="2400" b="1" i="0" u="none" strike="noStrike" kern="1200" cap="none" spc="0" normalizeH="0" baseline="0" noProof="0" dirty="0" err="1">
                <a:ln>
                  <a:noFill/>
                </a:ln>
                <a:solidFill>
                  <a:srgbClr val="002060"/>
                </a:solidFill>
                <a:effectLst/>
                <a:uLnTx/>
                <a:uFillTx/>
                <a:latin typeface="+mj-lt"/>
                <a:ea typeface="+mn-ea"/>
              </a:rPr>
              <a:t>Covid</a:t>
            </a:r>
            <a:endParaRPr lang="es-ES" altLang="es-CL" sz="2400" dirty="0">
              <a:latin typeface="Verdana" panose="020B0604030504040204" pitchFamily="34" charset="0"/>
              <a:ea typeface="Verdana" panose="020B0604030504040204" pitchFamily="34" charset="0"/>
              <a:cs typeface="Verdana" panose="020B0604030504040204" pitchFamily="34" charset="0"/>
            </a:endParaRPr>
          </a:p>
        </p:txBody>
      </p:sp>
      <p:sp>
        <p:nvSpPr>
          <p:cNvPr id="10243" name="2 Marcador de contenido"/>
          <p:cNvSpPr>
            <a:spLocks noGrp="1"/>
          </p:cNvSpPr>
          <p:nvPr>
            <p:ph sz="quarter" idx="12"/>
          </p:nvPr>
        </p:nvSpPr>
        <p:spPr bwMode="auto">
          <a:xfrm>
            <a:off x="753533" y="1424517"/>
            <a:ext cx="6037792" cy="3585633"/>
          </a:xfrm>
          <a:noFill/>
          <a:ln>
            <a:noFill/>
            <a:prstDash val="lgDash"/>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rtlCol="0" anchor="t" anchorCtr="0" compatLnSpc="1">
            <a:prstTxWarp prst="textNoShape">
              <a:avLst/>
            </a:prstTxWarp>
            <a:normAutofit/>
          </a:bodyPr>
          <a:lstStyle/>
          <a:p>
            <a:pPr marL="457189" indent="-457189">
              <a:buFont typeface="Arial" panose="020B0604020202020204" pitchFamily="34" charset="0"/>
              <a:buAutoNum type="arabicPeriod"/>
            </a:pPr>
            <a:r>
              <a:rPr lang="es-CL" altLang="es-CL" sz="1800" dirty="0">
                <a:solidFill>
                  <a:srgbClr val="002060"/>
                </a:solidFill>
                <a:latin typeface="+mn-lt"/>
                <a:ea typeface="Verdana" panose="020B0604030504040204" pitchFamily="34" charset="0"/>
                <a:cs typeface="Verdana" panose="020B0604030504040204" pitchFamily="34" charset="0"/>
              </a:rPr>
              <a:t>General</a:t>
            </a:r>
          </a:p>
          <a:p>
            <a:pPr marL="457189" indent="-457189"/>
            <a:endParaRPr lang="es-CL" altLang="es-CL" sz="1800" dirty="0">
              <a:solidFill>
                <a:srgbClr val="002060"/>
              </a:solidFill>
              <a:latin typeface="+mn-lt"/>
              <a:ea typeface="Verdana" panose="020B0604030504040204" pitchFamily="34" charset="0"/>
              <a:cs typeface="Verdana" panose="020B0604030504040204" pitchFamily="34" charset="0"/>
            </a:endParaRPr>
          </a:p>
          <a:p>
            <a:pPr marL="1142989" lvl="1" indent="-457189">
              <a:buFont typeface="Wingdings" panose="05000000000000000000" pitchFamily="2" charset="2"/>
              <a:buChar char="Ø"/>
            </a:pPr>
            <a:r>
              <a:rPr lang="es-CL" altLang="es-CL" sz="1800" dirty="0">
                <a:solidFill>
                  <a:srgbClr val="002060"/>
                </a:solidFill>
                <a:latin typeface="+mn-lt"/>
                <a:ea typeface="Verdana" panose="020B0604030504040204" pitchFamily="34" charset="0"/>
                <a:cs typeface="Verdana" panose="020B0604030504040204" pitchFamily="34" charset="0"/>
              </a:rPr>
              <a:t>Cortar la cadena de transmisión y propagación del Virus SARS-CoV-2 en la región de Tarapacá.</a:t>
            </a:r>
          </a:p>
          <a:p>
            <a:pPr marL="457189" indent="-457189">
              <a:buFont typeface="Wingdings" panose="05000000000000000000" pitchFamily="2" charset="2"/>
              <a:buChar char="ü"/>
            </a:pPr>
            <a:endParaRPr lang="es-CL" altLang="es-CL" sz="1800" dirty="0">
              <a:solidFill>
                <a:srgbClr val="002060"/>
              </a:solidFill>
              <a:latin typeface="+mn-lt"/>
              <a:ea typeface="Verdana" panose="020B0604030504040204" pitchFamily="34" charset="0"/>
              <a:cs typeface="Verdana" panose="020B0604030504040204" pitchFamily="34" charset="0"/>
            </a:endParaRPr>
          </a:p>
          <a:p>
            <a:pPr marL="457189" indent="-457189"/>
            <a:r>
              <a:rPr lang="es-CL" altLang="es-CL" sz="1800" dirty="0">
                <a:solidFill>
                  <a:srgbClr val="002060"/>
                </a:solidFill>
                <a:latin typeface="+mn-lt"/>
                <a:ea typeface="Verdana" panose="020B0604030504040204" pitchFamily="34" charset="0"/>
                <a:cs typeface="Verdana" panose="020B0604030504040204" pitchFamily="34" charset="0"/>
              </a:rPr>
              <a:t>2. Específico</a:t>
            </a:r>
          </a:p>
          <a:p>
            <a:pPr marL="457189" indent="-457189"/>
            <a:endParaRPr lang="es-CL" altLang="es-CL" sz="1800" dirty="0">
              <a:solidFill>
                <a:srgbClr val="002060"/>
              </a:solidFill>
              <a:latin typeface="+mn-lt"/>
              <a:ea typeface="Verdana" panose="020B0604030504040204" pitchFamily="34" charset="0"/>
              <a:cs typeface="Verdana" panose="020B0604030504040204" pitchFamily="34" charset="0"/>
            </a:endParaRPr>
          </a:p>
          <a:p>
            <a:pPr marL="1142989" lvl="1" indent="-457189">
              <a:buFont typeface="Wingdings" panose="05000000000000000000" pitchFamily="2" charset="2"/>
              <a:buChar char="Ø"/>
            </a:pPr>
            <a:r>
              <a:rPr lang="es-CL" altLang="es-CL" sz="1800" dirty="0">
                <a:solidFill>
                  <a:srgbClr val="002060"/>
                </a:solidFill>
                <a:latin typeface="+mn-lt"/>
                <a:ea typeface="Verdana" panose="020B0604030504040204" pitchFamily="34" charset="0"/>
                <a:cs typeface="Verdana" panose="020B0604030504040204" pitchFamily="34" charset="0"/>
              </a:rPr>
              <a:t>Controlar los procesos de Vigilancia Epidemiológica a través de los indicadores establecidos por MINSAL (TTA).</a:t>
            </a:r>
            <a:endParaRPr lang="es-ES" altLang="es-CL" sz="1800" dirty="0">
              <a:solidFill>
                <a:srgbClr val="002060"/>
              </a:solidFill>
              <a:latin typeface="+mn-lt"/>
              <a:ea typeface="Verdana" panose="020B0604030504040204" pitchFamily="34" charset="0"/>
              <a:cs typeface="Verdana" panose="020B0604030504040204" pitchFamily="34" charset="0"/>
            </a:endParaRPr>
          </a:p>
        </p:txBody>
      </p:sp>
      <p:pic>
        <p:nvPicPr>
          <p:cNvPr id="4" name="Imagen 3">
            <a:extLst>
              <a:ext uri="{FF2B5EF4-FFF2-40B4-BE49-F238E27FC236}">
                <a16:creationId xmlns:a16="http://schemas.microsoft.com/office/drawing/2014/main" xmlns="" id="{9711AC10-B48F-4BF6-BD11-6BD4A33F3511}"/>
              </a:ext>
            </a:extLst>
          </p:cNvPr>
          <p:cNvPicPr>
            <a:picLocks noChangeAspect="1"/>
          </p:cNvPicPr>
          <p:nvPr/>
        </p:nvPicPr>
        <p:blipFill>
          <a:blip r:embed="rId2"/>
          <a:stretch>
            <a:fillRect/>
          </a:stretch>
        </p:blipFill>
        <p:spPr>
          <a:xfrm>
            <a:off x="7324840" y="911225"/>
            <a:ext cx="4113626" cy="5003800"/>
          </a:xfrm>
          <a:prstGeom prst="rect">
            <a:avLst/>
          </a:prstGeom>
        </p:spPr>
      </p:pic>
    </p:spTree>
    <p:extLst>
      <p:ext uri="{BB962C8B-B14F-4D97-AF65-F5344CB8AC3E}">
        <p14:creationId xmlns:p14="http://schemas.microsoft.com/office/powerpoint/2010/main" val="29683973"/>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Conector recto 47"/>
          <p:cNvCxnSpPr>
            <a:cxnSpLocks/>
          </p:cNvCxnSpPr>
          <p:nvPr/>
        </p:nvCxnSpPr>
        <p:spPr>
          <a:xfrm flipH="1">
            <a:off x="7602771" y="3883952"/>
            <a:ext cx="4900" cy="256116"/>
          </a:xfrm>
          <a:prstGeom prst="line">
            <a:avLst/>
          </a:prstGeom>
          <a:ln w="12700">
            <a:solidFill>
              <a:srgbClr val="FF0000"/>
            </a:solidFill>
          </a:ln>
        </p:spPr>
        <p:style>
          <a:lnRef idx="2">
            <a:schemeClr val="accent1"/>
          </a:lnRef>
          <a:fillRef idx="0">
            <a:schemeClr val="accent1"/>
          </a:fillRef>
          <a:effectRef idx="1">
            <a:schemeClr val="accent1"/>
          </a:effectRef>
          <a:fontRef idx="minor">
            <a:schemeClr val="tx1"/>
          </a:fontRef>
        </p:style>
      </p:cxnSp>
      <p:sp>
        <p:nvSpPr>
          <p:cNvPr id="77" name="76 Flecha abajo"/>
          <p:cNvSpPr/>
          <p:nvPr/>
        </p:nvSpPr>
        <p:spPr>
          <a:xfrm rot="10800000">
            <a:off x="6716185" y="2849034"/>
            <a:ext cx="402167" cy="611717"/>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9" name="Conector recto 53"/>
          <p:cNvCxnSpPr/>
          <p:nvPr/>
        </p:nvCxnSpPr>
        <p:spPr>
          <a:xfrm flipH="1">
            <a:off x="11389785" y="3649134"/>
            <a:ext cx="2116" cy="234951"/>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 name="Rectángulo redondeado 11"/>
          <p:cNvSpPr/>
          <p:nvPr/>
        </p:nvSpPr>
        <p:spPr>
          <a:xfrm>
            <a:off x="4648200" y="143934"/>
            <a:ext cx="1551517" cy="6646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Salud publica y vigilancia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Dolores Romero</a:t>
            </a:r>
          </a:p>
        </p:txBody>
      </p:sp>
      <p:sp>
        <p:nvSpPr>
          <p:cNvPr id="7" name="Rectángulo 13"/>
          <p:cNvSpPr/>
          <p:nvPr/>
        </p:nvSpPr>
        <p:spPr>
          <a:xfrm>
            <a:off x="4224460" y="1082465"/>
            <a:ext cx="2180167" cy="6180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Encargada Regional de trazabilidad y red de vigilancia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 Margarita Osorio</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ángulo 13"/>
          <p:cNvSpPr/>
          <p:nvPr/>
        </p:nvSpPr>
        <p:spPr>
          <a:xfrm>
            <a:off x="6713389" y="2055285"/>
            <a:ext cx="1885949" cy="613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Coordinadora red de vigilancia y trazabilidad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Nathaly Gonzalez </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ángulo 13"/>
          <p:cNvSpPr/>
          <p:nvPr/>
        </p:nvSpPr>
        <p:spPr>
          <a:xfrm>
            <a:off x="2705101" y="4633385"/>
            <a:ext cx="1519767" cy="39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Coordinador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Loreto Gonzalez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9" name="Abrir llave 24"/>
          <p:cNvSpPr/>
          <p:nvPr/>
        </p:nvSpPr>
        <p:spPr>
          <a:xfrm rot="5400000">
            <a:off x="1009651" y="4387850"/>
            <a:ext cx="222251" cy="1547284"/>
          </a:xfrm>
          <a:prstGeom prst="leftBrace">
            <a:avLst/>
          </a:prstGeom>
        </p:spPr>
        <p:style>
          <a:lnRef idx="1">
            <a:schemeClr val="accent1"/>
          </a:lnRef>
          <a:fillRef idx="0">
            <a:schemeClr val="accent1"/>
          </a:fillRef>
          <a:effectRef idx="0">
            <a:schemeClr val="accent1"/>
          </a:effectRef>
          <a:fontRef idx="minor">
            <a:schemeClr val="tx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ortar rectángulo de esquina diagonal 9"/>
          <p:cNvSpPr/>
          <p:nvPr/>
        </p:nvSpPr>
        <p:spPr>
          <a:xfrm>
            <a:off x="76200" y="5274733"/>
            <a:ext cx="1043517" cy="60960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Apoyo a la coordinación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T1: Roberto Henriquez </a:t>
            </a:r>
          </a:p>
        </p:txBody>
      </p:sp>
      <p:cxnSp>
        <p:nvCxnSpPr>
          <p:cNvPr id="29" name="Conector recto 50"/>
          <p:cNvCxnSpPr/>
          <p:nvPr/>
        </p:nvCxnSpPr>
        <p:spPr>
          <a:xfrm>
            <a:off x="992718" y="2882901"/>
            <a:ext cx="10128249" cy="296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Conector recto 53"/>
          <p:cNvCxnSpPr/>
          <p:nvPr/>
        </p:nvCxnSpPr>
        <p:spPr>
          <a:xfrm>
            <a:off x="5447273" y="3860800"/>
            <a:ext cx="0" cy="2243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ector recto 53"/>
          <p:cNvCxnSpPr/>
          <p:nvPr/>
        </p:nvCxnSpPr>
        <p:spPr>
          <a:xfrm>
            <a:off x="992717" y="2882901"/>
            <a:ext cx="0" cy="20743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Conector recto 53"/>
          <p:cNvCxnSpPr/>
          <p:nvPr/>
        </p:nvCxnSpPr>
        <p:spPr>
          <a:xfrm>
            <a:off x="9423400" y="2923117"/>
            <a:ext cx="0" cy="2434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3" name="115 Conector recto de flecha"/>
          <p:cNvCxnSpPr/>
          <p:nvPr/>
        </p:nvCxnSpPr>
        <p:spPr>
          <a:xfrm flipH="1">
            <a:off x="5444067" y="831851"/>
            <a:ext cx="0" cy="268816"/>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Recortar rectángulo de esquina diagonal 9"/>
          <p:cNvSpPr/>
          <p:nvPr/>
        </p:nvSpPr>
        <p:spPr>
          <a:xfrm>
            <a:off x="8669867" y="4689347"/>
            <a:ext cx="1477309" cy="552812"/>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Coordinadores Bryan Alfaro-</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Sebastian Parra </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ortar rectángulo de esquina diagonal 9"/>
          <p:cNvSpPr/>
          <p:nvPr/>
        </p:nvSpPr>
        <p:spPr>
          <a:xfrm>
            <a:off x="3300136" y="2089529"/>
            <a:ext cx="1754213" cy="55381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Coordinador Centro de trazabilidad</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Ricardo Luza</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dondear rectángulo de esquina del mismo lado 13"/>
          <p:cNvSpPr/>
          <p:nvPr/>
        </p:nvSpPr>
        <p:spPr>
          <a:xfrm>
            <a:off x="143933" y="4076700"/>
            <a:ext cx="1456267" cy="425451"/>
          </a:xfrm>
          <a:prstGeom prst="round2Same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67" b="1" i="0" u="none" strike="noStrike" kern="1200" cap="none" spc="0" normalizeH="0" baseline="0" noProof="0" dirty="0">
                <a:ln>
                  <a:noFill/>
                </a:ln>
                <a:solidFill>
                  <a:prstClr val="white"/>
                </a:solidFill>
                <a:effectLst/>
                <a:uLnTx/>
                <a:uFillTx/>
                <a:latin typeface="Calibri" panose="020F0502020204030204"/>
                <a:ea typeface="+mn-ea"/>
                <a:cs typeface="+mn-cs"/>
              </a:rPr>
              <a:t>EPIVIGILA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67" b="1" i="0" u="none" strike="noStrike" kern="1200" cap="none" spc="0" normalizeH="0" baseline="0" noProof="0" dirty="0">
                <a:ln>
                  <a:noFill/>
                </a:ln>
                <a:solidFill>
                  <a:prstClr val="white"/>
                </a:solidFill>
                <a:effectLst/>
                <a:uLnTx/>
                <a:uFillTx/>
                <a:latin typeface="Calibri" panose="020F0502020204030204"/>
                <a:ea typeface="+mn-ea"/>
                <a:cs typeface="+mn-cs"/>
              </a:rPr>
              <a:t>(I:3-4) </a:t>
            </a:r>
            <a:endPar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4" name="Conector recto 50"/>
          <p:cNvCxnSpPr/>
          <p:nvPr/>
        </p:nvCxnSpPr>
        <p:spPr>
          <a:xfrm>
            <a:off x="698501" y="3848101"/>
            <a:ext cx="7429500" cy="232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ector recto 53"/>
          <p:cNvCxnSpPr/>
          <p:nvPr/>
        </p:nvCxnSpPr>
        <p:spPr>
          <a:xfrm>
            <a:off x="709085" y="3661834"/>
            <a:ext cx="2116" cy="47836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dondear rectángulo de esquina del mismo lado 13"/>
          <p:cNvSpPr/>
          <p:nvPr/>
        </p:nvSpPr>
        <p:spPr>
          <a:xfrm>
            <a:off x="2760134" y="4076701"/>
            <a:ext cx="1428751" cy="387351"/>
          </a:xfrm>
          <a:prstGeom prst="round2Same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67" b="1" i="0" u="none" strike="noStrike" kern="1200" cap="none" spc="0" normalizeH="0" baseline="0" noProof="0" dirty="0">
                <a:ln>
                  <a:noFill/>
                </a:ln>
                <a:solidFill>
                  <a:prstClr val="white"/>
                </a:solidFill>
                <a:effectLst/>
                <a:uLnTx/>
                <a:uFillTx/>
                <a:latin typeface="Calibri" panose="020F0502020204030204"/>
                <a:ea typeface="+mn-ea"/>
                <a:cs typeface="+mn-cs"/>
              </a:rPr>
              <a:t>Investigación (I:5-6-7)</a:t>
            </a:r>
            <a:endPar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dondear rectángulo de esquina del mismo lado 13"/>
          <p:cNvSpPr/>
          <p:nvPr/>
        </p:nvSpPr>
        <p:spPr>
          <a:xfrm>
            <a:off x="6869603" y="4146767"/>
            <a:ext cx="1428751" cy="387351"/>
          </a:xfrm>
          <a:prstGeom prst="round2Same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67" b="1" i="0" u="none" strike="noStrike" kern="1200" cap="none" spc="0" normalizeH="0" baseline="0" noProof="0" dirty="0">
                <a:ln>
                  <a:noFill/>
                </a:ln>
                <a:solidFill>
                  <a:prstClr val="white"/>
                </a:solidFill>
                <a:effectLst/>
                <a:uLnTx/>
                <a:uFillTx/>
                <a:latin typeface="Calibri" panose="020F0502020204030204"/>
                <a:ea typeface="+mn-ea"/>
                <a:cs typeface="+mn-cs"/>
              </a:rPr>
              <a:t>Seguimiento (I:8-9)</a:t>
            </a:r>
            <a:endPar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ángulo 13"/>
          <p:cNvSpPr/>
          <p:nvPr/>
        </p:nvSpPr>
        <p:spPr>
          <a:xfrm>
            <a:off x="179917" y="4633384"/>
            <a:ext cx="1386416"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Coordinadora Catherine Valencia </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ortar rectángulo de esquina diagonal 9"/>
          <p:cNvSpPr/>
          <p:nvPr/>
        </p:nvSpPr>
        <p:spPr>
          <a:xfrm>
            <a:off x="8669867" y="3198284"/>
            <a:ext cx="1507067" cy="414867"/>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Establecimientos de salud Privados</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ortar rectángulo de esquina diagonal 9"/>
          <p:cNvSpPr/>
          <p:nvPr/>
        </p:nvSpPr>
        <p:spPr>
          <a:xfrm>
            <a:off x="10612967" y="3177117"/>
            <a:ext cx="1363133" cy="465667"/>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Establecimientos de salud Públicos</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1" name="Conector recto 53"/>
          <p:cNvCxnSpPr/>
          <p:nvPr/>
        </p:nvCxnSpPr>
        <p:spPr>
          <a:xfrm>
            <a:off x="11120967" y="2912534"/>
            <a:ext cx="0" cy="24341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4" name="Rectángulo 13"/>
          <p:cNvSpPr/>
          <p:nvPr/>
        </p:nvSpPr>
        <p:spPr>
          <a:xfrm>
            <a:off x="6877859" y="4658092"/>
            <a:ext cx="1335617"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Coordinadora Natalia Jeria</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7" name="Conector recto de flecha 56"/>
          <p:cNvCxnSpPr>
            <a:stCxn id="35" idx="1"/>
          </p:cNvCxnSpPr>
          <p:nvPr/>
        </p:nvCxnSpPr>
        <p:spPr>
          <a:xfrm rot="5400000">
            <a:off x="7501427" y="4617725"/>
            <a:ext cx="167216"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58" name="Recortar rectángulo de esquina diagonal 9"/>
          <p:cNvSpPr/>
          <p:nvPr/>
        </p:nvSpPr>
        <p:spPr>
          <a:xfrm>
            <a:off x="1212851" y="5310717"/>
            <a:ext cx="1043516" cy="60960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Apoyo a la coordinación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T2: Matías Chávez</a:t>
            </a:r>
          </a:p>
        </p:txBody>
      </p:sp>
      <p:cxnSp>
        <p:nvCxnSpPr>
          <p:cNvPr id="61" name="Conector recto 53"/>
          <p:cNvCxnSpPr/>
          <p:nvPr/>
        </p:nvCxnSpPr>
        <p:spPr>
          <a:xfrm>
            <a:off x="3352800" y="3873500"/>
            <a:ext cx="0" cy="2476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Rectángulo 13"/>
          <p:cNvSpPr/>
          <p:nvPr/>
        </p:nvSpPr>
        <p:spPr>
          <a:xfrm>
            <a:off x="10276417" y="4089402"/>
            <a:ext cx="1253067" cy="74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Coordinadores  Delegados de Epidemiología</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Recortar rectángulo de esquina diagonal 9"/>
          <p:cNvSpPr/>
          <p:nvPr/>
        </p:nvSpPr>
        <p:spPr>
          <a:xfrm>
            <a:off x="2432051" y="5310717"/>
            <a:ext cx="1043516" cy="60960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Apoyo a la coordinación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T1: Nicolas Soza</a:t>
            </a:r>
          </a:p>
        </p:txBody>
      </p:sp>
      <p:sp>
        <p:nvSpPr>
          <p:cNvPr id="67" name="Recortar rectángulo de esquina diagonal 9"/>
          <p:cNvSpPr/>
          <p:nvPr/>
        </p:nvSpPr>
        <p:spPr>
          <a:xfrm>
            <a:off x="3655485" y="5340351"/>
            <a:ext cx="1043516" cy="60960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Apoyo a la coordinación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T2: Estefania Salinas</a:t>
            </a:r>
          </a:p>
        </p:txBody>
      </p:sp>
      <p:sp>
        <p:nvSpPr>
          <p:cNvPr id="68" name="Abrir llave 24"/>
          <p:cNvSpPr/>
          <p:nvPr/>
        </p:nvSpPr>
        <p:spPr>
          <a:xfrm rot="5400000">
            <a:off x="3365500" y="4425951"/>
            <a:ext cx="391584" cy="1504949"/>
          </a:xfrm>
          <a:prstGeom prst="leftBrace">
            <a:avLst/>
          </a:prstGeom>
        </p:spPr>
        <p:style>
          <a:lnRef idx="1">
            <a:schemeClr val="accent1"/>
          </a:lnRef>
          <a:fillRef idx="0">
            <a:schemeClr val="accent1"/>
          </a:fillRef>
          <a:effectRef idx="0">
            <a:schemeClr val="accent1"/>
          </a:effectRef>
          <a:fontRef idx="minor">
            <a:schemeClr val="tx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Recortar rectángulo de esquina diagonal 9"/>
          <p:cNvSpPr/>
          <p:nvPr/>
        </p:nvSpPr>
        <p:spPr>
          <a:xfrm>
            <a:off x="6503839" y="5417974"/>
            <a:ext cx="1037167" cy="586317"/>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Apoyo a la coordinación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T1: Brayan Villalon</a:t>
            </a:r>
          </a:p>
        </p:txBody>
      </p:sp>
      <p:sp>
        <p:nvSpPr>
          <p:cNvPr id="70" name="Recortar rectángulo de esquina diagonal 9"/>
          <p:cNvSpPr/>
          <p:nvPr/>
        </p:nvSpPr>
        <p:spPr>
          <a:xfrm>
            <a:off x="7720923" y="5422207"/>
            <a:ext cx="1026583" cy="60960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Apoyo a la coordinación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T2: Valeria Molina</a:t>
            </a:r>
          </a:p>
        </p:txBody>
      </p:sp>
      <p:sp>
        <p:nvSpPr>
          <p:cNvPr id="71" name="Abrir llave 24"/>
          <p:cNvSpPr/>
          <p:nvPr/>
        </p:nvSpPr>
        <p:spPr>
          <a:xfrm rot="5400000">
            <a:off x="7434497" y="4571951"/>
            <a:ext cx="336549" cy="1335616"/>
          </a:xfrm>
          <a:prstGeom prst="leftBrace">
            <a:avLst/>
          </a:prstGeom>
        </p:spPr>
        <p:style>
          <a:lnRef idx="1">
            <a:schemeClr val="accent1"/>
          </a:lnRef>
          <a:fillRef idx="0">
            <a:schemeClr val="accent1"/>
          </a:fillRef>
          <a:effectRef idx="0">
            <a:schemeClr val="accent1"/>
          </a:effectRef>
          <a:fontRef idx="minor">
            <a:schemeClr val="tx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0" name="Conector recto de flecha 79"/>
          <p:cNvCxnSpPr>
            <a:stCxn id="14" idx="1"/>
          </p:cNvCxnSpPr>
          <p:nvPr/>
        </p:nvCxnSpPr>
        <p:spPr>
          <a:xfrm rot="16200000" flipH="1">
            <a:off x="822326" y="4551892"/>
            <a:ext cx="143933" cy="444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4" name="Abrir llave 24"/>
          <p:cNvSpPr/>
          <p:nvPr/>
        </p:nvSpPr>
        <p:spPr>
          <a:xfrm rot="5400000" flipH="1">
            <a:off x="969434" y="5228167"/>
            <a:ext cx="205317" cy="1737784"/>
          </a:xfrm>
          <a:prstGeom prst="leftBrace">
            <a:avLst/>
          </a:prstGeom>
        </p:spPr>
        <p:style>
          <a:lnRef idx="1">
            <a:schemeClr val="accent1"/>
          </a:lnRef>
          <a:fillRef idx="0">
            <a:schemeClr val="accent1"/>
          </a:fillRef>
          <a:effectRef idx="0">
            <a:schemeClr val="accent1"/>
          </a:effectRef>
          <a:fontRef idx="minor">
            <a:schemeClr val="tx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ortar rectángulo de esquina diagonal 9"/>
          <p:cNvSpPr/>
          <p:nvPr/>
        </p:nvSpPr>
        <p:spPr>
          <a:xfrm>
            <a:off x="311151" y="6239933"/>
            <a:ext cx="1519767" cy="389467"/>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Equipo de Trazadores T1 y T2</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Abrir llave 24"/>
          <p:cNvSpPr/>
          <p:nvPr/>
        </p:nvSpPr>
        <p:spPr>
          <a:xfrm rot="5400000" flipH="1">
            <a:off x="3342218" y="5255685"/>
            <a:ext cx="205316" cy="1737783"/>
          </a:xfrm>
          <a:prstGeom prst="leftBrace">
            <a:avLst/>
          </a:prstGeom>
        </p:spPr>
        <p:style>
          <a:lnRef idx="1">
            <a:schemeClr val="accent1"/>
          </a:lnRef>
          <a:fillRef idx="0">
            <a:schemeClr val="accent1"/>
          </a:fillRef>
          <a:effectRef idx="0">
            <a:schemeClr val="accent1"/>
          </a:effectRef>
          <a:fontRef idx="minor">
            <a:schemeClr val="tx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ortar rectángulo de esquina diagonal 9"/>
          <p:cNvSpPr/>
          <p:nvPr/>
        </p:nvSpPr>
        <p:spPr>
          <a:xfrm>
            <a:off x="2705100" y="6258984"/>
            <a:ext cx="1737784" cy="389467"/>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Equipo de Investigadores T1 y T2</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Abrir llave 24"/>
          <p:cNvSpPr/>
          <p:nvPr/>
        </p:nvSpPr>
        <p:spPr>
          <a:xfrm rot="5400000" flipH="1">
            <a:off x="7371672" y="5278274"/>
            <a:ext cx="205317" cy="1737784"/>
          </a:xfrm>
          <a:prstGeom prst="leftBrace">
            <a:avLst/>
          </a:prstGeom>
        </p:spPr>
        <p:style>
          <a:lnRef idx="1">
            <a:schemeClr val="accent1"/>
          </a:lnRef>
          <a:fillRef idx="0">
            <a:schemeClr val="accent1"/>
          </a:fillRef>
          <a:effectRef idx="0">
            <a:schemeClr val="accent1"/>
          </a:effectRef>
          <a:fontRef idx="minor">
            <a:schemeClr val="tx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Recortar rectángulo de esquina diagonal 9"/>
          <p:cNvSpPr/>
          <p:nvPr/>
        </p:nvSpPr>
        <p:spPr>
          <a:xfrm>
            <a:off x="6713389" y="6290041"/>
            <a:ext cx="1521883" cy="389467"/>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Equipo de Seguidores T1  y T2</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Redondear rectángulo de esquina del mismo lado 13"/>
          <p:cNvSpPr/>
          <p:nvPr/>
        </p:nvSpPr>
        <p:spPr>
          <a:xfrm>
            <a:off x="8428971" y="3998051"/>
            <a:ext cx="1716345" cy="466002"/>
          </a:xfrm>
          <a:prstGeom prst="round2SameRect">
            <a:avLst>
              <a:gd name="adj1" fmla="val 16667"/>
              <a:gd name="adj2" fmla="val 50000"/>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67" b="1" i="0" u="none" strike="noStrike" kern="1200" cap="none" spc="0" normalizeH="0" baseline="0" noProof="0" dirty="0">
                <a:ln>
                  <a:noFill/>
                </a:ln>
                <a:solidFill>
                  <a:prstClr val="white"/>
                </a:solidFill>
                <a:effectLst/>
                <a:uLnTx/>
                <a:uFillTx/>
                <a:latin typeface="Calibri" panose="020F0502020204030204"/>
                <a:ea typeface="+mn-ea"/>
                <a:cs typeface="+mn-cs"/>
              </a:rPr>
              <a:t>Brotes SP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67" b="1" i="0" u="none" strike="noStrike" kern="1200" cap="none" spc="0" normalizeH="0" baseline="0" noProof="0" dirty="0">
                <a:ln>
                  <a:noFill/>
                </a:ln>
                <a:solidFill>
                  <a:prstClr val="white"/>
                </a:solidFill>
                <a:effectLst/>
                <a:uLnTx/>
                <a:uFillTx/>
                <a:latin typeface="Calibri" panose="020F0502020204030204"/>
                <a:ea typeface="+mn-ea"/>
                <a:cs typeface="+mn-cs"/>
              </a:rPr>
              <a:t>(I: brotes activos)</a:t>
            </a:r>
            <a:endParaRPr kumimoji="0" lang="es-CL" sz="1467"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4" name="Conector recto de flecha 123"/>
          <p:cNvCxnSpPr/>
          <p:nvPr/>
        </p:nvCxnSpPr>
        <p:spPr>
          <a:xfrm>
            <a:off x="9456330" y="4309368"/>
            <a:ext cx="0" cy="385566"/>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cxnSp>
        <p:nvCxnSpPr>
          <p:cNvPr id="131" name="Conector recto 53"/>
          <p:cNvCxnSpPr/>
          <p:nvPr/>
        </p:nvCxnSpPr>
        <p:spPr>
          <a:xfrm>
            <a:off x="9370484" y="3617384"/>
            <a:ext cx="0" cy="2434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2" name="Conector recto 53"/>
          <p:cNvCxnSpPr/>
          <p:nvPr/>
        </p:nvCxnSpPr>
        <p:spPr>
          <a:xfrm>
            <a:off x="10380133" y="3871384"/>
            <a:ext cx="0" cy="24341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8" name="Conector recto 137"/>
          <p:cNvCxnSpPr>
            <a:cxnSpLocks/>
          </p:cNvCxnSpPr>
          <p:nvPr/>
        </p:nvCxnSpPr>
        <p:spPr>
          <a:xfrm>
            <a:off x="4040718" y="1940984"/>
            <a:ext cx="2876549" cy="0"/>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39" name="Conector recto 53"/>
          <p:cNvCxnSpPr>
            <a:cxnSpLocks/>
          </p:cNvCxnSpPr>
          <p:nvPr/>
        </p:nvCxnSpPr>
        <p:spPr>
          <a:xfrm>
            <a:off x="6917267" y="1928284"/>
            <a:ext cx="0" cy="13546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0" name="Conector recto 53"/>
          <p:cNvCxnSpPr/>
          <p:nvPr/>
        </p:nvCxnSpPr>
        <p:spPr>
          <a:xfrm>
            <a:off x="4040717" y="1932518"/>
            <a:ext cx="0" cy="14816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2" name="115 Conector recto de flecha"/>
          <p:cNvCxnSpPr/>
          <p:nvPr/>
        </p:nvCxnSpPr>
        <p:spPr>
          <a:xfrm flipH="1">
            <a:off x="5441951" y="1722968"/>
            <a:ext cx="0" cy="232833"/>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6" name="Redondear rectángulo de esquina diagonal 145"/>
          <p:cNvSpPr/>
          <p:nvPr/>
        </p:nvSpPr>
        <p:spPr>
          <a:xfrm>
            <a:off x="9965269" y="1016179"/>
            <a:ext cx="1926167" cy="855514"/>
          </a:xfrm>
          <a:prstGeom prst="round2Diag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50" b="1" i="0" u="none" strike="noStrike" kern="1200" cap="none" spc="0" normalizeH="0" baseline="0" noProof="0" dirty="0">
                <a:ln>
                  <a:noFill/>
                </a:ln>
                <a:solidFill>
                  <a:prstClr val="white"/>
                </a:solidFill>
                <a:effectLst/>
                <a:uLnTx/>
                <a:uFillTx/>
                <a:latin typeface="Calibri" panose="020F0502020204030204"/>
                <a:ea typeface="+mn-ea"/>
                <a:cs typeface="+mn-cs"/>
              </a:rPr>
              <a:t>Prepara nomina con casos sospechoso, confirmados y  probables e  Identifica probables brotes familiares y del ámbito laboral.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9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Redondear rectángulo de esquina diagonal 155"/>
          <p:cNvSpPr/>
          <p:nvPr/>
        </p:nvSpPr>
        <p:spPr>
          <a:xfrm>
            <a:off x="9339429" y="2057108"/>
            <a:ext cx="2436284" cy="582084"/>
          </a:xfrm>
          <a:prstGeom prst="round2Diag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667"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667"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Aplica y resuelve mejoras con Delegados de epidemiologia del sistema de salud</a:t>
            </a:r>
            <a:endParaRPr kumimoji="0" lang="es-CL" sz="1067"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06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8" name="Conector recto 157"/>
          <p:cNvCxnSpPr>
            <a:stCxn id="12" idx="3"/>
            <a:endCxn id="156" idx="2"/>
          </p:cNvCxnSpPr>
          <p:nvPr/>
        </p:nvCxnSpPr>
        <p:spPr>
          <a:xfrm flipV="1">
            <a:off x="8599338" y="2348150"/>
            <a:ext cx="740091" cy="14052"/>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161" name="Conector recto 53"/>
          <p:cNvCxnSpPr/>
          <p:nvPr/>
        </p:nvCxnSpPr>
        <p:spPr>
          <a:xfrm>
            <a:off x="4047733" y="2646410"/>
            <a:ext cx="2117" cy="22436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2" name="Conector recto 53"/>
          <p:cNvCxnSpPr/>
          <p:nvPr/>
        </p:nvCxnSpPr>
        <p:spPr>
          <a:xfrm>
            <a:off x="6917267" y="2677585"/>
            <a:ext cx="0" cy="22224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2" name="Conector recto de flecha 56"/>
          <p:cNvCxnSpPr/>
          <p:nvPr/>
        </p:nvCxnSpPr>
        <p:spPr>
          <a:xfrm rot="5400000">
            <a:off x="3391958" y="4562476"/>
            <a:ext cx="167217"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75" name="74 Flecha izquierda y derecha"/>
          <p:cNvSpPr/>
          <p:nvPr/>
        </p:nvSpPr>
        <p:spPr>
          <a:xfrm>
            <a:off x="1566333" y="3278718"/>
            <a:ext cx="6959601" cy="334433"/>
          </a:xfrm>
          <a:prstGeom prst="lef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75 Flecha abajo"/>
          <p:cNvSpPr/>
          <p:nvPr/>
        </p:nvSpPr>
        <p:spPr>
          <a:xfrm rot="10800000">
            <a:off x="5401734" y="3532717"/>
            <a:ext cx="404284" cy="328083"/>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115 Conector recto de flecha"/>
          <p:cNvCxnSpPr/>
          <p:nvPr/>
        </p:nvCxnSpPr>
        <p:spPr>
          <a:xfrm rot="5400000">
            <a:off x="1012826" y="5161492"/>
            <a:ext cx="220133" cy="2117"/>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1" name="115 Conector recto de flecha"/>
          <p:cNvCxnSpPr/>
          <p:nvPr/>
        </p:nvCxnSpPr>
        <p:spPr>
          <a:xfrm rot="5400000">
            <a:off x="3334809" y="6090710"/>
            <a:ext cx="283633" cy="2117"/>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2" name="115 Conector recto de flecha"/>
          <p:cNvCxnSpPr/>
          <p:nvPr/>
        </p:nvCxnSpPr>
        <p:spPr>
          <a:xfrm rot="5400000">
            <a:off x="1078443" y="5993342"/>
            <a:ext cx="254000" cy="2116"/>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4" name="115 Conector recto de flecha"/>
          <p:cNvCxnSpPr/>
          <p:nvPr/>
        </p:nvCxnSpPr>
        <p:spPr>
          <a:xfrm rot="5400000">
            <a:off x="3402543" y="5123391"/>
            <a:ext cx="152400" cy="6351"/>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7" name="115 Conector recto de flecha"/>
          <p:cNvCxnSpPr/>
          <p:nvPr/>
        </p:nvCxnSpPr>
        <p:spPr>
          <a:xfrm rot="5400000">
            <a:off x="7331455" y="5172441"/>
            <a:ext cx="175683" cy="2117"/>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8" name="115 Conector recto de flecha"/>
          <p:cNvCxnSpPr/>
          <p:nvPr/>
        </p:nvCxnSpPr>
        <p:spPr>
          <a:xfrm rot="5400000">
            <a:off x="7429881" y="6140816"/>
            <a:ext cx="220133" cy="2116"/>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1" name="110 Conector recto"/>
          <p:cNvCxnSpPr/>
          <p:nvPr/>
        </p:nvCxnSpPr>
        <p:spPr>
          <a:xfrm flipV="1">
            <a:off x="8130118" y="3848101"/>
            <a:ext cx="3261783" cy="12700"/>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78" name="Título 1"/>
          <p:cNvSpPr txBox="1">
            <a:spLocks/>
          </p:cNvSpPr>
          <p:nvPr/>
        </p:nvSpPr>
        <p:spPr>
          <a:xfrm>
            <a:off x="-382060" y="157532"/>
            <a:ext cx="4394201" cy="116593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L" sz="2800" b="1" i="0" u="none" strike="noStrike" kern="1200" cap="none" spc="0" normalizeH="0" baseline="0" noProof="0" dirty="0">
                <a:ln>
                  <a:noFill/>
                </a:ln>
                <a:solidFill>
                  <a:srgbClr val="002060"/>
                </a:solidFill>
                <a:effectLst/>
                <a:uLnTx/>
                <a:uFillTx/>
                <a:latin typeface="Calibri" panose="020F0502020204030204"/>
                <a:ea typeface="+mj-ea"/>
                <a:cs typeface="+mj-cs"/>
              </a:rPr>
              <a:t>Estructura Centro de Trazabilidad</a:t>
            </a:r>
          </a:p>
        </p:txBody>
      </p:sp>
      <p:sp>
        <p:nvSpPr>
          <p:cNvPr id="83" name="Redondear rectángulo de esquina del mismo lado 13"/>
          <p:cNvSpPr/>
          <p:nvPr/>
        </p:nvSpPr>
        <p:spPr>
          <a:xfrm>
            <a:off x="4462376" y="4092742"/>
            <a:ext cx="2143061" cy="441375"/>
          </a:xfrm>
          <a:prstGeom prst="round2SameRect">
            <a:avLst/>
          </a:prstGeom>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Calibri" panose="020F0502020204030204"/>
                <a:ea typeface="+mn-ea"/>
                <a:cs typeface="+mn-cs"/>
              </a:rPr>
              <a:t>Bandeja de seguimiento  (I: global)</a:t>
            </a:r>
            <a:endParaRPr kumimoji="0" lang="es-CL"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Rectángulo 13"/>
          <p:cNvSpPr/>
          <p:nvPr/>
        </p:nvSpPr>
        <p:spPr>
          <a:xfrm>
            <a:off x="4596657" y="4679901"/>
            <a:ext cx="1971356" cy="285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Apoyo a la Coordinacion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cxnSp>
        <p:nvCxnSpPr>
          <p:cNvPr id="11" name="Conector recto de flecha 10"/>
          <p:cNvCxnSpPr/>
          <p:nvPr/>
        </p:nvCxnSpPr>
        <p:spPr>
          <a:xfrm>
            <a:off x="6605437" y="4836585"/>
            <a:ext cx="2641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H="1">
            <a:off x="4313769" y="4836585"/>
            <a:ext cx="28288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3" name="Conector recto de flecha 56"/>
          <p:cNvCxnSpPr/>
          <p:nvPr/>
        </p:nvCxnSpPr>
        <p:spPr>
          <a:xfrm rot="5400000">
            <a:off x="5521206" y="4607987"/>
            <a:ext cx="167217" cy="0"/>
          </a:xfrm>
          <a:prstGeom prst="straightConnector1">
            <a:avLst/>
          </a:prstGeom>
          <a:ln w="12700">
            <a:tailEnd type="triangle"/>
          </a:ln>
        </p:spPr>
        <p:style>
          <a:lnRef idx="2">
            <a:schemeClr val="accent1"/>
          </a:lnRef>
          <a:fillRef idx="0">
            <a:schemeClr val="accent1"/>
          </a:fillRef>
          <a:effectRef idx="1">
            <a:schemeClr val="accent1"/>
          </a:effectRef>
          <a:fontRef idx="minor">
            <a:schemeClr val="tx1"/>
          </a:fontRef>
        </p:style>
      </p:cxnSp>
      <p:sp>
        <p:nvSpPr>
          <p:cNvPr id="95" name="Abrir llave 24"/>
          <p:cNvSpPr/>
          <p:nvPr/>
        </p:nvSpPr>
        <p:spPr>
          <a:xfrm rot="5400000">
            <a:off x="5392937" y="4439389"/>
            <a:ext cx="391584" cy="1504949"/>
          </a:xfrm>
          <a:prstGeom prst="leftBrace">
            <a:avLst/>
          </a:prstGeom>
        </p:spPr>
        <p:style>
          <a:lnRef idx="1">
            <a:schemeClr val="accent1"/>
          </a:lnRef>
          <a:fillRef idx="0">
            <a:schemeClr val="accent1"/>
          </a:fillRef>
          <a:effectRef idx="0">
            <a:schemeClr val="accent1"/>
          </a:effectRef>
          <a:fontRef idx="minor">
            <a:schemeClr val="tx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ortar rectángulo de esquina diagonal 9"/>
          <p:cNvSpPr/>
          <p:nvPr/>
        </p:nvSpPr>
        <p:spPr>
          <a:xfrm>
            <a:off x="4739912" y="5355166"/>
            <a:ext cx="855201" cy="454393"/>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T1: Mauricio Quezada</a:t>
            </a:r>
          </a:p>
        </p:txBody>
      </p:sp>
      <p:sp>
        <p:nvSpPr>
          <p:cNvPr id="99" name="Recortar rectángulo de esquina diagonal 9"/>
          <p:cNvSpPr/>
          <p:nvPr/>
        </p:nvSpPr>
        <p:spPr>
          <a:xfrm>
            <a:off x="5671286" y="5384800"/>
            <a:ext cx="756380" cy="496730"/>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67" b="1" i="0" u="none" strike="noStrike" kern="1200" cap="none" spc="0" normalizeH="0" baseline="0" noProof="0" dirty="0">
                <a:ln>
                  <a:noFill/>
                </a:ln>
                <a:solidFill>
                  <a:prstClr val="white"/>
                </a:solidFill>
                <a:effectLst/>
                <a:uLnTx/>
                <a:uFillTx/>
                <a:latin typeface="Calibri" panose="020F0502020204030204"/>
                <a:ea typeface="+mn-ea"/>
                <a:cs typeface="+mn-cs"/>
              </a:rPr>
              <a:t>T2: Valeria Molina</a:t>
            </a:r>
          </a:p>
        </p:txBody>
      </p:sp>
      <p:sp>
        <p:nvSpPr>
          <p:cNvPr id="100" name="Abrir llave 24"/>
          <p:cNvSpPr/>
          <p:nvPr/>
        </p:nvSpPr>
        <p:spPr>
          <a:xfrm rot="5400000" flipH="1">
            <a:off x="5553957" y="5123714"/>
            <a:ext cx="154887" cy="1627761"/>
          </a:xfrm>
          <a:prstGeom prst="leftBrace">
            <a:avLst/>
          </a:prstGeom>
        </p:spPr>
        <p:style>
          <a:lnRef idx="1">
            <a:schemeClr val="accent1"/>
          </a:lnRef>
          <a:fillRef idx="0">
            <a:schemeClr val="accent1"/>
          </a:fillRef>
          <a:effectRef idx="0">
            <a:schemeClr val="accent1"/>
          </a:effectRef>
          <a:fontRef idx="minor">
            <a:schemeClr val="tx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ortar rectángulo de esquina diagonal 9"/>
          <p:cNvSpPr/>
          <p:nvPr/>
        </p:nvSpPr>
        <p:spPr>
          <a:xfrm>
            <a:off x="4738724" y="6065630"/>
            <a:ext cx="1737784" cy="389467"/>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white"/>
                </a:solidFill>
                <a:effectLst/>
                <a:uLnTx/>
                <a:uFillTx/>
                <a:latin typeface="Calibri" panose="020F0502020204030204"/>
                <a:ea typeface="+mn-ea"/>
                <a:cs typeface="+mn-cs"/>
              </a:rPr>
              <a:t>Equipo de Investigadores T1 y T2</a:t>
            </a:r>
            <a:endParaRPr kumimoji="0" lang="es-CL"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3" name="115 Conector recto de flecha"/>
          <p:cNvCxnSpPr/>
          <p:nvPr/>
        </p:nvCxnSpPr>
        <p:spPr>
          <a:xfrm>
            <a:off x="5543245" y="5843200"/>
            <a:ext cx="8759" cy="213501"/>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Rectángulo 26"/>
          <p:cNvSpPr/>
          <p:nvPr/>
        </p:nvSpPr>
        <p:spPr>
          <a:xfrm>
            <a:off x="492124" y="3143248"/>
            <a:ext cx="1001185" cy="495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rPr>
              <a:t>Áreas</a:t>
            </a:r>
            <a:endParaRPr kumimoji="0" lang="es-C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7091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2"/>
          </p:nvPr>
        </p:nvSpPr>
        <p:spPr>
          <a:xfrm>
            <a:off x="766762" y="1916912"/>
            <a:ext cx="10339388" cy="4836313"/>
          </a:xfrm>
          <a:ln>
            <a:solidFill>
              <a:schemeClr val="accent1"/>
            </a:solidFill>
            <a:prstDash val="lgDash"/>
          </a:ln>
        </p:spPr>
        <p:txBody>
          <a:bodyPr>
            <a:noAutofit/>
          </a:bodyPr>
          <a:lstStyle/>
          <a:p>
            <a:pPr>
              <a:lnSpc>
                <a:spcPct val="150000"/>
              </a:lnSpc>
              <a:spcBef>
                <a:spcPts val="0"/>
              </a:spcBef>
              <a:defRPr/>
            </a:pPr>
            <a:r>
              <a:rPr lang="es-CL" sz="1400" dirty="0">
                <a:solidFill>
                  <a:schemeClr val="accent5">
                    <a:lumMod val="75000"/>
                  </a:schemeClr>
                </a:solidFill>
                <a:latin typeface="+mn-lt"/>
              </a:rPr>
              <a:t>Clínica Tarapacá  </a:t>
            </a:r>
          </a:p>
          <a:p>
            <a:pPr>
              <a:lnSpc>
                <a:spcPct val="150000"/>
              </a:lnSpc>
              <a:spcBef>
                <a:spcPts val="0"/>
              </a:spcBef>
              <a:defRPr/>
            </a:pPr>
            <a:r>
              <a:rPr lang="es-CL" sz="1400" dirty="0">
                <a:solidFill>
                  <a:schemeClr val="accent5">
                    <a:lumMod val="75000"/>
                  </a:schemeClr>
                </a:solidFill>
                <a:latin typeface="+mn-lt"/>
              </a:rPr>
              <a:t>Clínica Iquique.</a:t>
            </a:r>
          </a:p>
          <a:p>
            <a:pPr>
              <a:lnSpc>
                <a:spcPct val="150000"/>
              </a:lnSpc>
              <a:spcBef>
                <a:spcPts val="0"/>
              </a:spcBef>
              <a:defRPr/>
            </a:pPr>
            <a:r>
              <a:rPr lang="es-CL" sz="1400" dirty="0">
                <a:solidFill>
                  <a:schemeClr val="accent5">
                    <a:lumMod val="75000"/>
                  </a:schemeClr>
                </a:solidFill>
                <a:latin typeface="+mn-lt"/>
              </a:rPr>
              <a:t>CGU Dr. Héctor Reyno.</a:t>
            </a:r>
          </a:p>
          <a:p>
            <a:pPr>
              <a:lnSpc>
                <a:spcPct val="150000"/>
              </a:lnSpc>
              <a:spcBef>
                <a:spcPts val="0"/>
              </a:spcBef>
              <a:defRPr/>
            </a:pPr>
            <a:r>
              <a:rPr lang="es-CL" sz="1400" dirty="0">
                <a:solidFill>
                  <a:schemeClr val="accent5">
                    <a:lumMod val="75000"/>
                  </a:schemeClr>
                </a:solidFill>
                <a:latin typeface="+mn-lt"/>
              </a:rPr>
              <a:t>Ejercicio libre de la profesión.</a:t>
            </a:r>
          </a:p>
          <a:p>
            <a:pPr>
              <a:lnSpc>
                <a:spcPct val="150000"/>
              </a:lnSpc>
              <a:spcBef>
                <a:spcPts val="0"/>
              </a:spcBef>
              <a:defRPr/>
            </a:pPr>
            <a:r>
              <a:rPr lang="es-CL" sz="1400" dirty="0">
                <a:solidFill>
                  <a:schemeClr val="accent5">
                    <a:lumMod val="75000"/>
                  </a:schemeClr>
                </a:solidFill>
                <a:latin typeface="+mn-lt"/>
              </a:rPr>
              <a:t>Hospital  </a:t>
            </a:r>
            <a:r>
              <a:rPr lang="es-CL" sz="1400" dirty="0" err="1">
                <a:solidFill>
                  <a:schemeClr val="accent5">
                    <a:lumMod val="75000"/>
                  </a:schemeClr>
                </a:solidFill>
                <a:latin typeface="+mn-lt"/>
              </a:rPr>
              <a:t>DR.Ernesto</a:t>
            </a:r>
            <a:r>
              <a:rPr lang="es-CL" sz="1400" dirty="0">
                <a:solidFill>
                  <a:schemeClr val="accent5">
                    <a:lumMod val="75000"/>
                  </a:schemeClr>
                </a:solidFill>
                <a:latin typeface="+mn-lt"/>
              </a:rPr>
              <a:t> Torres Galdames</a:t>
            </a:r>
          </a:p>
          <a:p>
            <a:pPr>
              <a:lnSpc>
                <a:spcPct val="150000"/>
              </a:lnSpc>
              <a:spcBef>
                <a:spcPts val="0"/>
              </a:spcBef>
              <a:defRPr/>
            </a:pPr>
            <a:r>
              <a:rPr lang="es-CL" sz="1400" dirty="0">
                <a:solidFill>
                  <a:schemeClr val="accent5">
                    <a:lumMod val="75000"/>
                  </a:schemeClr>
                </a:solidFill>
                <a:latin typeface="+mn-lt"/>
              </a:rPr>
              <a:t>Casos de APS no investigados después de las 24 horas de ser informados del resultado de PCR.</a:t>
            </a:r>
          </a:p>
          <a:p>
            <a:pPr>
              <a:lnSpc>
                <a:spcPct val="150000"/>
              </a:lnSpc>
              <a:spcBef>
                <a:spcPts val="0"/>
              </a:spcBef>
              <a:defRPr/>
            </a:pPr>
            <a:r>
              <a:rPr lang="es-CL" sz="1400" dirty="0">
                <a:solidFill>
                  <a:schemeClr val="accent5">
                    <a:lumMod val="75000"/>
                  </a:schemeClr>
                </a:solidFill>
                <a:latin typeface="+mn-lt"/>
              </a:rPr>
              <a:t>Instituciones (Testeos SSI)</a:t>
            </a:r>
          </a:p>
          <a:p>
            <a:pPr>
              <a:lnSpc>
                <a:spcPct val="150000"/>
              </a:lnSpc>
              <a:spcBef>
                <a:spcPts val="0"/>
              </a:spcBef>
              <a:defRPr/>
            </a:pPr>
            <a:r>
              <a:rPr lang="es-CL" sz="1400" dirty="0">
                <a:solidFill>
                  <a:schemeClr val="accent5">
                    <a:lumMod val="75000"/>
                  </a:schemeClr>
                </a:solidFill>
                <a:latin typeface="+mn-lt"/>
              </a:rPr>
              <a:t>Policlínicos de Empresas Mineras.</a:t>
            </a:r>
          </a:p>
          <a:p>
            <a:pPr>
              <a:lnSpc>
                <a:spcPct val="150000"/>
              </a:lnSpc>
              <a:spcBef>
                <a:spcPts val="0"/>
              </a:spcBef>
              <a:defRPr/>
            </a:pPr>
            <a:r>
              <a:rPr lang="es-CL" sz="1400" dirty="0">
                <a:solidFill>
                  <a:schemeClr val="accent5">
                    <a:lumMod val="75000"/>
                  </a:schemeClr>
                </a:solidFill>
                <a:latin typeface="+mn-lt"/>
              </a:rPr>
              <a:t>Laboratorios  clínicos privados.</a:t>
            </a:r>
          </a:p>
          <a:p>
            <a:pPr>
              <a:lnSpc>
                <a:spcPct val="150000"/>
              </a:lnSpc>
              <a:spcBef>
                <a:spcPts val="0"/>
              </a:spcBef>
              <a:defRPr/>
            </a:pPr>
            <a:r>
              <a:rPr lang="es-CL" sz="1400" dirty="0">
                <a:solidFill>
                  <a:schemeClr val="accent5">
                    <a:lumMod val="75000"/>
                  </a:schemeClr>
                </a:solidFill>
                <a:latin typeface="+mn-lt"/>
              </a:rPr>
              <a:t>FFAA (familiares y sociales).</a:t>
            </a:r>
          </a:p>
          <a:p>
            <a:pPr>
              <a:lnSpc>
                <a:spcPct val="150000"/>
              </a:lnSpc>
              <a:spcBef>
                <a:spcPts val="0"/>
              </a:spcBef>
              <a:defRPr/>
            </a:pPr>
            <a:r>
              <a:rPr lang="es-CL" sz="1400" dirty="0">
                <a:solidFill>
                  <a:schemeClr val="accent5">
                    <a:lumMod val="75000"/>
                  </a:schemeClr>
                </a:solidFill>
                <a:latin typeface="+mn-lt"/>
              </a:rPr>
              <a:t>Gendarmería (familiar y social).</a:t>
            </a:r>
          </a:p>
          <a:p>
            <a:pPr>
              <a:lnSpc>
                <a:spcPct val="150000"/>
              </a:lnSpc>
              <a:spcBef>
                <a:spcPts val="0"/>
              </a:spcBef>
              <a:defRPr/>
            </a:pPr>
            <a:r>
              <a:rPr lang="es-CL" sz="1400" dirty="0">
                <a:solidFill>
                  <a:schemeClr val="accent5">
                    <a:lumMod val="75000"/>
                  </a:schemeClr>
                </a:solidFill>
                <a:latin typeface="+mn-lt"/>
              </a:rPr>
              <a:t>Centros de Diálisis</a:t>
            </a:r>
          </a:p>
          <a:p>
            <a:pPr>
              <a:lnSpc>
                <a:spcPct val="150000"/>
              </a:lnSpc>
              <a:spcBef>
                <a:spcPts val="0"/>
              </a:spcBef>
              <a:defRPr/>
            </a:pPr>
            <a:r>
              <a:rPr lang="es-CL" sz="1400" dirty="0">
                <a:solidFill>
                  <a:schemeClr val="accent5">
                    <a:lumMod val="75000"/>
                  </a:schemeClr>
                </a:solidFill>
                <a:latin typeface="+mn-lt"/>
              </a:rPr>
              <a:t>IST - Instituto de Salud del Trabajador</a:t>
            </a:r>
          </a:p>
          <a:p>
            <a:pPr>
              <a:lnSpc>
                <a:spcPct val="150000"/>
              </a:lnSpc>
              <a:spcBef>
                <a:spcPts val="0"/>
              </a:spcBef>
              <a:defRPr/>
            </a:pPr>
            <a:r>
              <a:rPr lang="es-CL" sz="1400" dirty="0">
                <a:solidFill>
                  <a:schemeClr val="accent5">
                    <a:lumMod val="75000"/>
                  </a:schemeClr>
                </a:solidFill>
                <a:latin typeface="+mn-lt"/>
              </a:rPr>
              <a:t>Mutual Cámara Chilena de la Construcción - CCHC</a:t>
            </a:r>
          </a:p>
          <a:p>
            <a:pPr>
              <a:lnSpc>
                <a:spcPct val="150000"/>
              </a:lnSpc>
              <a:spcBef>
                <a:spcPts val="0"/>
              </a:spcBef>
              <a:defRPr/>
            </a:pPr>
            <a:r>
              <a:rPr lang="es-CL" sz="1400" dirty="0">
                <a:solidFill>
                  <a:schemeClr val="accent5">
                    <a:lumMod val="75000"/>
                  </a:schemeClr>
                </a:solidFill>
                <a:latin typeface="+mn-lt"/>
              </a:rPr>
              <a:t>Servicio Médico Legal</a:t>
            </a:r>
            <a:endParaRPr lang="es-ES" sz="1400" dirty="0">
              <a:solidFill>
                <a:schemeClr val="accent5">
                  <a:lumMod val="75000"/>
                </a:schemeClr>
              </a:solidFill>
            </a:endParaRPr>
          </a:p>
        </p:txBody>
      </p:sp>
      <p:sp>
        <p:nvSpPr>
          <p:cNvPr id="5" name="CuadroTexto 4">
            <a:extLst>
              <a:ext uri="{FF2B5EF4-FFF2-40B4-BE49-F238E27FC236}">
                <a16:creationId xmlns:a16="http://schemas.microsoft.com/office/drawing/2014/main" xmlns="" id="{637699B8-2ED8-4326-B0C2-ACAB2F8742D4}"/>
              </a:ext>
            </a:extLst>
          </p:cNvPr>
          <p:cNvSpPr txBox="1"/>
          <p:nvPr/>
        </p:nvSpPr>
        <p:spPr>
          <a:xfrm>
            <a:off x="652463" y="1270581"/>
            <a:ext cx="10453688" cy="523220"/>
          </a:xfrm>
          <a:prstGeom prst="rect">
            <a:avLst/>
          </a:prstGeom>
          <a:noFill/>
        </p:spPr>
        <p:txBody>
          <a:bodyPr wrap="square">
            <a:spAutoFit/>
          </a:bodyPr>
          <a:lstStyle/>
          <a:p>
            <a:pPr>
              <a:spcBef>
                <a:spcPts val="0"/>
              </a:spcBef>
              <a:defRPr/>
            </a:pPr>
            <a:r>
              <a:rPr lang="es-CL" sz="1400" dirty="0">
                <a:solidFill>
                  <a:schemeClr val="accent5">
                    <a:lumMod val="75000"/>
                  </a:schemeClr>
                </a:solidFill>
                <a:latin typeface="+mn-lt"/>
              </a:rPr>
              <a:t>En el centro de Investigación de la SEREMI de Salud se realiza la investigación de casos (confirmados, probables y sospechas) e identificación e investigación de contactos, de los siguientes establecimientos de salud:</a:t>
            </a:r>
          </a:p>
        </p:txBody>
      </p:sp>
      <p:sp>
        <p:nvSpPr>
          <p:cNvPr id="7" name="CuadroTexto 6">
            <a:extLst>
              <a:ext uri="{FF2B5EF4-FFF2-40B4-BE49-F238E27FC236}">
                <a16:creationId xmlns:a16="http://schemas.microsoft.com/office/drawing/2014/main" xmlns="" id="{AEAEE3DA-671A-4BD8-991F-42F91B82A86F}"/>
              </a:ext>
            </a:extLst>
          </p:cNvPr>
          <p:cNvSpPr txBox="1"/>
          <p:nvPr/>
        </p:nvSpPr>
        <p:spPr>
          <a:xfrm>
            <a:off x="652462" y="353110"/>
            <a:ext cx="10453687" cy="830997"/>
          </a:xfrm>
          <a:prstGeom prst="rect">
            <a:avLst/>
          </a:prstGeom>
          <a:noFill/>
        </p:spPr>
        <p:txBody>
          <a:bodyPr wrap="square">
            <a:spAutoFit/>
          </a:bodyPr>
          <a:lstStyle/>
          <a:p>
            <a:pPr algn="ctr"/>
            <a:r>
              <a:rPr lang="es-CL" sz="2400" dirty="0">
                <a:solidFill>
                  <a:srgbClr val="002060"/>
                </a:solidFill>
              </a:rPr>
              <a:t>Establecimientos a los que se realiza la Investigación Epidemiológica de casos y contactos</a:t>
            </a:r>
          </a:p>
        </p:txBody>
      </p:sp>
    </p:spTree>
    <p:extLst>
      <p:ext uri="{BB962C8B-B14F-4D97-AF65-F5344CB8AC3E}">
        <p14:creationId xmlns:p14="http://schemas.microsoft.com/office/powerpoint/2010/main" val="912577494"/>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quarter" idx="11"/>
          </p:nvPr>
        </p:nvSpPr>
        <p:spPr>
          <a:xfrm>
            <a:off x="300567" y="1400174"/>
            <a:ext cx="11290300" cy="5131859"/>
          </a:xfrm>
          <a:ln>
            <a:solidFill>
              <a:schemeClr val="accent1"/>
            </a:solidFill>
            <a:prstDash val="lgDash"/>
          </a:ln>
        </p:spPr>
        <p:txBody>
          <a:bodyPr>
            <a:noAutofit/>
          </a:bodyPr>
          <a:lstStyle/>
          <a:p>
            <a:pPr algn="just">
              <a:lnSpc>
                <a:spcPct val="100000"/>
              </a:lnSpc>
              <a:spcBef>
                <a:spcPts val="0"/>
              </a:spcBef>
              <a:defRPr/>
            </a:pPr>
            <a:endParaRPr lang="es-CL" sz="1600" b="0" dirty="0">
              <a:solidFill>
                <a:schemeClr val="accent1"/>
              </a:solidFill>
              <a:latin typeface="+mn-lt"/>
            </a:endParaRPr>
          </a:p>
          <a:p>
            <a:pPr algn="just">
              <a:lnSpc>
                <a:spcPct val="100000"/>
              </a:lnSpc>
              <a:spcBef>
                <a:spcPts val="0"/>
              </a:spcBef>
              <a:defRPr/>
            </a:pPr>
            <a:r>
              <a:rPr lang="es-CL" sz="1600" b="0" dirty="0">
                <a:solidFill>
                  <a:schemeClr val="accent1"/>
                </a:solidFill>
                <a:latin typeface="+mn-lt"/>
              </a:rPr>
              <a:t>Inicia el proceso de validación verificando el registros de los 5 considerando, datos de laboratorio (resultados positivos o negativos) y cumplimiento oportuno de la notificación previa al fecha de la toma de muestra del examen.</a:t>
            </a:r>
          </a:p>
          <a:p>
            <a:pPr marL="609585" indent="-609585" algn="just">
              <a:lnSpc>
                <a:spcPct val="100000"/>
              </a:lnSpc>
              <a:spcBef>
                <a:spcPts val="0"/>
              </a:spcBef>
              <a:buFont typeface="+mj-lt"/>
              <a:buAutoNum type="arabicPeriod"/>
              <a:defRPr/>
            </a:pPr>
            <a:endParaRPr lang="es-CL" sz="1600" b="0" dirty="0">
              <a:latin typeface="+mn-lt"/>
            </a:endParaRPr>
          </a:p>
          <a:p>
            <a:pPr algn="just">
              <a:lnSpc>
                <a:spcPct val="100000"/>
              </a:lnSpc>
              <a:spcBef>
                <a:spcPts val="0"/>
              </a:spcBef>
              <a:defRPr/>
            </a:pPr>
            <a:r>
              <a:rPr lang="es-ES" sz="1600" b="0" u="sng" dirty="0">
                <a:latin typeface="+mn-lt"/>
              </a:rPr>
              <a:t>Funciones de la Sala EPIVIGILA:</a:t>
            </a:r>
          </a:p>
          <a:p>
            <a:pPr algn="just">
              <a:lnSpc>
                <a:spcPct val="100000"/>
              </a:lnSpc>
              <a:spcBef>
                <a:spcPts val="0"/>
              </a:spcBef>
              <a:defRPr/>
            </a:pPr>
            <a:endParaRPr lang="es-ES" sz="1600" b="0" u="sng" dirty="0">
              <a:latin typeface="+mn-lt"/>
            </a:endParaRPr>
          </a:p>
          <a:p>
            <a:pPr marL="380990" indent="-380990" algn="just">
              <a:lnSpc>
                <a:spcPct val="100000"/>
              </a:lnSpc>
              <a:spcBef>
                <a:spcPts val="0"/>
              </a:spcBef>
              <a:buFont typeface="Wingdings" panose="05000000000000000000" pitchFamily="2" charset="2"/>
              <a:buChar char="Ø"/>
              <a:defRPr/>
            </a:pPr>
            <a:r>
              <a:rPr lang="es-ES" sz="1600" b="0" dirty="0">
                <a:solidFill>
                  <a:srgbClr val="002060"/>
                </a:solidFill>
                <a:latin typeface="+mn-lt"/>
              </a:rPr>
              <a:t>Identificar los casos confirmados por laboratorio, verificar su notificación oportuna y gestión con medico si corresponde.</a:t>
            </a:r>
          </a:p>
          <a:p>
            <a:pPr marL="380990" indent="-380990" algn="just">
              <a:lnSpc>
                <a:spcPct val="100000"/>
              </a:lnSpc>
              <a:spcBef>
                <a:spcPts val="0"/>
              </a:spcBef>
              <a:buFont typeface="Wingdings" panose="05000000000000000000" pitchFamily="2" charset="2"/>
              <a:buChar char="Ø"/>
              <a:defRPr/>
            </a:pPr>
            <a:r>
              <a:rPr lang="es-ES" sz="1600" b="0" dirty="0">
                <a:solidFill>
                  <a:srgbClr val="002060"/>
                </a:solidFill>
                <a:latin typeface="+mn-lt"/>
              </a:rPr>
              <a:t>Revisar diariamente las notificaciones pendientes de validar de la red asistencial </a:t>
            </a:r>
            <a:r>
              <a:rPr lang="es-ES" sz="1600" b="0" dirty="0" err="1">
                <a:solidFill>
                  <a:srgbClr val="002060"/>
                </a:solidFill>
                <a:latin typeface="+mn-lt"/>
              </a:rPr>
              <a:t>PyP</a:t>
            </a:r>
            <a:r>
              <a:rPr lang="es-ES" sz="1600" b="0" dirty="0">
                <a:solidFill>
                  <a:srgbClr val="002060"/>
                </a:solidFill>
                <a:latin typeface="+mn-lt"/>
              </a:rPr>
              <a:t>. Y enviar nomina con folio Epivigila al delegado de epidemiologia, para que realice correcciones/o complete datos, según Art. 3 DS N°7.</a:t>
            </a:r>
          </a:p>
          <a:p>
            <a:pPr marL="380990" indent="-380990" algn="just">
              <a:lnSpc>
                <a:spcPct val="100000"/>
              </a:lnSpc>
              <a:spcBef>
                <a:spcPts val="0"/>
              </a:spcBef>
              <a:buFont typeface="Wingdings" panose="05000000000000000000" pitchFamily="2" charset="2"/>
              <a:buChar char="Ø"/>
              <a:defRPr/>
            </a:pPr>
            <a:r>
              <a:rPr lang="es-ES" sz="1600" b="0" dirty="0">
                <a:solidFill>
                  <a:srgbClr val="002060"/>
                </a:solidFill>
                <a:latin typeface="+mn-lt"/>
              </a:rPr>
              <a:t>Revisar diariamente los resultados de RT-PCR de laboratorio, según base de datos, registrar datos de la muestra positiva o negativa incluyendo las BAC.  </a:t>
            </a:r>
          </a:p>
          <a:p>
            <a:pPr marL="380990" indent="-380990" algn="just">
              <a:lnSpc>
                <a:spcPct val="100000"/>
              </a:lnSpc>
              <a:spcBef>
                <a:spcPts val="0"/>
              </a:spcBef>
              <a:buFont typeface="Wingdings" panose="05000000000000000000" pitchFamily="2" charset="2"/>
              <a:buChar char="Ø"/>
              <a:defRPr/>
            </a:pPr>
            <a:r>
              <a:rPr lang="es-ES" sz="1600" b="0" dirty="0">
                <a:solidFill>
                  <a:srgbClr val="002060"/>
                </a:solidFill>
                <a:latin typeface="+mn-lt"/>
              </a:rPr>
              <a:t>Con resultados de laboratorios realizar registros de cambios de estado a confirmado, probable y descartado.</a:t>
            </a:r>
          </a:p>
          <a:p>
            <a:pPr marL="380990" indent="-380990" algn="just">
              <a:lnSpc>
                <a:spcPct val="100000"/>
              </a:lnSpc>
              <a:spcBef>
                <a:spcPts val="0"/>
              </a:spcBef>
              <a:buFont typeface="Wingdings" panose="05000000000000000000" pitchFamily="2" charset="2"/>
              <a:buChar char="Ø"/>
              <a:defRPr/>
            </a:pPr>
            <a:r>
              <a:rPr lang="es-ES" sz="1600" b="0" dirty="0">
                <a:solidFill>
                  <a:srgbClr val="002060"/>
                </a:solidFill>
                <a:latin typeface="+mn-lt"/>
              </a:rPr>
              <a:t>Validar los casos del ámbito de SEREMI de salud, verificando el registro de la fecha de la toma de la muestra. (el investigador deberá completar los datos faltantes en la notificación durante la investigación del caso confirmado o  probable).</a:t>
            </a:r>
          </a:p>
          <a:p>
            <a:pPr marL="380990" indent="-380990" algn="just">
              <a:lnSpc>
                <a:spcPct val="100000"/>
              </a:lnSpc>
              <a:spcBef>
                <a:spcPts val="0"/>
              </a:spcBef>
              <a:buFont typeface="Wingdings" panose="05000000000000000000" pitchFamily="2" charset="2"/>
              <a:buChar char="Ø"/>
              <a:defRPr/>
            </a:pPr>
            <a:r>
              <a:rPr lang="es-ES" sz="1600" b="0" dirty="0">
                <a:solidFill>
                  <a:srgbClr val="002060"/>
                </a:solidFill>
                <a:latin typeface="+mn-lt"/>
              </a:rPr>
              <a:t>Registrar diariamente la clasificación final y fecha.</a:t>
            </a:r>
          </a:p>
          <a:p>
            <a:pPr marL="380990" indent="-380990" algn="just">
              <a:lnSpc>
                <a:spcPct val="100000"/>
              </a:lnSpc>
              <a:spcBef>
                <a:spcPts val="0"/>
              </a:spcBef>
              <a:buFont typeface="Wingdings" panose="05000000000000000000" pitchFamily="2" charset="2"/>
              <a:buChar char="Ø"/>
              <a:defRPr/>
            </a:pPr>
            <a:r>
              <a:rPr lang="es-ES" sz="1600" b="0" dirty="0">
                <a:solidFill>
                  <a:srgbClr val="002060"/>
                </a:solidFill>
                <a:latin typeface="+mn-lt"/>
              </a:rPr>
              <a:t>Derivar casos a otras regiones. </a:t>
            </a:r>
          </a:p>
          <a:p>
            <a:pPr marL="380990" indent="-380990" algn="just">
              <a:lnSpc>
                <a:spcPct val="100000"/>
              </a:lnSpc>
              <a:spcBef>
                <a:spcPts val="0"/>
              </a:spcBef>
              <a:buFont typeface="Wingdings" panose="05000000000000000000" pitchFamily="2" charset="2"/>
              <a:buChar char="Ø"/>
              <a:defRPr/>
            </a:pPr>
            <a:r>
              <a:rPr lang="es-ES" sz="1600" b="0" dirty="0">
                <a:solidFill>
                  <a:srgbClr val="002060"/>
                </a:solidFill>
                <a:latin typeface="+mn-lt"/>
              </a:rPr>
              <a:t>Revisar diariamente las notificaciones ya investigadas e identificar las que falta registros en la notificación, completarlos contactando al investigador del caso. </a:t>
            </a:r>
          </a:p>
          <a:p>
            <a:pPr marL="380990" indent="-380990" algn="just">
              <a:lnSpc>
                <a:spcPct val="100000"/>
              </a:lnSpc>
              <a:spcBef>
                <a:spcPts val="0"/>
              </a:spcBef>
              <a:buFont typeface="Wingdings" panose="05000000000000000000" pitchFamily="2" charset="2"/>
              <a:buChar char="Ø"/>
              <a:defRPr/>
            </a:pPr>
            <a:r>
              <a:rPr lang="es-CL" sz="1600" b="0" dirty="0">
                <a:solidFill>
                  <a:srgbClr val="002060"/>
                </a:solidFill>
                <a:latin typeface="+mn-lt"/>
              </a:rPr>
              <a:t>Cierre de formularios de notificación, cuando corresponda. </a:t>
            </a:r>
          </a:p>
          <a:p>
            <a:pPr marL="380990" indent="-380990" algn="just">
              <a:lnSpc>
                <a:spcPct val="100000"/>
              </a:lnSpc>
              <a:spcBef>
                <a:spcPts val="0"/>
              </a:spcBef>
              <a:buFont typeface="Wingdings" panose="05000000000000000000" pitchFamily="2" charset="2"/>
              <a:buChar char="Ø"/>
              <a:defRPr/>
            </a:pPr>
            <a:r>
              <a:rPr lang="es-MX" sz="1600" b="0" dirty="0">
                <a:solidFill>
                  <a:srgbClr val="002060"/>
                </a:solidFill>
                <a:latin typeface="+mn-lt"/>
              </a:rPr>
              <a:t>Informar y copiar en las gestiones a la epidemióloga y encargada de la vigilancia. </a:t>
            </a:r>
            <a:endParaRPr lang="es-CL" sz="1600" b="0" dirty="0">
              <a:solidFill>
                <a:srgbClr val="002060"/>
              </a:solidFill>
              <a:latin typeface="+mn-lt"/>
            </a:endParaRPr>
          </a:p>
          <a:p>
            <a:pPr marL="609585" indent="-609585" algn="just">
              <a:lnSpc>
                <a:spcPct val="100000"/>
              </a:lnSpc>
              <a:spcBef>
                <a:spcPts val="0"/>
              </a:spcBef>
              <a:buFont typeface="+mj-lt"/>
              <a:buAutoNum type="arabicPeriod"/>
              <a:defRPr/>
            </a:pPr>
            <a:endParaRPr lang="es-CL" sz="1600" b="0" dirty="0">
              <a:latin typeface="+mn-lt"/>
            </a:endParaRPr>
          </a:p>
          <a:p>
            <a:pPr marL="380990" indent="-380990" algn="just">
              <a:lnSpc>
                <a:spcPct val="100000"/>
              </a:lnSpc>
              <a:spcBef>
                <a:spcPts val="0"/>
              </a:spcBef>
              <a:buFont typeface="Wingdings" panose="05000000000000000000" pitchFamily="2" charset="2"/>
              <a:buChar char="Ø"/>
              <a:defRPr/>
            </a:pPr>
            <a:endParaRPr lang="es-ES" sz="1600" b="0" dirty="0">
              <a:latin typeface="+mn-lt"/>
            </a:endParaRPr>
          </a:p>
          <a:p>
            <a:pPr marL="609585" indent="-609585" algn="just">
              <a:lnSpc>
                <a:spcPct val="100000"/>
              </a:lnSpc>
              <a:spcBef>
                <a:spcPts val="0"/>
              </a:spcBef>
              <a:buFont typeface="+mj-lt"/>
              <a:buAutoNum type="arabicPeriod"/>
              <a:defRPr/>
            </a:pPr>
            <a:endParaRPr lang="es-CL" sz="1600" b="0" dirty="0">
              <a:latin typeface="+mn-lt"/>
            </a:endParaRPr>
          </a:p>
          <a:p>
            <a:pPr marL="609585" indent="-609585" algn="just">
              <a:lnSpc>
                <a:spcPct val="100000"/>
              </a:lnSpc>
              <a:spcBef>
                <a:spcPts val="0"/>
              </a:spcBef>
              <a:buFont typeface="+mj-lt"/>
              <a:buAutoNum type="arabicPeriod"/>
              <a:defRPr/>
            </a:pPr>
            <a:endParaRPr lang="es-CL" sz="1600" b="0" dirty="0">
              <a:latin typeface="+mn-lt"/>
            </a:endParaRPr>
          </a:p>
          <a:p>
            <a:pPr marL="609585" indent="-609585" algn="just">
              <a:lnSpc>
                <a:spcPct val="100000"/>
              </a:lnSpc>
              <a:spcBef>
                <a:spcPts val="0"/>
              </a:spcBef>
              <a:buFont typeface="+mj-lt"/>
              <a:buAutoNum type="arabicPeriod"/>
              <a:defRPr/>
            </a:pPr>
            <a:endParaRPr lang="es-CL" sz="1600" b="0" dirty="0">
              <a:latin typeface="+mn-lt"/>
            </a:endParaRPr>
          </a:p>
        </p:txBody>
      </p:sp>
      <p:sp>
        <p:nvSpPr>
          <p:cNvPr id="4" name="CuadroTexto 3">
            <a:extLst>
              <a:ext uri="{FF2B5EF4-FFF2-40B4-BE49-F238E27FC236}">
                <a16:creationId xmlns:a16="http://schemas.microsoft.com/office/drawing/2014/main" xmlns="" id="{831CA363-1C36-480E-88E9-76AC2F0E3D42}"/>
              </a:ext>
            </a:extLst>
          </p:cNvPr>
          <p:cNvSpPr txBox="1"/>
          <p:nvPr/>
        </p:nvSpPr>
        <p:spPr>
          <a:xfrm>
            <a:off x="2897717" y="328082"/>
            <a:ext cx="6096000" cy="461665"/>
          </a:xfrm>
          <a:prstGeom prst="rect">
            <a:avLst/>
          </a:prstGeom>
          <a:noFill/>
        </p:spPr>
        <p:txBody>
          <a:bodyPr wrap="square">
            <a:spAutoFit/>
          </a:bodyPr>
          <a:lstStyle/>
          <a:p>
            <a:pPr algn="ctr">
              <a:defRPr/>
            </a:pPr>
            <a:r>
              <a:rPr lang="es-CL" sz="2400" dirty="0">
                <a:solidFill>
                  <a:srgbClr val="002060"/>
                </a:solidFill>
                <a:latin typeface="+mn-lt"/>
              </a:rPr>
              <a:t>Área </a:t>
            </a:r>
            <a:r>
              <a:rPr lang="es-CL" sz="2400" dirty="0" err="1">
                <a:solidFill>
                  <a:srgbClr val="002060"/>
                </a:solidFill>
                <a:latin typeface="+mn-lt"/>
              </a:rPr>
              <a:t>Epivigila</a:t>
            </a:r>
            <a:r>
              <a:rPr lang="es-CL" sz="2400" dirty="0">
                <a:solidFill>
                  <a:srgbClr val="002060"/>
                </a:solidFill>
                <a:latin typeface="+mn-lt"/>
              </a:rPr>
              <a:t> </a:t>
            </a:r>
          </a:p>
        </p:txBody>
      </p:sp>
    </p:spTree>
    <p:extLst>
      <p:ext uri="{BB962C8B-B14F-4D97-AF65-F5344CB8AC3E}">
        <p14:creationId xmlns:p14="http://schemas.microsoft.com/office/powerpoint/2010/main" val="32259317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quarter" idx="12"/>
          </p:nvPr>
        </p:nvSpPr>
        <p:spPr>
          <a:xfrm>
            <a:off x="114300" y="1343025"/>
            <a:ext cx="11887200" cy="5233459"/>
          </a:xfrm>
          <a:ln>
            <a:solidFill>
              <a:schemeClr val="accent1"/>
            </a:solidFill>
            <a:prstDash val="dashDot"/>
          </a:ln>
        </p:spPr>
        <p:txBody>
          <a:bodyPr>
            <a:normAutofit/>
          </a:bodyPr>
          <a:lstStyle/>
          <a:p>
            <a:pPr>
              <a:lnSpc>
                <a:spcPct val="100000"/>
              </a:lnSpc>
              <a:spcBef>
                <a:spcPts val="0"/>
              </a:spcBef>
              <a:defRPr/>
            </a:pPr>
            <a:endParaRPr lang="es-CL" sz="1600" dirty="0">
              <a:latin typeface="+mn-lt"/>
            </a:endParaRPr>
          </a:p>
          <a:p>
            <a:pPr>
              <a:lnSpc>
                <a:spcPct val="100000"/>
              </a:lnSpc>
              <a:spcBef>
                <a:spcPts val="0"/>
              </a:spcBef>
              <a:defRPr/>
            </a:pPr>
            <a:r>
              <a:rPr lang="es-CL" sz="1600" dirty="0">
                <a:solidFill>
                  <a:schemeClr val="accent1"/>
                </a:solidFill>
                <a:latin typeface="+mn-lt"/>
              </a:rPr>
              <a:t>Inicia el proceso de investigación epidemiológica de casos dentro de las 48 horas de su confirmación por laboratorio o casos probables según la fecha de notificación  y contactos dentro de las 48 horas de su identificación por el caso y sus respectivos registros en Epivigila. </a:t>
            </a:r>
          </a:p>
          <a:p>
            <a:pPr>
              <a:lnSpc>
                <a:spcPct val="100000"/>
              </a:lnSpc>
              <a:spcBef>
                <a:spcPts val="0"/>
              </a:spcBef>
              <a:defRPr/>
            </a:pPr>
            <a:endParaRPr lang="es-ES" sz="1600" dirty="0">
              <a:latin typeface="+mn-lt"/>
            </a:endParaRPr>
          </a:p>
          <a:p>
            <a:pPr>
              <a:lnSpc>
                <a:spcPct val="100000"/>
              </a:lnSpc>
              <a:spcBef>
                <a:spcPts val="0"/>
              </a:spcBef>
              <a:defRPr/>
            </a:pPr>
            <a:r>
              <a:rPr lang="es-ES" sz="1600" u="sng" dirty="0">
                <a:latin typeface="+mn-lt"/>
              </a:rPr>
              <a:t>Funciones de la sala Investigaciones</a:t>
            </a:r>
          </a:p>
          <a:p>
            <a:pPr marL="380990" indent="-380990">
              <a:lnSpc>
                <a:spcPct val="100000"/>
              </a:lnSpc>
              <a:spcBef>
                <a:spcPts val="0"/>
              </a:spcBef>
              <a:buFont typeface="Wingdings" panose="05000000000000000000" pitchFamily="2" charset="2"/>
              <a:buChar char="Ø"/>
              <a:defRPr/>
            </a:pPr>
            <a:endParaRPr lang="es-ES" sz="1600" dirty="0">
              <a:latin typeface="+mn-lt"/>
            </a:endParaRP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Realizar investigación de casos y contactos (clínicas privadas, BAC, familiares y sociales de las fuerzas armadas, Instituciones, brotes).</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Registrar en el formulario de notificación: datos de laboratorio (FTM-FEM-FRM) y los resultados positivos  o negativos, cambio de etapa clínica, registro de clasificación final, verificar 5 considerandos y validación según corresponda.</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Registrar y corregir todas las variables del formulario de notificación COVID-19, en la primera llamada de investigación. </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Registrar primera llamada de seguimiento al caso en el calendario, al realizar llamado efectivo que da inicio a la investigación.</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Realizar identificación de contactos estrechos e ingresarlos en la plataforma Epivigila por el perfil bandeja de seguimiento.</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Registrar primera llamada de seguimiento en el calendario al realizar llamado efectivo al contacto estrecho Verificar el registro en el primer seguimiento en todas las investigación de la red.</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Constatación y validación de investigaciones de la red publica y privada. </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Realización de la investigación de los casos y contactos de APS que no realiza en 24 </a:t>
            </a:r>
            <a:r>
              <a:rPr lang="es-ES" sz="1600" dirty="0" err="1">
                <a:solidFill>
                  <a:schemeClr val="accent1">
                    <a:lumMod val="75000"/>
                  </a:schemeClr>
                </a:solidFill>
                <a:latin typeface="+mn-lt"/>
              </a:rPr>
              <a:t>hrs</a:t>
            </a:r>
            <a:r>
              <a:rPr lang="es-ES" sz="1600" dirty="0">
                <a:solidFill>
                  <a:schemeClr val="accent1">
                    <a:lumMod val="75000"/>
                  </a:schemeClr>
                </a:solidFill>
                <a:latin typeface="+mn-lt"/>
              </a:rPr>
              <a:t>. </a:t>
            </a:r>
          </a:p>
          <a:p>
            <a:pPr marL="380990" indent="-380990" algn="just">
              <a:lnSpc>
                <a:spcPct val="100000"/>
              </a:lnSpc>
              <a:spcBef>
                <a:spcPts val="0"/>
              </a:spcBef>
              <a:buFont typeface="Wingdings" panose="05000000000000000000" pitchFamily="2" charset="2"/>
              <a:buChar char="Ø"/>
              <a:defRPr/>
            </a:pPr>
            <a:r>
              <a:rPr lang="es-ES" sz="1600" dirty="0">
                <a:solidFill>
                  <a:schemeClr val="accent1">
                    <a:lumMod val="75000"/>
                  </a:schemeClr>
                </a:solidFill>
                <a:latin typeface="+mn-lt"/>
              </a:rPr>
              <a:t>Cumplir con la investigación oportuna de casos y contactos (efectiva) en &gt;48 horas diariamente.</a:t>
            </a:r>
          </a:p>
          <a:p>
            <a:pPr marL="380990" indent="-380990" algn="just">
              <a:lnSpc>
                <a:spcPct val="100000"/>
              </a:lnSpc>
              <a:spcBef>
                <a:spcPts val="0"/>
              </a:spcBef>
              <a:buFont typeface="Wingdings" panose="05000000000000000000" pitchFamily="2" charset="2"/>
              <a:buChar char="Ø"/>
              <a:defRPr/>
            </a:pPr>
            <a:r>
              <a:rPr lang="es-MX" sz="1600" dirty="0">
                <a:solidFill>
                  <a:schemeClr val="accent1">
                    <a:lumMod val="75000"/>
                  </a:schemeClr>
                </a:solidFill>
                <a:latin typeface="+mn-lt"/>
              </a:rPr>
              <a:t>Informar y copiar en las gestiones a la epidemióloga y encargada de la vigilancia. </a:t>
            </a:r>
            <a:endParaRPr lang="es-CL" sz="1600" dirty="0">
              <a:solidFill>
                <a:schemeClr val="accent1">
                  <a:lumMod val="75000"/>
                </a:schemeClr>
              </a:solidFill>
              <a:latin typeface="+mn-lt"/>
            </a:endParaRPr>
          </a:p>
          <a:p>
            <a:pPr marL="380990" indent="-380990" algn="just">
              <a:lnSpc>
                <a:spcPct val="100000"/>
              </a:lnSpc>
              <a:spcBef>
                <a:spcPts val="0"/>
              </a:spcBef>
              <a:buFont typeface="Wingdings" panose="05000000000000000000" pitchFamily="2" charset="2"/>
              <a:buChar char="Ø"/>
              <a:defRPr/>
            </a:pPr>
            <a:endParaRPr lang="es-ES" sz="1600" dirty="0">
              <a:solidFill>
                <a:schemeClr val="accent1">
                  <a:lumMod val="75000"/>
                </a:schemeClr>
              </a:solidFill>
              <a:latin typeface="+mn-lt"/>
            </a:endParaRPr>
          </a:p>
          <a:p>
            <a:pPr>
              <a:lnSpc>
                <a:spcPct val="100000"/>
              </a:lnSpc>
              <a:spcBef>
                <a:spcPts val="0"/>
              </a:spcBef>
              <a:defRPr/>
            </a:pPr>
            <a:endParaRPr lang="es-ES" sz="1600" dirty="0">
              <a:solidFill>
                <a:schemeClr val="accent1">
                  <a:lumMod val="75000"/>
                </a:schemeClr>
              </a:solidFill>
              <a:latin typeface="+mn-lt"/>
            </a:endParaRPr>
          </a:p>
        </p:txBody>
      </p:sp>
      <p:sp>
        <p:nvSpPr>
          <p:cNvPr id="4" name="CuadroTexto 3">
            <a:extLst>
              <a:ext uri="{FF2B5EF4-FFF2-40B4-BE49-F238E27FC236}">
                <a16:creationId xmlns:a16="http://schemas.microsoft.com/office/drawing/2014/main" xmlns="" id="{A2D0CF89-59AB-4E2F-8EF7-8B07020F0B1B}"/>
              </a:ext>
            </a:extLst>
          </p:cNvPr>
          <p:cNvSpPr txBox="1"/>
          <p:nvPr/>
        </p:nvSpPr>
        <p:spPr>
          <a:xfrm>
            <a:off x="2714625" y="281516"/>
            <a:ext cx="6096000" cy="505972"/>
          </a:xfrm>
          <a:prstGeom prst="rect">
            <a:avLst/>
          </a:prstGeom>
          <a:noFill/>
        </p:spPr>
        <p:txBody>
          <a:bodyPr wrap="square">
            <a:spAutoFit/>
          </a:bodyPr>
          <a:lstStyle/>
          <a:p>
            <a:pPr algn="ctr">
              <a:lnSpc>
                <a:spcPct val="120000"/>
              </a:lnSpc>
              <a:spcBef>
                <a:spcPts val="0"/>
              </a:spcBef>
              <a:defRPr/>
            </a:pPr>
            <a:r>
              <a:rPr lang="es-CL" sz="2400" dirty="0">
                <a:solidFill>
                  <a:srgbClr val="002060"/>
                </a:solidFill>
              </a:rPr>
              <a:t>Área de Investigación </a:t>
            </a:r>
          </a:p>
        </p:txBody>
      </p:sp>
    </p:spTree>
    <p:extLst>
      <p:ext uri="{BB962C8B-B14F-4D97-AF65-F5344CB8AC3E}">
        <p14:creationId xmlns:p14="http://schemas.microsoft.com/office/powerpoint/2010/main" val="441923717"/>
      </p:ext>
    </p:extLst>
  </p:cSld>
  <p:clrMapOvr>
    <a:masterClrMapping/>
  </p:clrMapOvr>
  <p:transition spd="med">
    <p:fade/>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1180</TotalTime>
  <Words>4334</Words>
  <Application>Microsoft Office PowerPoint</Application>
  <PresentationFormat>Personalizado</PresentationFormat>
  <Paragraphs>484</Paragraphs>
  <Slides>40</Slides>
  <Notes>6</Notes>
  <HiddenSlides>0</HiddenSlides>
  <MMClips>0</MMClips>
  <ScaleCrop>false</ScaleCrop>
  <HeadingPairs>
    <vt:vector size="4" baseType="variant">
      <vt:variant>
        <vt:lpstr>Tema</vt:lpstr>
      </vt:variant>
      <vt:variant>
        <vt:i4>2</vt:i4>
      </vt:variant>
      <vt:variant>
        <vt:lpstr>Títulos de diapositiva</vt:lpstr>
      </vt:variant>
      <vt:variant>
        <vt:i4>40</vt:i4>
      </vt:variant>
    </vt:vector>
  </HeadingPairs>
  <TitlesOfParts>
    <vt:vector size="42" baseType="lpstr">
      <vt:lpstr>Tema de Office</vt:lpstr>
      <vt:lpstr>1_Tema de Office</vt:lpstr>
      <vt:lpstr>Presentación de PowerPoint</vt:lpstr>
      <vt:lpstr>Presentación de PowerPoint</vt:lpstr>
      <vt:lpstr>Para contener la pandemia, la OMS recomienda como una de las estrategias centrales las acciones de Testeo, Trazabilidad y Aislamiento (TTA), las cuales consisten en detener la propagación de la enfermedad mediante la INVESTIGACIÓN de casos, la TRAZABILIDAD de los contactos y el AISLAMIENTO oportuno de las personas contagiadas o en riesgo de contagio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los resultados semanales</vt:lpstr>
      <vt:lpstr>Presentación de PowerPoint</vt:lpstr>
      <vt:lpstr>Presentación de PowerPoint</vt:lpstr>
      <vt:lpstr>Presentación de PowerPoint</vt:lpstr>
      <vt:lpstr>Presentación de PowerPoint</vt:lpstr>
      <vt:lpstr>2. Centros de Trazabilidad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Unidad de Gestión Territorial Departamento de Acción Sanitaria</vt:lpstr>
      <vt:lpstr>Unidad de Gestión Territorial </vt:lpstr>
      <vt:lpstr>Unidad de Gestión Territorial Departamento de Acción Sanitaria</vt:lpstr>
      <vt:lpstr>Programa de Control de Aislamiento Domiciliario (PCAD) </vt:lpstr>
      <vt:lpstr>Presentación de PowerPoint</vt:lpstr>
      <vt:lpstr>Antecedentes</vt:lpstr>
      <vt:lpstr>Presentación de PowerPoint</vt:lpstr>
      <vt:lpstr>Presentación de PowerPoint</vt:lpstr>
      <vt:lpstr>Presentación de PowerPoint</vt:lpstr>
      <vt:lpstr>Comunicación de Riesgo: Cadena de formación Ciudadana</vt:lpstr>
      <vt:lpstr>Comunicación de Riesgo: Trabajadores esenciales</vt:lpstr>
      <vt:lpstr>Estrategia Cuadrilla Sanitaria</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Gabriel Portal</dc:creator>
  <cp:lastModifiedBy>Alejandra Huanaco</cp:lastModifiedBy>
  <cp:revision>47</cp:revision>
  <dcterms:created xsi:type="dcterms:W3CDTF">2021-04-29T15:43:25Z</dcterms:created>
  <dcterms:modified xsi:type="dcterms:W3CDTF">2022-02-24T18:58:37Z</dcterms:modified>
</cp:coreProperties>
</file>