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73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86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04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75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290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68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777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74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77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985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900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17B8F-EAA5-FB40-A170-1691246D7919}" type="datetimeFigureOut">
              <a:rPr lang="es-ES" smtClean="0"/>
              <a:t>21-03-17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2B4D-AEBE-5249-A46E-A0E0261A6B5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15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COMGES Nº4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 smtClean="0"/>
              <a:t>METAS 2017</a:t>
            </a:r>
          </a:p>
          <a:p>
            <a:pPr algn="just"/>
            <a:r>
              <a:rPr lang="es-ES" sz="2400" dirty="0" smtClean="0"/>
              <a:t>Medir y optimizar la derivación de APS a la consulta médica de especialidad, manteniendo o alcanzando un % igual o menor al 10%. </a:t>
            </a:r>
          </a:p>
          <a:p>
            <a:pPr algn="just"/>
            <a:r>
              <a:rPr lang="es-ES" sz="2400" dirty="0" smtClean="0"/>
              <a:t>Disminuir las SIC no pertinentes de la APS a la consulta médica de especialidad a cifras menores o iguales al 10%, en relación con las 8 especialidades identificadas el 2016.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3568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COMGES Nº4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OBSERVACIONES</a:t>
            </a:r>
          </a:p>
          <a:p>
            <a:pPr algn="just"/>
            <a:r>
              <a:rPr lang="es-ES" sz="2400" dirty="0" smtClean="0"/>
              <a:t>En relación a la pertinencia </a:t>
            </a:r>
            <a:r>
              <a:rPr lang="es-ES" sz="2400" dirty="0" smtClean="0"/>
              <a:t>de las SIC se </a:t>
            </a:r>
            <a:r>
              <a:rPr lang="es-ES" sz="2400" dirty="0" smtClean="0"/>
              <a:t>solicita </a:t>
            </a:r>
            <a:r>
              <a:rPr lang="es-ES" sz="2400" dirty="0" smtClean="0"/>
              <a:t>no considerar para la evaluaci</a:t>
            </a:r>
            <a:r>
              <a:rPr lang="es-ES" sz="2400" dirty="0" smtClean="0"/>
              <a:t>ón los CGR y PSR ya que se realizan pocas interconsultas dada la baja población, lo cual generaría que el rechazo de una SIC alteraría significativamente el promedio total.</a:t>
            </a:r>
          </a:p>
          <a:p>
            <a:pPr marL="0" indent="0" algn="just">
              <a:buNone/>
            </a:pPr>
            <a:r>
              <a:rPr lang="es-ES" sz="2400" dirty="0" smtClean="0"/>
              <a:t> </a:t>
            </a:r>
          </a:p>
          <a:p>
            <a:pPr marL="0" indent="0" algn="just">
              <a:buNone/>
            </a:pPr>
            <a:r>
              <a:rPr lang="es-ES" sz="2400" b="1" dirty="0" smtClean="0"/>
              <a:t>OTROS</a:t>
            </a:r>
          </a:p>
          <a:p>
            <a:pPr algn="just"/>
            <a:r>
              <a:rPr lang="es-ES" sz="2400" dirty="0" smtClean="0"/>
              <a:t>Registro actual del HETG es manual, dado que registro electrónico incluye SIC de toda la red (incluyendo Hospital)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5499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COMGES Nº4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 smtClean="0"/>
              <a:t>CORTE MARZO</a:t>
            </a:r>
          </a:p>
          <a:p>
            <a:r>
              <a:rPr lang="es-ES" sz="2400" dirty="0" smtClean="0"/>
              <a:t>No se anticipan dificultades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0591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COMGES Nº6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 smtClean="0"/>
              <a:t>INDICADORES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 smtClean="0"/>
              <a:t>Promedio de tiempo de resoluci</a:t>
            </a:r>
            <a:r>
              <a:rPr lang="es-ES" sz="2400" dirty="0" smtClean="0"/>
              <a:t>ón por patología protocolizada con protocolos implementados el 2015 y 2016</a:t>
            </a:r>
          </a:p>
          <a:p>
            <a:pPr marL="857250" lvl="1" indent="-457200" algn="just"/>
            <a:r>
              <a:rPr lang="es-ES" sz="2000" dirty="0" smtClean="0"/>
              <a:t>Marzo: Disminución de 5% de los tiempos de resolución (respecto de la medición 2016) </a:t>
            </a:r>
          </a:p>
          <a:p>
            <a:pPr marL="857250" lvl="1" indent="-457200" algn="just"/>
            <a:r>
              <a:rPr lang="es-ES" sz="2000" dirty="0" smtClean="0"/>
              <a:t>Junio: Disminución del 10% de los tiempos de resolución </a:t>
            </a:r>
          </a:p>
          <a:p>
            <a:pPr marL="857250" lvl="1" indent="-457200" algn="just"/>
            <a:r>
              <a:rPr lang="es-ES" sz="2000" dirty="0" smtClean="0"/>
              <a:t>Septiembre: Disminución del 15% de los tiempos de resolución</a:t>
            </a:r>
          </a:p>
          <a:p>
            <a:pPr marL="857250" lvl="1" indent="-457200" algn="just"/>
            <a:r>
              <a:rPr lang="es-ES" sz="2000" dirty="0" smtClean="0"/>
              <a:t>Diciembre: Disminución del 20% de los tiempos de resolución y medición de </a:t>
            </a:r>
            <a:r>
              <a:rPr lang="es-ES" sz="2000" dirty="0" err="1" smtClean="0"/>
              <a:t>linea</a:t>
            </a:r>
            <a:r>
              <a:rPr lang="es-ES" sz="2000" dirty="0" smtClean="0"/>
              <a:t> de base de protocolos implementados el 2016</a:t>
            </a:r>
          </a:p>
        </p:txBody>
      </p:sp>
    </p:spTree>
    <p:extLst>
      <p:ext uri="{BB962C8B-B14F-4D97-AF65-F5344CB8AC3E}">
        <p14:creationId xmlns:p14="http://schemas.microsoft.com/office/powerpoint/2010/main" val="72781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sz="2400" b="1" dirty="0" smtClean="0"/>
              <a:t>OBSERVACIONES</a:t>
            </a:r>
          </a:p>
          <a:p>
            <a:pPr algn="just"/>
            <a:r>
              <a:rPr lang="es-ES" sz="2400" dirty="0" smtClean="0"/>
              <a:t>Existen protocolos de Urgencia los cuales no ingresan a lista de espera por tanto no es posible medir. </a:t>
            </a:r>
          </a:p>
          <a:p>
            <a:pPr algn="just"/>
            <a:r>
              <a:rPr lang="es-ES" sz="2400" dirty="0" smtClean="0"/>
              <a:t>Ingreso de pacientes a lista de espera en Iquique no contiene los diagn</a:t>
            </a:r>
            <a:r>
              <a:rPr lang="es-ES" sz="2400" dirty="0" smtClean="0"/>
              <a:t>ósticos por tanto el </a:t>
            </a:r>
            <a:r>
              <a:rPr lang="es-ES" sz="2400" dirty="0" err="1" smtClean="0"/>
              <a:t>Minsal</a:t>
            </a:r>
            <a:r>
              <a:rPr lang="es-ES" sz="2400" dirty="0" smtClean="0"/>
              <a:t> no puede enviar la muestra seleccionada de pacientes por patología. </a:t>
            </a:r>
          </a:p>
          <a:p>
            <a:pPr algn="just"/>
            <a:r>
              <a:rPr lang="es-ES" sz="2400" dirty="0" smtClean="0"/>
              <a:t>Es necesario recurrir a datos de plataforma Rayen para </a:t>
            </a:r>
            <a:r>
              <a:rPr lang="es-ES" sz="2400" dirty="0" err="1" smtClean="0"/>
              <a:t>extrar</a:t>
            </a:r>
            <a:r>
              <a:rPr lang="es-ES" sz="2400" dirty="0" smtClean="0"/>
              <a:t> manualmente la lista de pacientes. </a:t>
            </a:r>
            <a:endParaRPr lang="es-ES" sz="2400" dirty="0" smtClean="0"/>
          </a:p>
          <a:p>
            <a:pPr algn="just"/>
            <a:r>
              <a:rPr lang="es-ES" sz="2400" dirty="0" err="1" smtClean="0"/>
              <a:t>Linea</a:t>
            </a:r>
            <a:r>
              <a:rPr lang="es-ES" sz="2400" dirty="0" smtClean="0"/>
              <a:t> de base medida el 2016 no contiene los hitos solicitados (primera consulta – alta); en algunos casos contiene ingreso a lista de espera y egreso de la misma. Por tanto los datos no serian comparables con lo solicitado este año. </a:t>
            </a:r>
          </a:p>
          <a:p>
            <a:pPr algn="just"/>
            <a:r>
              <a:rPr lang="es-ES" sz="2400" dirty="0" smtClean="0"/>
              <a:t>Desconocimiento de altas de pacientes cuyas patolog</a:t>
            </a:r>
            <a:r>
              <a:rPr lang="es-ES" sz="2400" dirty="0" smtClean="0"/>
              <a:t>ías se encuentran protocolizadas. No existen registros.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1024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CORTE MARZO</a:t>
            </a:r>
          </a:p>
          <a:p>
            <a:pPr lvl="1"/>
            <a:r>
              <a:rPr lang="es-ES" sz="2000" dirty="0" smtClean="0"/>
              <a:t>Se anticipan dificultades para el cumplimiento dado que de encontrar un m</a:t>
            </a:r>
            <a:r>
              <a:rPr lang="es-ES" sz="2000" dirty="0" smtClean="0"/>
              <a:t>étodo para la medición del tiempo de resolución por patología no seria comparable a la </a:t>
            </a:r>
            <a:r>
              <a:rPr lang="es-ES" sz="2000" dirty="0" err="1" smtClean="0"/>
              <a:t>linea</a:t>
            </a:r>
            <a:r>
              <a:rPr lang="es-ES" sz="2000" dirty="0" smtClean="0"/>
              <a:t> de base del 2016.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961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2"/>
            </a:pPr>
            <a:r>
              <a:rPr lang="es-ES" sz="2400" dirty="0" smtClean="0"/>
              <a:t>Porcentaje </a:t>
            </a:r>
            <a:r>
              <a:rPr lang="es-ES" sz="2400" dirty="0"/>
              <a:t>de protocolos implementados en dos nuevas </a:t>
            </a:r>
            <a:r>
              <a:rPr lang="es-ES" sz="2400" dirty="0" smtClean="0"/>
              <a:t>especialidades </a:t>
            </a:r>
            <a:r>
              <a:rPr lang="es-ES" sz="2400" dirty="0"/>
              <a:t>de mayor tiempo de espera (2017</a:t>
            </a:r>
            <a:r>
              <a:rPr lang="es-ES" sz="2400" dirty="0" smtClean="0"/>
              <a:t>)</a:t>
            </a:r>
          </a:p>
          <a:p>
            <a:pPr marL="857250" lvl="1" indent="-457200"/>
            <a:r>
              <a:rPr lang="es-ES" sz="2000" dirty="0" smtClean="0"/>
              <a:t>Marzo: Definir 2 especialidades y 4 patologías a protocolizar. Plan de trabajo para el diseño de los protocolos</a:t>
            </a:r>
          </a:p>
          <a:p>
            <a:pPr marL="857250" lvl="1" indent="-457200"/>
            <a:r>
              <a:rPr lang="es-ES" sz="2000" dirty="0" smtClean="0"/>
              <a:t>Junio: Diseño del 100% de los nuevos protocolos </a:t>
            </a:r>
          </a:p>
          <a:p>
            <a:pPr marL="857250" lvl="1" indent="-457200"/>
            <a:r>
              <a:rPr lang="es-ES" sz="2000" dirty="0" smtClean="0"/>
              <a:t>Septiembre: Implementar el 50% de los protocolos comprometidos</a:t>
            </a:r>
          </a:p>
          <a:p>
            <a:pPr marL="857250" lvl="1" indent="-457200"/>
            <a:r>
              <a:rPr lang="es-ES" sz="2000" dirty="0" smtClean="0"/>
              <a:t>Diciembre: Implementar el 100% de los protocolos comprometidos</a:t>
            </a:r>
          </a:p>
          <a:p>
            <a:pPr marL="857250" lvl="1" indent="-457200"/>
            <a:endParaRPr lang="es-ES" sz="2000" dirty="0"/>
          </a:p>
          <a:p>
            <a:pPr marL="400050" lvl="1" indent="0">
              <a:buNone/>
            </a:pPr>
            <a:r>
              <a:rPr lang="es-ES" sz="2000" b="1" dirty="0" smtClean="0"/>
              <a:t>OBSERVACIONES: </a:t>
            </a:r>
            <a:r>
              <a:rPr lang="es-ES" sz="2000" dirty="0" smtClean="0"/>
              <a:t>Sin observaciones </a:t>
            </a:r>
          </a:p>
          <a:p>
            <a:pPr marL="400050" lvl="1" indent="0">
              <a:buNone/>
            </a:pPr>
            <a:r>
              <a:rPr lang="es-ES" sz="2000" b="1" dirty="0" smtClean="0"/>
              <a:t>CORTE MARZO: </a:t>
            </a:r>
            <a:r>
              <a:rPr lang="es-ES" sz="2000" dirty="0" smtClean="0"/>
              <a:t>No se anticipan dificultades</a:t>
            </a:r>
          </a:p>
        </p:txBody>
      </p:sp>
    </p:spTree>
    <p:extLst>
      <p:ext uri="{BB962C8B-B14F-4D97-AF65-F5344CB8AC3E}">
        <p14:creationId xmlns:p14="http://schemas.microsoft.com/office/powerpoint/2010/main" val="2811251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458</Words>
  <Application>Microsoft Macintosh PowerPoint</Application>
  <PresentationFormat>Presentación en pantalla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COMGES Nº4</vt:lpstr>
      <vt:lpstr>COMGES Nº4</vt:lpstr>
      <vt:lpstr>COMGES Nº4</vt:lpstr>
      <vt:lpstr>COMGES Nº6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Javiera Jaramillo Bravo</dc:creator>
  <cp:lastModifiedBy>Javiera Jaramillo Bravo</cp:lastModifiedBy>
  <cp:revision>4</cp:revision>
  <dcterms:created xsi:type="dcterms:W3CDTF">2017-03-21T22:05:26Z</dcterms:created>
  <dcterms:modified xsi:type="dcterms:W3CDTF">2017-03-21T22:43:00Z</dcterms:modified>
</cp:coreProperties>
</file>