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6" r:id="rId2"/>
    <p:sldId id="257" r:id="rId3"/>
    <p:sldId id="258" r:id="rId4"/>
    <p:sldId id="259" r:id="rId5"/>
    <p:sldId id="261" r:id="rId6"/>
    <p:sldId id="263" r:id="rId7"/>
    <p:sldId id="264" r:id="rId8"/>
    <p:sldId id="268" r:id="rId9"/>
    <p:sldId id="267" r:id="rId10"/>
    <p:sldId id="271" r:id="rId11"/>
    <p:sldId id="272" r:id="rId12"/>
    <p:sldId id="273" r:id="rId13"/>
    <p:sldId id="319" r:id="rId14"/>
    <p:sldId id="279" r:id="rId15"/>
    <p:sldId id="320" r:id="rId16"/>
    <p:sldId id="280" r:id="rId17"/>
    <p:sldId id="275" r:id="rId18"/>
    <p:sldId id="281" r:id="rId19"/>
    <p:sldId id="294" r:id="rId20"/>
    <p:sldId id="295" r:id="rId21"/>
    <p:sldId id="296" r:id="rId22"/>
    <p:sldId id="289" r:id="rId23"/>
    <p:sldId id="297" r:id="rId24"/>
    <p:sldId id="300" r:id="rId25"/>
    <p:sldId id="282" r:id="rId26"/>
    <p:sldId id="284" r:id="rId27"/>
    <p:sldId id="305" r:id="rId28"/>
    <p:sldId id="307" r:id="rId29"/>
    <p:sldId id="308" r:id="rId30"/>
    <p:sldId id="309" r:id="rId31"/>
    <p:sldId id="310" r:id="rId32"/>
    <p:sldId id="311" r:id="rId33"/>
    <p:sldId id="312" r:id="rId34"/>
    <p:sldId id="318" r:id="rId35"/>
    <p:sldId id="313" r:id="rId36"/>
    <p:sldId id="298" r:id="rId37"/>
    <p:sldId id="299" r:id="rId38"/>
    <p:sldId id="314" r:id="rId39"/>
    <p:sldId id="315" r:id="rId40"/>
    <p:sldId id="316" r:id="rId41"/>
    <p:sldId id="317" r:id="rId42"/>
    <p:sldId id="270" r:id="rId43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A1D09-A04F-41F0-B327-C1ABBAD6DC55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71350-2611-4476-B3CD-E4FF08D9DD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255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937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388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75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515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36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58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312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627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206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93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734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1B16-8144-4175-868D-B64D94EF7604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C78D-6F8D-4116-BE72-5919F0C6E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02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jpg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2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10" Type="http://schemas.openxmlformats.org/officeDocument/2006/relationships/image" Target="../media/image58.jp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3.doc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5.emf"/><Relationship Id="rId4" Type="http://schemas.openxmlformats.org/officeDocument/2006/relationships/package" Target="../embeddings/Microsoft_Word_Document4.docx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fael.villalobos@redsalud.gov.cl" TargetMode="External"/><Relationship Id="rId2" Type="http://schemas.openxmlformats.org/officeDocument/2006/relationships/hyperlink" Target="mailto:Nelson.castillo@redsalud.gov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lanificacion.ssi@redsalud.gov.c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COMPROMISOS DE GESTIÓN 2017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C:\Users\Nelson Castillo\Desktop\Image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44824"/>
            <a:ext cx="6748463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lson Castillo\Desktop\Image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79" y="1721364"/>
            <a:ext cx="6748463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lson Castillo\Desktop\logo s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65" y="1628799"/>
            <a:ext cx="2752725" cy="23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lson Castillo\Desktop\FOTOS FORMATOS\IQUIQUE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66975" cy="23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elson Castillo\Desktop\FOTOS FORMATOS\IQUIQUE\iquique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2" y="1628800"/>
            <a:ext cx="2628900" cy="23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elson Castillo\Desktop\FOTOS FORMATOS\IQUIQUE\parapente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65" y="4006202"/>
            <a:ext cx="2752725" cy="20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elson Castillo\Desktop\FOTOS NOCHE\IQUIQUE NOCTURNO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4" y="4006202"/>
            <a:ext cx="2647358" cy="20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elson Castillo\Desktop\FOTOS NOCHE\IQUIQUE NOCTURN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4006202"/>
            <a:ext cx="2456284" cy="20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ORGANIGRAMA COMGES SSI - 2017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05937"/>
              </p:ext>
            </p:extLst>
          </p:nvPr>
        </p:nvGraphicFramePr>
        <p:xfrm>
          <a:off x="457200" y="1600200"/>
          <a:ext cx="8229600" cy="44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Worksheet" r:id="rId3" imgW="14335057" imgH="7058025" progId="Excel.Sheet.12">
                  <p:embed/>
                </p:oleObj>
              </mc:Choice>
              <mc:Fallback>
                <p:oleObj name="Worksheet" r:id="rId3" imgW="14335057" imgH="7058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00200"/>
                        <a:ext cx="8229600" cy="442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echa izquierda y derecha 4"/>
          <p:cNvSpPr/>
          <p:nvPr/>
        </p:nvSpPr>
        <p:spPr>
          <a:xfrm>
            <a:off x="6444208" y="3429000"/>
            <a:ext cx="43204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9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REFERENTES COMGES 2017 – S.S.I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268760"/>
            <a:ext cx="83632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8229599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AMBITO MODELO ASISTENCIAL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8314"/>
          </a:xfrm>
        </p:spPr>
        <p:txBody>
          <a:bodyPr>
            <a:normAutofit/>
          </a:bodyPr>
          <a:lstStyle/>
          <a:p>
            <a:r>
              <a:rPr lang="es-CL" sz="2800" dirty="0" smtClean="0"/>
              <a:t>2017 - COMGES N° 1 : DISEÑO DE RED ACTUALIZADO</a:t>
            </a:r>
            <a:endParaRPr lang="es-C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es-CL" sz="1800" b="1" dirty="0" smtClean="0"/>
              <a:t>CORTE 1</a:t>
            </a:r>
          </a:p>
          <a:p>
            <a:pPr>
              <a:buFontTx/>
              <a:buChar char="-"/>
            </a:pPr>
            <a:r>
              <a:rPr lang="es-CL" sz="1400" dirty="0" smtClean="0"/>
              <a:t>Análisis del Doc. </a:t>
            </a:r>
            <a:r>
              <a:rPr lang="es-CL" sz="1400" dirty="0"/>
              <a:t>d</a:t>
            </a:r>
            <a:r>
              <a:rPr lang="es-CL" sz="1400" dirty="0" smtClean="0"/>
              <a:t>e Diseño de la Red Asistencial (R.A) y de su funcionabilidad, identificando  los principales Nodos Críticos (N.C) del funcionamiento de la Red y generar un Plan de Mejora Anual 2017 asociado a los</a:t>
            </a:r>
          </a:p>
          <a:p>
            <a:pPr marL="0" indent="0">
              <a:buNone/>
            </a:pPr>
            <a:r>
              <a:rPr lang="es-CL" sz="1400" dirty="0"/>
              <a:t> </a:t>
            </a:r>
            <a:r>
              <a:rPr lang="es-CL" sz="1400" dirty="0" smtClean="0"/>
              <a:t>        nodos críticos de acuerdo a formato adjunto, por parte de la Comisión de Diseño de la Red del S.S.</a:t>
            </a:r>
          </a:p>
          <a:p>
            <a:pPr>
              <a:buFontTx/>
              <a:buChar char="-"/>
            </a:pPr>
            <a:r>
              <a:rPr lang="es-CL" sz="1400" dirty="0" smtClean="0"/>
              <a:t>Plan de Mejora: ( Abril-Diciembre )1 Nodo crítico por trimestre y 3 actividades mensuales de mejora, asociada al Nodo crítico correspondiente.</a:t>
            </a:r>
          </a:p>
          <a:p>
            <a:pPr marL="0" lv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</a:t>
            </a:r>
            <a:r>
              <a:rPr lang="es-CL" sz="1800" b="1" dirty="0" smtClean="0">
                <a:solidFill>
                  <a:prstClr val="black"/>
                </a:solidFill>
              </a:rPr>
              <a:t>2</a:t>
            </a:r>
          </a:p>
          <a:p>
            <a:pPr lvl="0"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Cumplimiento de las actividades programadas en los meses de Abril, Mayo y Junio, para la realización </a:t>
            </a:r>
          </a:p>
          <a:p>
            <a:pPr marL="0" lvl="0" indent="0">
              <a:buNone/>
            </a:pPr>
            <a:r>
              <a:rPr lang="es-CL" sz="1400" dirty="0">
                <a:solidFill>
                  <a:prstClr val="black"/>
                </a:solidFill>
              </a:rPr>
              <a:t> </a:t>
            </a:r>
            <a:r>
              <a:rPr lang="es-CL" sz="1400" dirty="0" smtClean="0">
                <a:solidFill>
                  <a:prstClr val="black"/>
                </a:solidFill>
              </a:rPr>
              <a:t>        del Plan de Mejora de los N.C de funcionabilidad de la R.A identificados de acuerdo a formato.</a:t>
            </a:r>
            <a:endParaRPr lang="es-CL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 smtClean="0"/>
          </a:p>
          <a:p>
            <a:pPr marL="0" lv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</a:t>
            </a:r>
            <a:r>
              <a:rPr lang="es-CL" sz="1800" b="1" dirty="0" smtClean="0">
                <a:solidFill>
                  <a:prstClr val="black"/>
                </a:solidFill>
              </a:rPr>
              <a:t>3</a:t>
            </a:r>
            <a:endParaRPr lang="es-CL" sz="1800" b="1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es-CL" sz="1400" dirty="0">
                <a:solidFill>
                  <a:prstClr val="black"/>
                </a:solidFill>
              </a:rPr>
              <a:t>Cumplimiento de las actividades programadas en los meses de </a:t>
            </a:r>
            <a:r>
              <a:rPr lang="es-CL" sz="1400" dirty="0" smtClean="0">
                <a:solidFill>
                  <a:prstClr val="black"/>
                </a:solidFill>
              </a:rPr>
              <a:t>Julio, Agosto </a:t>
            </a:r>
            <a:r>
              <a:rPr lang="es-CL" sz="1400" dirty="0">
                <a:solidFill>
                  <a:prstClr val="black"/>
                </a:solidFill>
              </a:rPr>
              <a:t>y </a:t>
            </a:r>
            <a:r>
              <a:rPr lang="es-CL" sz="1400" dirty="0" smtClean="0">
                <a:solidFill>
                  <a:prstClr val="black"/>
                </a:solidFill>
              </a:rPr>
              <a:t>Septiembre, </a:t>
            </a:r>
            <a:r>
              <a:rPr lang="es-CL" sz="1400" dirty="0">
                <a:solidFill>
                  <a:prstClr val="black"/>
                </a:solidFill>
              </a:rPr>
              <a:t>para </a:t>
            </a:r>
            <a:r>
              <a:rPr lang="es-CL" sz="1400" dirty="0" smtClean="0">
                <a:solidFill>
                  <a:prstClr val="black"/>
                </a:solidFill>
              </a:rPr>
              <a:t>la </a:t>
            </a:r>
            <a:r>
              <a:rPr lang="es-CL" sz="1400" dirty="0">
                <a:solidFill>
                  <a:prstClr val="black"/>
                </a:solidFill>
              </a:rPr>
              <a:t>realización </a:t>
            </a:r>
            <a:r>
              <a:rPr lang="es-CL" sz="1400" dirty="0" smtClean="0">
                <a:solidFill>
                  <a:prstClr val="black"/>
                </a:solidFill>
              </a:rPr>
              <a:t>del </a:t>
            </a:r>
            <a:r>
              <a:rPr lang="es-CL" sz="1400" dirty="0">
                <a:solidFill>
                  <a:prstClr val="black"/>
                </a:solidFill>
              </a:rPr>
              <a:t>Plan de Mejora de los N.C de funcionabilidad de la R.A identificados de acuerdo a formato.</a:t>
            </a:r>
          </a:p>
          <a:p>
            <a:pPr marL="0" indent="0">
              <a:buNone/>
            </a:pPr>
            <a:endParaRPr lang="es-CL" sz="1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</a:t>
            </a:r>
            <a:r>
              <a:rPr lang="es-CL" sz="1800" b="1" dirty="0" smtClean="0">
                <a:solidFill>
                  <a:prstClr val="black"/>
                </a:solidFill>
              </a:rPr>
              <a:t>4</a:t>
            </a:r>
          </a:p>
          <a:p>
            <a:pPr lvl="0"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Cumplimiento </a:t>
            </a:r>
            <a:r>
              <a:rPr lang="es-CL" sz="1400" dirty="0">
                <a:solidFill>
                  <a:prstClr val="black"/>
                </a:solidFill>
              </a:rPr>
              <a:t>de las actividades programadas en los meses de </a:t>
            </a:r>
            <a:r>
              <a:rPr lang="es-CL" sz="1400" dirty="0" smtClean="0">
                <a:solidFill>
                  <a:prstClr val="black"/>
                </a:solidFill>
              </a:rPr>
              <a:t>Octubre, Noviembre </a:t>
            </a:r>
            <a:r>
              <a:rPr lang="es-CL" sz="1400" dirty="0">
                <a:solidFill>
                  <a:prstClr val="black"/>
                </a:solidFill>
              </a:rPr>
              <a:t>y </a:t>
            </a:r>
            <a:r>
              <a:rPr lang="es-CL" sz="1400" dirty="0" smtClean="0">
                <a:solidFill>
                  <a:prstClr val="black"/>
                </a:solidFill>
              </a:rPr>
              <a:t>Diciembre</a:t>
            </a:r>
            <a:r>
              <a:rPr lang="es-CL" sz="1400" dirty="0">
                <a:solidFill>
                  <a:prstClr val="black"/>
                </a:solidFill>
              </a:rPr>
              <a:t>, para la realización del Plan de Mejora de los N.C de funcionabilidad de la R.A identificados de acuerdo a formato.</a:t>
            </a:r>
          </a:p>
          <a:p>
            <a:pPr marL="0" lvl="0" indent="0">
              <a:buNone/>
            </a:pPr>
            <a:endParaRPr lang="es-CL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5517232"/>
            <a:ext cx="1360684" cy="12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COMGES N° 1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b="1" dirty="0" smtClean="0"/>
              <a:t>NODO CRITICO </a:t>
            </a:r>
            <a:r>
              <a:rPr lang="es-CL" sz="2000" dirty="0" smtClean="0"/>
              <a:t>: NO HAY ACTUALMENTE, YA QUE FUERON RESUELTOS ACTUALIZANDO LA REXA. DEL COMITÉ RESPECTIVO ( REXA N° 0591 ) </a:t>
            </a:r>
            <a:r>
              <a:rPr lang="es-CL" sz="2000" dirty="0"/>
              <a:t>y</a:t>
            </a:r>
            <a:r>
              <a:rPr lang="es-CL" sz="2000" dirty="0" smtClean="0"/>
              <a:t> SESIONANDO EL COMITE EN UNA PRIMERA INSTANCIA, EN LA QUE SE ANALIZO EL DISEÑO DE LA RED VIGENTE Y DETECTARON Y ACORDARON LOS NODOS CRITICOS A DESARROLLAR EN </a:t>
            </a:r>
            <a:r>
              <a:rPr lang="es-CL" sz="2000" smtClean="0"/>
              <a:t>EL AÑO 2017, PARA </a:t>
            </a:r>
            <a:r>
              <a:rPr lang="es-CL" sz="2000" dirty="0" smtClean="0"/>
              <a:t>CUMPLIR CON LO SOLICITADO PARA EL 1° CORTE 2017.                                                                                         SE TRABAJO PARALELAMENTE CON EL MINSAL.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 smtClean="0"/>
          </a:p>
          <a:p>
            <a:r>
              <a:rPr lang="es-CL" sz="2000" b="1" dirty="0" smtClean="0"/>
              <a:t>PROPUESTA DE NEGOCIACIÓN AL MINSAL </a:t>
            </a:r>
            <a:r>
              <a:rPr lang="es-CL" sz="2000" dirty="0" smtClean="0"/>
              <a:t>: NO HAY.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31379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s-CL" sz="2000" dirty="0" smtClean="0"/>
              <a:t>2017 - COMGES N° </a:t>
            </a:r>
            <a:r>
              <a:rPr lang="es-CL" sz="2000" dirty="0"/>
              <a:t>2</a:t>
            </a:r>
            <a:r>
              <a:rPr lang="es-CL" sz="2000" dirty="0" smtClean="0"/>
              <a:t> : EGRESOS DE ENFERMEDADES EVITABLES PRIORIZADAS </a:t>
            </a:r>
            <a:r>
              <a:rPr lang="es-CL" sz="2000" dirty="0"/>
              <a:t> </a:t>
            </a:r>
            <a:r>
              <a:rPr lang="es-CL" sz="2000" dirty="0" smtClean="0"/>
              <a:t>             </a:t>
            </a:r>
            <a:r>
              <a:rPr lang="es-CL" sz="1200" dirty="0" smtClean="0"/>
              <a:t>Pie Diabético – Infarto Hombre &lt; 50 años – Ca CU – Insuficiencia Cardiaca Congestiva – Accidente Cerebro Vascular                        </a:t>
            </a:r>
            <a:endParaRPr lang="es-CL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</a:t>
            </a:r>
            <a:r>
              <a:rPr lang="es-CL" sz="1800" b="1" dirty="0" smtClean="0">
                <a:solidFill>
                  <a:prstClr val="black"/>
                </a:solidFill>
              </a:rPr>
              <a:t>1</a:t>
            </a:r>
            <a:endParaRPr lang="es-CL" sz="1800" b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s-CL" sz="1400" dirty="0" smtClean="0"/>
              <a:t>Realizar Plan de Acción 2017 para disminución egresos enfermedades evitables priorizadas</a:t>
            </a:r>
          </a:p>
          <a:p>
            <a:pPr>
              <a:buFontTx/>
              <a:buChar char="-"/>
            </a:pPr>
            <a:r>
              <a:rPr lang="es-CL" sz="1400" dirty="0" smtClean="0"/>
              <a:t>Medir y monitorear en el período Diciembre 2016 a Febrero 2017 de los resultados parciales de &lt; de las</a:t>
            </a:r>
          </a:p>
          <a:p>
            <a:pPr marL="0" indent="0">
              <a:buNone/>
            </a:pPr>
            <a:r>
              <a:rPr lang="es-CL" sz="1400" dirty="0"/>
              <a:t> </a:t>
            </a:r>
            <a:r>
              <a:rPr lang="es-CL" sz="1400" dirty="0" smtClean="0"/>
              <a:t>        Enfermedades Evitables </a:t>
            </a:r>
            <a:r>
              <a:rPr lang="es-CL" sz="1400" dirty="0"/>
              <a:t>P</a:t>
            </a:r>
            <a:r>
              <a:rPr lang="es-CL" sz="1400" dirty="0" smtClean="0"/>
              <a:t>riorizadas (E.E.P).</a:t>
            </a:r>
          </a:p>
          <a:p>
            <a:pPr marL="0" indent="0">
              <a:buNone/>
            </a:pPr>
            <a:r>
              <a:rPr lang="es-CL" sz="1400" dirty="0" smtClean="0"/>
              <a:t>-        Presentar Cronograma de trabajo.</a:t>
            </a:r>
          </a:p>
          <a:p>
            <a:pPr marL="0" lv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</a:t>
            </a:r>
            <a:r>
              <a:rPr lang="es-CL" sz="1800" b="1" dirty="0" smtClean="0">
                <a:solidFill>
                  <a:prstClr val="black"/>
                </a:solidFill>
              </a:rPr>
              <a:t>2</a:t>
            </a:r>
          </a:p>
          <a:p>
            <a:pPr lvl="0"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Ejecutar acciones de planificación estratégica 2017 para la difusión egresos E.E.P.</a:t>
            </a:r>
          </a:p>
          <a:p>
            <a:pPr lvl="0"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Medir y monitorear en el período marzo a mayo, los resultados parciales de &lt; de las E.E.P.</a:t>
            </a:r>
          </a:p>
          <a:p>
            <a:pPr lvl="0"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Dar cuenta del cumplimiento del Cronograma a la fecha del corte.</a:t>
            </a:r>
            <a:endParaRPr lang="es-C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CL" sz="1800" b="1" dirty="0" smtClean="0">
                <a:solidFill>
                  <a:prstClr val="black"/>
                </a:solidFill>
              </a:rPr>
              <a:t>CORTE 3</a:t>
            </a:r>
          </a:p>
          <a:p>
            <a:pPr lvl="0"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Ejecutar acciones del P.T 2017 para la disminución de egresos E.E.P a la fecha.</a:t>
            </a:r>
          </a:p>
          <a:p>
            <a:pPr>
              <a:buFontTx/>
              <a:buChar char="-"/>
            </a:pPr>
            <a:r>
              <a:rPr lang="es-CL" sz="1400" dirty="0">
                <a:solidFill>
                  <a:prstClr val="black"/>
                </a:solidFill>
              </a:rPr>
              <a:t>Medir y monitorear en el período </a:t>
            </a:r>
            <a:r>
              <a:rPr lang="es-CL" sz="1400" dirty="0" smtClean="0">
                <a:solidFill>
                  <a:prstClr val="black"/>
                </a:solidFill>
              </a:rPr>
              <a:t>junio </a:t>
            </a:r>
            <a:r>
              <a:rPr lang="es-CL" sz="1400" dirty="0">
                <a:solidFill>
                  <a:prstClr val="black"/>
                </a:solidFill>
              </a:rPr>
              <a:t>a </a:t>
            </a:r>
            <a:r>
              <a:rPr lang="es-CL" sz="1400" dirty="0" smtClean="0">
                <a:solidFill>
                  <a:prstClr val="black"/>
                </a:solidFill>
              </a:rPr>
              <a:t>agosto, </a:t>
            </a:r>
            <a:r>
              <a:rPr lang="es-CL" sz="1400" dirty="0">
                <a:solidFill>
                  <a:prstClr val="black"/>
                </a:solidFill>
              </a:rPr>
              <a:t>los resultados parciales de &lt; de las E.E.P</a:t>
            </a:r>
            <a:r>
              <a:rPr lang="es-CL" sz="1400" dirty="0" smtClean="0">
                <a:solidFill>
                  <a:prstClr val="black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Dar cuenta de Cronograma actualizado.</a:t>
            </a:r>
            <a:endParaRPr lang="es-C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CL" sz="1800" b="1" dirty="0" smtClean="0">
                <a:solidFill>
                  <a:prstClr val="black"/>
                </a:solidFill>
              </a:rPr>
              <a:t>CORTE 4</a:t>
            </a:r>
          </a:p>
          <a:p>
            <a:pPr lvl="0"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Presentar informe final de las acciones cumplida del Plan 2017 que incluya IV corte de Septiembre a Noviembre con cronograma final actualizado.</a:t>
            </a:r>
            <a:endParaRPr lang="es-C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661248"/>
            <a:ext cx="1676400" cy="9361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661248"/>
            <a:ext cx="158417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8314"/>
          </a:xfrm>
        </p:spPr>
        <p:txBody>
          <a:bodyPr>
            <a:normAutofit/>
          </a:bodyPr>
          <a:lstStyle/>
          <a:p>
            <a:r>
              <a:rPr lang="es-CL" sz="3600" dirty="0" smtClean="0"/>
              <a:t>2017 - COMGES N° 3 : LISTAS DE ESPERA</a:t>
            </a:r>
            <a:endParaRPr lang="es-C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s-CL" sz="1800" dirty="0" smtClean="0"/>
              <a:t>1.-C. N. Especialidad Médica : </a:t>
            </a:r>
            <a:r>
              <a:rPr lang="es-CL" sz="1800" b="1" dirty="0" smtClean="0">
                <a:solidFill>
                  <a:srgbClr val="FF0000"/>
                </a:solidFill>
              </a:rPr>
              <a:t>Ingresadas = o &lt; 31/12/2015</a:t>
            </a:r>
          </a:p>
          <a:p>
            <a:pPr marL="0" indent="0">
              <a:buNone/>
            </a:pPr>
            <a:r>
              <a:rPr lang="es-CL" sz="1200" b="1" dirty="0" smtClean="0"/>
              <a:t>Corte 1 </a:t>
            </a:r>
            <a:r>
              <a:rPr lang="es-CL" sz="1200" dirty="0" smtClean="0"/>
              <a:t>: </a:t>
            </a:r>
            <a:r>
              <a:rPr lang="es-CL" sz="1200" b="1" dirty="0" smtClean="0">
                <a:solidFill>
                  <a:srgbClr val="00B0F0"/>
                </a:solidFill>
              </a:rPr>
              <a:t>100% ingresos antes 2009 </a:t>
            </a:r>
            <a:r>
              <a:rPr lang="es-CL" sz="1200" dirty="0" smtClean="0"/>
              <a:t>– </a:t>
            </a:r>
            <a:r>
              <a:rPr lang="es-CL" sz="1200" b="1" dirty="0" smtClean="0"/>
              <a:t>10% del Universo Total.</a:t>
            </a:r>
          </a:p>
          <a:p>
            <a:pPr marL="0" indent="0">
              <a:buNone/>
            </a:pPr>
            <a:r>
              <a:rPr lang="es-CL" sz="1200" dirty="0" smtClean="0"/>
              <a:t>Corte 2 :  100% ingresos antes del 2012 – 40% del Universo Total.</a:t>
            </a:r>
          </a:p>
          <a:p>
            <a:pPr marL="0" indent="0">
              <a:buNone/>
            </a:pPr>
            <a:r>
              <a:rPr lang="es-CL" sz="1200" dirty="0" smtClean="0"/>
              <a:t>Corte 3 : 100” ingresos antes del 2014 – 70% del Universo Total.</a:t>
            </a:r>
          </a:p>
          <a:p>
            <a:pPr marL="0" indent="0">
              <a:buNone/>
            </a:pPr>
            <a:r>
              <a:rPr lang="es-CL" sz="1200" dirty="0" smtClean="0"/>
              <a:t>Corte 4 : Resolución del 100% Universo Total COMGES.</a:t>
            </a:r>
          </a:p>
          <a:p>
            <a:pPr marL="0" indent="0">
              <a:buNone/>
            </a:pPr>
            <a:endParaRPr lang="es-CL" sz="1200" dirty="0" smtClean="0"/>
          </a:p>
          <a:p>
            <a:pPr marL="0" indent="0">
              <a:buNone/>
            </a:pPr>
            <a:r>
              <a:rPr lang="es-CL" sz="1800" dirty="0" smtClean="0"/>
              <a:t>2.-Intervención Quirúrgica : </a:t>
            </a:r>
            <a:r>
              <a:rPr lang="es-CL" sz="1800" b="1" dirty="0" smtClean="0">
                <a:solidFill>
                  <a:srgbClr val="FF0000"/>
                </a:solidFill>
              </a:rPr>
              <a:t>Ingresadas  = o &lt; 31/12/2014</a:t>
            </a:r>
          </a:p>
          <a:p>
            <a:pPr marL="0" lvl="0" indent="0">
              <a:buNone/>
            </a:pPr>
            <a:r>
              <a:rPr lang="es-CL" sz="1200" b="1" dirty="0">
                <a:solidFill>
                  <a:prstClr val="black"/>
                </a:solidFill>
              </a:rPr>
              <a:t>Corte 1 : </a:t>
            </a:r>
            <a:r>
              <a:rPr lang="es-CL" sz="1200" b="1" dirty="0">
                <a:solidFill>
                  <a:srgbClr val="00B0F0"/>
                </a:solidFill>
              </a:rPr>
              <a:t>100% ingresos antes 2009 </a:t>
            </a:r>
            <a:r>
              <a:rPr lang="es-CL" sz="1200" dirty="0">
                <a:solidFill>
                  <a:prstClr val="black"/>
                </a:solidFill>
              </a:rPr>
              <a:t>– </a:t>
            </a:r>
            <a:r>
              <a:rPr lang="es-CL" sz="1200" b="1" dirty="0">
                <a:solidFill>
                  <a:prstClr val="black"/>
                </a:solidFill>
              </a:rPr>
              <a:t>10% del Universo Total.</a:t>
            </a:r>
          </a:p>
          <a:p>
            <a:pPr marL="0" lvl="0" indent="0">
              <a:buNone/>
            </a:pPr>
            <a:r>
              <a:rPr lang="es-CL" sz="1200" dirty="0">
                <a:solidFill>
                  <a:prstClr val="black"/>
                </a:solidFill>
              </a:rPr>
              <a:t>Corte 2 :  100% ingresos antes del </a:t>
            </a:r>
            <a:r>
              <a:rPr lang="es-CL" sz="1200" dirty="0" smtClean="0">
                <a:solidFill>
                  <a:prstClr val="black"/>
                </a:solidFill>
              </a:rPr>
              <a:t>2011 </a:t>
            </a:r>
            <a:r>
              <a:rPr lang="es-CL" sz="1200" dirty="0">
                <a:solidFill>
                  <a:prstClr val="black"/>
                </a:solidFill>
              </a:rPr>
              <a:t>– 40% del Universo Total.</a:t>
            </a:r>
          </a:p>
          <a:p>
            <a:pPr marL="0" lvl="0" indent="0">
              <a:buNone/>
            </a:pPr>
            <a:r>
              <a:rPr lang="es-CL" sz="1200" dirty="0">
                <a:solidFill>
                  <a:prstClr val="black"/>
                </a:solidFill>
              </a:rPr>
              <a:t>Corte 3 : 100” ingresos antes del </a:t>
            </a:r>
            <a:r>
              <a:rPr lang="es-CL" sz="1200" dirty="0" smtClean="0">
                <a:solidFill>
                  <a:prstClr val="black"/>
                </a:solidFill>
              </a:rPr>
              <a:t>2013 </a:t>
            </a:r>
            <a:r>
              <a:rPr lang="es-CL" sz="1200" dirty="0">
                <a:solidFill>
                  <a:prstClr val="black"/>
                </a:solidFill>
              </a:rPr>
              <a:t>– 70% del Universo Total.</a:t>
            </a:r>
          </a:p>
          <a:p>
            <a:pPr marL="0" lvl="0" indent="0">
              <a:buNone/>
            </a:pPr>
            <a:r>
              <a:rPr lang="es-CL" sz="1200" dirty="0">
                <a:solidFill>
                  <a:prstClr val="black"/>
                </a:solidFill>
              </a:rPr>
              <a:t>Corte 4 : Resolución del 100% Universo Total COMGES</a:t>
            </a:r>
            <a:r>
              <a:rPr lang="es-CL" sz="12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CL" sz="1800" dirty="0" smtClean="0"/>
              <a:t>3.-C.N.Especialidad Odontológica(Excluye Ortodoncia) : </a:t>
            </a:r>
            <a:r>
              <a:rPr lang="es-CL" sz="1800" b="1" dirty="0" smtClean="0">
                <a:solidFill>
                  <a:srgbClr val="FF0000"/>
                </a:solidFill>
              </a:rPr>
              <a:t>Ingresadas = o &lt; 31/12/2013          </a:t>
            </a:r>
          </a:p>
          <a:p>
            <a:pPr marL="0" lvl="0" indent="0">
              <a:buNone/>
            </a:pPr>
            <a:r>
              <a:rPr lang="es-CL" sz="1200" b="1" dirty="0">
                <a:solidFill>
                  <a:prstClr val="black"/>
                </a:solidFill>
              </a:rPr>
              <a:t>Corte 1 : </a:t>
            </a:r>
            <a:r>
              <a:rPr lang="es-CL" sz="1200" b="1" dirty="0">
                <a:solidFill>
                  <a:srgbClr val="00B0F0"/>
                </a:solidFill>
              </a:rPr>
              <a:t>100% ingresos antes </a:t>
            </a:r>
            <a:r>
              <a:rPr lang="es-CL" sz="1200" b="1" dirty="0" smtClean="0">
                <a:solidFill>
                  <a:srgbClr val="00B0F0"/>
                </a:solidFill>
              </a:rPr>
              <a:t>2008 (Criterio Obligatorio) </a:t>
            </a:r>
            <a:r>
              <a:rPr lang="es-CL" sz="1200" dirty="0">
                <a:solidFill>
                  <a:prstClr val="black"/>
                </a:solidFill>
              </a:rPr>
              <a:t>– </a:t>
            </a:r>
            <a:r>
              <a:rPr lang="es-CL" sz="1200" b="1" dirty="0">
                <a:solidFill>
                  <a:prstClr val="black"/>
                </a:solidFill>
              </a:rPr>
              <a:t>10% del Universo Total.</a:t>
            </a:r>
          </a:p>
          <a:p>
            <a:pPr marL="0" lvl="0" indent="0">
              <a:buNone/>
            </a:pPr>
            <a:r>
              <a:rPr lang="es-CL" sz="1200" dirty="0">
                <a:solidFill>
                  <a:prstClr val="black"/>
                </a:solidFill>
              </a:rPr>
              <a:t>Corte 2 :  100% ingresos antes del </a:t>
            </a:r>
            <a:r>
              <a:rPr lang="es-CL" sz="1200" dirty="0" smtClean="0">
                <a:solidFill>
                  <a:prstClr val="black"/>
                </a:solidFill>
              </a:rPr>
              <a:t>2010 (Criterio Obligatorio) </a:t>
            </a:r>
            <a:r>
              <a:rPr lang="es-CL" sz="1200" dirty="0">
                <a:solidFill>
                  <a:prstClr val="black"/>
                </a:solidFill>
              </a:rPr>
              <a:t>– 40% del Universo Total.</a:t>
            </a:r>
          </a:p>
          <a:p>
            <a:pPr marL="0" lvl="0" indent="0">
              <a:buNone/>
            </a:pPr>
            <a:r>
              <a:rPr lang="es-CL" sz="1200" dirty="0">
                <a:solidFill>
                  <a:prstClr val="black"/>
                </a:solidFill>
              </a:rPr>
              <a:t>Corte 3 : 100” ingresos antes del </a:t>
            </a:r>
            <a:r>
              <a:rPr lang="es-CL" sz="1200" dirty="0" smtClean="0">
                <a:solidFill>
                  <a:prstClr val="black"/>
                </a:solidFill>
              </a:rPr>
              <a:t>2012 (Criterio Obligatorio) </a:t>
            </a:r>
            <a:r>
              <a:rPr lang="es-CL" sz="1200" dirty="0">
                <a:solidFill>
                  <a:prstClr val="black"/>
                </a:solidFill>
              </a:rPr>
              <a:t>– 70% del Universo Total.</a:t>
            </a:r>
          </a:p>
          <a:p>
            <a:pPr marL="0" lvl="0" indent="0">
              <a:buNone/>
            </a:pPr>
            <a:r>
              <a:rPr lang="es-CL" sz="1200" dirty="0">
                <a:solidFill>
                  <a:prstClr val="black"/>
                </a:solidFill>
              </a:rPr>
              <a:t>Corte 4 : Resolución del 100% Universo Total COMGES.</a:t>
            </a:r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0968"/>
            <a:ext cx="1736973" cy="11643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46" y="1700808"/>
            <a:ext cx="1736973" cy="11629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69160"/>
            <a:ext cx="1736973" cy="11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s-CL" sz="1800" dirty="0" smtClean="0"/>
              <a:t>2017 - COMGES N° 4 : PORCENTAJE DE DERIVACIÓN Y PERTINENCIA DE LA CONSULTA MEDICA DE LA A.P.S POR ESTABLECIMIENTO DE A.P.S</a:t>
            </a:r>
            <a:r>
              <a:rPr lang="es-CL" sz="1200" dirty="0" smtClean="0"/>
              <a:t>                     </a:t>
            </a:r>
            <a:endParaRPr lang="es-CL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8003232" cy="12241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7776864" cy="33843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5805264"/>
            <a:ext cx="1308348" cy="9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s-CL" sz="2000" dirty="0" smtClean="0"/>
              <a:t>2017 - COMGES N° </a:t>
            </a:r>
            <a:r>
              <a:rPr lang="es-CL" sz="2000" dirty="0"/>
              <a:t>5</a:t>
            </a:r>
            <a:r>
              <a:rPr lang="es-CL" sz="2000" dirty="0" smtClean="0"/>
              <a:t> : AMBULATORIZACION DE LAS CIRUGIAS TRAZADORAS</a:t>
            </a:r>
            <a:br>
              <a:rPr lang="es-CL" sz="2000" dirty="0" smtClean="0"/>
            </a:br>
            <a:r>
              <a:rPr lang="es-CL" sz="1100" dirty="0" smtClean="0"/>
              <a:t>Hernias Umbilicales ,Inguinales, Crurales, Línea Blanca – Colecistectomías por video laparoscópicas                                     </a:t>
            </a:r>
            <a:endParaRPr lang="es-CL" sz="1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CL" sz="1800" b="1" dirty="0"/>
              <a:t>Meta nacional 2017:</a:t>
            </a:r>
            <a:endParaRPr lang="es-CL" sz="1800" dirty="0"/>
          </a:p>
          <a:p>
            <a:r>
              <a:rPr lang="es-CL" sz="1800" dirty="0"/>
              <a:t>- Para establecimientos con menos del 50% de </a:t>
            </a:r>
            <a:r>
              <a:rPr lang="es-CL" sz="1800" dirty="0" err="1"/>
              <a:t>ambulatorización</a:t>
            </a:r>
            <a:r>
              <a:rPr lang="es-CL" sz="1800" dirty="0"/>
              <a:t> en  las cirugías trazadoras: </a:t>
            </a:r>
            <a:r>
              <a:rPr lang="es-CL" sz="1800" b="1" dirty="0"/>
              <a:t>Aumento del 7% sobre su línea base 2016.</a:t>
            </a:r>
            <a:endParaRPr lang="es-CL" sz="1800" dirty="0"/>
          </a:p>
          <a:p>
            <a:pPr marL="0" indent="0">
              <a:buNone/>
            </a:pPr>
            <a:r>
              <a:rPr lang="es-CL" sz="1800" dirty="0"/>
              <a:t> </a:t>
            </a:r>
          </a:p>
          <a:p>
            <a:r>
              <a:rPr lang="es-CL" sz="1800" dirty="0"/>
              <a:t>- Para establecimientos con 50% o más de </a:t>
            </a:r>
            <a:r>
              <a:rPr lang="es-CL" sz="1800" dirty="0" err="1"/>
              <a:t>ambulatorización</a:t>
            </a:r>
            <a:r>
              <a:rPr lang="es-CL" sz="1800" dirty="0"/>
              <a:t> en  las cirugías trazadoras: </a:t>
            </a:r>
            <a:r>
              <a:rPr lang="es-CL" sz="1800" b="1" dirty="0"/>
              <a:t>Mantener o aumentar sobre su línea base 2016.</a:t>
            </a:r>
            <a:endParaRPr lang="es-CL" sz="1800" dirty="0"/>
          </a:p>
          <a:p>
            <a:pPr marL="0" indent="0">
              <a:buNone/>
            </a:pPr>
            <a:endParaRPr lang="es-CL" sz="1800" b="1" dirty="0" smtClean="0">
              <a:solidFill>
                <a:prstClr val="black"/>
              </a:solidFill>
            </a:endParaRPr>
          </a:p>
          <a:p>
            <a:pPr lvl="0"/>
            <a:r>
              <a:rPr lang="es-CL" sz="1800" dirty="0"/>
              <a:t>Se incluirán todos los establecimientos que al 31 de diciembre estén incorporados a sistema de clasificación de pacientes GRD en el corte de línea de Base.</a:t>
            </a:r>
          </a:p>
          <a:p>
            <a:r>
              <a:rPr lang="es-CL" sz="1800" dirty="0"/>
              <a:t>Se considerarán pacientes de 15 o más años de edad</a:t>
            </a:r>
            <a:endParaRPr lang="es-CL" sz="1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CL" sz="1800" b="1" dirty="0" smtClean="0">
                <a:solidFill>
                  <a:prstClr val="black"/>
                </a:solidFill>
              </a:rPr>
              <a:t>CORTE 1</a:t>
            </a:r>
            <a:endParaRPr lang="es-CL" sz="1800" b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s-CL" sz="1400" dirty="0" smtClean="0"/>
              <a:t>Aumento de un 1 % sobre % de línea base (LB) de GRD del 2016.</a:t>
            </a:r>
          </a:p>
          <a:p>
            <a:pPr marL="0" lv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</a:t>
            </a:r>
            <a:r>
              <a:rPr lang="es-CL" sz="1800" b="1" dirty="0" smtClean="0">
                <a:solidFill>
                  <a:prstClr val="black"/>
                </a:solidFill>
              </a:rPr>
              <a:t>2</a:t>
            </a:r>
          </a:p>
          <a:p>
            <a:pPr>
              <a:buFontTx/>
              <a:buChar char="-"/>
            </a:pPr>
            <a:r>
              <a:rPr lang="es-CL" sz="1400" dirty="0"/>
              <a:t>Aumento de un </a:t>
            </a:r>
            <a:r>
              <a:rPr lang="es-CL" sz="1400" dirty="0" smtClean="0"/>
              <a:t>3 % </a:t>
            </a:r>
            <a:r>
              <a:rPr lang="es-CL" sz="1400" dirty="0"/>
              <a:t>sobre % de línea base (LB) de GRD del 2016.</a:t>
            </a:r>
          </a:p>
          <a:p>
            <a:pPr lvl="0">
              <a:buFontTx/>
              <a:buChar char="-"/>
            </a:pPr>
            <a:endParaRPr lang="es-C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CL" sz="1800" b="1" dirty="0" smtClean="0">
                <a:solidFill>
                  <a:prstClr val="black"/>
                </a:solidFill>
              </a:rPr>
              <a:t>CORTE 3</a:t>
            </a:r>
          </a:p>
          <a:p>
            <a:pPr>
              <a:buFontTx/>
              <a:buChar char="-"/>
            </a:pPr>
            <a:r>
              <a:rPr lang="es-CL" sz="1400" dirty="0"/>
              <a:t>Aumento de un </a:t>
            </a:r>
            <a:r>
              <a:rPr lang="es-CL" sz="1400" dirty="0" smtClean="0"/>
              <a:t>5 % </a:t>
            </a:r>
            <a:r>
              <a:rPr lang="es-CL" sz="1400" dirty="0"/>
              <a:t>sobre % de línea base (LB) de GRD del 2016.</a:t>
            </a:r>
          </a:p>
          <a:p>
            <a:pPr lvl="0">
              <a:buFontTx/>
              <a:buChar char="-"/>
            </a:pPr>
            <a:endParaRPr lang="es-C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CL" sz="1800" b="1" dirty="0" smtClean="0">
                <a:solidFill>
                  <a:prstClr val="black"/>
                </a:solidFill>
              </a:rPr>
              <a:t>CORTE 4</a:t>
            </a:r>
          </a:p>
          <a:p>
            <a:pPr>
              <a:buFontTx/>
              <a:buChar char="-"/>
            </a:pPr>
            <a:r>
              <a:rPr lang="es-CL" sz="1400" dirty="0"/>
              <a:t>Aumento de un </a:t>
            </a:r>
            <a:r>
              <a:rPr lang="es-CL" sz="1400" dirty="0" smtClean="0"/>
              <a:t>7 % </a:t>
            </a:r>
            <a:r>
              <a:rPr lang="es-CL" sz="1400" dirty="0"/>
              <a:t>sobre % de línea base (LB) de GRD del 2016.</a:t>
            </a:r>
          </a:p>
          <a:p>
            <a:pPr lvl="0">
              <a:buFontTx/>
              <a:buChar char="-"/>
            </a:pPr>
            <a:endParaRPr lang="es-CL" sz="1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293096"/>
            <a:ext cx="2962672" cy="18722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12" y="980728"/>
            <a:ext cx="558888" cy="10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8400"/>
            <a:ext cx="842493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Nelson Castillo\Desktop\FOTOS NOCHE\Diablada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lson Castillo\Desktop\FOTOS NOCHE\Alzheimer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3" y="116632"/>
            <a:ext cx="219456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izquierda y derecha 3"/>
          <p:cNvSpPr/>
          <p:nvPr/>
        </p:nvSpPr>
        <p:spPr>
          <a:xfrm>
            <a:off x="6084168" y="2763441"/>
            <a:ext cx="576064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22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s-CL" sz="2000" dirty="0" smtClean="0"/>
              <a:t>2017-COMGES N° </a:t>
            </a:r>
            <a:r>
              <a:rPr lang="es-CL" sz="2000" dirty="0"/>
              <a:t>6</a:t>
            </a:r>
            <a:r>
              <a:rPr lang="es-CL" sz="2000" dirty="0" smtClean="0"/>
              <a:t> : PROMEDIO DE TIEMPO DE RESOLUCION POR PATOLOGIA PROTOCOLIZADA CON PROTOCOLOS IMPLEMENTADOS 2015 y 2016</a:t>
            </a:r>
            <a:r>
              <a:rPr lang="es-CL" sz="1100" dirty="0" smtClean="0"/>
              <a:t>                                   </a:t>
            </a:r>
            <a:endParaRPr lang="es-CL" sz="1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sz="1400" b="1" dirty="0"/>
              <a:t>1.- Promedio de tiempo de resolución por patología Protocolizada con protocolos implementados 2015 y 2016.</a:t>
            </a:r>
            <a:endParaRPr lang="es-CL" sz="1400" dirty="0"/>
          </a:p>
          <a:p>
            <a:r>
              <a:rPr lang="es-CL" sz="1400" b="1" dirty="0"/>
              <a:t>Periodo marzo:</a:t>
            </a:r>
            <a:endParaRPr lang="es-CL" sz="1400" dirty="0"/>
          </a:p>
          <a:p>
            <a:pPr lvl="0"/>
            <a:r>
              <a:rPr lang="es-CL" sz="1400" dirty="0"/>
              <a:t>Disminución de 5% tiempos de resolución por patología protocolizada año 2015. (respecto de la  medición 2016)</a:t>
            </a:r>
          </a:p>
          <a:p>
            <a:r>
              <a:rPr lang="es-CL" sz="1400" b="1" dirty="0"/>
              <a:t>Periodo junio:</a:t>
            </a:r>
            <a:endParaRPr lang="es-CL" sz="1400" dirty="0"/>
          </a:p>
          <a:p>
            <a:pPr lvl="0"/>
            <a:r>
              <a:rPr lang="es-CL" sz="1400" dirty="0"/>
              <a:t>Disminución de 10% tiempos de resolución por patología protocolizada año 2015. (respecto de la medición 2016)</a:t>
            </a:r>
          </a:p>
          <a:p>
            <a:r>
              <a:rPr lang="es-CL" sz="1400" b="1" dirty="0"/>
              <a:t>Periodo septiembre:</a:t>
            </a:r>
            <a:endParaRPr lang="es-CL" sz="1400" dirty="0"/>
          </a:p>
          <a:p>
            <a:pPr lvl="0"/>
            <a:r>
              <a:rPr lang="es-CL" sz="1400" dirty="0"/>
              <a:t>Disminución de 15% tiempos de resolución por patología protocolizada año 2015,  (respecto de la  medición 2016)</a:t>
            </a:r>
          </a:p>
          <a:p>
            <a:r>
              <a:rPr lang="es-CL" sz="1400" b="1" dirty="0"/>
              <a:t>Periodo diciembre:	</a:t>
            </a:r>
            <a:endParaRPr lang="es-CL" sz="1400" dirty="0"/>
          </a:p>
          <a:p>
            <a:pPr lvl="0"/>
            <a:r>
              <a:rPr lang="es-CL" sz="1400" dirty="0"/>
              <a:t>Disminución de 20 % tiempos de resolución por patología protocolizada año 2015, (respecto de la medición 2016)</a:t>
            </a:r>
          </a:p>
          <a:p>
            <a:pPr lvl="0"/>
            <a:r>
              <a:rPr lang="es-CL" sz="1400" dirty="0"/>
              <a:t>Medición de línea de base de protocolos implementados año 2016, periodo Enero - Noviembre 2017.</a:t>
            </a:r>
          </a:p>
          <a:p>
            <a:pPr marL="0" indent="0">
              <a:buNone/>
            </a:pPr>
            <a:r>
              <a:rPr lang="es-CL" sz="1400" b="1" dirty="0"/>
              <a:t> </a:t>
            </a:r>
            <a:endParaRPr lang="es-CL" sz="1400" dirty="0"/>
          </a:p>
          <a:p>
            <a:r>
              <a:rPr lang="es-CL" sz="1400" b="1" dirty="0"/>
              <a:t>2.- Porcentaje de Protocolos Implementados en dos nuevas especialidades de mayor tiempo espera (2017)</a:t>
            </a:r>
            <a:endParaRPr lang="es-CL" sz="1400" dirty="0"/>
          </a:p>
          <a:p>
            <a:r>
              <a:rPr lang="es-CL" sz="1400" b="1" dirty="0"/>
              <a:t>Periodo </a:t>
            </a:r>
            <a:r>
              <a:rPr lang="es-CL" sz="1400" b="1" dirty="0" smtClean="0"/>
              <a:t>marzo:</a:t>
            </a:r>
            <a:r>
              <a:rPr lang="es-CL" sz="1400" b="1" dirty="0"/>
              <a:t> </a:t>
            </a:r>
            <a:endParaRPr lang="es-CL" sz="1400" dirty="0"/>
          </a:p>
          <a:p>
            <a:pPr lvl="0"/>
            <a:r>
              <a:rPr lang="es-CL" sz="1400" dirty="0"/>
              <a:t>Definir especialidades (2) y patologías a protocolizar (4)</a:t>
            </a:r>
          </a:p>
          <a:p>
            <a:pPr lvl="0"/>
            <a:r>
              <a:rPr lang="es-CL" sz="1400" dirty="0"/>
              <a:t>Plan de trabajo para el diseño de los protocolos, que incluya fechas. (de acuerdo a las etapas de preparación y diseño establecidas en el documento “Protocolos Resolutivos en Red”)</a:t>
            </a:r>
          </a:p>
          <a:p>
            <a:r>
              <a:rPr lang="es-CL" sz="1400" b="1" dirty="0"/>
              <a:t>Periodo junio</a:t>
            </a:r>
            <a:r>
              <a:rPr lang="es-CL" sz="1400" b="1" dirty="0" smtClean="0"/>
              <a:t>:</a:t>
            </a:r>
            <a:endParaRPr lang="es-CL" sz="1400" dirty="0"/>
          </a:p>
          <a:p>
            <a:pPr lvl="0"/>
            <a:r>
              <a:rPr lang="es-CL" sz="1400" dirty="0"/>
              <a:t>Diseñar el 100% Nuevos Protocolos resolutivos del total de protocolos comprometidos en la Red. (Evaluación de N° de protocolos que cumplen por evaluación de estructura y calidad) (2 para cada especialidad, total 4).</a:t>
            </a:r>
          </a:p>
          <a:p>
            <a:r>
              <a:rPr lang="es-CL" sz="1400" b="1" dirty="0"/>
              <a:t>Periodo septiembre</a:t>
            </a:r>
            <a:r>
              <a:rPr lang="es-CL" sz="1400" b="1" dirty="0" smtClean="0"/>
              <a:t>:</a:t>
            </a:r>
            <a:r>
              <a:rPr lang="es-CL" sz="1400" b="1" dirty="0"/>
              <a:t> </a:t>
            </a:r>
            <a:endParaRPr lang="es-CL" sz="1400" dirty="0"/>
          </a:p>
          <a:p>
            <a:pPr lvl="0"/>
            <a:r>
              <a:rPr lang="es-CL" sz="1400" dirty="0"/>
              <a:t>Implementar 50% Protocolos resolutivos del total de protocolos comprometidos en la Red (Auditoria de implementación (a través de medición de tiempos de resolución Anexo 2).</a:t>
            </a:r>
          </a:p>
          <a:p>
            <a:r>
              <a:rPr lang="es-CL" sz="1400" b="1" dirty="0"/>
              <a:t>Periodo diciembre:	 </a:t>
            </a:r>
            <a:endParaRPr lang="es-CL" sz="1400" dirty="0"/>
          </a:p>
          <a:p>
            <a:r>
              <a:rPr lang="es-CL" sz="1400" dirty="0"/>
              <a:t>Implementar 100% Protocolos resolutivos del total de protocolos comprometidos en la Red (Auditoria de implementación a través de medición de tiempos de resolución Anexo 2).	</a:t>
            </a:r>
          </a:p>
          <a:p>
            <a:pPr marL="0" lvl="0" indent="0">
              <a:buNone/>
            </a:pPr>
            <a:endParaRPr lang="es-CL" sz="1400" dirty="0"/>
          </a:p>
          <a:p>
            <a:pPr lvl="0">
              <a:buFontTx/>
              <a:buChar char="-"/>
            </a:pPr>
            <a:endParaRPr lang="es-C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6" y="5733256"/>
            <a:ext cx="1038944" cy="9571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5923791"/>
            <a:ext cx="648072" cy="7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s-CL" sz="2000" dirty="0" smtClean="0"/>
              <a:t>2017 - COMGES N° </a:t>
            </a:r>
            <a:r>
              <a:rPr lang="es-CL" sz="2000" dirty="0"/>
              <a:t>7</a:t>
            </a:r>
            <a:r>
              <a:rPr lang="es-CL" sz="2000" dirty="0" smtClean="0"/>
              <a:t> : PROGRAMACION MEDICA EN RED</a:t>
            </a:r>
            <a:r>
              <a:rPr lang="es-CL" sz="1100" dirty="0" smtClean="0"/>
              <a:t>                                                                     </a:t>
            </a:r>
            <a:r>
              <a:rPr lang="es-CL" sz="1100" dirty="0">
                <a:latin typeface="Arial" panose="020B0604020202020204" pitchFamily="34" charset="0"/>
                <a:ea typeface="Cambria" panose="02040503050406030204" pitchFamily="18" charset="0"/>
              </a:rPr>
              <a:t>% de cumplimientos de programación de horas de consultas profesionales médicos y no médicos en Atención Primaria, Secundaria, Terciaria y Telemedicina</a:t>
            </a:r>
            <a:r>
              <a:rPr lang="es-CL" sz="1100" dirty="0" smtClean="0"/>
              <a:t>                               </a:t>
            </a:r>
            <a:endParaRPr lang="es-CL" sz="1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400" dirty="0"/>
          </a:p>
          <a:p>
            <a:pPr lvl="0">
              <a:buFontTx/>
              <a:buChar char="-"/>
            </a:pPr>
            <a:endParaRPr lang="es-C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2472"/>
            <a:ext cx="7776864" cy="48965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640" y="5805264"/>
            <a:ext cx="971600" cy="8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1400" b="1" dirty="0">
                <a:solidFill>
                  <a:prstClr val="black"/>
                </a:solidFill>
              </a:rPr>
              <a:t>2017 - COMGES N° </a:t>
            </a:r>
            <a:r>
              <a:rPr lang="es-CL" sz="1400" b="1" dirty="0" smtClean="0">
                <a:solidFill>
                  <a:prstClr val="black"/>
                </a:solidFill>
              </a:rPr>
              <a:t>8 </a:t>
            </a:r>
            <a:r>
              <a:rPr lang="es-CL" sz="1400" dirty="0">
                <a:solidFill>
                  <a:prstClr val="black"/>
                </a:solidFill>
              </a:rPr>
              <a:t>: </a:t>
            </a:r>
            <a:r>
              <a:rPr lang="es-CL" sz="1400" dirty="0" smtClean="0">
                <a:solidFill>
                  <a:prstClr val="black"/>
                </a:solidFill>
              </a:rPr>
              <a:t> </a:t>
            </a:r>
            <a:r>
              <a:rPr lang="es-C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DISMINUIR LAS CONSULTAS ESPONTANEAS DE CASOS DE BAJA COMPLEJIDAD (C4 y C5) EN LAS UNIDADES DE EMERGENCIA HOSPITALARIA</a:t>
            </a:r>
            <a:endParaRPr lang="es-CL" sz="1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00200"/>
            <a:ext cx="7560840" cy="45259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62546"/>
            <a:ext cx="2515542" cy="7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1400" b="1" dirty="0">
                <a:solidFill>
                  <a:prstClr val="black"/>
                </a:solidFill>
              </a:rPr>
              <a:t>2017 - COMGES N° </a:t>
            </a:r>
            <a:r>
              <a:rPr lang="es-CL" sz="1400" b="1" dirty="0" smtClean="0">
                <a:solidFill>
                  <a:prstClr val="black"/>
                </a:solidFill>
              </a:rPr>
              <a:t>15 </a:t>
            </a:r>
            <a:r>
              <a:rPr lang="es-CL" sz="1400" dirty="0">
                <a:solidFill>
                  <a:prstClr val="black"/>
                </a:solidFill>
              </a:rPr>
              <a:t>: </a:t>
            </a:r>
            <a:r>
              <a:rPr lang="es-CL" sz="1400" dirty="0" smtClean="0">
                <a:solidFill>
                  <a:prstClr val="black"/>
                </a:solidFill>
              </a:rPr>
              <a:t> </a:t>
            </a:r>
            <a:r>
              <a:rPr lang="es-C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CARTERA DE PRESTACIONES ACTUALIZADAS Y DIAGNOSTICO DE LOS PROCESOS DE LAS UNIDADES DE APOYO CLINICO</a:t>
            </a:r>
            <a:endParaRPr lang="es-CL" sz="1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124744"/>
            <a:ext cx="7056783" cy="26642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639" y="4005064"/>
            <a:ext cx="6402722" cy="23042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293"/>
            <a:ext cx="1161479" cy="9239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5113"/>
            <a:ext cx="116147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2017 - COMGES N° 24 : MACRO REGION NORTE </a:t>
            </a:r>
            <a:r>
              <a:rPr lang="es-CL" sz="2000" dirty="0" smtClean="0"/>
              <a:t>                                                              </a:t>
            </a:r>
            <a:r>
              <a:rPr lang="es-CL" sz="1800" b="1" dirty="0" smtClean="0"/>
              <a:t>PLAN ESTRATEGICO ATENCION DE SALUD A POBLACION MIGRANTE                      </a:t>
            </a:r>
            <a:endParaRPr lang="es-CL" sz="1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400" dirty="0"/>
              <a:t>Al 2017, contar con un Plan Estratégico de Atención de salud Migrante en la Macro Zona Norte.</a:t>
            </a:r>
          </a:p>
          <a:p>
            <a:pPr marL="0" indent="0">
              <a:buNone/>
            </a:pPr>
            <a:endParaRPr lang="es-CL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72817"/>
            <a:ext cx="7344816" cy="3024336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499786"/>
              </p:ext>
            </p:extLst>
          </p:nvPr>
        </p:nvGraphicFramePr>
        <p:xfrm>
          <a:off x="827584" y="4869161"/>
          <a:ext cx="496855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Document" r:id="rId4" imgW="6385168" imgH="1699025" progId="Word.Document.12">
                  <p:embed/>
                </p:oleObj>
              </mc:Choice>
              <mc:Fallback>
                <p:oleObj name="Document" r:id="rId4" imgW="6385168" imgH="16990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4869161"/>
                        <a:ext cx="4968552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39140"/>
            <a:ext cx="2592288" cy="13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CL" sz="2800" dirty="0" smtClean="0"/>
              <a:t>2017 - COMGES N° 25 : MAPA DE DERIVACIONES DE LA M.R.N PARA LA ESPECIALIDAD DE ONCOLOGÍA</a:t>
            </a:r>
            <a:endParaRPr lang="es-C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es-CL" sz="1800" b="1" dirty="0" smtClean="0"/>
              <a:t>CORTE 1</a:t>
            </a:r>
          </a:p>
          <a:p>
            <a:pPr>
              <a:buFontTx/>
              <a:buChar char="-"/>
            </a:pPr>
            <a:r>
              <a:rPr lang="es-CL" sz="1400" dirty="0" smtClean="0"/>
              <a:t>Cronograma de Trabajo común elaborado por los S.S. de la M.R.N, de acuerdo a formato, con el objetivo de actualizar los Mapas de Derivación en la Especialidad de Oncología. </a:t>
            </a:r>
            <a:endParaRPr lang="es-CL" sz="1400" dirty="0"/>
          </a:p>
          <a:p>
            <a:pPr>
              <a:buFontTx/>
              <a:buChar char="-"/>
            </a:pPr>
            <a:r>
              <a:rPr lang="es-CL" sz="1400" dirty="0" smtClean="0"/>
              <a:t>PONDERACIÓN . 25 %.</a:t>
            </a:r>
          </a:p>
          <a:p>
            <a:pPr marL="0" lv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</a:t>
            </a:r>
            <a:r>
              <a:rPr lang="es-CL" sz="1800" b="1" dirty="0" smtClean="0">
                <a:solidFill>
                  <a:prstClr val="black"/>
                </a:solidFill>
              </a:rPr>
              <a:t>2</a:t>
            </a:r>
          </a:p>
          <a:p>
            <a:pPr lvl="0"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Cumplimiento de las actividades programadas en los meses de Abril, Mayo y Junio, para actualizar los Mapas de derivación en la Especialidad de Oncología de acuerdo a formato.</a:t>
            </a:r>
            <a:endParaRPr lang="es-CL" sz="1400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es-CL" sz="1400" dirty="0">
                <a:solidFill>
                  <a:prstClr val="black"/>
                </a:solidFill>
              </a:rPr>
              <a:t>PONDERACIÓN . 25 %.</a:t>
            </a:r>
          </a:p>
          <a:p>
            <a:pPr marL="0" indent="0">
              <a:buNone/>
            </a:pPr>
            <a:endParaRPr lang="es-CL" sz="1200" dirty="0" smtClean="0"/>
          </a:p>
          <a:p>
            <a:pPr marL="0" lv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</a:t>
            </a:r>
            <a:r>
              <a:rPr lang="es-CL" sz="1800" b="1" dirty="0" smtClean="0">
                <a:solidFill>
                  <a:prstClr val="black"/>
                </a:solidFill>
              </a:rPr>
              <a:t>3</a:t>
            </a:r>
            <a:endParaRPr lang="es-CL" sz="1800" b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Cumplimiento </a:t>
            </a:r>
            <a:r>
              <a:rPr lang="es-CL" sz="1400" dirty="0">
                <a:solidFill>
                  <a:prstClr val="black"/>
                </a:solidFill>
              </a:rPr>
              <a:t>de las actividades programadas en los meses de </a:t>
            </a:r>
            <a:r>
              <a:rPr lang="es-CL" sz="1400" dirty="0" smtClean="0">
                <a:solidFill>
                  <a:prstClr val="black"/>
                </a:solidFill>
              </a:rPr>
              <a:t>Julio, Agosto </a:t>
            </a:r>
            <a:r>
              <a:rPr lang="es-CL" sz="1400" dirty="0">
                <a:solidFill>
                  <a:prstClr val="black"/>
                </a:solidFill>
              </a:rPr>
              <a:t>y </a:t>
            </a:r>
            <a:r>
              <a:rPr lang="es-CL" sz="1400" dirty="0" smtClean="0">
                <a:solidFill>
                  <a:prstClr val="black"/>
                </a:solidFill>
              </a:rPr>
              <a:t>Septiembre, </a:t>
            </a:r>
            <a:r>
              <a:rPr lang="es-CL" sz="1400" dirty="0">
                <a:solidFill>
                  <a:prstClr val="black"/>
                </a:solidFill>
              </a:rPr>
              <a:t>para actualizar los </a:t>
            </a:r>
            <a:r>
              <a:rPr lang="es-CL" sz="1400" dirty="0" smtClean="0">
                <a:solidFill>
                  <a:prstClr val="black"/>
                </a:solidFill>
              </a:rPr>
              <a:t>Mapas de derivación en la Especialidad de Oncología de acuerdo a formato .</a:t>
            </a:r>
            <a:endParaRPr lang="es-CL" sz="1400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 </a:t>
            </a:r>
            <a:r>
              <a:rPr lang="es-CL" sz="1400" dirty="0">
                <a:solidFill>
                  <a:prstClr val="black"/>
                </a:solidFill>
              </a:rPr>
              <a:t>PONDERACIÓN . 25 %.</a:t>
            </a:r>
          </a:p>
          <a:p>
            <a:pPr marL="0" lvl="0" indent="0">
              <a:buNone/>
            </a:pPr>
            <a:endParaRPr lang="es-CL" sz="1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CL" sz="1800" b="1" dirty="0">
                <a:solidFill>
                  <a:prstClr val="black"/>
                </a:solidFill>
              </a:rPr>
              <a:t>CORTE </a:t>
            </a:r>
            <a:r>
              <a:rPr lang="es-CL" sz="1800" b="1" dirty="0" smtClean="0">
                <a:solidFill>
                  <a:prstClr val="black"/>
                </a:solidFill>
              </a:rPr>
              <a:t>4</a:t>
            </a:r>
          </a:p>
          <a:p>
            <a:pPr lvl="0">
              <a:buFontTx/>
              <a:buChar char="-"/>
            </a:pPr>
            <a:r>
              <a:rPr lang="es-CL" sz="1400" dirty="0" smtClean="0">
                <a:solidFill>
                  <a:prstClr val="black"/>
                </a:solidFill>
              </a:rPr>
              <a:t>Cumplimiento </a:t>
            </a:r>
            <a:r>
              <a:rPr lang="es-CL" sz="1400" dirty="0">
                <a:solidFill>
                  <a:prstClr val="black"/>
                </a:solidFill>
              </a:rPr>
              <a:t>de las actividades programadas en los meses de </a:t>
            </a:r>
            <a:r>
              <a:rPr lang="es-CL" sz="1400" dirty="0" smtClean="0">
                <a:solidFill>
                  <a:prstClr val="black"/>
                </a:solidFill>
              </a:rPr>
              <a:t>Octubre, Noviembre </a:t>
            </a:r>
            <a:r>
              <a:rPr lang="es-CL" sz="1400" dirty="0">
                <a:solidFill>
                  <a:prstClr val="black"/>
                </a:solidFill>
              </a:rPr>
              <a:t>y </a:t>
            </a:r>
            <a:r>
              <a:rPr lang="es-CL" sz="1400" dirty="0" smtClean="0">
                <a:solidFill>
                  <a:prstClr val="black"/>
                </a:solidFill>
              </a:rPr>
              <a:t>Diciembre</a:t>
            </a:r>
            <a:r>
              <a:rPr lang="es-CL" sz="1400" dirty="0">
                <a:solidFill>
                  <a:prstClr val="black"/>
                </a:solidFill>
              </a:rPr>
              <a:t>, para actualizar los Mapas de derivación en la Especialidad de </a:t>
            </a:r>
            <a:r>
              <a:rPr lang="es-CL" sz="1400" dirty="0" smtClean="0">
                <a:solidFill>
                  <a:prstClr val="black"/>
                </a:solidFill>
              </a:rPr>
              <a:t>Oncología de </a:t>
            </a:r>
            <a:r>
              <a:rPr lang="es-CL" sz="1400" dirty="0">
                <a:solidFill>
                  <a:prstClr val="black"/>
                </a:solidFill>
              </a:rPr>
              <a:t>acuerdo a formato.</a:t>
            </a:r>
          </a:p>
          <a:p>
            <a:pPr lvl="0">
              <a:buFontTx/>
              <a:buChar char="-"/>
            </a:pPr>
            <a:r>
              <a:rPr lang="es-CL" sz="1400" dirty="0">
                <a:solidFill>
                  <a:prstClr val="black"/>
                </a:solidFill>
              </a:rPr>
              <a:t>PONDERACIÓN . 25 %.</a:t>
            </a:r>
          </a:p>
          <a:p>
            <a:pPr marL="0" lvl="0" indent="0">
              <a:buNone/>
            </a:pPr>
            <a:endParaRPr lang="es-CL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61248"/>
            <a:ext cx="1656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GOBERNANZA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8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6990"/>
          </a:xfrm>
        </p:spPr>
        <p:txBody>
          <a:bodyPr>
            <a:normAutofit fontScale="90000"/>
          </a:bodyPr>
          <a:lstStyle/>
          <a:p>
            <a:pPr algn="l"/>
            <a:r>
              <a:rPr lang="es-CL" sz="1800" b="1" dirty="0"/>
              <a:t>COMGES N° 9 </a:t>
            </a:r>
            <a:r>
              <a:rPr lang="es-CL" sz="1800" dirty="0"/>
              <a:t>: </a:t>
            </a: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Facilitar el acceso de la población a una atención ciudadana oportuna, de calidad y con enfoque de derecho; a través del fortalecimiento de las OIRS de los establecimientos de salud de la red y el mejoramiento del trato, entre otros ámbitos vinculados a la satisfacción usuaria.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69" y="767135"/>
            <a:ext cx="1424571" cy="664767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161518"/>
            <a:ext cx="8229600" cy="543583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CL" sz="1400" b="1" dirty="0"/>
              <a:t>Objetivos específicos</a:t>
            </a:r>
            <a:r>
              <a:rPr lang="es-CL" sz="1400" b="1" dirty="0" smtClean="0"/>
              <a:t>.</a:t>
            </a:r>
          </a:p>
          <a:p>
            <a:pPr lvl="0" fontAlgn="base"/>
            <a:r>
              <a:rPr lang="es-CL" sz="1200" dirty="0" smtClean="0"/>
              <a:t>Implementar </a:t>
            </a:r>
            <a:r>
              <a:rPr lang="es-CL" sz="1200" dirty="0"/>
              <a:t>acciones de fortalecimiento del trato y otros ámbitos de la satisfacción usuaria, a partir del trabajo del Comité de Gestión Usuaria para áreas </a:t>
            </a:r>
            <a:r>
              <a:rPr lang="es-CL" sz="1200" dirty="0" smtClean="0"/>
              <a:t>críticas (corte I, II, III y IV</a:t>
            </a:r>
            <a:r>
              <a:rPr lang="es-CL" sz="1200" dirty="0" smtClean="0"/>
              <a:t>).</a:t>
            </a:r>
            <a:r>
              <a:rPr lang="es-CL" sz="1200" dirty="0" smtClean="0">
                <a:solidFill>
                  <a:srgbClr val="FF0000"/>
                </a:solidFill>
              </a:rPr>
              <a:t> </a:t>
            </a:r>
            <a:r>
              <a:rPr lang="es-CL" sz="1200" dirty="0" smtClean="0">
                <a:solidFill>
                  <a:srgbClr val="FF0000"/>
                </a:solidFill>
              </a:rPr>
              <a:t>NODOS: CGR Huara no cumplirá en el I corte, se constituirá en abril.</a:t>
            </a:r>
            <a:endParaRPr lang="es-CL" sz="1200" dirty="0" smtClean="0"/>
          </a:p>
          <a:p>
            <a:pPr marL="0" lvl="0" indent="0" fontAlgn="base">
              <a:buNone/>
            </a:pPr>
            <a:endParaRPr lang="es-CL" sz="800" dirty="0"/>
          </a:p>
          <a:p>
            <a:pPr lvl="0" fontAlgn="base"/>
            <a:r>
              <a:rPr lang="es-CL" sz="1200" dirty="0"/>
              <a:t>Socializar en CIRA u otra instancia asimilada los resultados de la evaluación diagnostica en que operan las OIRS de los establecimientos de </a:t>
            </a:r>
            <a:r>
              <a:rPr lang="es-CL" sz="1200" dirty="0" smtClean="0"/>
              <a:t>salud (corte II).</a:t>
            </a:r>
          </a:p>
          <a:p>
            <a:pPr marL="0" lvl="0" indent="0" fontAlgn="base">
              <a:buNone/>
            </a:pPr>
            <a:endParaRPr lang="es-CL" sz="800" dirty="0"/>
          </a:p>
          <a:p>
            <a:pPr lvl="0" fontAlgn="base"/>
            <a:r>
              <a:rPr lang="es-CL" sz="1200" dirty="0"/>
              <a:t>Diseñar e implementar acciones de fortalecimiento de las OIRS de los establecimientos de salud de la red, a partir de los resultados del diagnóstico realizado en el año 2016</a:t>
            </a:r>
            <a:r>
              <a:rPr lang="es-CL" sz="1200" dirty="0" smtClean="0"/>
              <a:t>. (corte II, III y IV</a:t>
            </a:r>
            <a:r>
              <a:rPr lang="es-CL" sz="1200" dirty="0" smtClean="0"/>
              <a:t>) </a:t>
            </a:r>
            <a:r>
              <a:rPr lang="es-CL" sz="1200" dirty="0" smtClean="0">
                <a:solidFill>
                  <a:srgbClr val="FF0000"/>
                </a:solidFill>
              </a:rPr>
              <a:t>NODOS: Huara, Camiña, </a:t>
            </a:r>
            <a:r>
              <a:rPr lang="es-CL" sz="1200" dirty="0" err="1" smtClean="0">
                <a:solidFill>
                  <a:srgbClr val="FF0000"/>
                </a:solidFill>
              </a:rPr>
              <a:t>Colchane</a:t>
            </a:r>
            <a:r>
              <a:rPr lang="es-CL" sz="1200" dirty="0" smtClean="0">
                <a:solidFill>
                  <a:srgbClr val="FF0000"/>
                </a:solidFill>
              </a:rPr>
              <a:t> no cuentan con espacio físico ni funcionaria(o) designado para ell</a:t>
            </a:r>
            <a:r>
              <a:rPr lang="es-CL" sz="1200" dirty="0" smtClean="0">
                <a:solidFill>
                  <a:srgbClr val="FF0000"/>
                </a:solidFill>
              </a:rPr>
              <a:t>o. Según diagnóstico 2016, existen establecimientos con falta de insumos para dar cumplimiento al funcionamiento de las OIRS.</a:t>
            </a:r>
            <a:endParaRPr lang="es-CL" sz="1200" dirty="0" smtClean="0"/>
          </a:p>
          <a:p>
            <a:pPr marL="0" lvl="0" indent="0" fontAlgn="base">
              <a:buNone/>
            </a:pPr>
            <a:endParaRPr lang="es-CL" sz="800" dirty="0"/>
          </a:p>
          <a:p>
            <a:pPr lvl="0" fontAlgn="base"/>
            <a:r>
              <a:rPr lang="es-CL" sz="1200" dirty="0"/>
              <a:t>Implementar gradualmente la plataforma SIIAC, en cada servicio de salud, cautelando que el registro, gestión y procesamiento de las solicitudes ciudadanas que se reciben en la OIRS de los establecimientos de la red, sean ingresadas en dicha </a:t>
            </a:r>
            <a:r>
              <a:rPr lang="es-CL" sz="1200" dirty="0" smtClean="0"/>
              <a:t>plataforma</a:t>
            </a:r>
            <a:r>
              <a:rPr lang="es-CL" sz="1200" dirty="0"/>
              <a:t> </a:t>
            </a:r>
            <a:r>
              <a:rPr lang="es-CL" sz="1200" dirty="0" smtClean="0"/>
              <a:t>(corte IV).</a:t>
            </a:r>
          </a:p>
          <a:p>
            <a:pPr marL="0" lvl="0" indent="0" fontAlgn="base">
              <a:buNone/>
            </a:pPr>
            <a:endParaRPr lang="es-CL" sz="800" dirty="0"/>
          </a:p>
          <a:p>
            <a:pPr fontAlgn="base"/>
            <a:r>
              <a:rPr lang="es-CL" sz="1200" dirty="0"/>
              <a:t>Ajustar e implementar participativamente el Plan de mejoramiento de la satisfacción usuaria en establecimientos de APS comprometidos, que incluya definición de acciones de mejora en los ámbitos de trato, recepción, acogida e información con los usuarios/as y análisis de </a:t>
            </a:r>
            <a:r>
              <a:rPr lang="es-CL" sz="1200" dirty="0" smtClean="0"/>
              <a:t>resultados (corte </a:t>
            </a:r>
            <a:r>
              <a:rPr lang="es-CL" sz="1200" dirty="0"/>
              <a:t>I, </a:t>
            </a:r>
            <a:r>
              <a:rPr lang="es-CL" sz="1200" dirty="0" smtClean="0"/>
              <a:t>II 70%, III 85% </a:t>
            </a:r>
            <a:r>
              <a:rPr lang="es-CL" sz="1200" dirty="0"/>
              <a:t>y </a:t>
            </a:r>
            <a:r>
              <a:rPr lang="es-CL" sz="1200" dirty="0" smtClean="0"/>
              <a:t>IV 100%).</a:t>
            </a:r>
            <a:endParaRPr lang="es-CL" sz="1200" dirty="0"/>
          </a:p>
          <a:p>
            <a:pPr lvl="0" fontAlgn="base"/>
            <a:endParaRPr lang="es-CL" sz="800" dirty="0"/>
          </a:p>
          <a:p>
            <a:pPr marL="0" indent="0">
              <a:buNone/>
            </a:pPr>
            <a:r>
              <a:rPr lang="es-CL" sz="1400" b="1" dirty="0" smtClean="0"/>
              <a:t>Verificadores:</a:t>
            </a:r>
          </a:p>
          <a:p>
            <a:pPr>
              <a:buFontTx/>
              <a:buChar char="-"/>
            </a:pPr>
            <a:r>
              <a:rPr lang="es-CL" sz="1200" dirty="0" smtClean="0"/>
              <a:t>Matriz </a:t>
            </a:r>
            <a:r>
              <a:rPr lang="es-CL" sz="1200" dirty="0"/>
              <a:t>de registro de estrategias </a:t>
            </a:r>
            <a:r>
              <a:rPr lang="es-CL" sz="1200" dirty="0" smtClean="0"/>
              <a:t>definidas; Anexo 1, 2, 3 y 4.</a:t>
            </a:r>
          </a:p>
          <a:p>
            <a:pPr>
              <a:buFontTx/>
              <a:buChar char="-"/>
            </a:pPr>
            <a:r>
              <a:rPr lang="es-CL" sz="1200" dirty="0"/>
              <a:t>Informe del Directivo de establecimiento que dé cuenta del proceso de definición de estrategias para el  fortalecimiento del trato y otros ámbitos de la satisfacción usuaria. </a:t>
            </a:r>
            <a:endParaRPr lang="es-CL" sz="1200" dirty="0" smtClean="0"/>
          </a:p>
          <a:p>
            <a:pPr>
              <a:buFontTx/>
              <a:buChar char="-"/>
            </a:pPr>
            <a:r>
              <a:rPr lang="es-CL" sz="1200" dirty="0"/>
              <a:t>Informe Ejecutivo del Equipo Directivo del Servicio de Salud y referente técnico, sobre el proceso de ajuste de los planes de mejoramiento de satisfacción usuaria, señalando fortalezas y debilidades o  aspectos a mejorar en los establecimientos de APS comprometidos</a:t>
            </a:r>
            <a:endParaRPr lang="es-CL" sz="1200" dirty="0" smtClean="0"/>
          </a:p>
          <a:p>
            <a:pPr marL="0" indent="0">
              <a:buNone/>
            </a:pP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9457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es-CL" sz="1800" dirty="0"/>
              <a:t>COMGES N° 10 :Política de Comunicación sobre los logros y avances de la red, diseño de la misma, cartera de servicios y los procesos para acceder a la atención de salud con enfoque comunitario y pertinencia local para los miembros de la red asistencial y la comunidad.</a:t>
            </a:r>
            <a:endParaRPr lang="es-CL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12776"/>
            <a:ext cx="7416824" cy="223224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13607"/>
              </p:ext>
            </p:extLst>
          </p:nvPr>
        </p:nvGraphicFramePr>
        <p:xfrm>
          <a:off x="899592" y="3501008"/>
          <a:ext cx="7560840" cy="2360803"/>
        </p:xfrm>
        <a:graphic>
          <a:graphicData uri="http://schemas.openxmlformats.org/drawingml/2006/table">
            <a:tbl>
              <a:tblPr firstRow="1" firstCol="1" bandRow="1"/>
              <a:tblGrid>
                <a:gridCol w="1332221"/>
                <a:gridCol w="2988258"/>
                <a:gridCol w="1138448"/>
                <a:gridCol w="2101913"/>
              </a:tblGrid>
              <a:tr h="2360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 Corte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Marzo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lphaLcParenR"/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Actualización del plan dirigido a funcionarios/as y usuarios/as de acuerdo al análisis  2016 que incluya resultados del proceso de implementación de la estrategia comunicacional. (instrumento aplicado) </a:t>
                      </a:r>
                      <a:r>
                        <a:rPr lang="es-CL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 resultado de este análisis debe permitir redefinir la estrategia comunicacional dirigida a funcionarios/as y usuarios/as.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  <a:endParaRPr lang="es-C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Informe ejecutivo</a:t>
                      </a: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que incluya: (metodología, resultados y análisis de la estrategia implementada).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 contenga la re-definición de estrategia comunicacional dirigida a funcionarios/as y usuarios/as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733256"/>
            <a:ext cx="3312368" cy="10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es-CL" sz="1800" dirty="0"/>
              <a:t>COMGES N</a:t>
            </a:r>
            <a:r>
              <a:rPr lang="es-CL" sz="1800"/>
              <a:t>° 11 : Contar con directivos y equipos empoderados y fortalecidos con competencias que les permitan hacerse cargo de la complejidad del gobierno de las RISS.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45631"/>
            <a:ext cx="7704856" cy="13632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2936"/>
            <a:ext cx="770485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 b="1" dirty="0" smtClean="0"/>
              <a:t>ORIENTACIONES TÉCNICAS COMPROMISOS DE GESTIÓN 2015 - 2018</a:t>
            </a:r>
            <a:endParaRPr lang="es-CL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/>
              <a:t>Estructuración de los C</a:t>
            </a:r>
            <a:r>
              <a:rPr lang="es-CL" dirty="0" smtClean="0"/>
              <a:t>ompromisos </a:t>
            </a:r>
            <a:r>
              <a:rPr lang="es-CL" dirty="0"/>
              <a:t>de </a:t>
            </a:r>
            <a:r>
              <a:rPr lang="es-CL" dirty="0" smtClean="0"/>
              <a:t>Gestión (COMGES) </a:t>
            </a:r>
            <a:r>
              <a:rPr lang="es-CL" dirty="0"/>
              <a:t>en concordancia con el modelo </a:t>
            </a:r>
            <a:r>
              <a:rPr lang="es-CL" dirty="0" smtClean="0"/>
              <a:t>R.I.S.S (Redes </a:t>
            </a:r>
            <a:r>
              <a:rPr lang="es-CL" dirty="0"/>
              <a:t>Integradas de Servicios de </a:t>
            </a:r>
            <a:r>
              <a:rPr lang="es-CL" dirty="0" smtClean="0"/>
              <a:t>Salud</a:t>
            </a:r>
            <a:r>
              <a:rPr lang="es-CL" dirty="0"/>
              <a:t> </a:t>
            </a:r>
            <a:r>
              <a:rPr lang="es-CL" dirty="0" smtClean="0"/>
              <a:t>). </a:t>
            </a:r>
          </a:p>
          <a:p>
            <a:pPr marL="0" indent="0">
              <a:buNone/>
            </a:pPr>
            <a:r>
              <a:rPr lang="es-CL" dirty="0" smtClean="0"/>
              <a:t>                                              </a:t>
            </a:r>
            <a:endParaRPr lang="es-CL" b="1" dirty="0"/>
          </a:p>
          <a:p>
            <a:r>
              <a:rPr lang="es-CL" b="1" dirty="0" smtClean="0"/>
              <a:t>AMBITO </a:t>
            </a:r>
            <a:r>
              <a:rPr lang="es-CL" dirty="0"/>
              <a:t>	</a:t>
            </a:r>
            <a:r>
              <a:rPr lang="es-CL" dirty="0" smtClean="0"/>
              <a:t>                                      </a:t>
            </a:r>
            <a:r>
              <a:rPr lang="es-CL" b="1" dirty="0" smtClean="0"/>
              <a:t>ATRIBUTOS </a:t>
            </a:r>
            <a:r>
              <a:rPr lang="es-CL" dirty="0"/>
              <a:t> </a:t>
            </a:r>
            <a:r>
              <a:rPr lang="es-CL" b="1" dirty="0" smtClean="0"/>
              <a:t>COMGES </a:t>
            </a:r>
            <a:endParaRPr lang="es-CL" dirty="0"/>
          </a:p>
          <a:p>
            <a:r>
              <a:rPr lang="es-CL" dirty="0"/>
              <a:t>Modelo Asistencial 	</a:t>
            </a:r>
            <a:r>
              <a:rPr lang="es-CL" dirty="0" smtClean="0"/>
              <a:t>                       6                  9</a:t>
            </a:r>
            <a:r>
              <a:rPr lang="es-CL" dirty="0"/>
              <a:t>	</a:t>
            </a:r>
            <a:r>
              <a:rPr lang="es-CL" dirty="0" smtClean="0"/>
              <a:t>                    </a:t>
            </a:r>
            <a:endParaRPr lang="es-CL" dirty="0"/>
          </a:p>
          <a:p>
            <a:r>
              <a:rPr lang="es-CL" dirty="0"/>
              <a:t>Gobernanza y participación  </a:t>
            </a:r>
            <a:r>
              <a:rPr lang="es-CL" dirty="0" smtClean="0"/>
              <a:t>        </a:t>
            </a:r>
            <a:r>
              <a:rPr lang="es-CL" dirty="0"/>
              <a:t> </a:t>
            </a:r>
            <a:r>
              <a:rPr lang="es-CL" dirty="0" smtClean="0"/>
              <a:t>         3                  5</a:t>
            </a:r>
            <a:r>
              <a:rPr lang="es-CL" dirty="0"/>
              <a:t>	</a:t>
            </a:r>
          </a:p>
          <a:p>
            <a:r>
              <a:rPr lang="es-CL" dirty="0"/>
              <a:t>Organización y gestión 	</a:t>
            </a:r>
            <a:r>
              <a:rPr lang="es-CL" dirty="0" smtClean="0"/>
              <a:t> </a:t>
            </a:r>
            <a:r>
              <a:rPr lang="es-CL" dirty="0"/>
              <a:t>	</a:t>
            </a:r>
            <a:r>
              <a:rPr lang="es-CL" dirty="0" smtClean="0"/>
              <a:t>          4                  7</a:t>
            </a:r>
            <a:endParaRPr lang="es-CL" dirty="0"/>
          </a:p>
          <a:p>
            <a:r>
              <a:rPr lang="es-CL" dirty="0"/>
              <a:t>Asignación de recursos e incentivos </a:t>
            </a:r>
            <a:r>
              <a:rPr lang="es-CL" dirty="0" smtClean="0"/>
              <a:t>     1                  2 </a:t>
            </a:r>
          </a:p>
          <a:p>
            <a:r>
              <a:rPr lang="es-CL" b="1" dirty="0" smtClean="0">
                <a:solidFill>
                  <a:srgbClr val="0070C0"/>
                </a:solidFill>
              </a:rPr>
              <a:t>Macro Región</a:t>
            </a:r>
            <a:r>
              <a:rPr lang="es-CL" b="1" dirty="0">
                <a:solidFill>
                  <a:srgbClr val="0070C0"/>
                </a:solidFill>
              </a:rPr>
              <a:t>	</a:t>
            </a:r>
            <a:r>
              <a:rPr lang="es-CL" b="1" dirty="0" smtClean="0">
                <a:solidFill>
                  <a:srgbClr val="0070C0"/>
                </a:solidFill>
              </a:rPr>
              <a:t> </a:t>
            </a:r>
            <a:r>
              <a:rPr lang="es-CL" b="1" dirty="0">
                <a:solidFill>
                  <a:srgbClr val="0070C0"/>
                </a:solidFill>
              </a:rPr>
              <a:t>	</a:t>
            </a:r>
            <a:r>
              <a:rPr lang="es-CL" b="1" dirty="0" smtClean="0">
                <a:solidFill>
                  <a:srgbClr val="0070C0"/>
                </a:solidFill>
              </a:rPr>
              <a:t>                                           2</a:t>
            </a:r>
            <a:endParaRPr lang="es-C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CL" dirty="0" smtClean="0"/>
              <a:t>                                       TOTAL :</a:t>
            </a:r>
            <a:r>
              <a:rPr lang="es-CL" dirty="0"/>
              <a:t>	</a:t>
            </a:r>
            <a:r>
              <a:rPr lang="es-CL" dirty="0" smtClean="0"/>
              <a:t>        14                 25 </a:t>
            </a:r>
            <a:r>
              <a:rPr lang="es-CL" dirty="0"/>
              <a:t>	</a:t>
            </a:r>
          </a:p>
        </p:txBody>
      </p:sp>
      <p:pic>
        <p:nvPicPr>
          <p:cNvPr id="5123" name="Picture 3" descr="C:\Users\Nelson Castillo\Desktop\CAMBIO - QUESO\cambi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11" y="5834223"/>
            <a:ext cx="1656184" cy="10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12974"/>
          </a:xfrm>
        </p:spPr>
        <p:txBody>
          <a:bodyPr>
            <a:normAutofit/>
          </a:bodyPr>
          <a:lstStyle/>
          <a:p>
            <a:r>
              <a:rPr lang="es-CL" sz="1800" dirty="0"/>
              <a:t>COMGES N° </a:t>
            </a:r>
            <a:r>
              <a:rPr lang="es-CL" sz="1800" dirty="0" smtClean="0"/>
              <a:t>12 </a:t>
            </a:r>
            <a:r>
              <a:rPr lang="es-CL" sz="1800" dirty="0"/>
              <a:t>: </a:t>
            </a:r>
            <a:r>
              <a:rPr lang="es-CL" sz="2000" dirty="0"/>
              <a:t>Fortalecer la Participación Ciudadana con enfoque territorial, pertinencia socio cultural y enfoque de derechos.</a:t>
            </a:r>
            <a:br>
              <a:rPr lang="es-CL" sz="2000" dirty="0"/>
            </a:br>
            <a:endParaRPr lang="es-CL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6200"/>
            <a:ext cx="8229600" cy="4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s-CL" sz="1800" b="1" dirty="0" smtClean="0"/>
              <a:t/>
            </a:r>
            <a:br>
              <a:rPr lang="es-CL" sz="1800" b="1" dirty="0" smtClean="0"/>
            </a:br>
            <a:r>
              <a:rPr lang="es-CL" sz="1800" b="1" dirty="0"/>
              <a:t/>
            </a:r>
            <a:br>
              <a:rPr lang="es-CL" sz="1800" b="1" dirty="0"/>
            </a:br>
            <a:r>
              <a:rPr lang="es-CL" sz="1800" b="1" dirty="0" smtClean="0"/>
              <a:t/>
            </a:r>
            <a:br>
              <a:rPr lang="es-CL" sz="1800" b="1" dirty="0" smtClean="0"/>
            </a:br>
            <a:r>
              <a:rPr lang="es-CL" sz="1800" b="1" dirty="0" smtClean="0"/>
              <a:t>COMGES </a:t>
            </a:r>
            <a:r>
              <a:rPr lang="es-CL" sz="1800" b="1" dirty="0"/>
              <a:t>N° </a:t>
            </a:r>
            <a:r>
              <a:rPr lang="es-CL" sz="1800" b="1" dirty="0" smtClean="0"/>
              <a:t>13 </a:t>
            </a:r>
            <a:r>
              <a:rPr lang="es-CL" sz="1800" b="1" dirty="0"/>
              <a:t>: </a:t>
            </a:r>
            <a:r>
              <a:rPr lang="es-CL" sz="1800" b="1" dirty="0" smtClean="0"/>
              <a:t/>
            </a:r>
            <a:br>
              <a:rPr lang="es-CL" sz="1800" b="1" dirty="0" smtClean="0"/>
            </a:br>
            <a:r>
              <a:rPr lang="es-C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Fortalecer la satisfacción usuaria en los ámbitos de recepción y acogida, trato, e información y comunicación a usuarios y usuarias, en el contexto de la implementación del plan cuatrienal, estrategia Hospital Amigo y otras iniciativas en desarrollo en los establecimientos.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CL" sz="1800" b="1" dirty="0"/>
              <a:t>Objetivos </a:t>
            </a:r>
            <a:r>
              <a:rPr lang="es-CL" sz="1800" b="1" dirty="0" smtClean="0"/>
              <a:t>específicos</a:t>
            </a:r>
            <a:r>
              <a:rPr lang="es-CL" sz="1800" b="1" dirty="0"/>
              <a:t>:</a:t>
            </a:r>
            <a:endParaRPr lang="es-CL" sz="1800" b="1" dirty="0" smtClean="0"/>
          </a:p>
          <a:p>
            <a:pPr lvl="0"/>
            <a:r>
              <a:rPr lang="es-CL" sz="1600" dirty="0" smtClean="0"/>
              <a:t>Diseñar </a:t>
            </a:r>
            <a:r>
              <a:rPr lang="es-CL" sz="1600" dirty="0"/>
              <a:t>e implementar participativamente un Plan de mejoramiento de la satisfacción usuaria que incluya medición, análisis de resultados, definición de acciones de mejora en los ámbitos recepción, acogida, información y comunicación con los usuarios</a:t>
            </a:r>
            <a:r>
              <a:rPr lang="es-CL" sz="1600" dirty="0" smtClean="0"/>
              <a:t>.</a:t>
            </a:r>
          </a:p>
          <a:p>
            <a:pPr marL="0" lvl="0" indent="0">
              <a:buNone/>
            </a:pPr>
            <a:endParaRPr lang="es-CL" sz="1600" dirty="0"/>
          </a:p>
          <a:p>
            <a:pPr lvl="0"/>
            <a:r>
              <a:rPr lang="es-CL" sz="1600" dirty="0"/>
              <a:t>Establecer mecanismos participativos de implementación, monitoreo y evaluación del Plan de mejoramiento de la satisfacción usuaria, articulando acciones con la APS y con los lineamientos de la estrategia Hospital Amigo, en especial, en relación a la información a usuarios.</a:t>
            </a:r>
          </a:p>
          <a:p>
            <a:pPr marL="0" indent="0">
              <a:buNone/>
            </a:pPr>
            <a:endParaRPr lang="es-CL" sz="1000" dirty="0" smtClean="0"/>
          </a:p>
          <a:p>
            <a:pPr marL="0" indent="0">
              <a:buNone/>
            </a:pPr>
            <a:r>
              <a:rPr lang="es-CL" sz="1800" b="1" dirty="0" smtClean="0"/>
              <a:t>Verificadores</a:t>
            </a:r>
            <a:r>
              <a:rPr lang="es-CL" sz="1800" b="1" dirty="0"/>
              <a:t>:</a:t>
            </a:r>
          </a:p>
          <a:p>
            <a:pPr>
              <a:buFontTx/>
              <a:buChar char="-"/>
            </a:pPr>
            <a:r>
              <a:rPr lang="es-CL" sz="1600" dirty="0"/>
              <a:t>Matriz de registro de estrategias definidas; Anexo 1, </a:t>
            </a:r>
            <a:r>
              <a:rPr lang="es-CL" sz="1600" dirty="0" smtClean="0"/>
              <a:t>2</a:t>
            </a:r>
            <a:r>
              <a:rPr lang="es-CL" sz="1600" dirty="0"/>
              <a:t> </a:t>
            </a:r>
            <a:r>
              <a:rPr lang="es-CL" sz="1600" dirty="0" smtClean="0"/>
              <a:t>y 3.</a:t>
            </a:r>
          </a:p>
          <a:p>
            <a:pPr>
              <a:buFontTx/>
              <a:buChar char="-"/>
            </a:pPr>
            <a:r>
              <a:rPr lang="es-CL" sz="1600" dirty="0"/>
              <a:t>Informe Ejecutivo del Equipo Directivo  del Servicio de Salud y Referente Técnico, sobre el desarrollo del plan de mejoramiento de satisfacción usuaria, señalando fortalezas y debilidades o  aspectos a mejorar en los establecimientos </a:t>
            </a:r>
            <a:r>
              <a:rPr lang="es-CL" sz="1600" dirty="0" smtClean="0"/>
              <a:t>hospitalarios.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6284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CL" sz="1800" dirty="0"/>
              <a:t>COMGES N° </a:t>
            </a:r>
            <a:r>
              <a:rPr lang="es-CL" sz="1800" dirty="0" smtClean="0"/>
              <a:t>14 </a:t>
            </a:r>
            <a:r>
              <a:rPr lang="es-CL" sz="1800" dirty="0"/>
              <a:t>:  Plan estratégico intersectorial diseñado, implementado y evaluado por Servicio de Salud 2015-2018, con cumplimiento del plan anual 2017 de a lo menos 90%, y retroalimentado con la comunidad.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63584"/>
              </p:ext>
            </p:extLst>
          </p:nvPr>
        </p:nvGraphicFramePr>
        <p:xfrm>
          <a:off x="457200" y="1196753"/>
          <a:ext cx="8229600" cy="1224136"/>
        </p:xfrm>
        <a:graphic>
          <a:graphicData uri="http://schemas.openxmlformats.org/drawingml/2006/table">
            <a:tbl>
              <a:tblPr firstRow="1" firstCol="1" bandRow="1"/>
              <a:tblGrid>
                <a:gridCol w="1145560"/>
                <a:gridCol w="7084040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Meta por corte</a:t>
                      </a:r>
                      <a:endParaRPr lang="es-CL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I corte: Resultado esperado a) Cronograma 2017 más plan actualizado, si corresponde (obligatorio para Servicios con observaciones de mejoramiento del plan durante 2016); y b) Comité funcionando</a:t>
                      </a:r>
                      <a:endParaRPr lang="es-CL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II corte: Resultados esperados b), d)  y e) 40% de cumplimiento del plan anual 2017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III corte: Resultados esperados b) y e) 60% de cumplimiento del plan anual 2017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IV corte: Resultados esperados b), c), y e) 90% de cumplimiento del plan anual 2017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36912"/>
            <a:ext cx="8229600" cy="31459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661248"/>
            <a:ext cx="246697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CL" sz="1800" dirty="0"/>
              <a:t>COMGES N° </a:t>
            </a:r>
            <a:r>
              <a:rPr lang="es-CL" sz="1800" dirty="0" smtClean="0"/>
              <a:t>16 </a:t>
            </a:r>
            <a:r>
              <a:rPr lang="es-CL" sz="1800" dirty="0"/>
              <a:t>: Fortalecimiento de la calidad de vida laboral a través de la ejecución de los planes de trabajo locales, diseñados con enfoque participativo. </a:t>
            </a:r>
            <a:r>
              <a:rPr lang="es-CL" sz="1800" dirty="0" smtClean="0"/>
              <a:t> 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113379"/>
              </p:ext>
            </p:extLst>
          </p:nvPr>
        </p:nvGraphicFramePr>
        <p:xfrm>
          <a:off x="457200" y="1196753"/>
          <a:ext cx="8310070" cy="1224136"/>
        </p:xfrm>
        <a:graphic>
          <a:graphicData uri="http://schemas.openxmlformats.org/drawingml/2006/table">
            <a:tbl>
              <a:tblPr firstRow="1" firstCol="1" bandRow="1"/>
              <a:tblGrid>
                <a:gridCol w="162560"/>
                <a:gridCol w="2728104"/>
                <a:gridCol w="5419406"/>
              </a:tblGrid>
              <a:tr h="1224136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Meta por corte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Primer corte abril de 2017 (datos de enero a marzo 2017)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Segundo corte julio de 2017 (datos de abril a junio 2017)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Tercer corte octubre 2017 (datos de julio a septiembre2017)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Cuarto Corte enero 2018 (datos de octubre a diciembre 2017)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08920"/>
            <a:ext cx="8310070" cy="37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CL" sz="3600" dirty="0" smtClean="0"/>
              <a:t>ORGANIZACIÓN y GESTIÓN</a:t>
            </a:r>
            <a:br>
              <a:rPr lang="es-CL" sz="3600" dirty="0" smtClean="0"/>
            </a:br>
            <a:r>
              <a:rPr lang="es-CL" sz="3600" dirty="0" smtClean="0"/>
              <a:t>ASIGNACIÓN DE RECURSOS E INCENTIVOS</a:t>
            </a:r>
            <a:endParaRPr lang="es-CL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25143"/>
            <a:ext cx="2460104" cy="172119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5" y="4725144"/>
            <a:ext cx="2460104" cy="17211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721691"/>
            <a:ext cx="2460104" cy="1581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96" y="1690257"/>
            <a:ext cx="2461321" cy="1603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29" y="4725143"/>
            <a:ext cx="2462741" cy="1721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4612"/>
            <a:ext cx="2438806" cy="15946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96" y="3437750"/>
            <a:ext cx="2460104" cy="1143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20" y="1690257"/>
            <a:ext cx="2461321" cy="1143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6" y="3293357"/>
            <a:ext cx="2460104" cy="12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s-CL" sz="1800" dirty="0"/>
              <a:t>COMGES N° </a:t>
            </a:r>
            <a:r>
              <a:rPr lang="es-CL" sz="1800" dirty="0" smtClean="0"/>
              <a:t>17 </a:t>
            </a:r>
            <a:r>
              <a:rPr lang="es-CL" sz="1800" dirty="0"/>
              <a:t>: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dirty="0"/>
              <a:t>Modelo de Planificación de RHS, con enfoque en RISS, para procesos críticos (camas de cuidados básicos, medios y críticos; emergencia y quirófano -pabellones cirugía mayor-), etapa I Hospitales de Alta Complejidad, diseñado, ejecutado y evaluado por los Servicios de Salud.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129145"/>
              </p:ext>
            </p:extLst>
          </p:nvPr>
        </p:nvGraphicFramePr>
        <p:xfrm>
          <a:off x="457200" y="1844824"/>
          <a:ext cx="162560" cy="1224135"/>
        </p:xfrm>
        <a:graphic>
          <a:graphicData uri="http://schemas.openxmlformats.org/drawingml/2006/table">
            <a:tbl>
              <a:tblPr firstRow="1" firstCol="1" bandRow="1"/>
              <a:tblGrid>
                <a:gridCol w="162560"/>
              </a:tblGrid>
              <a:tr h="122413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96687"/>
              </p:ext>
            </p:extLst>
          </p:nvPr>
        </p:nvGraphicFramePr>
        <p:xfrm>
          <a:off x="457200" y="1836874"/>
          <a:ext cx="8147248" cy="4688470"/>
        </p:xfrm>
        <a:graphic>
          <a:graphicData uri="http://schemas.openxmlformats.org/drawingml/2006/table">
            <a:tbl>
              <a:tblPr firstRow="1" firstCol="1" bandRow="1"/>
              <a:tblGrid>
                <a:gridCol w="2473504"/>
                <a:gridCol w="5673744"/>
              </a:tblGrid>
              <a:tr h="70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82" marR="48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Porcentaje de cumplimiento de las etapas del plan de trabajo para la implementación del Modelo de </a:t>
                      </a:r>
                      <a:r>
                        <a:rPr lang="es-CL" sz="8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Planificación de RHS, con enfoque en RISS, para procesos críticos (camas de cuidados básicos, medios y críticos, emergencia y quirófano -pabellones cirugía mayor) en Hospitales de Alta Complejidad.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82" marR="48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5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Fórmula de Cálculo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82" marR="48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Etapas del plan de trabajo cumplidas / total de etapas del plan de trabajo comprometidas * 100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82" marR="48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6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Meta por corte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82" marR="48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Marzo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Etapa 1: Análisis cualitativo de oferta de RHS de los procesos críticos (2 de 3).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Junio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Etapa 2: Análisis demanda de RHS de los procesos críticos (2 de 3).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Septiembre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Etapa 3: Análisis de gestión de dotaciones de los procesos críticos (2 de 3).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Diciembre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Etapa 4: Propuesta de Planificación de superación y/o cierre de brechas de los procesos críticos (2 de 3).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82" marR="48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de control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82" marR="48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Trimestral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82" marR="48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3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Medios de verificación</a:t>
                      </a:r>
                      <a:endParaRPr lang="es-CL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82" marR="48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marzo: 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itka Text"/>
                        <a:buChar char="-"/>
                      </a:pPr>
                      <a:r>
                        <a:rPr lang="es-C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Informe cualitativo de oferta RHS.</a:t>
                      </a:r>
                      <a:endParaRPr lang="es-CL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junio: 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itka Text"/>
                        <a:buChar char="-"/>
                      </a:pPr>
                      <a:r>
                        <a:rPr lang="es-C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Informe demanda RHS.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septiembre: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itka Text"/>
                        <a:buChar char="-"/>
                      </a:pPr>
                      <a:r>
                        <a:rPr lang="es-C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Informe gestión de dotaciones.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diciembre:</a:t>
                      </a: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itka Text"/>
                        <a:buChar char="-"/>
                      </a:pPr>
                      <a:r>
                        <a:rPr lang="es-C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Informe propuesta de planificación de superación y/o cierre de brechas</a:t>
                      </a:r>
                      <a:r>
                        <a:rPr lang="es-CL" sz="8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82" marR="48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0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400" b="1" dirty="0">
                <a:solidFill>
                  <a:prstClr val="black"/>
                </a:solidFill>
              </a:rPr>
              <a:t>2017 - COMGES N° </a:t>
            </a:r>
            <a:r>
              <a:rPr lang="es-CL" sz="1400" b="1" dirty="0" smtClean="0">
                <a:solidFill>
                  <a:prstClr val="black"/>
                </a:solidFill>
              </a:rPr>
              <a:t>18 </a:t>
            </a:r>
            <a:r>
              <a:rPr lang="es-CL" sz="1400" dirty="0">
                <a:solidFill>
                  <a:prstClr val="black"/>
                </a:solidFill>
              </a:rPr>
              <a:t>: </a:t>
            </a:r>
            <a:r>
              <a:rPr lang="es-CL" sz="1400" dirty="0" smtClean="0">
                <a:solidFill>
                  <a:prstClr val="black"/>
                </a:solidFill>
              </a:rPr>
              <a:t> </a:t>
            </a:r>
            <a:r>
              <a:rPr lang="es-CL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FORTALECER LA ESTRATEGIA SIDRA EN LA RED ASISTENCIAL CON PARTICIPACION DE EQUIPOS LOCALES INTERDISCIPLINARIOS Y LIDERAZGO CLINICO </a:t>
            </a:r>
            <a:r>
              <a:rPr lang="es-CL" sz="1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s-CL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Porcentaje </a:t>
            </a:r>
            <a:r>
              <a:rPr lang="es-CL" sz="1400" dirty="0">
                <a:solidFill>
                  <a:prstClr val="black"/>
                </a:solidFill>
                <a:latin typeface="Arial" panose="020B0604020202020204" pitchFamily="34" charset="0"/>
              </a:rPr>
              <a:t>de cumplimiento de los hitos definidos en el Plan de Trabajo del Proyecto SIDRA establecido para el año 2017</a:t>
            </a:r>
            <a:endParaRPr lang="es-CL" sz="1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160" y="1556792"/>
            <a:ext cx="75608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1400" b="1" dirty="0">
                <a:solidFill>
                  <a:prstClr val="black"/>
                </a:solidFill>
              </a:rPr>
              <a:t>2017 - COMGES N° </a:t>
            </a:r>
            <a:r>
              <a:rPr lang="es-CL" sz="1400" b="1" dirty="0" smtClean="0">
                <a:solidFill>
                  <a:prstClr val="black"/>
                </a:solidFill>
              </a:rPr>
              <a:t>19 </a:t>
            </a:r>
            <a:r>
              <a:rPr lang="es-CL" sz="1400" dirty="0">
                <a:solidFill>
                  <a:prstClr val="black"/>
                </a:solidFill>
              </a:rPr>
              <a:t>: </a:t>
            </a:r>
            <a:r>
              <a:rPr lang="es-CL" sz="1400" dirty="0" smtClean="0">
                <a:solidFill>
                  <a:prstClr val="black"/>
                </a:solidFill>
              </a:rPr>
              <a:t> </a:t>
            </a:r>
            <a:r>
              <a:rPr lang="es-CL" sz="1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CONTAR CON SISTEMAS DE INFORMACION SIDRA IMPLEMENTADOS, INTEGRADOS Y VALIDADOS PARA LA TOMA DE DECISIONES CLINICAS Y DE GESTION DE LA RED ASISTENCIAL </a:t>
            </a:r>
            <a:endParaRPr lang="es-CL" sz="1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1382344"/>
            <a:ext cx="7848872" cy="2528806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700428"/>
              </p:ext>
            </p:extLst>
          </p:nvPr>
        </p:nvGraphicFramePr>
        <p:xfrm>
          <a:off x="611560" y="4150690"/>
          <a:ext cx="7848872" cy="2374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cument" r:id="rId4" imgW="6385168" imgH="3280143" progId="Word.Document.12">
                  <p:embed/>
                </p:oleObj>
              </mc:Choice>
              <mc:Fallback>
                <p:oleObj name="Document" r:id="rId4" imgW="6385168" imgH="32801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4150690"/>
                        <a:ext cx="7848872" cy="2374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0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s-CL" sz="1800" dirty="0" smtClean="0"/>
              <a:t>COMGES N° 20 : </a:t>
            </a:r>
            <a:r>
              <a:rPr lang="es-CL" sz="2000" dirty="0" smtClean="0"/>
              <a:t>Ejecución del Plan de Desarrollo Estratégico 2016-2018, con evaluación de avance a través del Cuadro de Mando integral, elaborado por cada Servicio de Salud.</a:t>
            </a:r>
            <a:br>
              <a:rPr lang="es-CL" sz="2000" dirty="0" smtClean="0"/>
            </a:br>
            <a:endParaRPr lang="es-CL" sz="20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28199"/>
              </p:ext>
            </p:extLst>
          </p:nvPr>
        </p:nvGraphicFramePr>
        <p:xfrm>
          <a:off x="457200" y="2348881"/>
          <a:ext cx="8229600" cy="4183817"/>
        </p:xfrm>
        <a:graphic>
          <a:graphicData uri="http://schemas.openxmlformats.org/drawingml/2006/table">
            <a:tbl>
              <a:tblPr firstRow="1" firstCol="1" bandRow="1"/>
              <a:tblGrid>
                <a:gridCol w="1458946"/>
                <a:gridCol w="6770654"/>
              </a:tblGrid>
              <a:tr h="1302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Meta por corte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3" marR="54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Mayor o igual a 75% del puntaje total, exigido en cada Cuadro de Mando Integral de los Servicio de Salud del país.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Primer corte:  abril de 2017 (datos de enero a marzo)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Segundo corte: julio de 2017 (datos de enero a junio)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Tercer corte: octubre 2017 (datos de enero a septiembre)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Cuarto Corte: enero 2018 (datos de enero a diciembre)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3" marR="54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de control</a:t>
                      </a:r>
                      <a:endParaRPr lang="es-CL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3" marR="54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Trimestral</a:t>
                      </a:r>
                      <a:endParaRPr lang="es-CL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3" marR="54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Periodo de medición</a:t>
                      </a:r>
                      <a:endParaRPr lang="es-CL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3" marR="54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Mensual y trimestral</a:t>
                      </a:r>
                      <a:endParaRPr lang="es-CL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3" marR="54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Medios de verificación</a:t>
                      </a:r>
                      <a:endParaRPr lang="es-CL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3" marR="54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 cada periodo de evaluación se requiere: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1.- Archivo Excel con resultados CMI al corte, descargable desde plataforma SIS-Q 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2.- Verificables de datos según se estableció en la ficha técnica de cada indicador. 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 deberá presentar en cada corte trimestral los verificables de dos</a:t>
                      </a:r>
                      <a:r>
                        <a:rPr lang="es-CL" sz="10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s-CL" sz="10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indicadores</a:t>
                      </a: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en total. Estos indicadores pueden corresponder a las siguientes materias: Gestión Financiera/Presupuestaria, de inversiones, de recursos humanos, de satisfacción usuaria y optimización de los servicios de Clínicos y/o Apoyo Clínico.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Considerar que estos verificables pueden ser reportes de un sistema, o un resumen ejecutivo indicando que los datos del corte corresponden fielmente a las fuentes de datos. Es necesario además indicar la fecha en que se extrajo el dato o consultó la fuente de información, nombre de responsable del verificable, firma, fecha y timbre.</a:t>
                      </a:r>
                      <a:endParaRPr lang="es-CL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3" marR="54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5283"/>
            <a:ext cx="8229600" cy="11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s-CL" sz="1800" dirty="0"/>
              <a:t>COMGES N° </a:t>
            </a:r>
            <a:r>
              <a:rPr lang="es-CL" sz="1800" dirty="0" smtClean="0"/>
              <a:t>21 </a:t>
            </a:r>
            <a:r>
              <a:rPr lang="es-CL" sz="1800" dirty="0"/>
              <a:t>: </a:t>
            </a:r>
            <a:r>
              <a:rPr lang="es-CL" sz="2000" dirty="0">
                <a:latin typeface="Arial" panose="020B0604020202020204" pitchFamily="34" charset="0"/>
                <a:ea typeface="Cambria" panose="02040503050406030204" pitchFamily="18" charset="0"/>
              </a:rPr>
              <a:t>Contar con establecimientos de Salud Acreditados según Normativa vigente.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4"/>
            <a:ext cx="8229600" cy="1224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6912"/>
            <a:ext cx="8229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 b="1" dirty="0"/>
              <a:t>I</a:t>
            </a:r>
            <a:r>
              <a:rPr lang="es-ES_tradnl" sz="2000" b="1" dirty="0" smtClean="0"/>
              <a:t> AMBITO : MODELO ASISTENCIAL : 6 ATRIBUTOS – 9 COMGES</a:t>
            </a:r>
            <a:br>
              <a:rPr lang="es-ES_tradnl" sz="2000" b="1" dirty="0" smtClean="0"/>
            </a:br>
            <a:endParaRPr lang="es-CL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200" b="1" dirty="0" smtClean="0"/>
              <a:t>      ATRIBUTO  :  POBLACIÓN Y TERRITORIO / COORDINACION ASISTENCIAL</a:t>
            </a:r>
          </a:p>
          <a:p>
            <a:pPr marL="0" indent="0">
              <a:buNone/>
            </a:pPr>
            <a:r>
              <a:rPr lang="es-ES_tradnl" sz="2000" b="1" dirty="0" smtClean="0">
                <a:solidFill>
                  <a:srgbClr val="0070C0"/>
                </a:solidFill>
              </a:rPr>
              <a:t>       </a:t>
            </a:r>
            <a:r>
              <a:rPr lang="es-ES_tradnl" sz="1000" b="1" dirty="0" smtClean="0"/>
              <a:t>COMGES Nº 1:  </a:t>
            </a:r>
            <a:r>
              <a:rPr lang="es-ES_tradnl" sz="1000" b="1" dirty="0" smtClean="0">
                <a:solidFill>
                  <a:srgbClr val="0070C0"/>
                </a:solidFill>
              </a:rPr>
              <a:t>“ Diseño de Redes Asistenciales Integradas “.                                                                                                                                  </a:t>
            </a:r>
            <a:r>
              <a:rPr lang="es-ES_tradnl" sz="1000" b="1" dirty="0" smtClean="0"/>
              <a:t>DIGERA</a:t>
            </a:r>
          </a:p>
          <a:p>
            <a:pPr marL="0" lvl="0" indent="0">
              <a:buNone/>
            </a:pPr>
            <a:r>
              <a:rPr lang="es-ES_tradnl" sz="1000" dirty="0" smtClean="0"/>
              <a:t>       </a:t>
            </a:r>
            <a:r>
              <a:rPr lang="es-ES_tradnl" sz="1200" b="1" dirty="0" smtClean="0">
                <a:solidFill>
                  <a:prstClr val="black"/>
                </a:solidFill>
              </a:rPr>
              <a:t>ATRIBUTO  :  OFERTA DE SERVICIOS</a:t>
            </a:r>
          </a:p>
          <a:p>
            <a:pPr marL="0" lvl="0" indent="0">
              <a:buNone/>
            </a:pPr>
            <a:r>
              <a:rPr lang="es-ES_tradnl" sz="1200" dirty="0" smtClean="0">
                <a:solidFill>
                  <a:prstClr val="black"/>
                </a:solidFill>
              </a:rPr>
              <a:t>           </a:t>
            </a:r>
            <a:r>
              <a:rPr lang="es-ES_tradnl" sz="1000" b="1" dirty="0" smtClean="0"/>
              <a:t>COMGES </a:t>
            </a:r>
            <a:r>
              <a:rPr lang="es-ES_tradnl" sz="1000" b="1" dirty="0"/>
              <a:t>Nº </a:t>
            </a:r>
            <a:r>
              <a:rPr lang="es-ES_tradnl" sz="1000" b="1" dirty="0" smtClean="0"/>
              <a:t>2:  </a:t>
            </a:r>
            <a:r>
              <a:rPr lang="es-ES_tradnl" sz="1000" b="1" dirty="0" smtClean="0">
                <a:solidFill>
                  <a:srgbClr val="0070C0"/>
                </a:solidFill>
              </a:rPr>
              <a:t>“ Trazabilidad en la Red Asistencial de problemas de salud evitables priorizadas “.                                                               </a:t>
            </a:r>
            <a:r>
              <a:rPr lang="es-ES_tradnl" sz="1000" b="1" dirty="0" smtClean="0"/>
              <a:t>DIGERA</a:t>
            </a:r>
          </a:p>
          <a:p>
            <a:pPr marL="0" lvl="0" indent="0">
              <a:buNone/>
            </a:pPr>
            <a:r>
              <a:rPr lang="es-ES_tradnl" sz="1000" b="1" dirty="0">
                <a:solidFill>
                  <a:srgbClr val="0070C0"/>
                </a:solidFill>
              </a:rPr>
              <a:t> </a:t>
            </a:r>
            <a:r>
              <a:rPr lang="es-ES_tradnl" sz="1000" b="1" dirty="0" smtClean="0">
                <a:solidFill>
                  <a:srgbClr val="0070C0"/>
                </a:solidFill>
              </a:rPr>
              <a:t>            </a:t>
            </a:r>
            <a:r>
              <a:rPr lang="es-ES_tradnl" sz="1000" b="1" dirty="0" smtClean="0"/>
              <a:t>COMGES Nº 3:   </a:t>
            </a:r>
            <a:r>
              <a:rPr lang="es-ES_tradnl" sz="1000" b="1" dirty="0" smtClean="0">
                <a:solidFill>
                  <a:srgbClr val="0070C0"/>
                </a:solidFill>
              </a:rPr>
              <a:t>“ Disminución de Tiempos de Espera para Consultas Nuevas de especialidad e Intervención Quirúrgica “.          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DIGERA</a:t>
            </a:r>
          </a:p>
          <a:p>
            <a:pPr marL="0" lvl="0" indent="0">
              <a:buNone/>
            </a:pPr>
            <a:r>
              <a:rPr lang="es-ES_tradnl" sz="1200" b="1" dirty="0" smtClean="0">
                <a:solidFill>
                  <a:prstClr val="black"/>
                </a:solidFill>
              </a:rPr>
              <a:t>      ATRIBUTO  :  PRIMER NIVEL y SEGUNDO NIVEL DE ATENCIÓN</a:t>
            </a:r>
          </a:p>
          <a:p>
            <a:pPr marL="0" lvl="0" indent="0">
              <a:buNone/>
            </a:pPr>
            <a:r>
              <a:rPr lang="es-ES_tradnl" sz="1200" b="1" dirty="0">
                <a:solidFill>
                  <a:srgbClr val="0070C0"/>
                </a:solidFill>
              </a:rPr>
              <a:t> </a:t>
            </a:r>
            <a:r>
              <a:rPr lang="es-ES_tradnl" sz="1200" b="1" dirty="0" smtClean="0">
                <a:solidFill>
                  <a:srgbClr val="0070C0"/>
                </a:solidFill>
              </a:rPr>
              <a:t>          </a:t>
            </a:r>
            <a:r>
              <a:rPr lang="es-ES_tradnl" sz="1000" b="1" dirty="0" smtClean="0"/>
              <a:t>COMGES </a:t>
            </a:r>
            <a:r>
              <a:rPr lang="es-ES_tradnl" sz="1000" b="1" dirty="0"/>
              <a:t>Nº </a:t>
            </a:r>
            <a:r>
              <a:rPr lang="es-ES_tradnl" sz="1000" b="1" dirty="0" smtClean="0"/>
              <a:t>4:   </a:t>
            </a:r>
            <a:r>
              <a:rPr lang="es-ES_tradnl" sz="1000" b="1" dirty="0" smtClean="0">
                <a:solidFill>
                  <a:srgbClr val="0070C0"/>
                </a:solidFill>
              </a:rPr>
              <a:t>“ Implementar estrategias para optimizar la </a:t>
            </a:r>
            <a:r>
              <a:rPr lang="es-ES_tradnl" sz="1000" b="1" dirty="0" err="1" smtClean="0">
                <a:solidFill>
                  <a:srgbClr val="0070C0"/>
                </a:solidFill>
              </a:rPr>
              <a:t>resolutividad</a:t>
            </a:r>
            <a:r>
              <a:rPr lang="es-ES_tradnl" sz="1000" b="1" dirty="0" smtClean="0">
                <a:solidFill>
                  <a:srgbClr val="0070C0"/>
                </a:solidFill>
              </a:rPr>
              <a:t> de los distintos niveles de atención “.                          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DIGERA</a:t>
            </a:r>
          </a:p>
          <a:p>
            <a:pPr marL="0" lvl="0" indent="0">
              <a:buNone/>
            </a:pPr>
            <a:r>
              <a:rPr lang="es-ES_tradnl" sz="1000" b="1" dirty="0" smtClean="0">
                <a:solidFill>
                  <a:prstClr val="black"/>
                </a:solidFill>
              </a:rPr>
              <a:t>        </a:t>
            </a:r>
            <a:r>
              <a:rPr lang="es-ES_tradnl" sz="1200" b="1" dirty="0" smtClean="0">
                <a:solidFill>
                  <a:prstClr val="black"/>
                </a:solidFill>
              </a:rPr>
              <a:t>ATRIBUTO  :  ATENCIÓN ESPECIALIZADA</a:t>
            </a:r>
          </a:p>
          <a:p>
            <a:pPr marL="0" indent="0">
              <a:buNone/>
            </a:pPr>
            <a:r>
              <a:rPr lang="es-ES_tradnl" sz="1200" b="1" dirty="0" smtClean="0">
                <a:solidFill>
                  <a:prstClr val="black"/>
                </a:solidFill>
              </a:rPr>
              <a:t>           </a:t>
            </a:r>
            <a:r>
              <a:rPr lang="es-ES_tradnl" sz="1000" b="1" dirty="0" smtClean="0"/>
              <a:t>COMGES </a:t>
            </a:r>
            <a:r>
              <a:rPr lang="es-ES_tradnl" sz="1000" b="1" dirty="0"/>
              <a:t>Nº </a:t>
            </a:r>
            <a:r>
              <a:rPr lang="es-ES_tradnl" sz="1000" b="1" dirty="0" smtClean="0"/>
              <a:t>5</a:t>
            </a:r>
            <a:r>
              <a:rPr lang="es-ES_tradnl" sz="1000" b="1" dirty="0" smtClean="0">
                <a:solidFill>
                  <a:srgbClr val="0070C0"/>
                </a:solidFill>
              </a:rPr>
              <a:t>:    “ Aumentar la </a:t>
            </a:r>
            <a:r>
              <a:rPr lang="es-ES_tradnl" sz="1000" b="1" dirty="0" err="1" smtClean="0">
                <a:solidFill>
                  <a:srgbClr val="0070C0"/>
                </a:solidFill>
              </a:rPr>
              <a:t>Ambulatorización</a:t>
            </a:r>
            <a:r>
              <a:rPr lang="es-ES_tradnl" sz="1000" b="1" dirty="0" smtClean="0">
                <a:solidFill>
                  <a:srgbClr val="0070C0"/>
                </a:solidFill>
              </a:rPr>
              <a:t> de Cirugías Mayores Trazadoras”.                                                                                           </a:t>
            </a:r>
            <a:r>
              <a:rPr lang="es-ES_tradnl" sz="1000" b="1" dirty="0" smtClean="0"/>
              <a:t>DIGERA</a:t>
            </a:r>
          </a:p>
          <a:p>
            <a:pPr mar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- Colecistectomías por vía laparoscópica.</a:t>
            </a: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- Hernias Umbilicales, Inguinales, Crurales, Línea blanca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</a:t>
            </a:r>
            <a:endParaRPr lang="es-ES_tradnl" sz="1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</a:t>
            </a:r>
            <a:r>
              <a:rPr lang="es-ES_tradnl" sz="1000" b="1" dirty="0" smtClean="0"/>
              <a:t>COMGES </a:t>
            </a:r>
            <a:r>
              <a:rPr lang="es-ES_tradnl" sz="1000" b="1" dirty="0"/>
              <a:t>Nº 6: </a:t>
            </a:r>
            <a:r>
              <a:rPr lang="es-ES_tradnl" sz="1000" dirty="0" smtClean="0">
                <a:solidFill>
                  <a:prstClr val="black"/>
                </a:solidFill>
              </a:rPr>
              <a:t> </a:t>
            </a:r>
            <a:r>
              <a:rPr lang="es-ES_tradnl" sz="1000" b="1" dirty="0" smtClean="0">
                <a:solidFill>
                  <a:srgbClr val="0070C0"/>
                </a:solidFill>
              </a:rPr>
              <a:t>“ Aumentar las Altas Consulta de Especialidad, cumpliendo con los Protocolos de tiempos máximos de permanencia en Atención    </a:t>
            </a:r>
          </a:p>
          <a:p>
            <a:pPr marL="0" indent="0">
              <a:buNone/>
            </a:pPr>
            <a:r>
              <a:rPr lang="es-ES_tradnl" sz="1000" b="1" dirty="0">
                <a:solidFill>
                  <a:srgbClr val="0070C0"/>
                </a:solidFill>
              </a:rPr>
              <a:t> </a:t>
            </a:r>
            <a:r>
              <a:rPr lang="es-ES_tradnl" sz="1000" b="1" dirty="0" smtClean="0">
                <a:solidFill>
                  <a:srgbClr val="0070C0"/>
                </a:solidFill>
              </a:rPr>
              <a:t>                                           especialidad “.</a:t>
            </a:r>
          </a:p>
          <a:p>
            <a:pPr mar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- Dermatología                                                                                                                                                                 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DIGERA</a:t>
            </a:r>
          </a:p>
          <a:p>
            <a:pPr mar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- Otorrinolaringología</a:t>
            </a:r>
          </a:p>
          <a:p>
            <a:pPr mar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- Oftalmología </a:t>
            </a:r>
          </a:p>
          <a:p>
            <a:pPr mar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- 2 nuevas especialidades</a:t>
            </a:r>
            <a:r>
              <a:rPr lang="es-ES_tradnl" sz="10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</a:t>
            </a:r>
            <a:endParaRPr lang="es-ES_tradnl" sz="1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</a:t>
            </a:r>
            <a:r>
              <a:rPr lang="es-ES_tradnl" sz="1200" b="1" dirty="0" smtClean="0">
                <a:solidFill>
                  <a:prstClr val="black"/>
                </a:solidFill>
              </a:rPr>
              <a:t>ATRIBUTO  :  COORDINACIÓN ASISTENCIAL</a:t>
            </a: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</a:t>
            </a:r>
            <a:r>
              <a:rPr lang="es-ES_tradnl" sz="1000" b="1" dirty="0" smtClean="0"/>
              <a:t>COMGES </a:t>
            </a:r>
            <a:r>
              <a:rPr lang="es-ES_tradnl" sz="1000" b="1" dirty="0"/>
              <a:t>Nº </a:t>
            </a:r>
            <a:r>
              <a:rPr lang="es-ES_tradnl" sz="1000" b="1" dirty="0" smtClean="0"/>
              <a:t>7</a:t>
            </a:r>
            <a:r>
              <a:rPr lang="es-ES_tradnl" sz="1000" dirty="0" smtClean="0"/>
              <a:t>:   </a:t>
            </a:r>
            <a:r>
              <a:rPr lang="es-ES_tradnl" sz="1000" b="1" dirty="0" smtClean="0">
                <a:solidFill>
                  <a:srgbClr val="0070C0"/>
                </a:solidFill>
              </a:rPr>
              <a:t>“ Mecanismo de Programación y Gestión de la Oferta de Consultas Médicas y profesionales de la Red “.                   </a:t>
            </a:r>
            <a:r>
              <a:rPr lang="es-ES_tradnl" sz="1000" b="1" dirty="0" smtClean="0"/>
              <a:t>DIGERA-DIVAP</a:t>
            </a:r>
          </a:p>
          <a:p>
            <a:pPr mar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_tradnl" sz="1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b="1" dirty="0" smtClean="0">
                <a:solidFill>
                  <a:schemeClr val="accent1"/>
                </a:solidFill>
              </a:rPr>
              <a:t>              </a:t>
            </a:r>
            <a:r>
              <a:rPr lang="es-ES_tradnl" sz="1000" b="1" dirty="0" smtClean="0"/>
              <a:t>COMGES </a:t>
            </a:r>
            <a:r>
              <a:rPr lang="es-ES_tradnl" sz="1000" b="1" dirty="0"/>
              <a:t>Nº </a:t>
            </a:r>
            <a:r>
              <a:rPr lang="es-ES_tradnl" sz="1000" b="1" dirty="0" smtClean="0"/>
              <a:t>8:   </a:t>
            </a:r>
            <a:r>
              <a:rPr lang="es-ES_tradnl" sz="1000" b="1" dirty="0" smtClean="0">
                <a:solidFill>
                  <a:schemeClr val="accent1"/>
                </a:solidFill>
              </a:rPr>
              <a:t>“ Disminuir las Consultas espontáneas de casos de baja complejidad (C4 y C5) en unidades de Emergencia Hospitalaria “.  </a:t>
            </a:r>
            <a:r>
              <a:rPr lang="es-ES_tradnl" sz="1000" b="1" dirty="0" smtClean="0"/>
              <a:t>DIGERA</a:t>
            </a:r>
            <a:r>
              <a:rPr lang="es-ES_tradnl" sz="1000" b="1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s-ES_tradnl" sz="1000" b="1" dirty="0" smtClean="0">
                <a:solidFill>
                  <a:schemeClr val="accent1"/>
                </a:solidFill>
              </a:rPr>
              <a:t>          </a:t>
            </a:r>
            <a:r>
              <a:rPr lang="es-ES_tradnl" sz="800" b="1" dirty="0">
                <a:solidFill>
                  <a:prstClr val="black"/>
                </a:solidFill>
              </a:rPr>
              <a:t>AMBITO : ORGANIZACIÓN Y GESTIÓN / MODELO ASISTENCIAL</a:t>
            </a:r>
          </a:p>
          <a:p>
            <a:pPr marL="0" lvl="0" indent="0">
              <a:buNone/>
            </a:pPr>
            <a:r>
              <a:rPr lang="es-ES_tradnl" sz="800" b="1" dirty="0">
                <a:solidFill>
                  <a:prstClr val="black"/>
                </a:solidFill>
              </a:rPr>
              <a:t>          </a:t>
            </a:r>
            <a:r>
              <a:rPr lang="es-ES_tradnl" sz="1200" b="1" dirty="0">
                <a:solidFill>
                  <a:prstClr val="black"/>
                </a:solidFill>
              </a:rPr>
              <a:t>ATRIBUTO </a:t>
            </a:r>
            <a:r>
              <a:rPr lang="es-ES_tradnl" sz="1200" b="1" dirty="0" smtClean="0">
                <a:solidFill>
                  <a:prstClr val="black"/>
                </a:solidFill>
              </a:rPr>
              <a:t> </a:t>
            </a:r>
            <a:r>
              <a:rPr lang="es-ES_tradnl" sz="1200" b="1" dirty="0">
                <a:solidFill>
                  <a:prstClr val="black"/>
                </a:solidFill>
              </a:rPr>
              <a:t>:  GESTIÓN DE APOYO</a:t>
            </a:r>
          </a:p>
          <a:p>
            <a:pPr marL="0" lv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     </a:t>
            </a:r>
            <a:r>
              <a:rPr lang="es-ES_tradnl" sz="1000" dirty="0" smtClean="0">
                <a:solidFill>
                  <a:prstClr val="black"/>
                </a:solidFill>
              </a:rPr>
              <a:t>        </a:t>
            </a:r>
            <a:r>
              <a:rPr lang="es-ES_tradnl" sz="1000" b="1" dirty="0" smtClean="0"/>
              <a:t>COMGES </a:t>
            </a:r>
            <a:r>
              <a:rPr lang="es-ES_tradnl" sz="1000" b="1" dirty="0"/>
              <a:t>Nº 15: </a:t>
            </a:r>
            <a:r>
              <a:rPr lang="es-ES_tradnl" sz="1000" b="1" dirty="0">
                <a:solidFill>
                  <a:srgbClr val="0070C0"/>
                </a:solidFill>
              </a:rPr>
              <a:t>Cartera de Prestaciones actualizadas y Diagnóstico de los Procesos de las Unidades de Apoyo Clínico</a:t>
            </a:r>
            <a:r>
              <a:rPr lang="es-ES_tradnl" sz="1000" dirty="0" smtClean="0">
                <a:solidFill>
                  <a:prstClr val="black"/>
                </a:solidFill>
              </a:rPr>
              <a:t>.              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DIGERA</a:t>
            </a:r>
            <a:endParaRPr lang="es-ES_tradnl" sz="1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6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ES_tradnl" sz="600" b="1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</a:t>
            </a:r>
            <a:endParaRPr lang="es-ES_tradnl" sz="1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</a:t>
            </a:r>
            <a:r>
              <a:rPr lang="es-ES_tradnl" sz="1200" b="1" dirty="0" smtClean="0">
                <a:solidFill>
                  <a:srgbClr val="FF0000"/>
                </a:solidFill>
              </a:rPr>
              <a:t>COMGES Nº 1 al Nº 8 del </a:t>
            </a:r>
            <a:r>
              <a:rPr lang="es-ES_tradnl" sz="1200" b="1" dirty="0">
                <a:solidFill>
                  <a:srgbClr val="FF0000"/>
                </a:solidFill>
              </a:rPr>
              <a:t>I</a:t>
            </a:r>
            <a:r>
              <a:rPr lang="es-ES_tradnl" sz="1200" b="1" dirty="0" smtClean="0">
                <a:solidFill>
                  <a:srgbClr val="FF0000"/>
                </a:solidFill>
              </a:rPr>
              <a:t> ÁMBITO y N°15: serán Liderados por la SUBDIRECCIÓN DE GESTIÓN ASISTENCIAL </a:t>
            </a:r>
            <a:r>
              <a:rPr lang="es-ES_tradnl" sz="1200" b="1" dirty="0" smtClean="0">
                <a:solidFill>
                  <a:srgbClr val="0070C0"/>
                </a:solidFill>
              </a:rPr>
              <a:t>                              </a:t>
            </a:r>
            <a:r>
              <a:rPr lang="es-ES_tradnl" sz="12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</a:t>
            </a:r>
            <a:endParaRPr lang="es-ES_tradnl" sz="12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es-ES_tradnl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9165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CL" sz="1800" dirty="0"/>
              <a:t>COMGES N° </a:t>
            </a:r>
            <a:r>
              <a:rPr lang="es-CL" sz="1800" dirty="0" smtClean="0"/>
              <a:t>22 </a:t>
            </a:r>
            <a:r>
              <a:rPr lang="es-CL" sz="1800" dirty="0"/>
              <a:t>: </a:t>
            </a:r>
            <a:r>
              <a:rPr lang="es-CL" sz="2000" dirty="0">
                <a:latin typeface="Arial" panose="020B0604020202020204" pitchFamily="34" charset="0"/>
                <a:ea typeface="Cambria" panose="02040503050406030204" pitchFamily="18" charset="0"/>
              </a:rPr>
              <a:t>Ejecución Presupuestaria de los Proyectos de Inversión sectorial.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268760"/>
            <a:ext cx="8147248" cy="702967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27822"/>
              </p:ext>
            </p:extLst>
          </p:nvPr>
        </p:nvGraphicFramePr>
        <p:xfrm>
          <a:off x="457200" y="2132857"/>
          <a:ext cx="8229600" cy="1872208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Corte I: </a:t>
                      </a:r>
                      <a:r>
                        <a:rPr lang="es-CL" sz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 Ejecución financiera de Proyectos de Inversión en los Servicios de Salud del plan de inversiones establecido en el plan de gobierno  respecto de lo decretado.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Corte II: </a:t>
                      </a:r>
                      <a:r>
                        <a:rPr lang="es-CL" sz="12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 Ejecución financiera de Proyectos de Inversión en los Servicios de Salud del plan de inversiones establecido en el plan de gobierno  respecto de lo decretado.</a:t>
                      </a:r>
                      <a:endParaRPr lang="es-CL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Corte III: </a:t>
                      </a:r>
                      <a:r>
                        <a:rPr lang="es-CL" sz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 Ejecución financiera de Proyectos de Inversión en los Servicios de Salud del plan de inversiones establecido en el plan de gobierno  respecto de lo decretado.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Corte IV: </a:t>
                      </a:r>
                      <a:r>
                        <a:rPr lang="es-CL" sz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Ejecución financiera de Proyectos de Inversión en los Servicios de Salud del plan de inversiones establecido en el plan de gobierno  respecto de lo decretado.</a:t>
                      </a:r>
                      <a:endParaRPr lang="es-CL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090384"/>
              </p:ext>
            </p:extLst>
          </p:nvPr>
        </p:nvGraphicFramePr>
        <p:xfrm>
          <a:off x="457200" y="4166195"/>
          <a:ext cx="8229600" cy="235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Document" r:id="rId4" imgW="6385168" imgH="2842406" progId="Word.Document.12">
                  <p:embed/>
                </p:oleObj>
              </mc:Choice>
              <mc:Fallback>
                <p:oleObj name="Document" r:id="rId4" imgW="6385168" imgH="2842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166195"/>
                        <a:ext cx="8229600" cy="2359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5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es-CL" sz="2400" dirty="0"/>
              <a:t>COMGES N° </a:t>
            </a:r>
            <a:r>
              <a:rPr lang="es-CL" sz="2400" dirty="0" smtClean="0"/>
              <a:t>23 </a:t>
            </a:r>
            <a:r>
              <a:rPr lang="es-CL" sz="2400" dirty="0"/>
              <a:t>: </a:t>
            </a:r>
            <a:r>
              <a:rPr lang="es-CL" sz="2400" dirty="0" smtClean="0"/>
              <a:t>Cumplimiento </a:t>
            </a:r>
            <a:r>
              <a:rPr lang="es-CL" sz="2400" dirty="0"/>
              <a:t>de Regla de Equilibrio </a:t>
            </a:r>
            <a:r>
              <a:rPr lang="es-CL" sz="2400" dirty="0" smtClean="0"/>
              <a:t>Financiero. </a:t>
            </a:r>
            <a:r>
              <a:rPr lang="es-CL" sz="2400" dirty="0"/>
              <a:t/>
            </a:r>
            <a:br>
              <a:rPr lang="es-CL" sz="2400" dirty="0"/>
            </a:br>
            <a:endParaRPr lang="es-C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152128"/>
          </a:xfrm>
        </p:spPr>
        <p:txBody>
          <a:bodyPr>
            <a:normAutofit/>
          </a:bodyPr>
          <a:lstStyle/>
          <a:p>
            <a:r>
              <a:rPr lang="es-CL" dirty="0" smtClean="0"/>
              <a:t>       NO HAY ORIENTACIÓN TECNICA 2017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1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dirty="0" smtClean="0"/>
              <a:t>¡ GRACIAS !</a:t>
            </a:r>
            <a:endParaRPr lang="es-CL" sz="8000" dirty="0"/>
          </a:p>
        </p:txBody>
      </p:sp>
      <p:pic>
        <p:nvPicPr>
          <p:cNvPr id="1026" name="Picture 2" descr="C:\Users\Nelson Castillo\Desktop\FOTOS FORMATOS\GIF02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4644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 b="1" dirty="0" smtClean="0"/>
              <a:t>2º AMBITO : GOBERNANZA y ESTRATEGIA : 3 ATRIBUTOS – 5 COMGES</a:t>
            </a:r>
            <a:br>
              <a:rPr lang="es-ES_tradnl" sz="2000" b="1" dirty="0" smtClean="0"/>
            </a:br>
            <a:endParaRPr lang="es-CL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1200" b="1" dirty="0" smtClean="0"/>
              <a:t>          ATRIBUTO 1 :  PARTICIPACION SOCIAL AMPLIA y UN SISTEMA DE GOBERNANZA UNICO PARA LA RED.</a:t>
            </a:r>
          </a:p>
          <a:p>
            <a:pPr marL="0" lv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_tradnl" sz="1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              </a:t>
            </a:r>
            <a:r>
              <a:rPr lang="es-ES_tradnl" sz="1000" b="1" dirty="0"/>
              <a:t>COMGES Nº 9:  </a:t>
            </a:r>
            <a:r>
              <a:rPr lang="es-ES_tradnl" sz="1000" b="1" dirty="0" smtClean="0">
                <a:solidFill>
                  <a:srgbClr val="0070C0"/>
                </a:solidFill>
              </a:rPr>
              <a:t>Facilitar el acceso de la población a una atención ciudadana oportuna, de calidad, transparente y con enfoque de derecho a través </a:t>
            </a:r>
          </a:p>
          <a:p>
            <a:pPr marL="0" lvl="0" indent="0">
              <a:buNone/>
            </a:pPr>
            <a:r>
              <a:rPr lang="es-ES_tradnl" sz="1000" b="1" dirty="0">
                <a:solidFill>
                  <a:srgbClr val="0070C0"/>
                </a:solidFill>
              </a:rPr>
              <a:t> </a:t>
            </a:r>
            <a:r>
              <a:rPr lang="es-ES_tradnl" sz="1000" b="1" dirty="0" smtClean="0">
                <a:solidFill>
                  <a:srgbClr val="0070C0"/>
                </a:solidFill>
              </a:rPr>
              <a:t>                                           del fortalecimiento de la OIRS de los SS y Establecimientos de Salud de la Red, aplicado a los procesos de atención, gestión de </a:t>
            </a:r>
          </a:p>
          <a:p>
            <a:pPr marL="0" lvl="0" indent="0">
              <a:buNone/>
            </a:pPr>
            <a:r>
              <a:rPr lang="es-ES_tradnl" sz="1000" b="1" dirty="0">
                <a:solidFill>
                  <a:srgbClr val="0070C0"/>
                </a:solidFill>
              </a:rPr>
              <a:t> </a:t>
            </a:r>
            <a:r>
              <a:rPr lang="es-ES_tradnl" sz="1000" b="1" dirty="0" smtClean="0">
                <a:solidFill>
                  <a:srgbClr val="0070C0"/>
                </a:solidFill>
              </a:rPr>
              <a:t>                                           solicitudes y calidad de servicio en el marco de la puesta en marcha de la Plataforma SIIAC </a:t>
            </a:r>
            <a:r>
              <a:rPr lang="es-ES_tradnl" sz="1000" dirty="0" smtClean="0">
                <a:solidFill>
                  <a:prstClr val="black"/>
                </a:solidFill>
              </a:rPr>
              <a:t>.                                                                                                                                                                      </a:t>
            </a:r>
            <a:endParaRPr lang="es-ES_tradnl" sz="1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200" b="1" dirty="0" smtClean="0"/>
              <a:t>                                                                                                                                         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Gabinete </a:t>
            </a:r>
            <a:r>
              <a:rPr lang="es-ES_tradnl" sz="1000" b="1" dirty="0">
                <a:solidFill>
                  <a:prstClr val="black"/>
                </a:solidFill>
              </a:rPr>
              <a:t>Subsecretaría de Redes Asistenciales</a:t>
            </a:r>
          </a:p>
          <a:p>
            <a:pPr marL="0" indent="0">
              <a:buNone/>
            </a:pPr>
            <a:r>
              <a:rPr lang="es-ES_tradnl" sz="1200" b="1" dirty="0" smtClean="0"/>
              <a:t>  </a:t>
            </a:r>
            <a:r>
              <a:rPr lang="es-ES_tradnl" sz="2000" dirty="0" smtClean="0"/>
              <a:t>      </a:t>
            </a:r>
            <a:r>
              <a:rPr lang="es-ES_tradnl" sz="1000" b="1" dirty="0" smtClean="0"/>
              <a:t>COMGES Nº 10: </a:t>
            </a:r>
            <a:r>
              <a:rPr lang="es-ES_tradnl" sz="1000" b="1" dirty="0" smtClean="0">
                <a:solidFill>
                  <a:srgbClr val="0070C0"/>
                </a:solidFill>
              </a:rPr>
              <a:t>Política de Comunicación sobre los logros y avances de la Red, diseño de la misma, cartera de servicios y los procesos para</a:t>
            </a:r>
          </a:p>
          <a:p>
            <a:pPr marL="0" indent="0">
              <a:buNone/>
            </a:pPr>
            <a:r>
              <a:rPr lang="es-ES_tradnl" sz="1000" b="1" dirty="0">
                <a:solidFill>
                  <a:srgbClr val="0070C0"/>
                </a:solidFill>
              </a:rPr>
              <a:t> </a:t>
            </a:r>
            <a:r>
              <a:rPr lang="es-ES_tradnl" sz="1000" b="1" dirty="0" smtClean="0">
                <a:solidFill>
                  <a:srgbClr val="0070C0"/>
                </a:solidFill>
              </a:rPr>
              <a:t>                                            acceder a la atención de salud con enfoque comunitario y pertinencia local para los miembros de la red asistencial y la</a:t>
            </a:r>
          </a:p>
          <a:p>
            <a:pPr marL="0" indent="0">
              <a:buNone/>
            </a:pPr>
            <a:r>
              <a:rPr lang="es-ES_tradnl" sz="1000" b="1" dirty="0">
                <a:solidFill>
                  <a:srgbClr val="0070C0"/>
                </a:solidFill>
              </a:rPr>
              <a:t> </a:t>
            </a:r>
            <a:r>
              <a:rPr lang="es-ES_tradnl" sz="1000" b="1" dirty="0" smtClean="0">
                <a:solidFill>
                  <a:srgbClr val="0070C0"/>
                </a:solidFill>
              </a:rPr>
              <a:t>                                            comunidad.                                                                                                                      </a:t>
            </a:r>
            <a:r>
              <a:rPr lang="es-ES_tradnl" sz="1000" b="1" dirty="0">
                <a:solidFill>
                  <a:prstClr val="black"/>
                </a:solidFill>
              </a:rPr>
              <a:t>Gabinete Subsecretaría de Redes </a:t>
            </a:r>
            <a:r>
              <a:rPr lang="es-ES_tradnl" sz="1000" b="1" dirty="0" smtClean="0">
                <a:solidFill>
                  <a:prstClr val="black"/>
                </a:solidFill>
              </a:rPr>
              <a:t>Asistenciales</a:t>
            </a:r>
          </a:p>
          <a:p>
            <a:pPr marL="0" indent="0">
              <a:buNone/>
            </a:pPr>
            <a:r>
              <a:rPr lang="es-ES_tradnl" sz="1000" b="1" dirty="0">
                <a:solidFill>
                  <a:prstClr val="black"/>
                </a:solidFill>
              </a:rPr>
              <a:t> </a:t>
            </a:r>
            <a:r>
              <a:rPr lang="es-ES_tradnl" sz="1000" b="1" dirty="0" smtClean="0">
                <a:solidFill>
                  <a:prstClr val="black"/>
                </a:solidFill>
              </a:rPr>
              <a:t>             </a:t>
            </a:r>
            <a:r>
              <a:rPr lang="es-ES_tradnl" sz="1200" b="1" dirty="0" smtClean="0">
                <a:solidFill>
                  <a:prstClr val="black"/>
                </a:solidFill>
              </a:rPr>
              <a:t>ATRIBUTO  : RECURSOS HUMANOS.</a:t>
            </a:r>
          </a:p>
          <a:p>
            <a:pPr marL="0" indent="0">
              <a:buNone/>
            </a:pPr>
            <a:endParaRPr lang="es-ES_tradnl" sz="1200" b="1" dirty="0" smtClean="0"/>
          </a:p>
          <a:p>
            <a:pPr marL="0" lvl="0" indent="0">
              <a:buNone/>
            </a:pPr>
            <a:r>
              <a:rPr lang="es-ES_tradnl" sz="1000" dirty="0"/>
              <a:t> </a:t>
            </a:r>
            <a:r>
              <a:rPr lang="es-ES_tradnl" sz="1000" dirty="0" smtClean="0"/>
              <a:t>          </a:t>
            </a:r>
            <a:r>
              <a:rPr lang="es-ES_tradnl" sz="1200" dirty="0" smtClean="0">
                <a:solidFill>
                  <a:prstClr val="black"/>
                </a:solidFill>
              </a:rPr>
              <a:t>   </a:t>
            </a:r>
            <a:r>
              <a:rPr lang="es-ES_tradnl" sz="1000" b="1" dirty="0" smtClean="0">
                <a:solidFill>
                  <a:prstClr val="black"/>
                </a:solidFill>
              </a:rPr>
              <a:t>COMGES </a:t>
            </a:r>
            <a:r>
              <a:rPr lang="es-ES_tradnl" sz="1000" b="1" dirty="0">
                <a:solidFill>
                  <a:prstClr val="black"/>
                </a:solidFill>
              </a:rPr>
              <a:t>Nº </a:t>
            </a:r>
            <a:r>
              <a:rPr lang="es-ES_tradnl" sz="1000" b="1" dirty="0" smtClean="0">
                <a:solidFill>
                  <a:prstClr val="black"/>
                </a:solidFill>
              </a:rPr>
              <a:t>11: </a:t>
            </a:r>
            <a:r>
              <a:rPr lang="es-ES_tradnl" sz="1000" b="1" dirty="0" smtClean="0">
                <a:solidFill>
                  <a:srgbClr val="0070C0"/>
                </a:solidFill>
              </a:rPr>
              <a:t>Contar con Directivos y Equipos empoderados y con competencias, que les permita hacerse cargo de la complejidad del Gobierno</a:t>
            </a:r>
          </a:p>
          <a:p>
            <a:pPr marL="0" lvl="0" indent="0">
              <a:buNone/>
            </a:pPr>
            <a:r>
              <a:rPr lang="es-ES_tradnl" sz="1000" b="1" dirty="0">
                <a:solidFill>
                  <a:srgbClr val="0070C0"/>
                </a:solidFill>
              </a:rPr>
              <a:t> </a:t>
            </a:r>
            <a:r>
              <a:rPr lang="es-ES_tradnl" sz="1000" b="1" dirty="0" smtClean="0">
                <a:solidFill>
                  <a:srgbClr val="0070C0"/>
                </a:solidFill>
              </a:rPr>
              <a:t>                                            de la R.I.S.S, implementando un modelo de gestión estratégica y operativa..</a:t>
            </a:r>
          </a:p>
          <a:p>
            <a:pPr marL="0" lv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División de Gestión y Desarrollo de las  Personas</a:t>
            </a:r>
          </a:p>
          <a:p>
            <a:pPr marL="0" lvl="0" indent="0">
              <a:buNone/>
            </a:pPr>
            <a:r>
              <a:rPr lang="es-ES_tradnl" sz="1000" b="1" dirty="0">
                <a:solidFill>
                  <a:prstClr val="black"/>
                </a:solidFill>
              </a:rPr>
              <a:t> </a:t>
            </a:r>
            <a:r>
              <a:rPr lang="es-ES_tradnl" sz="1000" b="1" dirty="0" smtClean="0">
                <a:solidFill>
                  <a:prstClr val="black"/>
                </a:solidFill>
              </a:rPr>
              <a:t>               </a:t>
            </a:r>
          </a:p>
          <a:p>
            <a:pPr marL="0" lvl="0" indent="0">
              <a:buNone/>
            </a:pPr>
            <a:r>
              <a:rPr lang="es-ES_tradnl" sz="1000" b="1" dirty="0" smtClean="0">
                <a:solidFill>
                  <a:prstClr val="black"/>
                </a:solidFill>
              </a:rPr>
              <a:t>              </a:t>
            </a:r>
            <a:r>
              <a:rPr lang="es-ES_tradnl" sz="1200" b="1" dirty="0">
                <a:solidFill>
                  <a:prstClr val="black"/>
                </a:solidFill>
              </a:rPr>
              <a:t>ATRIBUTO 2</a:t>
            </a:r>
            <a:r>
              <a:rPr lang="es-ES_tradnl" sz="1200" b="1" dirty="0" smtClean="0">
                <a:solidFill>
                  <a:prstClr val="black"/>
                </a:solidFill>
              </a:rPr>
              <a:t> </a:t>
            </a:r>
            <a:r>
              <a:rPr lang="es-ES_tradnl" sz="1200" b="1" dirty="0">
                <a:solidFill>
                  <a:prstClr val="black"/>
                </a:solidFill>
              </a:rPr>
              <a:t>: </a:t>
            </a:r>
            <a:r>
              <a:rPr lang="es-ES_tradnl" sz="1200" b="1" dirty="0" smtClean="0">
                <a:solidFill>
                  <a:prstClr val="black"/>
                </a:solidFill>
              </a:rPr>
              <a:t>PARTICIPACIÓN y SATISFACCION USUARIA.</a:t>
            </a:r>
            <a:endParaRPr lang="es-ES_tradnl" sz="12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_tradnl" sz="1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COMGES Nº 12: </a:t>
            </a:r>
            <a:r>
              <a:rPr lang="es-ES_tradnl" sz="1000" b="1" dirty="0" smtClean="0">
                <a:solidFill>
                  <a:srgbClr val="0070C0"/>
                </a:solidFill>
              </a:rPr>
              <a:t>Fortalecer la Participación Ciudadana con enfoque Territorial, Pertinencia Socio Cultural y Enfoque de Derechos.</a:t>
            </a: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</a:t>
            </a:r>
            <a:r>
              <a:rPr lang="es-ES_tradnl" sz="1000" b="1" dirty="0">
                <a:solidFill>
                  <a:prstClr val="black"/>
                </a:solidFill>
              </a:rPr>
              <a:t>Gabinete Subsecretaría de Redes Asistenciales</a:t>
            </a:r>
            <a:endParaRPr lang="es-ES_tradnl" sz="1000" b="1" dirty="0"/>
          </a:p>
          <a:p>
            <a:pPr marL="0" lvl="0" indent="0">
              <a:buNone/>
            </a:pPr>
            <a:endParaRPr lang="es-ES_tradnl" sz="1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200" b="1" dirty="0" smtClean="0">
                <a:solidFill>
                  <a:prstClr val="black"/>
                </a:solidFill>
              </a:rPr>
              <a:t>         </a:t>
            </a:r>
          </a:p>
          <a:p>
            <a:pPr marL="0" lvl="0" indent="0">
              <a:buNone/>
            </a:pPr>
            <a:r>
              <a:rPr lang="es-ES_tradnl" sz="1200" b="1" dirty="0">
                <a:solidFill>
                  <a:prstClr val="black"/>
                </a:solidFill>
              </a:rPr>
              <a:t> </a:t>
            </a:r>
            <a:r>
              <a:rPr lang="es-ES_tradnl" sz="1200" b="1" dirty="0" smtClean="0">
                <a:solidFill>
                  <a:prstClr val="black"/>
                </a:solidFill>
              </a:rPr>
              <a:t>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COMGES </a:t>
            </a:r>
            <a:r>
              <a:rPr lang="es-ES_tradnl" sz="1000" b="1" dirty="0">
                <a:solidFill>
                  <a:prstClr val="black"/>
                </a:solidFill>
              </a:rPr>
              <a:t>Nº </a:t>
            </a:r>
            <a:r>
              <a:rPr lang="es-ES_tradnl" sz="1000" b="1" dirty="0" smtClean="0">
                <a:solidFill>
                  <a:prstClr val="black"/>
                </a:solidFill>
              </a:rPr>
              <a:t>13: </a:t>
            </a:r>
            <a:r>
              <a:rPr lang="es-ES_tradnl" sz="1000" b="1" dirty="0" smtClean="0">
                <a:solidFill>
                  <a:srgbClr val="0070C0"/>
                </a:solidFill>
              </a:rPr>
              <a:t>Fortalecer la Satisfacción Usuaria en ámbitos de Recepción y Acogida, trato, e Información y Comunicación a Usuarios y usuarias.</a:t>
            </a:r>
          </a:p>
          <a:p>
            <a:pPr marL="0" lv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División Gestión Redes Asistenciales</a:t>
            </a:r>
            <a:r>
              <a:rPr lang="es-ES_tradnl" sz="1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es-ES_tradnl" sz="1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</a:t>
            </a:r>
            <a:r>
              <a:rPr lang="es-ES_tradnl" sz="1200" b="1" dirty="0" smtClean="0">
                <a:solidFill>
                  <a:prstClr val="black"/>
                </a:solidFill>
              </a:rPr>
              <a:t>ATRIBUTO 3  :  INTERSECTORIALIDAD</a:t>
            </a:r>
          </a:p>
          <a:p>
            <a:pPr marL="0" indent="0">
              <a:buNone/>
            </a:pPr>
            <a:r>
              <a:rPr lang="es-ES_tradnl" sz="1200" b="1" dirty="0">
                <a:solidFill>
                  <a:prstClr val="black"/>
                </a:solidFill>
              </a:rPr>
              <a:t> </a:t>
            </a:r>
            <a:r>
              <a:rPr lang="es-ES_tradnl" sz="1200" b="1" dirty="0" smtClean="0">
                <a:solidFill>
                  <a:prstClr val="black"/>
                </a:solidFill>
              </a:rPr>
              <a:t>           </a:t>
            </a:r>
            <a:r>
              <a:rPr lang="es-ES_tradnl" sz="1000" b="1" dirty="0">
                <a:solidFill>
                  <a:prstClr val="black"/>
                </a:solidFill>
              </a:rPr>
              <a:t>COMGES Nº </a:t>
            </a:r>
            <a:r>
              <a:rPr lang="es-ES_tradnl" sz="1000" b="1" dirty="0" smtClean="0">
                <a:solidFill>
                  <a:prstClr val="black"/>
                </a:solidFill>
              </a:rPr>
              <a:t>14:  </a:t>
            </a:r>
            <a:r>
              <a:rPr lang="es-ES_tradnl" sz="1000" b="1" dirty="0" smtClean="0">
                <a:solidFill>
                  <a:srgbClr val="0070C0"/>
                </a:solidFill>
              </a:rPr>
              <a:t>Fortalecer la Coordinación y Comunicación con el Inter sector, Potenciando los diferentes Roles Institucionales.</a:t>
            </a:r>
          </a:p>
          <a:p>
            <a:pPr marL="0" indent="0">
              <a:buNone/>
            </a:pPr>
            <a:r>
              <a:rPr lang="es-ES_tradnl" sz="1000" b="1" dirty="0">
                <a:solidFill>
                  <a:prstClr val="black"/>
                </a:solidFill>
              </a:rPr>
              <a:t> </a:t>
            </a:r>
            <a:r>
              <a:rPr lang="es-ES_tradnl" sz="10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</a:t>
            </a:r>
            <a:r>
              <a:rPr lang="es-CL" sz="1000" b="1" dirty="0">
                <a:solidFill>
                  <a:prstClr val="black"/>
                </a:solidFill>
              </a:rPr>
              <a:t>Gabinete Subsecretaría de Redes Asistenciales</a:t>
            </a:r>
            <a:endParaRPr lang="es-ES_tradnl" sz="10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b="1" dirty="0">
                <a:solidFill>
                  <a:prstClr val="black"/>
                </a:solidFill>
              </a:rPr>
              <a:t> </a:t>
            </a:r>
            <a:r>
              <a:rPr lang="es-ES_tradnl" sz="10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</a:t>
            </a:r>
            <a:endParaRPr lang="es-ES_tradn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</a:t>
            </a:r>
            <a:endParaRPr lang="es-ES_tradnl" sz="1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</a:t>
            </a:r>
            <a:endParaRPr lang="es-ES_tradnl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 </a:t>
            </a:r>
            <a:r>
              <a:rPr lang="es-ES_tradnl" sz="1200" b="1" dirty="0" smtClean="0">
                <a:solidFill>
                  <a:srgbClr val="0070C0"/>
                </a:solidFill>
              </a:rPr>
              <a:t>COMGES Nº </a:t>
            </a:r>
            <a:r>
              <a:rPr lang="es-ES_tradnl" sz="1200" b="1" dirty="0">
                <a:solidFill>
                  <a:srgbClr val="0070C0"/>
                </a:solidFill>
              </a:rPr>
              <a:t>9</a:t>
            </a:r>
            <a:r>
              <a:rPr lang="es-ES_tradnl" sz="1200" b="1" dirty="0" smtClean="0">
                <a:solidFill>
                  <a:srgbClr val="0070C0"/>
                </a:solidFill>
              </a:rPr>
              <a:t> al Nº 14 del 2º ÁMBITO: serán Liderados por el Dirección del S.S.I. El COMGES N° 11 lo lidera la S.D RR.HH                                                                                                                        </a:t>
            </a:r>
          </a:p>
          <a:p>
            <a:pPr marL="0" lvl="0" indent="0">
              <a:buNone/>
            </a:pPr>
            <a:endParaRPr lang="es-ES_tradnl" sz="1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3199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 b="1" dirty="0" smtClean="0"/>
              <a:t> </a:t>
            </a:r>
            <a:r>
              <a:rPr lang="es-ES_tradnl" sz="2000" b="1" dirty="0"/>
              <a:t>3º </a:t>
            </a:r>
            <a:r>
              <a:rPr lang="es-ES_tradnl" sz="2000" b="1" dirty="0" smtClean="0"/>
              <a:t>AMBITO : ORGANIZACIÓN y GESTIÓN : 4 ATRIBUTOS – 7 COMGES</a:t>
            </a:r>
            <a:endParaRPr lang="es-CL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_tradnl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ES_tradnl" sz="10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DIGERA</a:t>
            </a:r>
            <a:r>
              <a:rPr lang="es-ES_tradnl" sz="1000" dirty="0" smtClean="0"/>
              <a:t>   </a:t>
            </a:r>
            <a:r>
              <a:rPr lang="es-ES_tradnl" sz="1400" dirty="0" smtClean="0"/>
              <a:t>        </a:t>
            </a:r>
          </a:p>
          <a:p>
            <a:pPr marL="0" lvl="0" indent="0">
              <a:buNone/>
            </a:pPr>
            <a:r>
              <a:rPr lang="es-ES_tradnl" sz="1000" dirty="0"/>
              <a:t> </a:t>
            </a:r>
            <a:r>
              <a:rPr lang="es-ES_tradnl" sz="1000" dirty="0" smtClean="0"/>
              <a:t>           </a:t>
            </a:r>
            <a:r>
              <a:rPr lang="es-ES_tradnl" sz="1600" b="1" dirty="0" smtClean="0">
                <a:solidFill>
                  <a:prstClr val="black"/>
                </a:solidFill>
              </a:rPr>
              <a:t>ATRIBUTO  :  RECURSOS HUMANOS</a:t>
            </a:r>
            <a:r>
              <a:rPr lang="es-ES_tradnl" sz="1600" dirty="0" smtClean="0"/>
              <a:t>                    </a:t>
            </a:r>
            <a:endParaRPr lang="es-ES_tradnl" sz="16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 smtClean="0"/>
              <a:t>            </a:t>
            </a:r>
            <a:r>
              <a:rPr lang="es-ES_tradnl" sz="1400" b="1" dirty="0" smtClean="0">
                <a:solidFill>
                  <a:prstClr val="black"/>
                </a:solidFill>
              </a:rPr>
              <a:t>COMGES </a:t>
            </a:r>
            <a:r>
              <a:rPr lang="es-ES_tradnl" sz="1400" b="1" dirty="0">
                <a:solidFill>
                  <a:prstClr val="black"/>
                </a:solidFill>
              </a:rPr>
              <a:t>Nº </a:t>
            </a:r>
            <a:r>
              <a:rPr lang="es-ES_tradnl" sz="1400" b="1" dirty="0" smtClean="0">
                <a:solidFill>
                  <a:prstClr val="black"/>
                </a:solidFill>
              </a:rPr>
              <a:t>16: </a:t>
            </a:r>
            <a:r>
              <a:rPr lang="es-ES_tradnl" sz="1600" b="1" dirty="0" smtClean="0">
                <a:solidFill>
                  <a:srgbClr val="0070C0"/>
                </a:solidFill>
              </a:rPr>
              <a:t>Fortalecimiento de la Calidad de Vida laboral a través de la ejecución de los Planes de Trabajo locales diseñados con enfoque</a:t>
            </a:r>
          </a:p>
          <a:p>
            <a:pPr marL="0" lvl="0" indent="0">
              <a:buNone/>
            </a:pPr>
            <a:r>
              <a:rPr lang="es-ES_tradnl" sz="1600" b="1" dirty="0">
                <a:solidFill>
                  <a:srgbClr val="0070C0"/>
                </a:solidFill>
              </a:rPr>
              <a:t> </a:t>
            </a:r>
            <a:r>
              <a:rPr lang="es-ES_tradnl" sz="1600" b="1" dirty="0" smtClean="0">
                <a:solidFill>
                  <a:srgbClr val="0070C0"/>
                </a:solidFill>
              </a:rPr>
              <a:t>                                       participativo.</a:t>
            </a:r>
          </a:p>
          <a:p>
            <a:pPr mar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ES_tradnl" sz="1300" b="1" dirty="0">
                <a:solidFill>
                  <a:prstClr val="black"/>
                </a:solidFill>
              </a:rPr>
              <a:t>División de Gestión y Desarrollo de las  </a:t>
            </a:r>
            <a:r>
              <a:rPr lang="es-ES_tradnl" sz="1300" b="1" dirty="0" smtClean="0">
                <a:solidFill>
                  <a:prstClr val="black"/>
                </a:solidFill>
              </a:rPr>
              <a:t>Personas :       DIGEDEP</a:t>
            </a:r>
          </a:p>
          <a:p>
            <a:pPr marL="0" indent="0">
              <a:buNone/>
            </a:pPr>
            <a:r>
              <a:rPr lang="es-ES_tradnl" sz="1600" b="1" dirty="0" smtClean="0">
                <a:solidFill>
                  <a:prstClr val="black"/>
                </a:solidFill>
              </a:rPr>
              <a:t>        ATRIBUTO  :  </a:t>
            </a:r>
            <a:r>
              <a:rPr lang="es-ES_tradnl" sz="1600" b="1" dirty="0">
                <a:solidFill>
                  <a:prstClr val="black"/>
                </a:solidFill>
              </a:rPr>
              <a:t>RECURSOS HUMANOS</a:t>
            </a:r>
            <a:r>
              <a:rPr lang="es-ES_tradnl" sz="1600" b="1" dirty="0" smtClean="0">
                <a:solidFill>
                  <a:prstClr val="black"/>
                </a:solidFill>
              </a:rPr>
              <a:t> </a:t>
            </a:r>
            <a:endParaRPr lang="es-ES_tradnl" sz="16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</a:t>
            </a:r>
            <a:r>
              <a:rPr lang="es-ES_tradnl" sz="1400" b="1" dirty="0">
                <a:solidFill>
                  <a:prstClr val="black"/>
                </a:solidFill>
              </a:rPr>
              <a:t>COMGES Nº </a:t>
            </a:r>
            <a:r>
              <a:rPr lang="es-ES_tradnl" sz="1400" b="1" dirty="0" smtClean="0">
                <a:solidFill>
                  <a:prstClr val="black"/>
                </a:solidFill>
              </a:rPr>
              <a:t>17</a:t>
            </a:r>
            <a:r>
              <a:rPr lang="es-ES_tradnl" sz="1600" dirty="0" smtClean="0">
                <a:solidFill>
                  <a:prstClr val="black"/>
                </a:solidFill>
              </a:rPr>
              <a:t>: </a:t>
            </a:r>
            <a:r>
              <a:rPr lang="es-ES_tradnl" sz="1600" b="1" dirty="0" smtClean="0">
                <a:solidFill>
                  <a:srgbClr val="0070C0"/>
                </a:solidFill>
              </a:rPr>
              <a:t>Modelo de Planificación de RHS, con enfoque en RISS, para procesos críticos (camas de cuidados básicos, medios y críticos; </a:t>
            </a:r>
            <a:endParaRPr lang="es-ES_tradnl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_tradnl" sz="1600" b="1" dirty="0" smtClean="0">
                <a:solidFill>
                  <a:srgbClr val="0070C0"/>
                </a:solidFill>
              </a:rPr>
              <a:t>                                     emergencia quirófano –pabellones cirugía mayor) etapa I Hospitales de Alta complejidad, diseñado, ejecutado y evaluado por los </a:t>
            </a:r>
            <a:endParaRPr lang="es-ES_tradnl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_tradnl" sz="1600" b="1" dirty="0" smtClean="0">
                <a:solidFill>
                  <a:srgbClr val="0070C0"/>
                </a:solidFill>
              </a:rPr>
              <a:t>                                     Servicios de Salud.</a:t>
            </a:r>
          </a:p>
          <a:p>
            <a:pPr marL="0" indent="0">
              <a:buNone/>
            </a:pPr>
            <a:r>
              <a:rPr lang="es-ES_tradnl" sz="1000" dirty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ES_tradnl" sz="1300" b="1" dirty="0">
                <a:solidFill>
                  <a:prstClr val="black"/>
                </a:solidFill>
              </a:rPr>
              <a:t>División de Gestión y Desarrollo de las  Personas :       DIGEDEP</a:t>
            </a:r>
            <a:r>
              <a:rPr lang="es-ES_tradnl" sz="1300" dirty="0" smtClean="0">
                <a:solidFill>
                  <a:prstClr val="black"/>
                </a:solidFill>
              </a:rPr>
              <a:t>  </a:t>
            </a: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</a:t>
            </a:r>
            <a:r>
              <a:rPr lang="es-ES_tradnl" sz="1100" dirty="0">
                <a:solidFill>
                  <a:prstClr val="black"/>
                </a:solidFill>
              </a:rPr>
              <a:t> </a:t>
            </a:r>
            <a:r>
              <a:rPr lang="es-ES_tradnl" sz="1100" dirty="0" smtClean="0">
                <a:solidFill>
                  <a:prstClr val="black"/>
                </a:solidFill>
              </a:rPr>
              <a:t>         </a:t>
            </a:r>
            <a:r>
              <a:rPr lang="es-ES_tradnl" sz="1200" dirty="0" smtClean="0">
                <a:solidFill>
                  <a:prstClr val="black"/>
                </a:solidFill>
              </a:rPr>
              <a:t> </a:t>
            </a: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</a:t>
            </a:r>
            <a:endParaRPr lang="es-ES_tradnl" sz="1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</a:t>
            </a:r>
            <a:r>
              <a:rPr lang="es-ES_tradnl" sz="1600" b="1" dirty="0" smtClean="0">
                <a:solidFill>
                  <a:prstClr val="black"/>
                </a:solidFill>
              </a:rPr>
              <a:t>ATRIBUTO  :  SISTEMAS DE INFORMACIÓN</a:t>
            </a:r>
            <a:endParaRPr lang="es-ES_tradnl" sz="16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b="1" dirty="0" smtClean="0">
                <a:solidFill>
                  <a:prstClr val="black"/>
                </a:solidFill>
              </a:rPr>
              <a:t>             </a:t>
            </a:r>
            <a:r>
              <a:rPr lang="es-ES_tradnl" sz="1400" b="1" dirty="0">
                <a:solidFill>
                  <a:prstClr val="black"/>
                </a:solidFill>
              </a:rPr>
              <a:t>COMGES Nº </a:t>
            </a:r>
            <a:r>
              <a:rPr lang="es-ES_tradnl" sz="1400" b="1" dirty="0" smtClean="0">
                <a:solidFill>
                  <a:prstClr val="black"/>
                </a:solidFill>
              </a:rPr>
              <a:t>18</a:t>
            </a:r>
            <a:r>
              <a:rPr lang="es-ES_tradnl" sz="1400" dirty="0" smtClean="0">
                <a:solidFill>
                  <a:prstClr val="black"/>
                </a:solidFill>
              </a:rPr>
              <a:t>: </a:t>
            </a:r>
            <a:r>
              <a:rPr lang="es-ES_tradnl" sz="1600" b="1" dirty="0" smtClean="0">
                <a:solidFill>
                  <a:srgbClr val="0070C0"/>
                </a:solidFill>
              </a:rPr>
              <a:t>Cumplimiento de hitos definidos en el P.T del Proyecto SIDRA : Registro Clínico Electrónico (RCE) y Administrativo en </a:t>
            </a:r>
            <a:endParaRPr lang="es-ES_tradnl" sz="16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s-ES_tradnl" sz="1600" b="1" dirty="0" smtClean="0">
                <a:solidFill>
                  <a:srgbClr val="0070C0"/>
                </a:solidFill>
              </a:rPr>
              <a:t>                                  establecimientos de la Red.</a:t>
            </a:r>
          </a:p>
          <a:p>
            <a:pPr marL="0" lvl="0" indent="0">
              <a:buNone/>
            </a:pPr>
            <a:r>
              <a:rPr lang="es-ES_tradnl" sz="1400" dirty="0">
                <a:solidFill>
                  <a:prstClr val="black"/>
                </a:solidFill>
              </a:rPr>
              <a:t> </a:t>
            </a:r>
            <a:r>
              <a:rPr lang="es-ES_tradnl" sz="1400" dirty="0" smtClean="0">
                <a:solidFill>
                  <a:prstClr val="black"/>
                </a:solidFill>
              </a:rPr>
              <a:t>                                                                                                       </a:t>
            </a:r>
          </a:p>
          <a:p>
            <a:pPr marL="0" lv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ES_tradnl" sz="1300" b="1" dirty="0" smtClean="0">
                <a:solidFill>
                  <a:prstClr val="black"/>
                </a:solidFill>
              </a:rPr>
              <a:t>Gabinete Ministerial     </a:t>
            </a:r>
          </a:p>
          <a:p>
            <a:pPr marL="0" lvl="0" indent="0">
              <a:buNone/>
            </a:pPr>
            <a:r>
              <a:rPr lang="es-ES_tradnl" sz="1300" b="1" dirty="0" smtClean="0">
                <a:solidFill>
                  <a:prstClr val="black"/>
                </a:solidFill>
              </a:rPr>
              <a:t>          </a:t>
            </a:r>
            <a:r>
              <a:rPr lang="es-ES_tradnl" sz="1600" b="1" dirty="0" smtClean="0">
                <a:solidFill>
                  <a:prstClr val="black"/>
                </a:solidFill>
              </a:rPr>
              <a:t>COMGES </a:t>
            </a:r>
            <a:r>
              <a:rPr lang="es-ES_tradnl" sz="1600" b="1" dirty="0">
                <a:solidFill>
                  <a:prstClr val="black"/>
                </a:solidFill>
              </a:rPr>
              <a:t>Nº </a:t>
            </a:r>
            <a:r>
              <a:rPr lang="es-ES_tradnl" sz="1600" b="1" dirty="0" smtClean="0">
                <a:solidFill>
                  <a:prstClr val="black"/>
                </a:solidFill>
              </a:rPr>
              <a:t>19</a:t>
            </a:r>
            <a:r>
              <a:rPr lang="es-ES_tradnl" sz="1600" dirty="0" smtClean="0">
                <a:solidFill>
                  <a:prstClr val="black"/>
                </a:solidFill>
              </a:rPr>
              <a:t>: </a:t>
            </a:r>
            <a:r>
              <a:rPr lang="es-ES_tradnl" sz="1600" b="1" dirty="0" smtClean="0">
                <a:solidFill>
                  <a:srgbClr val="0070C0"/>
                </a:solidFill>
              </a:rPr>
              <a:t>Sistemas de Información SIDRA implementados, integrados y validados para la toma de decisiones clínicas y de gestión de la Red </a:t>
            </a:r>
            <a:endParaRPr lang="es-ES_tradnl" sz="16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s-ES_tradnl" sz="1600" b="1" dirty="0" smtClean="0">
                <a:solidFill>
                  <a:srgbClr val="0070C0"/>
                </a:solidFill>
              </a:rPr>
              <a:t>                                     asistencial.</a:t>
            </a:r>
            <a:endParaRPr lang="es-ES_tradnl" sz="16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s-ES_tradnl" sz="13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</a:t>
            </a:r>
            <a:r>
              <a:rPr lang="es-ES_tradnl" sz="13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</a:t>
            </a:r>
            <a:r>
              <a:rPr lang="es-ES_tradnl" sz="1300" b="1" dirty="0" smtClean="0">
                <a:solidFill>
                  <a:prstClr val="black"/>
                </a:solidFill>
              </a:rPr>
              <a:t>Gabinete Ministerial</a:t>
            </a:r>
            <a:r>
              <a:rPr lang="es-ES_tradnl" sz="13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</a:t>
            </a:r>
            <a:endParaRPr lang="es-ES_tradnl" sz="1300" b="1" dirty="0"/>
          </a:p>
          <a:p>
            <a:pPr marL="0" lvl="0" indent="0">
              <a:buNone/>
            </a:pPr>
            <a:r>
              <a:rPr lang="es-ES_tradnl" sz="1200" b="1" dirty="0" smtClean="0">
                <a:solidFill>
                  <a:prstClr val="black"/>
                </a:solidFill>
              </a:rPr>
              <a:t>          </a:t>
            </a:r>
            <a:r>
              <a:rPr lang="es-ES_tradnl" sz="1600" b="1" dirty="0" smtClean="0"/>
              <a:t>ATRIBUTO  :  DESEMPEÑO y RESULTADOS</a:t>
            </a:r>
          </a:p>
          <a:p>
            <a:pPr marL="0" lvl="0" indent="0">
              <a:buNone/>
            </a:pPr>
            <a:r>
              <a:rPr lang="es-ES_tradnl" sz="1200" b="1" dirty="0"/>
              <a:t> </a:t>
            </a:r>
            <a:r>
              <a:rPr lang="es-ES_tradnl" sz="1200" b="1" dirty="0" smtClean="0"/>
              <a:t>         </a:t>
            </a:r>
            <a:r>
              <a:rPr lang="es-ES_tradnl" sz="1600" b="1" dirty="0" smtClean="0"/>
              <a:t>COMGES </a:t>
            </a:r>
            <a:r>
              <a:rPr lang="es-ES_tradnl" sz="1600" b="1" dirty="0"/>
              <a:t>Nº </a:t>
            </a:r>
            <a:r>
              <a:rPr lang="es-ES_tradnl" sz="1600" b="1" dirty="0" smtClean="0"/>
              <a:t>20</a:t>
            </a:r>
            <a:r>
              <a:rPr lang="es-ES_tradnl" sz="1600" dirty="0" smtClean="0"/>
              <a:t>: </a:t>
            </a:r>
            <a:r>
              <a:rPr lang="es-ES_tradnl" sz="1600" b="1" dirty="0" smtClean="0">
                <a:solidFill>
                  <a:srgbClr val="0070C0"/>
                </a:solidFill>
              </a:rPr>
              <a:t>Ejecución del Plan de Desarrollo Estratégico 2016 – 2018, con evaluación de avance a través del Cuadro de Mando Integral,</a:t>
            </a:r>
          </a:p>
          <a:p>
            <a:pPr marL="0" lvl="0" indent="0">
              <a:buNone/>
            </a:pPr>
            <a:r>
              <a:rPr lang="es-ES_tradnl" sz="1600" b="1" dirty="0">
                <a:solidFill>
                  <a:srgbClr val="0070C0"/>
                </a:solidFill>
              </a:rPr>
              <a:t> </a:t>
            </a:r>
            <a:r>
              <a:rPr lang="es-ES_tradnl" sz="1600" b="1" dirty="0" smtClean="0">
                <a:solidFill>
                  <a:srgbClr val="0070C0"/>
                </a:solidFill>
              </a:rPr>
              <a:t>                                    elaborado por cada Servicio de Salud.</a:t>
            </a:r>
          </a:p>
          <a:p>
            <a:pPr marL="0" lvl="0" indent="0">
              <a:buNone/>
            </a:pPr>
            <a:r>
              <a:rPr lang="es-ES_tradnl" sz="1000" dirty="0"/>
              <a:t> </a:t>
            </a:r>
            <a:r>
              <a:rPr lang="es-ES_tradnl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ES_tradnl" sz="1300" b="1" dirty="0" smtClean="0"/>
              <a:t>DIGERA</a:t>
            </a:r>
            <a:endParaRPr lang="es-ES_tradnl" sz="1300" dirty="0" smtClean="0"/>
          </a:p>
          <a:p>
            <a:pPr marL="0" lvl="0" indent="0">
              <a:buNone/>
            </a:pPr>
            <a:endParaRPr lang="es-ES_tradnl" sz="1000" dirty="0" smtClean="0"/>
          </a:p>
          <a:p>
            <a:pPr marL="0" lvl="0" indent="0">
              <a:buNone/>
            </a:pPr>
            <a:r>
              <a:rPr lang="es-ES_tradnl" sz="1000" dirty="0"/>
              <a:t> </a:t>
            </a:r>
            <a:r>
              <a:rPr lang="es-ES_tradnl" sz="1000" dirty="0" smtClean="0"/>
              <a:t>           </a:t>
            </a:r>
            <a:r>
              <a:rPr lang="es-ES_tradnl" sz="1600" b="1" dirty="0" smtClean="0"/>
              <a:t>ATRIBUTO : GESTIÓN INTEGRADA DE LOS SISTEMAS DE APOYO CLÍNICO, ADMINISTRATIVO Y LOGÍSTICO</a:t>
            </a:r>
            <a:r>
              <a:rPr lang="es-ES_tradnl" sz="1400" b="1" dirty="0" smtClean="0"/>
              <a:t>.</a:t>
            </a:r>
            <a:r>
              <a:rPr lang="es-ES_tradnl" sz="1000" dirty="0" smtClean="0"/>
              <a:t>           </a:t>
            </a:r>
            <a:endParaRPr lang="es-ES_tradnl" sz="1200" b="1" dirty="0" smtClean="0"/>
          </a:p>
          <a:p>
            <a:pPr marL="0" indent="0">
              <a:buNone/>
            </a:pPr>
            <a:r>
              <a:rPr lang="es-ES_tradnl" sz="1200" b="1" dirty="0"/>
              <a:t> </a:t>
            </a:r>
            <a:r>
              <a:rPr lang="es-ES_tradnl" sz="1200" b="1" dirty="0" smtClean="0"/>
              <a:t>         </a:t>
            </a:r>
            <a:r>
              <a:rPr lang="es-ES_tradnl" sz="1600" b="1" dirty="0"/>
              <a:t>COMGES Nº </a:t>
            </a:r>
            <a:r>
              <a:rPr lang="es-ES_tradnl" sz="1600" b="1" dirty="0" smtClean="0"/>
              <a:t>21</a:t>
            </a:r>
            <a:r>
              <a:rPr lang="es-ES_tradnl" sz="1600" dirty="0" smtClean="0"/>
              <a:t>:  </a:t>
            </a:r>
            <a:r>
              <a:rPr lang="es-ES_tradnl" sz="1600" b="1" dirty="0" smtClean="0">
                <a:solidFill>
                  <a:srgbClr val="0070C0"/>
                </a:solidFill>
              </a:rPr>
              <a:t>Contar con Establecimientos de Salud Acreditados según normativa vigente</a:t>
            </a:r>
            <a:r>
              <a:rPr lang="es-ES_tradnl" sz="1600" dirty="0" smtClean="0"/>
              <a:t>.</a:t>
            </a:r>
          </a:p>
          <a:p>
            <a:pPr marL="0" indent="0">
              <a:buNone/>
            </a:pPr>
            <a:r>
              <a:rPr lang="es-ES_tradnl" sz="1300" b="1"/>
              <a:t> </a:t>
            </a:r>
            <a:r>
              <a:rPr lang="es-ES_tradnl" sz="1300" b="1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L" sz="1300" b="1" dirty="0"/>
              <a:t>Gabinete Subsecretaría de Redes Asistenciales</a:t>
            </a:r>
            <a:endParaRPr lang="es-ES_tradnl" sz="1300" b="1" dirty="0"/>
          </a:p>
          <a:p>
            <a:pPr marL="0" indent="0">
              <a:buNone/>
            </a:pPr>
            <a:r>
              <a:rPr lang="es-ES_tradnl" sz="1300" b="1" dirty="0" smtClean="0"/>
              <a:t>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_tradnl" sz="1000" b="1" dirty="0">
                <a:solidFill>
                  <a:prstClr val="black"/>
                </a:solidFill>
              </a:rPr>
              <a:t> </a:t>
            </a:r>
            <a:r>
              <a:rPr lang="es-ES_tradnl" sz="10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</a:t>
            </a:r>
            <a:endParaRPr lang="es-ES_tradn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</a:t>
            </a:r>
            <a:r>
              <a:rPr lang="es-ES_tradnl" sz="1800" b="1" dirty="0" smtClean="0">
                <a:solidFill>
                  <a:prstClr val="black"/>
                </a:solidFill>
              </a:rPr>
              <a:t>Este Ámbito que se une al 4°, será liderado por Dña. Patricia </a:t>
            </a:r>
            <a:r>
              <a:rPr lang="es-ES_tradnl" sz="1800" b="1" dirty="0" err="1" smtClean="0">
                <a:solidFill>
                  <a:prstClr val="black"/>
                </a:solidFill>
              </a:rPr>
              <a:t>Quintard</a:t>
            </a:r>
            <a:r>
              <a:rPr lang="es-ES_tradnl" sz="1800" b="1" dirty="0" smtClean="0">
                <a:solidFill>
                  <a:prstClr val="black"/>
                </a:solidFill>
              </a:rPr>
              <a:t> R, Subdirectora Administrativa y por </a:t>
            </a:r>
            <a:r>
              <a:rPr lang="es-ES_tradnl" sz="1800" b="1" dirty="0" err="1" smtClean="0">
                <a:solidFill>
                  <a:prstClr val="black"/>
                </a:solidFill>
              </a:rPr>
              <a:t>Dn</a:t>
            </a:r>
            <a:r>
              <a:rPr lang="es-ES_tradnl" sz="1800" b="1" dirty="0" smtClean="0">
                <a:solidFill>
                  <a:prstClr val="black"/>
                </a:solidFill>
              </a:rPr>
              <a:t>. Marco Morgado L., Subdirector de Recursos Humanos del S.S.I</a:t>
            </a:r>
          </a:p>
          <a:p>
            <a:pPr marL="0" indent="0">
              <a:buNone/>
            </a:pPr>
            <a:endParaRPr lang="es-ES_tradnl" sz="1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</a:t>
            </a:r>
            <a:r>
              <a:rPr lang="es-ES_tradnl" sz="1300" b="1" dirty="0" smtClean="0">
                <a:solidFill>
                  <a:srgbClr val="0070C0"/>
                </a:solidFill>
              </a:rPr>
              <a:t>COMGES Nº 15 del ÁMBITO 3º: será Liderado </a:t>
            </a:r>
            <a:r>
              <a:rPr lang="es-ES_tradnl" sz="1300" b="1" dirty="0">
                <a:solidFill>
                  <a:srgbClr val="0070C0"/>
                </a:solidFill>
              </a:rPr>
              <a:t>por </a:t>
            </a:r>
            <a:r>
              <a:rPr lang="es-ES_tradnl" sz="1300" b="1" dirty="0" smtClean="0">
                <a:solidFill>
                  <a:srgbClr val="0070C0"/>
                </a:solidFill>
              </a:rPr>
              <a:t>la SUBDIRECCIÓN DE GESTIÓN ASISTENCIAL del S.S.I.</a:t>
            </a:r>
            <a:endParaRPr lang="es-ES_tradnl" sz="13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s-ES_tradnl" sz="1300" dirty="0" smtClean="0">
                <a:solidFill>
                  <a:prstClr val="black"/>
                </a:solidFill>
              </a:rPr>
              <a:t>        </a:t>
            </a:r>
            <a:r>
              <a:rPr lang="es-ES_tradnl" sz="1300" b="1" dirty="0" smtClean="0">
                <a:solidFill>
                  <a:srgbClr val="00B0F0"/>
                </a:solidFill>
              </a:rPr>
              <a:t>COMGES Nº 16 </a:t>
            </a:r>
            <a:r>
              <a:rPr lang="es-ES_tradnl" sz="1300" b="1" dirty="0">
                <a:solidFill>
                  <a:srgbClr val="00B0F0"/>
                </a:solidFill>
              </a:rPr>
              <a:t>y</a:t>
            </a:r>
            <a:r>
              <a:rPr lang="es-ES_tradnl" sz="1300" b="1" dirty="0" smtClean="0">
                <a:solidFill>
                  <a:srgbClr val="00B0F0"/>
                </a:solidFill>
              </a:rPr>
              <a:t> Nº 17 del ÁMBITO 3º: </a:t>
            </a:r>
            <a:r>
              <a:rPr lang="es-ES_tradnl" sz="1300" b="1" dirty="0">
                <a:solidFill>
                  <a:srgbClr val="00B0F0"/>
                </a:solidFill>
              </a:rPr>
              <a:t>serán Liderados por </a:t>
            </a:r>
            <a:r>
              <a:rPr lang="es-ES_tradnl" sz="1300" b="1" dirty="0" smtClean="0">
                <a:solidFill>
                  <a:srgbClr val="00B0F0"/>
                </a:solidFill>
              </a:rPr>
              <a:t>la SUBDIRECCIÓN DE RECURSOS HUMANOS del S.S.I.</a:t>
            </a:r>
            <a:endParaRPr lang="es-ES_tradnl" sz="13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ES_tradnl" sz="1300" dirty="0" smtClean="0">
                <a:solidFill>
                  <a:prstClr val="black"/>
                </a:solidFill>
              </a:rPr>
              <a:t>        </a:t>
            </a:r>
            <a:r>
              <a:rPr lang="es-ES_tradnl" sz="1300" b="1" dirty="0" smtClean="0">
                <a:solidFill>
                  <a:srgbClr val="0070C0"/>
                </a:solidFill>
              </a:rPr>
              <a:t>COMGES Nº 18 </a:t>
            </a:r>
            <a:r>
              <a:rPr lang="es-ES_tradnl" sz="1300" b="1" dirty="0">
                <a:solidFill>
                  <a:srgbClr val="0070C0"/>
                </a:solidFill>
              </a:rPr>
              <a:t>al </a:t>
            </a:r>
            <a:r>
              <a:rPr lang="es-ES_tradnl" sz="1300" b="1" dirty="0" smtClean="0">
                <a:solidFill>
                  <a:srgbClr val="0070C0"/>
                </a:solidFill>
              </a:rPr>
              <a:t>Nº 19 del ÁMBITO 3º: </a:t>
            </a:r>
            <a:r>
              <a:rPr lang="es-ES_tradnl" sz="1300" b="1" dirty="0">
                <a:solidFill>
                  <a:srgbClr val="0070C0"/>
                </a:solidFill>
              </a:rPr>
              <a:t>serán Liderados </a:t>
            </a:r>
            <a:r>
              <a:rPr lang="es-ES_tradnl" sz="1300" b="1" dirty="0" smtClean="0">
                <a:solidFill>
                  <a:srgbClr val="0070C0"/>
                </a:solidFill>
              </a:rPr>
              <a:t>por </a:t>
            </a:r>
            <a:r>
              <a:rPr lang="es-ES_tradnl" sz="1300" b="1" dirty="0">
                <a:solidFill>
                  <a:srgbClr val="0070C0"/>
                </a:solidFill>
              </a:rPr>
              <a:t>la SUBDIRECCIÓN DE GESTIÓN ASISTENCIAL del S.S.I.</a:t>
            </a:r>
          </a:p>
          <a:p>
            <a:pPr marL="0" indent="0">
              <a:buNone/>
            </a:pPr>
            <a:r>
              <a:rPr lang="es-ES_tradnl" sz="1300" b="1" dirty="0" smtClean="0">
                <a:solidFill>
                  <a:prstClr val="black"/>
                </a:solidFill>
              </a:rPr>
              <a:t>        </a:t>
            </a:r>
            <a:r>
              <a:rPr lang="es-ES_tradnl" sz="1300" b="1" dirty="0" smtClean="0">
                <a:solidFill>
                  <a:srgbClr val="00B0F0"/>
                </a:solidFill>
              </a:rPr>
              <a:t>COMGES Nº 20 </a:t>
            </a:r>
            <a:r>
              <a:rPr lang="es-ES_tradnl" sz="1300" b="1" dirty="0">
                <a:solidFill>
                  <a:srgbClr val="00B0F0"/>
                </a:solidFill>
              </a:rPr>
              <a:t>del </a:t>
            </a:r>
            <a:r>
              <a:rPr lang="es-ES_tradnl" sz="1300" b="1" dirty="0" smtClean="0">
                <a:solidFill>
                  <a:srgbClr val="00B0F0"/>
                </a:solidFill>
              </a:rPr>
              <a:t>ÁMBITO 3º: </a:t>
            </a:r>
            <a:r>
              <a:rPr lang="es-ES_tradnl" sz="1300" b="1" dirty="0">
                <a:solidFill>
                  <a:srgbClr val="00B0F0"/>
                </a:solidFill>
              </a:rPr>
              <a:t>será Liderado por </a:t>
            </a:r>
            <a:r>
              <a:rPr lang="es-ES_tradnl" sz="1300" b="1" dirty="0" smtClean="0">
                <a:solidFill>
                  <a:srgbClr val="00B0F0"/>
                </a:solidFill>
              </a:rPr>
              <a:t>el DEPARTAMENTO DE PLANIFICACIÓN y  CONTROL DE GESTIÓN del S.S.I.</a:t>
            </a:r>
            <a:endParaRPr lang="es-ES_tradnl" sz="13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ES_tradnl" sz="1300" dirty="0" smtClean="0">
                <a:solidFill>
                  <a:prstClr val="black"/>
                </a:solidFill>
              </a:rPr>
              <a:t>        </a:t>
            </a:r>
            <a:r>
              <a:rPr lang="es-ES_tradnl" sz="1300" b="1" dirty="0" smtClean="0">
                <a:solidFill>
                  <a:srgbClr val="0070C0"/>
                </a:solidFill>
              </a:rPr>
              <a:t>COMGES Nº 21 </a:t>
            </a:r>
            <a:r>
              <a:rPr lang="es-ES_tradnl" sz="1300" b="1" dirty="0">
                <a:solidFill>
                  <a:srgbClr val="0070C0"/>
                </a:solidFill>
              </a:rPr>
              <a:t>del </a:t>
            </a:r>
            <a:r>
              <a:rPr lang="es-ES_tradnl" sz="1300" b="1" dirty="0" smtClean="0">
                <a:solidFill>
                  <a:srgbClr val="0070C0"/>
                </a:solidFill>
              </a:rPr>
              <a:t>ÁMBITO 3º: </a:t>
            </a:r>
            <a:r>
              <a:rPr lang="es-ES_tradnl" sz="1300" b="1" dirty="0">
                <a:solidFill>
                  <a:srgbClr val="0070C0"/>
                </a:solidFill>
              </a:rPr>
              <a:t>será Liderado por la </a:t>
            </a:r>
            <a:r>
              <a:rPr lang="es-ES_tradnl" sz="1300" b="1" dirty="0" smtClean="0">
                <a:solidFill>
                  <a:srgbClr val="0070C0"/>
                </a:solidFill>
              </a:rPr>
              <a:t>UNIDAD DE CALIDAD DE LA DIRECCIÓN del S.S.I.</a:t>
            </a:r>
            <a:endParaRPr lang="es-ES_tradnl" sz="13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es-ES_tradnl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</a:t>
            </a:r>
            <a:endParaRPr lang="es-ES_tradnl" sz="1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_tradnl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2593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1800" b="1" dirty="0"/>
              <a:t>4</a:t>
            </a:r>
            <a:r>
              <a:rPr lang="es-ES_tradnl" sz="1800" b="1" dirty="0" smtClean="0"/>
              <a:t>º AMBITO : ASIGNACIÓN DE RECURSOS E INCENTIVOS : 1 ATRIBUTO – 2 COMGES</a:t>
            </a:r>
            <a:br>
              <a:rPr lang="es-ES_tradnl" sz="1800" b="1" dirty="0" smtClean="0"/>
            </a:br>
            <a:endParaRPr lang="es-CL" sz="1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sz="1200" b="1" dirty="0" smtClean="0"/>
              <a:t>          ATRIBUTO 1 : FINANCIAMIENTO</a:t>
            </a:r>
          </a:p>
          <a:p>
            <a:pPr marL="0" indent="0">
              <a:buNone/>
            </a:pPr>
            <a:r>
              <a:rPr lang="es-ES_tradnl" sz="2000" dirty="0" smtClean="0"/>
              <a:t>       </a:t>
            </a:r>
            <a:r>
              <a:rPr lang="es-ES_tradnl" sz="1100" b="1" dirty="0" smtClean="0"/>
              <a:t>COMGES Nº 22</a:t>
            </a:r>
            <a:r>
              <a:rPr lang="es-ES_tradnl" sz="1100" dirty="0" smtClean="0"/>
              <a:t>: </a:t>
            </a:r>
            <a:r>
              <a:rPr lang="es-ES_tradnl" sz="1200" b="1" dirty="0" smtClean="0">
                <a:solidFill>
                  <a:srgbClr val="0070C0"/>
                </a:solidFill>
              </a:rPr>
              <a:t>Control de la Ejecución financiera de los Proyectos de Inversión establecido en el Plan de Gobierno.  </a:t>
            </a:r>
            <a:endParaRPr lang="es-ES_tradnl" sz="1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_tradnl" sz="1100" dirty="0" smtClean="0"/>
              <a:t>                                                                                                                                                                                                            </a:t>
            </a:r>
            <a:r>
              <a:rPr lang="es-ES_tradnl" sz="1100" b="1" dirty="0" smtClean="0"/>
              <a:t>División de Inversiones       </a:t>
            </a:r>
          </a:p>
          <a:p>
            <a:pPr marL="0" lvl="0" indent="0">
              <a:buNone/>
            </a:pPr>
            <a:r>
              <a:rPr lang="es-ES_tradnl" sz="1100" dirty="0"/>
              <a:t> </a:t>
            </a:r>
            <a:r>
              <a:rPr lang="es-ES_tradnl" sz="1100" dirty="0" smtClean="0"/>
              <a:t>                          </a:t>
            </a:r>
            <a:endParaRPr lang="es-ES_tradnl" sz="11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 smtClean="0"/>
              <a:t>           </a:t>
            </a:r>
            <a:r>
              <a:rPr lang="es-ES_tradnl" sz="1200" dirty="0" smtClean="0">
                <a:solidFill>
                  <a:prstClr val="black"/>
                </a:solidFill>
              </a:rPr>
              <a:t>  </a:t>
            </a:r>
            <a:r>
              <a:rPr lang="es-ES_tradnl" sz="1100" b="1" dirty="0" smtClean="0">
                <a:solidFill>
                  <a:prstClr val="black"/>
                </a:solidFill>
              </a:rPr>
              <a:t>COMGES </a:t>
            </a:r>
            <a:r>
              <a:rPr lang="es-ES_tradnl" sz="1100" b="1" dirty="0">
                <a:solidFill>
                  <a:prstClr val="black"/>
                </a:solidFill>
              </a:rPr>
              <a:t>Nº </a:t>
            </a:r>
            <a:r>
              <a:rPr lang="es-ES_tradnl" sz="1100" b="1" dirty="0" smtClean="0">
                <a:solidFill>
                  <a:prstClr val="black"/>
                </a:solidFill>
              </a:rPr>
              <a:t>23: </a:t>
            </a:r>
            <a:r>
              <a:rPr lang="es-ES_tradnl" sz="1200" b="1" dirty="0" smtClean="0">
                <a:solidFill>
                  <a:srgbClr val="0070C0"/>
                </a:solidFill>
              </a:rPr>
              <a:t>Cumplir Regla de Equilibrio Financiero</a:t>
            </a:r>
            <a:r>
              <a:rPr lang="es-ES_tradnl" sz="11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es-ES_tradnl" sz="1100" dirty="0">
                <a:solidFill>
                  <a:prstClr val="black"/>
                </a:solidFill>
              </a:rPr>
              <a:t> </a:t>
            </a:r>
            <a:r>
              <a:rPr lang="es-ES_tradnl" sz="11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ES_tradnl" sz="1100" b="1" dirty="0">
                <a:solidFill>
                  <a:prstClr val="black"/>
                </a:solidFill>
              </a:rPr>
              <a:t>División de </a:t>
            </a:r>
            <a:r>
              <a:rPr lang="es-ES_tradnl" sz="1100" b="1" dirty="0" smtClean="0">
                <a:solidFill>
                  <a:prstClr val="black"/>
                </a:solidFill>
              </a:rPr>
              <a:t>Presupuestos</a:t>
            </a:r>
            <a:endParaRPr lang="es-ES_tradnl" sz="11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100" dirty="0" smtClean="0">
                <a:solidFill>
                  <a:prstClr val="black"/>
                </a:solidFill>
              </a:rPr>
              <a:t>                                              </a:t>
            </a:r>
            <a:endParaRPr lang="es-ES_tradnl" sz="11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</a:t>
            </a:r>
            <a:endParaRPr lang="es-ES_tradnl" sz="1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</a:t>
            </a:r>
            <a:r>
              <a:rPr lang="es-ES_tradnl" sz="1800" b="1" dirty="0" smtClean="0">
                <a:solidFill>
                  <a:prstClr val="black"/>
                </a:solidFill>
              </a:rPr>
              <a:t>PROPUESTA DE COMGES POR MACROZONA</a:t>
            </a:r>
          </a:p>
          <a:p>
            <a:pPr marL="0" lvl="0" indent="0">
              <a:buNone/>
            </a:pPr>
            <a:endParaRPr lang="es-ES_tradnl" sz="1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200" b="1" dirty="0">
                <a:solidFill>
                  <a:prstClr val="black"/>
                </a:solidFill>
              </a:rPr>
              <a:t> </a:t>
            </a:r>
            <a:r>
              <a:rPr lang="es-ES_tradnl" sz="1200" b="1" dirty="0" smtClean="0">
                <a:solidFill>
                  <a:prstClr val="black"/>
                </a:solidFill>
              </a:rPr>
              <a:t>          </a:t>
            </a:r>
            <a:r>
              <a:rPr lang="es-ES_tradnl" sz="1100" b="1" dirty="0">
                <a:solidFill>
                  <a:prstClr val="black"/>
                </a:solidFill>
              </a:rPr>
              <a:t>ATRIBUTO: </a:t>
            </a:r>
            <a:r>
              <a:rPr lang="es-ES_tradnl" sz="1100" b="1" dirty="0" smtClean="0">
                <a:solidFill>
                  <a:prstClr val="black"/>
                </a:solidFill>
              </a:rPr>
              <a:t>R.I.S.S.</a:t>
            </a:r>
            <a:endParaRPr lang="es-ES_tradnl" sz="11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_tradnl" sz="11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100" b="1" dirty="0" smtClean="0">
                <a:solidFill>
                  <a:prstClr val="black"/>
                </a:solidFill>
              </a:rPr>
              <a:t>             COMGES </a:t>
            </a:r>
            <a:r>
              <a:rPr lang="es-ES_tradnl" sz="1100" b="1" dirty="0">
                <a:solidFill>
                  <a:prstClr val="black"/>
                </a:solidFill>
              </a:rPr>
              <a:t>Nº </a:t>
            </a:r>
            <a:r>
              <a:rPr lang="es-ES_tradnl" sz="1100" b="1" dirty="0" smtClean="0">
                <a:solidFill>
                  <a:prstClr val="black"/>
                </a:solidFill>
              </a:rPr>
              <a:t>24: </a:t>
            </a:r>
            <a:r>
              <a:rPr lang="es-ES_tradnl" sz="1100" b="1" dirty="0" smtClean="0">
                <a:solidFill>
                  <a:srgbClr val="0070C0"/>
                </a:solidFill>
              </a:rPr>
              <a:t>Meta Macro Zona 2015 </a:t>
            </a:r>
            <a:r>
              <a:rPr lang="es-ES_tradnl" sz="1400" b="1" dirty="0" smtClean="0">
                <a:solidFill>
                  <a:srgbClr val="0070C0"/>
                </a:solidFill>
              </a:rPr>
              <a:t>: “ Inmigrantes”                                         </a:t>
            </a:r>
          </a:p>
          <a:p>
            <a:pPr marL="0" lvl="0" indent="0">
              <a:buNone/>
            </a:pPr>
            <a:r>
              <a:rPr lang="es-ES_tradnl" sz="11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ES_tradnl" sz="1100" b="1" dirty="0" smtClean="0">
                <a:solidFill>
                  <a:prstClr val="black"/>
                </a:solidFill>
              </a:rPr>
              <a:t>    </a:t>
            </a:r>
          </a:p>
          <a:p>
            <a:pPr marL="0" lvl="0" indent="0">
              <a:buNone/>
            </a:pPr>
            <a:r>
              <a:rPr lang="es-ES_tradnl" sz="1100" b="1" dirty="0" smtClean="0">
                <a:solidFill>
                  <a:prstClr val="black"/>
                </a:solidFill>
              </a:rPr>
              <a:t>             COMGES </a:t>
            </a:r>
            <a:r>
              <a:rPr lang="es-ES_tradnl" sz="1100" b="1" dirty="0">
                <a:solidFill>
                  <a:prstClr val="black"/>
                </a:solidFill>
              </a:rPr>
              <a:t>Nº </a:t>
            </a:r>
            <a:r>
              <a:rPr lang="es-ES_tradnl" sz="1100" b="1" dirty="0" smtClean="0">
                <a:solidFill>
                  <a:prstClr val="black"/>
                </a:solidFill>
              </a:rPr>
              <a:t>25</a:t>
            </a:r>
            <a:r>
              <a:rPr lang="es-ES_tradnl" sz="1100" b="1" dirty="0" smtClean="0">
                <a:solidFill>
                  <a:srgbClr val="0070C0"/>
                </a:solidFill>
              </a:rPr>
              <a:t>: Meta Macro Zona 2015 :  </a:t>
            </a:r>
            <a:r>
              <a:rPr lang="es-ES_tradnl" sz="1400" b="1" dirty="0" smtClean="0">
                <a:solidFill>
                  <a:srgbClr val="0070C0"/>
                </a:solidFill>
              </a:rPr>
              <a:t>“ Mapa de Derivación Macro Zona Norte “</a:t>
            </a:r>
          </a:p>
          <a:p>
            <a:pPr marL="0" lvl="0" indent="0">
              <a:buNone/>
            </a:pPr>
            <a:endParaRPr lang="es-ES_tradnl" sz="11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es-ES_tradnl" sz="11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_tradnl" sz="11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_tradnl" sz="11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100" dirty="0">
                <a:solidFill>
                  <a:prstClr val="black"/>
                </a:solidFill>
              </a:rPr>
              <a:t>            </a:t>
            </a:r>
            <a:r>
              <a:rPr lang="es-ES_tradnl" sz="1100" dirty="0" smtClean="0">
                <a:solidFill>
                  <a:prstClr val="black"/>
                </a:solidFill>
              </a:rPr>
              <a:t> </a:t>
            </a:r>
            <a:r>
              <a:rPr lang="es-ES_tradnl" sz="1400" b="1" dirty="0" smtClean="0">
                <a:solidFill>
                  <a:srgbClr val="00B0F0"/>
                </a:solidFill>
              </a:rPr>
              <a:t>COMGES </a:t>
            </a:r>
            <a:r>
              <a:rPr lang="es-ES_tradnl" sz="1400" b="1" dirty="0">
                <a:solidFill>
                  <a:srgbClr val="00B0F0"/>
                </a:solidFill>
              </a:rPr>
              <a:t>Nº 22 y Nº 23  del 4º </a:t>
            </a:r>
            <a:r>
              <a:rPr lang="es-ES_tradnl" sz="1400" b="1" dirty="0" smtClean="0">
                <a:solidFill>
                  <a:srgbClr val="00B0F0"/>
                </a:solidFill>
              </a:rPr>
              <a:t>Ámbito: </a:t>
            </a:r>
            <a:r>
              <a:rPr lang="es-ES_tradnl" sz="1400" b="1" dirty="0">
                <a:solidFill>
                  <a:srgbClr val="00B0F0"/>
                </a:solidFill>
              </a:rPr>
              <a:t>serán Liderados por la SUBDIRECCIÓN ADMINISTRATIVA del S.S.I</a:t>
            </a:r>
            <a:r>
              <a:rPr lang="es-ES_tradnl" sz="1400" b="1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es-ES_tradnl" sz="1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1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_tradnl" sz="1100" b="1" dirty="0"/>
          </a:p>
          <a:p>
            <a:pPr marL="0" indent="0">
              <a:buNone/>
            </a:pPr>
            <a:r>
              <a:rPr lang="es-ES_tradnl" sz="1100" b="1" dirty="0" smtClean="0">
                <a:solidFill>
                  <a:srgbClr val="00B0F0"/>
                </a:solidFill>
              </a:rPr>
              <a:t>             </a:t>
            </a:r>
            <a:r>
              <a:rPr lang="es-ES_tradnl" sz="1400" b="1" dirty="0" smtClean="0">
                <a:solidFill>
                  <a:srgbClr val="00B0F0"/>
                </a:solidFill>
              </a:rPr>
              <a:t>COMGES </a:t>
            </a:r>
            <a:r>
              <a:rPr lang="es-ES_tradnl" sz="1400" b="1" dirty="0">
                <a:solidFill>
                  <a:srgbClr val="00B0F0"/>
                </a:solidFill>
              </a:rPr>
              <a:t>Nº </a:t>
            </a:r>
            <a:r>
              <a:rPr lang="es-ES_tradnl" sz="1400" b="1" dirty="0" smtClean="0">
                <a:solidFill>
                  <a:srgbClr val="00B0F0"/>
                </a:solidFill>
              </a:rPr>
              <a:t>24 y </a:t>
            </a:r>
            <a:r>
              <a:rPr lang="es-ES_tradnl" sz="1400" b="1" dirty="0">
                <a:solidFill>
                  <a:srgbClr val="00B0F0"/>
                </a:solidFill>
              </a:rPr>
              <a:t>Nº </a:t>
            </a:r>
            <a:r>
              <a:rPr lang="es-ES_tradnl" sz="1400" b="1" dirty="0" smtClean="0">
                <a:solidFill>
                  <a:srgbClr val="00B0F0"/>
                </a:solidFill>
              </a:rPr>
              <a:t>25 </a:t>
            </a:r>
            <a:r>
              <a:rPr lang="es-ES_tradnl" sz="1400" b="1" dirty="0">
                <a:solidFill>
                  <a:srgbClr val="00B0F0"/>
                </a:solidFill>
              </a:rPr>
              <a:t>del 4º </a:t>
            </a:r>
            <a:r>
              <a:rPr lang="es-ES_tradnl" sz="1400" b="1" dirty="0" smtClean="0">
                <a:solidFill>
                  <a:srgbClr val="00B0F0"/>
                </a:solidFill>
              </a:rPr>
              <a:t>Ámbito: </a:t>
            </a:r>
            <a:r>
              <a:rPr lang="es-ES_tradnl" sz="1400" b="1" dirty="0">
                <a:solidFill>
                  <a:srgbClr val="00B0F0"/>
                </a:solidFill>
              </a:rPr>
              <a:t>serán Liderados por la </a:t>
            </a:r>
            <a:r>
              <a:rPr lang="es-ES_tradnl" sz="1400" b="1" dirty="0" smtClean="0">
                <a:solidFill>
                  <a:srgbClr val="00B0F0"/>
                </a:solidFill>
              </a:rPr>
              <a:t>DIRECCIÓN del </a:t>
            </a:r>
            <a:r>
              <a:rPr lang="es-ES_tradnl" sz="1400" b="1" dirty="0">
                <a:solidFill>
                  <a:srgbClr val="00B0F0"/>
                </a:solidFill>
              </a:rPr>
              <a:t>S.S.I.</a:t>
            </a:r>
            <a:endParaRPr lang="es-ES_tradnl" sz="1400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es-ES_tradnl" sz="1400" b="1" dirty="0" smtClean="0"/>
          </a:p>
          <a:p>
            <a:pPr marL="0" lvl="0" indent="0">
              <a:buNone/>
            </a:pPr>
            <a:r>
              <a:rPr lang="es-ES_tradnl" sz="1400" b="1" dirty="0"/>
              <a:t> </a:t>
            </a:r>
            <a:r>
              <a:rPr lang="es-ES_tradnl" sz="1400" b="1" dirty="0" smtClean="0"/>
              <a:t>           </a:t>
            </a:r>
            <a:endParaRPr lang="es-ES_tradnl" sz="1400" dirty="0" smtClean="0"/>
          </a:p>
          <a:p>
            <a:pPr marL="0" lvl="0" indent="0">
              <a:buNone/>
            </a:pPr>
            <a:r>
              <a:rPr lang="es-ES_tradnl" sz="1000" dirty="0"/>
              <a:t> </a:t>
            </a:r>
            <a:r>
              <a:rPr lang="es-ES_tradnl" sz="1000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lvl="0" indent="0">
              <a:buNone/>
            </a:pPr>
            <a:r>
              <a:rPr lang="es-ES_tradnl" sz="1000" dirty="0" smtClean="0"/>
              <a:t>           </a:t>
            </a:r>
            <a:endParaRPr lang="es-ES_tradnl" sz="1200" b="1" dirty="0" smtClean="0"/>
          </a:p>
          <a:p>
            <a:pPr marL="0" indent="0">
              <a:buNone/>
            </a:pPr>
            <a:r>
              <a:rPr lang="es-ES_tradnl" sz="1200" b="1" dirty="0"/>
              <a:t> </a:t>
            </a:r>
            <a:r>
              <a:rPr lang="es-ES_tradnl" sz="1200" b="1" dirty="0" smtClean="0"/>
              <a:t>           </a:t>
            </a:r>
            <a:endParaRPr lang="es-ES_tradnl" sz="1000" dirty="0" smtClean="0"/>
          </a:p>
          <a:p>
            <a:pPr marL="0" indent="0">
              <a:buNone/>
            </a:pPr>
            <a:r>
              <a:rPr lang="es-ES_tradnl" sz="1000" b="1" dirty="0"/>
              <a:t> </a:t>
            </a:r>
            <a:r>
              <a:rPr lang="es-ES_tradnl" sz="1000" b="1" dirty="0" smtClean="0"/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es-ES_tradnl" sz="1000" b="1" dirty="0">
                <a:solidFill>
                  <a:prstClr val="black"/>
                </a:solidFill>
              </a:rPr>
              <a:t> </a:t>
            </a:r>
            <a:r>
              <a:rPr lang="es-ES_tradnl" sz="10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</a:t>
            </a:r>
            <a:endParaRPr lang="es-ES_tradn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</a:t>
            </a:r>
            <a:endParaRPr lang="es-ES_tradnl" sz="1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</a:t>
            </a:r>
            <a:endParaRPr lang="es-ES_tradnl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_tradnl" sz="10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</a:t>
            </a:r>
            <a:endParaRPr lang="es-ES_tradnl" sz="1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_tradnl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056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RESPONSABLES y LIDERAZGO EQUIPOS COMGES 2017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r>
              <a:rPr lang="es-ES_tradnl" sz="2000" b="1" dirty="0"/>
              <a:t>A</a:t>
            </a:r>
            <a:r>
              <a:rPr lang="es-ES_tradnl" sz="2000" b="1" dirty="0" smtClean="0"/>
              <a:t>MBITO 1:       </a:t>
            </a:r>
            <a:r>
              <a:rPr lang="es-ES_tradnl" sz="2000" dirty="0" smtClean="0"/>
              <a:t>COMGES Nº 1 al Nº 8 - 15:  AMBITO MODELO ASISTENCIAL                                                                  </a:t>
            </a:r>
          </a:p>
          <a:p>
            <a:pPr marL="0" indent="0">
              <a:buNone/>
            </a:pPr>
            <a:r>
              <a:rPr lang="es-ES_tradnl" sz="2000" dirty="0" smtClean="0"/>
              <a:t>         SUBDIRECCIÓN GESTIÓN ASISTENCIAL </a:t>
            </a:r>
            <a:r>
              <a:rPr lang="es-ES_tradnl" sz="2000" dirty="0"/>
              <a:t> </a:t>
            </a:r>
          </a:p>
          <a:p>
            <a:pPr marL="0" indent="0">
              <a:buNone/>
            </a:pPr>
            <a:r>
              <a:rPr lang="es-ES_tradnl" sz="2000" dirty="0" smtClean="0"/>
              <a:t>                                                                            </a:t>
            </a:r>
          </a:p>
          <a:p>
            <a:r>
              <a:rPr lang="es-ES_tradnl" sz="2000" b="1" dirty="0"/>
              <a:t>A</a:t>
            </a:r>
            <a:r>
              <a:rPr lang="es-ES_tradnl" sz="2000" b="1" dirty="0" smtClean="0"/>
              <a:t>MBITO 2:       </a:t>
            </a:r>
            <a:r>
              <a:rPr lang="es-ES_tradnl" sz="2000" dirty="0" smtClean="0"/>
              <a:t>COMGES Nº 10 al Nº 14 :    AMBITO GOBERNANZA Y ESTRATEGIAS                                                                         DIRECCIÓN S.S - DPTO. SATISFACCIÓN USUARIA    </a:t>
            </a:r>
          </a:p>
          <a:p>
            <a:pPr marL="0" indent="0">
              <a:buNone/>
            </a:pPr>
            <a:r>
              <a:rPr lang="es-ES_tradnl" sz="2000" dirty="0" smtClean="0"/>
              <a:t>                                                                       </a:t>
            </a:r>
          </a:p>
          <a:p>
            <a:r>
              <a:rPr lang="es-ES_tradnl" sz="2000" b="1" dirty="0"/>
              <a:t>A</a:t>
            </a:r>
            <a:r>
              <a:rPr lang="es-ES_tradnl" sz="2000" b="1" dirty="0" smtClean="0"/>
              <a:t>MBITOS 3 - 4:                        </a:t>
            </a:r>
            <a:r>
              <a:rPr lang="es-ES_tradnl" sz="2000" dirty="0" smtClean="0"/>
              <a:t>AMBITO ORGANIZACIÓN Y GESTION – </a:t>
            </a:r>
            <a:r>
              <a:rPr lang="es-ES_tradnl" sz="2000" b="1" dirty="0" smtClean="0"/>
              <a:t>ASIGNACIÓN RECURSOS E INCENTIVOS</a:t>
            </a:r>
          </a:p>
          <a:p>
            <a:pPr marL="0" indent="0">
              <a:buNone/>
            </a:pPr>
            <a:r>
              <a:rPr lang="es-ES_tradnl" sz="2000" dirty="0" smtClean="0"/>
              <a:t>         - SUBDIRECCIÓN </a:t>
            </a:r>
            <a:r>
              <a:rPr lang="es-ES_tradnl" sz="2000" dirty="0"/>
              <a:t>GESTIÓN </a:t>
            </a:r>
            <a:r>
              <a:rPr lang="es-ES_tradnl" sz="2000" dirty="0" smtClean="0"/>
              <a:t>ASISTENCIAL – T.I.C : COMGES N° 18 - 19                                                                              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 smtClean="0"/>
              <a:t>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_tradnl" sz="2000" dirty="0"/>
              <a:t> </a:t>
            </a:r>
            <a:r>
              <a:rPr lang="es-ES_tradnl" sz="2000" dirty="0" smtClean="0"/>
              <a:t>        - SUBDIRECCIÓN RECURSOS HUMANOS : COMGES N° </a:t>
            </a:r>
            <a:r>
              <a:rPr lang="es-ES_tradnl" sz="2000" dirty="0" smtClean="0">
                <a:solidFill>
                  <a:srgbClr val="FF0000"/>
                </a:solidFill>
              </a:rPr>
              <a:t>11 </a:t>
            </a:r>
            <a:r>
              <a:rPr lang="es-ES_tradnl" sz="2000" dirty="0" smtClean="0"/>
              <a:t>- 16 – 17                                                                               </a:t>
            </a:r>
          </a:p>
          <a:p>
            <a:pPr marL="0" indent="0">
              <a:buNone/>
            </a:pPr>
            <a:r>
              <a:rPr lang="es-ES_tradnl" sz="2000" dirty="0"/>
              <a:t> </a:t>
            </a:r>
            <a:r>
              <a:rPr lang="es-ES_tradnl" sz="2000" dirty="0" smtClean="0"/>
              <a:t>                               </a:t>
            </a:r>
          </a:p>
          <a:p>
            <a:pPr marL="0" indent="0">
              <a:buNone/>
            </a:pPr>
            <a:r>
              <a:rPr lang="es-ES_tradnl" sz="2000" dirty="0"/>
              <a:t> </a:t>
            </a:r>
            <a:r>
              <a:rPr lang="es-ES_tradnl" sz="2000" dirty="0" smtClean="0"/>
              <a:t>        - DEPARTAMENTO DE PLANIFICACIÓN Y CONTROL DE GESTIÓN – DIRECCIÓN S.S.I: COMGES N° </a:t>
            </a:r>
            <a:r>
              <a:rPr lang="es-ES_tradnl" sz="2000" dirty="0" smtClean="0">
                <a:solidFill>
                  <a:srgbClr val="FF0000"/>
                </a:solidFill>
              </a:rPr>
              <a:t>2 -</a:t>
            </a:r>
            <a:r>
              <a:rPr lang="es-ES_tradnl" sz="2000" dirty="0" smtClean="0"/>
              <a:t> 20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_tradnl" sz="2000" dirty="0"/>
              <a:t> </a:t>
            </a:r>
            <a:r>
              <a:rPr lang="es-ES_tradnl" sz="2000" dirty="0" smtClean="0"/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es-ES_tradnl" sz="2000" dirty="0"/>
              <a:t> </a:t>
            </a:r>
            <a:r>
              <a:rPr lang="es-ES_tradnl" sz="2000" dirty="0" smtClean="0"/>
              <a:t>        - OFICINA DE CALIDAD - DIRECCIÓN S.S.I : COMGES N° 21</a:t>
            </a:r>
          </a:p>
          <a:p>
            <a:pPr marL="0" indent="0">
              <a:buNone/>
            </a:pPr>
            <a:r>
              <a:rPr lang="es-ES_tradnl" sz="2000" dirty="0"/>
              <a:t> </a:t>
            </a:r>
            <a:r>
              <a:rPr lang="es-ES_tradnl" sz="2000" dirty="0" smtClean="0"/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es-ES_tradnl" sz="2000" dirty="0"/>
              <a:t> </a:t>
            </a:r>
            <a:r>
              <a:rPr lang="es-ES_tradnl" sz="2000" dirty="0" smtClean="0"/>
              <a:t>     </a:t>
            </a:r>
            <a:r>
              <a:rPr lang="es-ES_tradnl" sz="2000" dirty="0"/>
              <a:t> </a:t>
            </a:r>
            <a:r>
              <a:rPr lang="es-ES_tradnl" sz="2000" dirty="0" smtClean="0"/>
              <a:t>  </a:t>
            </a:r>
            <a:r>
              <a:rPr lang="es-ES_tradnl" sz="2000" b="1" dirty="0" smtClean="0"/>
              <a:t>- </a:t>
            </a:r>
            <a:r>
              <a:rPr lang="es-ES_tradnl" sz="2000" b="1" dirty="0" smtClean="0">
                <a:solidFill>
                  <a:srgbClr val="0070C0"/>
                </a:solidFill>
              </a:rPr>
              <a:t>SUBDIRECCIÓN ADMINISTRATIVA : COMGES N° 22 - 23</a:t>
            </a:r>
          </a:p>
          <a:p>
            <a:pPr marL="0" indent="0">
              <a:buNone/>
            </a:pPr>
            <a:r>
              <a:rPr lang="es-ES_tradnl" sz="2000" dirty="0"/>
              <a:t> </a:t>
            </a:r>
            <a:r>
              <a:rPr lang="es-ES_tradnl" sz="2000" dirty="0" smtClean="0"/>
              <a:t>                                                                                </a:t>
            </a:r>
          </a:p>
          <a:p>
            <a:pPr marL="0" indent="0">
              <a:buNone/>
            </a:pPr>
            <a:r>
              <a:rPr lang="es-ES_tradnl" sz="2000" dirty="0"/>
              <a:t> °</a:t>
            </a:r>
            <a:r>
              <a:rPr lang="es-ES_tradnl" sz="2000" dirty="0" smtClean="0"/>
              <a:t>      </a:t>
            </a:r>
            <a:r>
              <a:rPr lang="es-ES_tradnl" sz="2000" b="1" dirty="0" smtClean="0"/>
              <a:t>ÁMBITO MACRO REGION NORTE:  </a:t>
            </a:r>
            <a:r>
              <a:rPr lang="es-ES_tradnl" sz="2000" dirty="0" smtClean="0"/>
              <a:t>DIRECTOR SERVICIO DE SALUD – S.D.M : COMGES N° 24 - 25</a:t>
            </a:r>
          </a:p>
          <a:p>
            <a:pPr marL="0" indent="0">
              <a:buNone/>
            </a:pPr>
            <a:r>
              <a:rPr lang="es-ES_tradnl" sz="2000" dirty="0"/>
              <a:t> </a:t>
            </a:r>
            <a:r>
              <a:rPr lang="es-ES_tradnl" sz="2000" dirty="0" smtClean="0"/>
              <a:t>                                                                                    </a:t>
            </a:r>
            <a:endParaRPr lang="es-ES_tradnl" sz="2000" dirty="0"/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5413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Acta de Acuerdos y Compromisos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1800" dirty="0" smtClean="0"/>
              <a:t>Los COMGES 2017 se analizaran en reuniones lideradas por el Director del Servicio de Salud, en conjunto a Subdirectores, Jefes de Departamentos, Unidades del S.S.I y Directivos del H.E.T.G y  allí se propondrán o ratificarán quienes asumirán los liderazgos en cada COMGES quienes deberán conformar sus respectivos equipos, citarlos e iniciar su trabajo respectivo como Mesas de Trabajo.</a:t>
            </a:r>
          </a:p>
          <a:p>
            <a:pPr marL="0" indent="0">
              <a:buNone/>
            </a:pPr>
            <a:endParaRPr lang="es-ES_tradnl" sz="1800" dirty="0" smtClean="0"/>
          </a:p>
          <a:p>
            <a:r>
              <a:rPr lang="es-ES_tradnl" sz="1800" dirty="0" smtClean="0"/>
              <a:t>Se trabajará en Equipo, basado en la Metodología R.I.S.S, transversal a la S.D.,  Dpto. u Oficina que le toque liderar el COMGES.</a:t>
            </a:r>
          </a:p>
          <a:p>
            <a:endParaRPr lang="es-ES_tradnl" sz="1800" dirty="0" smtClean="0"/>
          </a:p>
          <a:p>
            <a:pPr lvl="0"/>
            <a:r>
              <a:rPr lang="es-ES_tradnl" sz="1800" dirty="0" smtClean="0"/>
              <a:t>Cada Jefatura o Liderazgo enviará las consultas, preguntas o resultados al correo establecido del Jefe de Departamento de  Planificación y Control de Gestión, quién asume el rol de Coordinador General COMGES – S.S.I: </a:t>
            </a:r>
            <a:r>
              <a:rPr lang="es-CL" sz="1800" b="1" dirty="0" smtClean="0">
                <a:solidFill>
                  <a:srgbClr val="0070C0"/>
                </a:solidFill>
              </a:rPr>
              <a:t>n</a:t>
            </a:r>
            <a:r>
              <a:rPr lang="es-CL" sz="1800" dirty="0" smtClean="0">
                <a:solidFill>
                  <a:prstClr val="black"/>
                </a:solidFill>
                <a:hlinkClick r:id="rId2"/>
              </a:rPr>
              <a:t>elson.castillo@redsalud.gov.cl</a:t>
            </a:r>
            <a:r>
              <a:rPr lang="es-CL" sz="1800" dirty="0" smtClean="0">
                <a:solidFill>
                  <a:prstClr val="black"/>
                </a:solidFill>
              </a:rPr>
              <a:t> con copia a r</a:t>
            </a:r>
            <a:r>
              <a:rPr lang="es-CL" sz="1800" dirty="0" smtClean="0">
                <a:solidFill>
                  <a:prstClr val="black"/>
                </a:solidFill>
                <a:hlinkClick r:id="rId3"/>
              </a:rPr>
              <a:t>afael.villalobos@redsalud.gov.cl</a:t>
            </a:r>
            <a:r>
              <a:rPr lang="es-CL" sz="1800" dirty="0" smtClean="0">
                <a:solidFill>
                  <a:prstClr val="black"/>
                </a:solidFill>
              </a:rPr>
              <a:t> y a </a:t>
            </a:r>
            <a:r>
              <a:rPr lang="es-CL" sz="1800" dirty="0" smtClean="0">
                <a:solidFill>
                  <a:prstClr val="black"/>
                </a:solidFill>
                <a:hlinkClick r:id="rId4"/>
              </a:rPr>
              <a:t>planificacion.ssi@redsalud.gov.cl</a:t>
            </a:r>
            <a:r>
              <a:rPr lang="es-CL" sz="1800" dirty="0" smtClean="0">
                <a:solidFill>
                  <a:prstClr val="black"/>
                </a:solidFill>
              </a:rPr>
              <a:t> , quienes revisarán, evaluarán y consolidarán la información y enviarán al MINSAL.</a:t>
            </a:r>
          </a:p>
          <a:p>
            <a:pPr lvl="0"/>
            <a:endParaRPr lang="es-CL" sz="1800" dirty="0" smtClean="0">
              <a:solidFill>
                <a:prstClr val="black"/>
              </a:solidFill>
            </a:endParaRPr>
          </a:p>
          <a:p>
            <a:pPr lvl="0"/>
            <a:r>
              <a:rPr lang="es-ES_tradnl" sz="1800" dirty="0" smtClean="0">
                <a:solidFill>
                  <a:prstClr val="black"/>
                </a:solidFill>
              </a:rPr>
              <a:t>El Director del Servicio o Gestor de Red y/o </a:t>
            </a:r>
            <a:r>
              <a:rPr lang="es-ES_tradnl" sz="1800" smtClean="0">
                <a:solidFill>
                  <a:prstClr val="black"/>
                </a:solidFill>
              </a:rPr>
              <a:t>el Coordinador General COMGES – S.S.I, </a:t>
            </a:r>
            <a:r>
              <a:rPr lang="es-ES_tradnl" sz="1800" dirty="0" smtClean="0">
                <a:solidFill>
                  <a:prstClr val="black"/>
                </a:solidFill>
              </a:rPr>
              <a:t>convocará a próximas reuniones, para ir evaluando los avances.</a:t>
            </a:r>
          </a:p>
          <a:p>
            <a:pPr marL="0" lvl="0" indent="0">
              <a:buNone/>
            </a:pPr>
            <a:endParaRPr lang="es-CL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4014</Words>
  <Application>Microsoft Office PowerPoint</Application>
  <PresentationFormat>Presentación en pantalla (4:3)</PresentationFormat>
  <Paragraphs>441</Paragraphs>
  <Slides>42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</vt:lpstr>
      <vt:lpstr>Sitka Text</vt:lpstr>
      <vt:lpstr>Tahoma</vt:lpstr>
      <vt:lpstr>Times New Roman</vt:lpstr>
      <vt:lpstr>Tema de Office</vt:lpstr>
      <vt:lpstr>Worksheet</vt:lpstr>
      <vt:lpstr>Document</vt:lpstr>
      <vt:lpstr>COMPROMISOS DE GESTIÓN 2017</vt:lpstr>
      <vt:lpstr>Presentación de PowerPoint</vt:lpstr>
      <vt:lpstr>ORIENTACIONES TÉCNICAS COMPROMISOS DE GESTIÓN 2015 - 2018</vt:lpstr>
      <vt:lpstr>I AMBITO : MODELO ASISTENCIAL : 6 ATRIBUTOS – 9 COMGES </vt:lpstr>
      <vt:lpstr>2º AMBITO : GOBERNANZA y ESTRATEGIA : 3 ATRIBUTOS – 5 COMGES </vt:lpstr>
      <vt:lpstr> 3º AMBITO : ORGANIZACIÓN y GESTIÓN : 4 ATRIBUTOS – 7 COMGES</vt:lpstr>
      <vt:lpstr>4º AMBITO : ASIGNACIÓN DE RECURSOS E INCENTIVOS : 1 ATRIBUTO – 2 COMGES </vt:lpstr>
      <vt:lpstr>RESPONSABLES y LIDERAZGO EQUIPOS COMGES 2017</vt:lpstr>
      <vt:lpstr>Acta de Acuerdos y Compromisos</vt:lpstr>
      <vt:lpstr>ORGANIGRAMA COMGES SSI - 2017</vt:lpstr>
      <vt:lpstr>REFERENTES COMGES 2017 – S.S.I</vt:lpstr>
      <vt:lpstr>Presentación de PowerPoint</vt:lpstr>
      <vt:lpstr>AMBITO MODELO ASISTENCIAL</vt:lpstr>
      <vt:lpstr>2017 - COMGES N° 1 : DISEÑO DE RED ACTUALIZADO</vt:lpstr>
      <vt:lpstr>COMGES N° 1</vt:lpstr>
      <vt:lpstr>2017 - COMGES N° 2 : EGRESOS DE ENFERMEDADES EVITABLES PRIORIZADAS               Pie Diabético – Infarto Hombre &lt; 50 años – Ca CU – Insuficiencia Cardiaca Congestiva – Accidente Cerebro Vascular                        </vt:lpstr>
      <vt:lpstr>2017 - COMGES N° 3 : LISTAS DE ESPERA</vt:lpstr>
      <vt:lpstr>2017 - COMGES N° 4 : PORCENTAJE DE DERIVACIÓN Y PERTINENCIA DE LA CONSULTA MEDICA DE LA A.P.S POR ESTABLECIMIENTO DE A.P.S                     </vt:lpstr>
      <vt:lpstr>2017 - COMGES N° 5 : AMBULATORIZACION DE LAS CIRUGIAS TRAZADORAS Hernias Umbilicales ,Inguinales, Crurales, Línea Blanca – Colecistectomías por video laparoscópicas                                     </vt:lpstr>
      <vt:lpstr>2017-COMGES N° 6 : PROMEDIO DE TIEMPO DE RESOLUCION POR PATOLOGIA PROTOCOLIZADA CON PROTOCOLOS IMPLEMENTADOS 2015 y 2016                                   </vt:lpstr>
      <vt:lpstr>2017 - COMGES N° 7 : PROGRAMACION MEDICA EN RED                                                                     % de cumplimientos de programación de horas de consultas profesionales médicos y no médicos en Atención Primaria, Secundaria, Terciaria y Telemedicina                               </vt:lpstr>
      <vt:lpstr>2017 - COMGES N° 8 :  DISMINUIR LAS CONSULTAS ESPONTANEAS DE CASOS DE BAJA COMPLEJIDAD (C4 y C5) EN LAS UNIDADES DE EMERGENCIA HOSPITALARIA</vt:lpstr>
      <vt:lpstr>2017 - COMGES N° 15 :  CARTERA DE PRESTACIONES ACTUALIZADAS Y DIAGNOSTICO DE LOS PROCESOS DE LAS UNIDADES DE APOYO CLINICO</vt:lpstr>
      <vt:lpstr>2017 - COMGES N° 24 : MACRO REGION NORTE                                                               PLAN ESTRATEGICO ATENCION DE SALUD A POBLACION MIGRANTE                      </vt:lpstr>
      <vt:lpstr>2017 - COMGES N° 25 : MAPA DE DERIVACIONES DE LA M.R.N PARA LA ESPECIALIDAD DE ONCOLOGÍA</vt:lpstr>
      <vt:lpstr>GOBERNANZA</vt:lpstr>
      <vt:lpstr>COMGES N° 9 :  Facilitar el acceso de la población a una atención ciudadana oportuna, de calidad y con enfoque de derecho; a través del fortalecimiento de las OIRS de los establecimientos de salud de la red y el mejoramiento del trato, entre otros ámbitos vinculados a la satisfacción usuaria.   </vt:lpstr>
      <vt:lpstr>COMGES N° 10 :Política de Comunicación sobre los logros y avances de la red, diseño de la misma, cartera de servicios y los procesos para acceder a la atención de salud con enfoque comunitario y pertinencia local para los miembros de la red asistencial y la comunidad.</vt:lpstr>
      <vt:lpstr>COMGES N° 11 : Contar con directivos y equipos empoderados y fortalecidos con competencias que les permitan hacerse cargo de la complejidad del gobierno de las RISS. </vt:lpstr>
      <vt:lpstr>COMGES N° 12 : Fortalecer la Participación Ciudadana con enfoque territorial, pertinencia socio cultural y enfoque de derechos. </vt:lpstr>
      <vt:lpstr>   COMGES N° 13 :  Fortalecer la satisfacción usuaria en los ámbitos de recepción y acogida, trato, e información y comunicación a usuarios y usuarias, en el contexto de la implementación del plan cuatrienal, estrategia Hospital Amigo y otras iniciativas en desarrollo en los establecimientos.   </vt:lpstr>
      <vt:lpstr>COMGES N° 14 :  Plan estratégico intersectorial diseñado, implementado y evaluado por Servicio de Salud 2015-2018, con cumplimiento del plan anual 2017 de a lo menos 90%, y retroalimentado con la comunidad. </vt:lpstr>
      <vt:lpstr>COMGES N° 16 : Fortalecimiento de la calidad de vida laboral a través de la ejecución de los planes de trabajo locales, diseñados con enfoque participativo.   </vt:lpstr>
      <vt:lpstr>ORGANIZACIÓN y GESTIÓN ASIGNACIÓN DE RECURSOS E INCENTIVOS</vt:lpstr>
      <vt:lpstr>COMGES N° 17 :  Modelo de Planificación de RHS, con enfoque en RISS, para procesos críticos (camas de cuidados básicos, medios y críticos; emergencia y quirófano -pabellones cirugía mayor-), etapa I Hospitales de Alta Complejidad, diseñado, ejecutado y evaluado por los Servicios de Salud.</vt:lpstr>
      <vt:lpstr>2017 - COMGES N° 18 :  FORTALECER LA ESTRATEGIA SIDRA EN LA RED ASISTENCIAL CON PARTICIPACION DE EQUIPOS LOCALES INTERDISCIPLINARIOS Y LIDERAZGO CLINICO  Porcentaje de cumplimiento de los hitos definidos en el Plan de Trabajo del Proyecto SIDRA establecido para el año 2017</vt:lpstr>
      <vt:lpstr>2017 - COMGES N° 19 :  CONTAR CON SISTEMAS DE INFORMACION SIDRA IMPLEMENTADOS, INTEGRADOS Y VALIDADOS PARA LA TOMA DE DECISIONES CLINICAS Y DE GESTION DE LA RED ASISTENCIAL </vt:lpstr>
      <vt:lpstr>COMGES N° 20 : Ejecución del Plan de Desarrollo Estratégico 2016-2018, con evaluación de avance a través del Cuadro de Mando integral, elaborado por cada Servicio de Salud. </vt:lpstr>
      <vt:lpstr>COMGES N° 21 : Contar con establecimientos de Salud Acreditados según Normativa vigente. </vt:lpstr>
      <vt:lpstr>COMGES N° 22 : Ejecución Presupuestaria de los Proyectos de Inversión sectorial. </vt:lpstr>
      <vt:lpstr>COMGES N° 23 : Cumplimiento de Regla de Equilibrio Financiero.  </vt:lpstr>
      <vt:lpstr>¡ GRACIAS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Castillo</dc:creator>
  <cp:lastModifiedBy>Mireya Soto</cp:lastModifiedBy>
  <cp:revision>174</cp:revision>
  <cp:lastPrinted>2017-03-23T16:32:54Z</cp:lastPrinted>
  <dcterms:created xsi:type="dcterms:W3CDTF">2015-01-26T19:29:18Z</dcterms:created>
  <dcterms:modified xsi:type="dcterms:W3CDTF">2017-03-23T19:13:10Z</dcterms:modified>
</cp:coreProperties>
</file>