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7" r:id="rId2"/>
  </p:sldMasterIdLst>
  <p:notesMasterIdLst>
    <p:notesMasterId r:id="rId12"/>
  </p:notesMasterIdLst>
  <p:handoutMasterIdLst>
    <p:handoutMasterId r:id="rId13"/>
  </p:handoutMasterIdLst>
  <p:sldIdLst>
    <p:sldId id="256" r:id="rId3"/>
    <p:sldId id="262" r:id="rId4"/>
    <p:sldId id="277" r:id="rId5"/>
    <p:sldId id="319" r:id="rId6"/>
    <p:sldId id="322" r:id="rId7"/>
    <p:sldId id="315" r:id="rId8"/>
    <p:sldId id="314" r:id="rId9"/>
    <p:sldId id="320" r:id="rId10"/>
    <p:sldId id="323" r:id="rId11"/>
  </p:sldIdLst>
  <p:sldSz cx="9144000" cy="6858000" type="screen4x3"/>
  <p:notesSz cx="6797675" cy="9926638"/>
  <p:embeddedFontLst>
    <p:embeddedFont>
      <p:font typeface="Calibri" panose="020F0502020204030204" pitchFamily="3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
          <p15:clr>
            <a:srgbClr val="A4A3A4"/>
          </p15:clr>
        </p15:guide>
        <p15:guide id="2" pos="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529DAA-E04B-4E35-8B37-B05C15F6FEFA}">
  <a:tblStyle styleId="{9B529DAA-E04B-4E35-8B37-B05C15F6FEF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63425" autoAdjust="0"/>
  </p:normalViewPr>
  <p:slideViewPr>
    <p:cSldViewPr snapToGrid="0">
      <p:cViewPr varScale="1">
        <p:scale>
          <a:sx n="72" d="100"/>
          <a:sy n="72" d="100"/>
        </p:scale>
        <p:origin x="2718" y="72"/>
      </p:cViewPr>
      <p:guideLst>
        <p:guide orient="horz" pos="-4"/>
        <p:guide pos="3"/>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ABRIL</c:v>
          </c:tx>
          <c:spPr>
            <a:solidFill>
              <a:schemeClr val="accent1"/>
            </a:solidFill>
            <a:ln>
              <a:noFill/>
            </a:ln>
            <a:effectLst/>
          </c:spPr>
          <c:invertIfNegative val="0"/>
          <c:cat>
            <c:strRef>
              <c:f>Hoja1!$B$1:$B$29</c:f>
              <c:strCache>
                <c:ptCount val="29"/>
                <c:pt idx="0">
                  <c:v> </c:v>
                </c:pt>
                <c:pt idx="1">
                  <c:v>PEDIATRÍA</c:v>
                </c:pt>
                <c:pt idx="2">
                  <c:v>MEDICINA INTERNA</c:v>
                </c:pt>
                <c:pt idx="3">
                  <c:v>NEONATOLOGÍA</c:v>
                </c:pt>
                <c:pt idx="4">
                  <c:v>ENFERMEDAD RESPIRATORIA PEDIÁTRICA (BRONCOPULMONAR INFANTIL)</c:v>
                </c:pt>
                <c:pt idx="5">
                  <c:v>ENFERMEDAD RESPIRATORIA DE ADULTO (BRONCOPULMONAR)</c:v>
                </c:pt>
                <c:pt idx="6">
                  <c:v>CARDIOLOGÍA PEDIÁTRICA</c:v>
                </c:pt>
                <c:pt idx="7">
                  <c:v>CARDIOLOGÍA ADULTO</c:v>
                </c:pt>
                <c:pt idx="8">
                  <c:v>ENDOCRINOLOGÍA PEDIÁTRICA</c:v>
                </c:pt>
                <c:pt idx="9">
                  <c:v>ENDOCRINOLOGÍA ADULTO</c:v>
                </c:pt>
                <c:pt idx="10">
                  <c:v>GASTROENTEROLOGÍA PEDIÁTRICA</c:v>
                </c:pt>
                <c:pt idx="11">
                  <c:v>GASTROENTEROLOGÍA ADULTO</c:v>
                </c:pt>
                <c:pt idx="12">
                  <c:v>GENÉTICA CLÍNICA</c:v>
                </c:pt>
                <c:pt idx="13">
                  <c:v>HEMATO-ONCOLOGÍA INFANTIL</c:v>
                </c:pt>
                <c:pt idx="14">
                  <c:v>HEMATOLOGÍA ADULTO</c:v>
                </c:pt>
                <c:pt idx="15">
                  <c:v>NEFROLOGÍA PEDIÁTRICA</c:v>
                </c:pt>
                <c:pt idx="16">
                  <c:v>NEFROLOGÍA ADULTO</c:v>
                </c:pt>
                <c:pt idx="17">
                  <c:v>NUTRIÓLOGO PEDIÁTRICO</c:v>
                </c:pt>
                <c:pt idx="18">
                  <c:v>NUTRIÓLOGO ADULTO</c:v>
                </c:pt>
                <c:pt idx="19">
                  <c:v>REUMATOLOGÍA PEDIÁTRICA</c:v>
                </c:pt>
                <c:pt idx="20">
                  <c:v>REUMATOLOGÍA ADULTO</c:v>
                </c:pt>
                <c:pt idx="21">
                  <c:v>DERMATOLOGÍA</c:v>
                </c:pt>
                <c:pt idx="22">
                  <c:v>INFECTOLOGÍA PEDIÁTRICA</c:v>
                </c:pt>
                <c:pt idx="23">
                  <c:v>INFECTOLOGÍA ADULTO</c:v>
                </c:pt>
                <c:pt idx="24">
                  <c:v>INMUNOLOGÍA</c:v>
                </c:pt>
                <c:pt idx="25">
                  <c:v>GERIATRÍA</c:v>
                </c:pt>
                <c:pt idx="26">
                  <c:v>MEDICINA FÍSICA Y REHABILITACIÓN PEDIÁTRICA (FISIATRÍA PEDIÁTRICA)</c:v>
                </c:pt>
                <c:pt idx="27">
                  <c:v>MEDICINA FÍSICA Y REHABILITACIÓN ADULTO (FISIATRÍA ADULTO)</c:v>
                </c:pt>
                <c:pt idx="28">
                  <c:v>NEUROLOGÍA PEDIÁTRICA</c:v>
                </c:pt>
              </c:strCache>
            </c:strRef>
          </c:cat>
          <c:val>
            <c:numRef>
              <c:f>Hoja1!$C$1:$C$29</c:f>
              <c:numCache>
                <c:formatCode>General</c:formatCode>
                <c:ptCount val="29"/>
                <c:pt idx="0">
                  <c:v>0</c:v>
                </c:pt>
                <c:pt idx="1">
                  <c:v>11</c:v>
                </c:pt>
                <c:pt idx="2">
                  <c:v>16</c:v>
                </c:pt>
                <c:pt idx="3">
                  <c:v>1</c:v>
                </c:pt>
                <c:pt idx="4">
                  <c:v>0</c:v>
                </c:pt>
                <c:pt idx="5">
                  <c:v>18</c:v>
                </c:pt>
                <c:pt idx="6">
                  <c:v>0</c:v>
                </c:pt>
                <c:pt idx="7">
                  <c:v>19</c:v>
                </c:pt>
                <c:pt idx="8">
                  <c:v>4</c:v>
                </c:pt>
                <c:pt idx="9">
                  <c:v>37</c:v>
                </c:pt>
                <c:pt idx="10">
                  <c:v>1</c:v>
                </c:pt>
                <c:pt idx="11">
                  <c:v>66</c:v>
                </c:pt>
                <c:pt idx="12">
                  <c:v>0</c:v>
                </c:pt>
                <c:pt idx="13">
                  <c:v>0</c:v>
                </c:pt>
                <c:pt idx="14">
                  <c:v>8</c:v>
                </c:pt>
                <c:pt idx="15">
                  <c:v>0</c:v>
                </c:pt>
                <c:pt idx="16">
                  <c:v>26</c:v>
                </c:pt>
                <c:pt idx="17">
                  <c:v>0</c:v>
                </c:pt>
                <c:pt idx="18">
                  <c:v>0</c:v>
                </c:pt>
                <c:pt idx="19">
                  <c:v>0</c:v>
                </c:pt>
                <c:pt idx="20">
                  <c:v>14</c:v>
                </c:pt>
                <c:pt idx="21">
                  <c:v>17</c:v>
                </c:pt>
                <c:pt idx="22">
                  <c:v>0</c:v>
                </c:pt>
                <c:pt idx="23">
                  <c:v>14</c:v>
                </c:pt>
                <c:pt idx="24">
                  <c:v>0</c:v>
                </c:pt>
                <c:pt idx="25">
                  <c:v>0</c:v>
                </c:pt>
                <c:pt idx="26">
                  <c:v>2</c:v>
                </c:pt>
                <c:pt idx="27">
                  <c:v>29</c:v>
                </c:pt>
                <c:pt idx="28">
                  <c:v>17</c:v>
                </c:pt>
              </c:numCache>
            </c:numRef>
          </c:val>
          <c:extLst>
            <c:ext xmlns:c16="http://schemas.microsoft.com/office/drawing/2014/chart" uri="{C3380CC4-5D6E-409C-BE32-E72D297353CC}">
              <c16:uniqueId val="{00000000-1995-4AE1-A4EF-226EBA2CC0CD}"/>
            </c:ext>
          </c:extLst>
        </c:ser>
        <c:ser>
          <c:idx val="1"/>
          <c:order val="1"/>
          <c:tx>
            <c:v>MAYO</c:v>
          </c:tx>
          <c:spPr>
            <a:solidFill>
              <a:schemeClr val="accent2"/>
            </a:solidFill>
            <a:ln>
              <a:noFill/>
            </a:ln>
            <a:effectLst/>
          </c:spPr>
          <c:invertIfNegative val="0"/>
          <c:cat>
            <c:strRef>
              <c:f>Hoja1!$B$1:$B$29</c:f>
              <c:strCache>
                <c:ptCount val="29"/>
                <c:pt idx="0">
                  <c:v> </c:v>
                </c:pt>
                <c:pt idx="1">
                  <c:v>PEDIATRÍA</c:v>
                </c:pt>
                <c:pt idx="2">
                  <c:v>MEDICINA INTERNA</c:v>
                </c:pt>
                <c:pt idx="3">
                  <c:v>NEONATOLOGÍA</c:v>
                </c:pt>
                <c:pt idx="4">
                  <c:v>ENFERMEDAD RESPIRATORIA PEDIÁTRICA (BRONCOPULMONAR INFANTIL)</c:v>
                </c:pt>
                <c:pt idx="5">
                  <c:v>ENFERMEDAD RESPIRATORIA DE ADULTO (BRONCOPULMONAR)</c:v>
                </c:pt>
                <c:pt idx="6">
                  <c:v>CARDIOLOGÍA PEDIÁTRICA</c:v>
                </c:pt>
                <c:pt idx="7">
                  <c:v>CARDIOLOGÍA ADULTO</c:v>
                </c:pt>
                <c:pt idx="8">
                  <c:v>ENDOCRINOLOGÍA PEDIÁTRICA</c:v>
                </c:pt>
                <c:pt idx="9">
                  <c:v>ENDOCRINOLOGÍA ADULTO</c:v>
                </c:pt>
                <c:pt idx="10">
                  <c:v>GASTROENTEROLOGÍA PEDIÁTRICA</c:v>
                </c:pt>
                <c:pt idx="11">
                  <c:v>GASTROENTEROLOGÍA ADULTO</c:v>
                </c:pt>
                <c:pt idx="12">
                  <c:v>GENÉTICA CLÍNICA</c:v>
                </c:pt>
                <c:pt idx="13">
                  <c:v>HEMATO-ONCOLOGÍA INFANTIL</c:v>
                </c:pt>
                <c:pt idx="14">
                  <c:v>HEMATOLOGÍA ADULTO</c:v>
                </c:pt>
                <c:pt idx="15">
                  <c:v>NEFROLOGÍA PEDIÁTRICA</c:v>
                </c:pt>
                <c:pt idx="16">
                  <c:v>NEFROLOGÍA ADULTO</c:v>
                </c:pt>
                <c:pt idx="17">
                  <c:v>NUTRIÓLOGO PEDIÁTRICO</c:v>
                </c:pt>
                <c:pt idx="18">
                  <c:v>NUTRIÓLOGO ADULTO</c:v>
                </c:pt>
                <c:pt idx="19">
                  <c:v>REUMATOLOGÍA PEDIÁTRICA</c:v>
                </c:pt>
                <c:pt idx="20">
                  <c:v>REUMATOLOGÍA ADULTO</c:v>
                </c:pt>
                <c:pt idx="21">
                  <c:v>DERMATOLOGÍA</c:v>
                </c:pt>
                <c:pt idx="22">
                  <c:v>INFECTOLOGÍA PEDIÁTRICA</c:v>
                </c:pt>
                <c:pt idx="23">
                  <c:v>INFECTOLOGÍA ADULTO</c:v>
                </c:pt>
                <c:pt idx="24">
                  <c:v>INMUNOLOGÍA</c:v>
                </c:pt>
                <c:pt idx="25">
                  <c:v>GERIATRÍA</c:v>
                </c:pt>
                <c:pt idx="26">
                  <c:v>MEDICINA FÍSICA Y REHABILITACIÓN PEDIÁTRICA (FISIATRÍA PEDIÁTRICA)</c:v>
                </c:pt>
                <c:pt idx="27">
                  <c:v>MEDICINA FÍSICA Y REHABILITACIÓN ADULTO (FISIATRÍA ADULTO)</c:v>
                </c:pt>
                <c:pt idx="28">
                  <c:v>NEUROLOGÍA PEDIÁTRICA</c:v>
                </c:pt>
              </c:strCache>
            </c:strRef>
          </c:cat>
          <c:val>
            <c:numRef>
              <c:f>Hoja1!$D$1:$D$29</c:f>
              <c:numCache>
                <c:formatCode>General</c:formatCode>
                <c:ptCount val="29"/>
                <c:pt idx="0">
                  <c:v>0</c:v>
                </c:pt>
                <c:pt idx="1">
                  <c:v>13</c:v>
                </c:pt>
                <c:pt idx="2">
                  <c:v>14</c:v>
                </c:pt>
                <c:pt idx="3">
                  <c:v>0</c:v>
                </c:pt>
                <c:pt idx="4">
                  <c:v>0</c:v>
                </c:pt>
                <c:pt idx="5">
                  <c:v>13</c:v>
                </c:pt>
                <c:pt idx="6">
                  <c:v>0</c:v>
                </c:pt>
                <c:pt idx="7">
                  <c:v>23</c:v>
                </c:pt>
                <c:pt idx="8">
                  <c:v>4</c:v>
                </c:pt>
                <c:pt idx="9">
                  <c:v>32</c:v>
                </c:pt>
                <c:pt idx="10">
                  <c:v>2</c:v>
                </c:pt>
                <c:pt idx="11">
                  <c:v>46</c:v>
                </c:pt>
                <c:pt idx="12">
                  <c:v>0</c:v>
                </c:pt>
                <c:pt idx="13">
                  <c:v>0</c:v>
                </c:pt>
                <c:pt idx="14">
                  <c:v>10</c:v>
                </c:pt>
                <c:pt idx="15">
                  <c:v>0</c:v>
                </c:pt>
                <c:pt idx="16">
                  <c:v>23</c:v>
                </c:pt>
                <c:pt idx="17">
                  <c:v>0</c:v>
                </c:pt>
                <c:pt idx="18">
                  <c:v>0</c:v>
                </c:pt>
                <c:pt idx="19">
                  <c:v>0</c:v>
                </c:pt>
                <c:pt idx="20">
                  <c:v>17</c:v>
                </c:pt>
                <c:pt idx="21">
                  <c:v>21</c:v>
                </c:pt>
                <c:pt idx="22">
                  <c:v>1</c:v>
                </c:pt>
                <c:pt idx="23">
                  <c:v>14</c:v>
                </c:pt>
                <c:pt idx="24">
                  <c:v>0</c:v>
                </c:pt>
                <c:pt idx="25">
                  <c:v>0</c:v>
                </c:pt>
                <c:pt idx="26">
                  <c:v>0</c:v>
                </c:pt>
                <c:pt idx="27">
                  <c:v>31</c:v>
                </c:pt>
                <c:pt idx="28">
                  <c:v>22</c:v>
                </c:pt>
              </c:numCache>
            </c:numRef>
          </c:val>
          <c:extLst>
            <c:ext xmlns:c16="http://schemas.microsoft.com/office/drawing/2014/chart" uri="{C3380CC4-5D6E-409C-BE32-E72D297353CC}">
              <c16:uniqueId val="{00000001-1995-4AE1-A4EF-226EBA2CC0CD}"/>
            </c:ext>
          </c:extLst>
        </c:ser>
        <c:ser>
          <c:idx val="2"/>
          <c:order val="2"/>
          <c:tx>
            <c:v>JUNIO</c:v>
          </c:tx>
          <c:spPr>
            <a:solidFill>
              <a:schemeClr val="accent3"/>
            </a:solidFill>
            <a:ln>
              <a:noFill/>
            </a:ln>
            <a:effectLst/>
          </c:spPr>
          <c:invertIfNegative val="0"/>
          <c:cat>
            <c:strRef>
              <c:f>Hoja1!$B$1:$B$29</c:f>
              <c:strCache>
                <c:ptCount val="29"/>
                <c:pt idx="0">
                  <c:v> </c:v>
                </c:pt>
                <c:pt idx="1">
                  <c:v>PEDIATRÍA</c:v>
                </c:pt>
                <c:pt idx="2">
                  <c:v>MEDICINA INTERNA</c:v>
                </c:pt>
                <c:pt idx="3">
                  <c:v>NEONATOLOGÍA</c:v>
                </c:pt>
                <c:pt idx="4">
                  <c:v>ENFERMEDAD RESPIRATORIA PEDIÁTRICA (BRONCOPULMONAR INFANTIL)</c:v>
                </c:pt>
                <c:pt idx="5">
                  <c:v>ENFERMEDAD RESPIRATORIA DE ADULTO (BRONCOPULMONAR)</c:v>
                </c:pt>
                <c:pt idx="6">
                  <c:v>CARDIOLOGÍA PEDIÁTRICA</c:v>
                </c:pt>
                <c:pt idx="7">
                  <c:v>CARDIOLOGÍA ADULTO</c:v>
                </c:pt>
                <c:pt idx="8">
                  <c:v>ENDOCRINOLOGÍA PEDIÁTRICA</c:v>
                </c:pt>
                <c:pt idx="9">
                  <c:v>ENDOCRINOLOGÍA ADULTO</c:v>
                </c:pt>
                <c:pt idx="10">
                  <c:v>GASTROENTEROLOGÍA PEDIÁTRICA</c:v>
                </c:pt>
                <c:pt idx="11">
                  <c:v>GASTROENTEROLOGÍA ADULTO</c:v>
                </c:pt>
                <c:pt idx="12">
                  <c:v>GENÉTICA CLÍNICA</c:v>
                </c:pt>
                <c:pt idx="13">
                  <c:v>HEMATO-ONCOLOGÍA INFANTIL</c:v>
                </c:pt>
                <c:pt idx="14">
                  <c:v>HEMATOLOGÍA ADULTO</c:v>
                </c:pt>
                <c:pt idx="15">
                  <c:v>NEFROLOGÍA PEDIÁTRICA</c:v>
                </c:pt>
                <c:pt idx="16">
                  <c:v>NEFROLOGÍA ADULTO</c:v>
                </c:pt>
                <c:pt idx="17">
                  <c:v>NUTRIÓLOGO PEDIÁTRICO</c:v>
                </c:pt>
                <c:pt idx="18">
                  <c:v>NUTRIÓLOGO ADULTO</c:v>
                </c:pt>
                <c:pt idx="19">
                  <c:v>REUMATOLOGÍA PEDIÁTRICA</c:v>
                </c:pt>
                <c:pt idx="20">
                  <c:v>REUMATOLOGÍA ADULTO</c:v>
                </c:pt>
                <c:pt idx="21">
                  <c:v>DERMATOLOGÍA</c:v>
                </c:pt>
                <c:pt idx="22">
                  <c:v>INFECTOLOGÍA PEDIÁTRICA</c:v>
                </c:pt>
                <c:pt idx="23">
                  <c:v>INFECTOLOGÍA ADULTO</c:v>
                </c:pt>
                <c:pt idx="24">
                  <c:v>INMUNOLOGÍA</c:v>
                </c:pt>
                <c:pt idx="25">
                  <c:v>GERIATRÍA</c:v>
                </c:pt>
                <c:pt idx="26">
                  <c:v>MEDICINA FÍSICA Y REHABILITACIÓN PEDIÁTRICA (FISIATRÍA PEDIÁTRICA)</c:v>
                </c:pt>
                <c:pt idx="27">
                  <c:v>MEDICINA FÍSICA Y REHABILITACIÓN ADULTO (FISIATRÍA ADULTO)</c:v>
                </c:pt>
                <c:pt idx="28">
                  <c:v>NEUROLOGÍA PEDIÁTRICA</c:v>
                </c:pt>
              </c:strCache>
            </c:strRef>
          </c:cat>
          <c:val>
            <c:numRef>
              <c:f>Hoja1!$E$1:$E$29</c:f>
              <c:numCache>
                <c:formatCode>General</c:formatCode>
                <c:ptCount val="29"/>
                <c:pt idx="0">
                  <c:v>0</c:v>
                </c:pt>
                <c:pt idx="1">
                  <c:v>16</c:v>
                </c:pt>
                <c:pt idx="2">
                  <c:v>7</c:v>
                </c:pt>
                <c:pt idx="3">
                  <c:v>0</c:v>
                </c:pt>
                <c:pt idx="4">
                  <c:v>3</c:v>
                </c:pt>
                <c:pt idx="5">
                  <c:v>13</c:v>
                </c:pt>
                <c:pt idx="6">
                  <c:v>7</c:v>
                </c:pt>
                <c:pt idx="7">
                  <c:v>35</c:v>
                </c:pt>
                <c:pt idx="8">
                  <c:v>9</c:v>
                </c:pt>
                <c:pt idx="9">
                  <c:v>52</c:v>
                </c:pt>
                <c:pt idx="10">
                  <c:v>11</c:v>
                </c:pt>
                <c:pt idx="11">
                  <c:v>42</c:v>
                </c:pt>
                <c:pt idx="12">
                  <c:v>0</c:v>
                </c:pt>
                <c:pt idx="13">
                  <c:v>0</c:v>
                </c:pt>
                <c:pt idx="14">
                  <c:v>4</c:v>
                </c:pt>
                <c:pt idx="15">
                  <c:v>4</c:v>
                </c:pt>
                <c:pt idx="16">
                  <c:v>24</c:v>
                </c:pt>
                <c:pt idx="17">
                  <c:v>0</c:v>
                </c:pt>
                <c:pt idx="18">
                  <c:v>0</c:v>
                </c:pt>
                <c:pt idx="19">
                  <c:v>0</c:v>
                </c:pt>
                <c:pt idx="20">
                  <c:v>27</c:v>
                </c:pt>
                <c:pt idx="21">
                  <c:v>36</c:v>
                </c:pt>
                <c:pt idx="22">
                  <c:v>1</c:v>
                </c:pt>
                <c:pt idx="23">
                  <c:v>8</c:v>
                </c:pt>
                <c:pt idx="24">
                  <c:v>0</c:v>
                </c:pt>
                <c:pt idx="25">
                  <c:v>0</c:v>
                </c:pt>
                <c:pt idx="26">
                  <c:v>1</c:v>
                </c:pt>
                <c:pt idx="27">
                  <c:v>22</c:v>
                </c:pt>
                <c:pt idx="28">
                  <c:v>34</c:v>
                </c:pt>
              </c:numCache>
            </c:numRef>
          </c:val>
          <c:extLst>
            <c:ext xmlns:c16="http://schemas.microsoft.com/office/drawing/2014/chart" uri="{C3380CC4-5D6E-409C-BE32-E72D297353CC}">
              <c16:uniqueId val="{00000002-1995-4AE1-A4EF-226EBA2CC0CD}"/>
            </c:ext>
          </c:extLst>
        </c:ser>
        <c:dLbls>
          <c:showLegendKey val="0"/>
          <c:showVal val="0"/>
          <c:showCatName val="0"/>
          <c:showSerName val="0"/>
          <c:showPercent val="0"/>
          <c:showBubbleSize val="0"/>
        </c:dLbls>
        <c:gapWidth val="182"/>
        <c:axId val="1049164432"/>
        <c:axId val="1049184816"/>
      </c:barChart>
      <c:catAx>
        <c:axId val="1049164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049184816"/>
        <c:crosses val="autoZero"/>
        <c:auto val="1"/>
        <c:lblAlgn val="ctr"/>
        <c:lblOffset val="100"/>
        <c:noMultiLvlLbl val="0"/>
      </c:catAx>
      <c:valAx>
        <c:axId val="1049184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04916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ABRIL</c:v>
                </c:pt>
              </c:strCache>
            </c:strRef>
          </c:tx>
          <c:spPr>
            <a:solidFill>
              <a:schemeClr val="accent1"/>
            </a:solidFill>
            <a:ln>
              <a:noFill/>
            </a:ln>
            <a:effectLst/>
          </c:spPr>
          <c:invertIfNegative val="0"/>
          <c:cat>
            <c:strRef>
              <c:f>Hoja1!$A$2:$A$29</c:f>
              <c:strCache>
                <c:ptCount val="28"/>
                <c:pt idx="0">
                  <c:v>CIRUGÍA PEDIÁTRICA</c:v>
                </c:pt>
                <c:pt idx="1">
                  <c:v>CIRUGÍA GENERAL ADULTO</c:v>
                </c:pt>
                <c:pt idx="2">
                  <c:v>CIRUGÍA DIGESTIVA ALTA</c:v>
                </c:pt>
                <c:pt idx="3">
                  <c:v>CIRUGÍA DE CABEZA, CUELLO Y MAXILOFACIAL</c:v>
                </c:pt>
                <c:pt idx="4">
                  <c:v>CIRUGÍA PLÁSTICA Y REPARADORA PEDIÁTRICA</c:v>
                </c:pt>
                <c:pt idx="5">
                  <c:v>CIRUGÍA PLÁSTICA Y REPARADORA ADULTO</c:v>
                </c:pt>
                <c:pt idx="6">
                  <c:v>COLOPROCTOLOGÍA (CIRUGIA DIGESTIVA BAJA)</c:v>
                </c:pt>
                <c:pt idx="7">
                  <c:v>CIRUGÍA TÓRAX</c:v>
                </c:pt>
                <c:pt idx="8">
                  <c:v>CIRUGÍA VASCULAR PERIFÉRICA</c:v>
                </c:pt>
                <c:pt idx="9">
                  <c:v>NEUROCIRUGÍA</c:v>
                </c:pt>
                <c:pt idx="10">
                  <c:v>CIRUGÍA CARDIOVASCULAR</c:v>
                </c:pt>
                <c:pt idx="11">
                  <c:v>ANESTESIOLOGÍA</c:v>
                </c:pt>
                <c:pt idx="12">
                  <c:v>OBSTETRICIA</c:v>
                </c:pt>
                <c:pt idx="13">
                  <c:v>GINECOLOGÍA PEDIÁTRICA Y DE LA ADOLESCENCIA</c:v>
                </c:pt>
                <c:pt idx="14">
                  <c:v>GINECOLOGÍA ADULTO</c:v>
                </c:pt>
                <c:pt idx="15">
                  <c:v>OFTALMOLOGÍA</c:v>
                </c:pt>
                <c:pt idx="16">
                  <c:v>OTORRINOLARINGOLOGÍA</c:v>
                </c:pt>
                <c:pt idx="17">
                  <c:v>TRAUMATOLOGÍA Y ORTOPEDIA PEDIÁTRICA</c:v>
                </c:pt>
                <c:pt idx="18">
                  <c:v>TRAUMATOLOGÍA Y ORTOPEDIA ADULTO</c:v>
                </c:pt>
                <c:pt idx="19">
                  <c:v>UROLOGÍA PEDIÁTRICA</c:v>
                </c:pt>
                <c:pt idx="20">
                  <c:v>UROLOGÍA ADULTO</c:v>
                </c:pt>
                <c:pt idx="21">
                  <c:v>MEDICINA FAMILIAR DEL NIÑO</c:v>
                </c:pt>
                <c:pt idx="22">
                  <c:v>MEDICINA FAMILIAR</c:v>
                </c:pt>
                <c:pt idx="23">
                  <c:v>MEDICINA FAMILIAR ADULTO</c:v>
                </c:pt>
                <c:pt idx="24">
                  <c:v>DIABETOLOGÍA</c:v>
                </c:pt>
                <c:pt idx="25">
                  <c:v>MEDICINA NUCLEAR (EXCLUYE INFORMES)</c:v>
                </c:pt>
                <c:pt idx="26">
                  <c:v>IMAGENOLOGIA</c:v>
                </c:pt>
                <c:pt idx="27">
                  <c:v>RADIOTERAPIA ONCOLOGICA</c:v>
                </c:pt>
              </c:strCache>
            </c:strRef>
          </c:cat>
          <c:val>
            <c:numRef>
              <c:f>Hoja1!$B$2:$B$29</c:f>
              <c:numCache>
                <c:formatCode>General</c:formatCode>
                <c:ptCount val="28"/>
                <c:pt idx="0">
                  <c:v>12</c:v>
                </c:pt>
                <c:pt idx="1">
                  <c:v>91</c:v>
                </c:pt>
                <c:pt idx="2">
                  <c:v>7</c:v>
                </c:pt>
                <c:pt idx="3">
                  <c:v>33</c:v>
                </c:pt>
                <c:pt idx="4">
                  <c:v>0</c:v>
                </c:pt>
                <c:pt idx="5">
                  <c:v>1</c:v>
                </c:pt>
                <c:pt idx="6">
                  <c:v>3</c:v>
                </c:pt>
                <c:pt idx="7">
                  <c:v>0</c:v>
                </c:pt>
                <c:pt idx="8">
                  <c:v>7</c:v>
                </c:pt>
                <c:pt idx="9">
                  <c:v>24</c:v>
                </c:pt>
                <c:pt idx="10">
                  <c:v>0</c:v>
                </c:pt>
                <c:pt idx="11">
                  <c:v>0</c:v>
                </c:pt>
                <c:pt idx="12">
                  <c:v>141</c:v>
                </c:pt>
                <c:pt idx="13">
                  <c:v>1</c:v>
                </c:pt>
                <c:pt idx="14">
                  <c:v>66</c:v>
                </c:pt>
                <c:pt idx="15">
                  <c:v>145</c:v>
                </c:pt>
                <c:pt idx="16">
                  <c:v>79</c:v>
                </c:pt>
                <c:pt idx="17">
                  <c:v>13</c:v>
                </c:pt>
                <c:pt idx="18">
                  <c:v>37</c:v>
                </c:pt>
                <c:pt idx="19">
                  <c:v>0</c:v>
                </c:pt>
                <c:pt idx="20">
                  <c:v>33</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0-A8C8-43D6-BD78-EF7444948CD6}"/>
            </c:ext>
          </c:extLst>
        </c:ser>
        <c:ser>
          <c:idx val="1"/>
          <c:order val="1"/>
          <c:tx>
            <c:strRef>
              <c:f>Hoja1!$C$1</c:f>
              <c:strCache>
                <c:ptCount val="1"/>
                <c:pt idx="0">
                  <c:v>MAYO</c:v>
                </c:pt>
              </c:strCache>
            </c:strRef>
          </c:tx>
          <c:spPr>
            <a:solidFill>
              <a:schemeClr val="accent2"/>
            </a:solidFill>
            <a:ln>
              <a:noFill/>
            </a:ln>
            <a:effectLst/>
          </c:spPr>
          <c:invertIfNegative val="0"/>
          <c:cat>
            <c:strRef>
              <c:f>Hoja1!$A$2:$A$29</c:f>
              <c:strCache>
                <c:ptCount val="28"/>
                <c:pt idx="0">
                  <c:v>CIRUGÍA PEDIÁTRICA</c:v>
                </c:pt>
                <c:pt idx="1">
                  <c:v>CIRUGÍA GENERAL ADULTO</c:v>
                </c:pt>
                <c:pt idx="2">
                  <c:v>CIRUGÍA DIGESTIVA ALTA</c:v>
                </c:pt>
                <c:pt idx="3">
                  <c:v>CIRUGÍA DE CABEZA, CUELLO Y MAXILOFACIAL</c:v>
                </c:pt>
                <c:pt idx="4">
                  <c:v>CIRUGÍA PLÁSTICA Y REPARADORA PEDIÁTRICA</c:v>
                </c:pt>
                <c:pt idx="5">
                  <c:v>CIRUGÍA PLÁSTICA Y REPARADORA ADULTO</c:v>
                </c:pt>
                <c:pt idx="6">
                  <c:v>COLOPROCTOLOGÍA (CIRUGIA DIGESTIVA BAJA)</c:v>
                </c:pt>
                <c:pt idx="7">
                  <c:v>CIRUGÍA TÓRAX</c:v>
                </c:pt>
                <c:pt idx="8">
                  <c:v>CIRUGÍA VASCULAR PERIFÉRICA</c:v>
                </c:pt>
                <c:pt idx="9">
                  <c:v>NEUROCIRUGÍA</c:v>
                </c:pt>
                <c:pt idx="10">
                  <c:v>CIRUGÍA CARDIOVASCULAR</c:v>
                </c:pt>
                <c:pt idx="11">
                  <c:v>ANESTESIOLOGÍA</c:v>
                </c:pt>
                <c:pt idx="12">
                  <c:v>OBSTETRICIA</c:v>
                </c:pt>
                <c:pt idx="13">
                  <c:v>GINECOLOGÍA PEDIÁTRICA Y DE LA ADOLESCENCIA</c:v>
                </c:pt>
                <c:pt idx="14">
                  <c:v>GINECOLOGÍA ADULTO</c:v>
                </c:pt>
                <c:pt idx="15">
                  <c:v>OFTALMOLOGÍA</c:v>
                </c:pt>
                <c:pt idx="16">
                  <c:v>OTORRINOLARINGOLOGÍA</c:v>
                </c:pt>
                <c:pt idx="17">
                  <c:v>TRAUMATOLOGÍA Y ORTOPEDIA PEDIÁTRICA</c:v>
                </c:pt>
                <c:pt idx="18">
                  <c:v>TRAUMATOLOGÍA Y ORTOPEDIA ADULTO</c:v>
                </c:pt>
                <c:pt idx="19">
                  <c:v>UROLOGÍA PEDIÁTRICA</c:v>
                </c:pt>
                <c:pt idx="20">
                  <c:v>UROLOGÍA ADULTO</c:v>
                </c:pt>
                <c:pt idx="21">
                  <c:v>MEDICINA FAMILIAR DEL NIÑO</c:v>
                </c:pt>
                <c:pt idx="22">
                  <c:v>MEDICINA FAMILIAR</c:v>
                </c:pt>
                <c:pt idx="23">
                  <c:v>MEDICINA FAMILIAR ADULTO</c:v>
                </c:pt>
                <c:pt idx="24">
                  <c:v>DIABETOLOGÍA</c:v>
                </c:pt>
                <c:pt idx="25">
                  <c:v>MEDICINA NUCLEAR (EXCLUYE INFORMES)</c:v>
                </c:pt>
                <c:pt idx="26">
                  <c:v>IMAGENOLOGIA</c:v>
                </c:pt>
                <c:pt idx="27">
                  <c:v>RADIOTERAPIA ONCOLOGICA</c:v>
                </c:pt>
              </c:strCache>
            </c:strRef>
          </c:cat>
          <c:val>
            <c:numRef>
              <c:f>Hoja1!$C$2:$C$29</c:f>
              <c:numCache>
                <c:formatCode>General</c:formatCode>
                <c:ptCount val="28"/>
                <c:pt idx="0">
                  <c:v>17</c:v>
                </c:pt>
                <c:pt idx="1">
                  <c:v>75</c:v>
                </c:pt>
                <c:pt idx="2">
                  <c:v>6</c:v>
                </c:pt>
                <c:pt idx="3">
                  <c:v>18</c:v>
                </c:pt>
                <c:pt idx="4">
                  <c:v>0</c:v>
                </c:pt>
                <c:pt idx="5">
                  <c:v>0</c:v>
                </c:pt>
                <c:pt idx="6">
                  <c:v>3</c:v>
                </c:pt>
                <c:pt idx="7">
                  <c:v>0</c:v>
                </c:pt>
                <c:pt idx="8">
                  <c:v>14</c:v>
                </c:pt>
                <c:pt idx="9">
                  <c:v>21</c:v>
                </c:pt>
                <c:pt idx="10">
                  <c:v>1</c:v>
                </c:pt>
                <c:pt idx="11">
                  <c:v>0</c:v>
                </c:pt>
                <c:pt idx="12">
                  <c:v>110</c:v>
                </c:pt>
                <c:pt idx="13">
                  <c:v>7</c:v>
                </c:pt>
                <c:pt idx="14">
                  <c:v>90</c:v>
                </c:pt>
                <c:pt idx="15">
                  <c:v>169</c:v>
                </c:pt>
                <c:pt idx="16">
                  <c:v>67</c:v>
                </c:pt>
                <c:pt idx="17">
                  <c:v>15</c:v>
                </c:pt>
                <c:pt idx="18">
                  <c:v>52</c:v>
                </c:pt>
                <c:pt idx="19">
                  <c:v>9</c:v>
                </c:pt>
                <c:pt idx="20">
                  <c:v>47</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1-A8C8-43D6-BD78-EF7444948CD6}"/>
            </c:ext>
          </c:extLst>
        </c:ser>
        <c:ser>
          <c:idx val="2"/>
          <c:order val="2"/>
          <c:tx>
            <c:strRef>
              <c:f>Hoja1!$D$1</c:f>
              <c:strCache>
                <c:ptCount val="1"/>
                <c:pt idx="0">
                  <c:v>JUNIO</c:v>
                </c:pt>
              </c:strCache>
            </c:strRef>
          </c:tx>
          <c:spPr>
            <a:solidFill>
              <a:schemeClr val="accent3"/>
            </a:solidFill>
            <a:ln>
              <a:noFill/>
            </a:ln>
            <a:effectLst/>
          </c:spPr>
          <c:invertIfNegative val="0"/>
          <c:cat>
            <c:strRef>
              <c:f>Hoja1!$A$2:$A$29</c:f>
              <c:strCache>
                <c:ptCount val="28"/>
                <c:pt idx="0">
                  <c:v>CIRUGÍA PEDIÁTRICA</c:v>
                </c:pt>
                <c:pt idx="1">
                  <c:v>CIRUGÍA GENERAL ADULTO</c:v>
                </c:pt>
                <c:pt idx="2">
                  <c:v>CIRUGÍA DIGESTIVA ALTA</c:v>
                </c:pt>
                <c:pt idx="3">
                  <c:v>CIRUGÍA DE CABEZA, CUELLO Y MAXILOFACIAL</c:v>
                </c:pt>
                <c:pt idx="4">
                  <c:v>CIRUGÍA PLÁSTICA Y REPARADORA PEDIÁTRICA</c:v>
                </c:pt>
                <c:pt idx="5">
                  <c:v>CIRUGÍA PLÁSTICA Y REPARADORA ADULTO</c:v>
                </c:pt>
                <c:pt idx="6">
                  <c:v>COLOPROCTOLOGÍA (CIRUGIA DIGESTIVA BAJA)</c:v>
                </c:pt>
                <c:pt idx="7">
                  <c:v>CIRUGÍA TÓRAX</c:v>
                </c:pt>
                <c:pt idx="8">
                  <c:v>CIRUGÍA VASCULAR PERIFÉRICA</c:v>
                </c:pt>
                <c:pt idx="9">
                  <c:v>NEUROCIRUGÍA</c:v>
                </c:pt>
                <c:pt idx="10">
                  <c:v>CIRUGÍA CARDIOVASCULAR</c:v>
                </c:pt>
                <c:pt idx="11">
                  <c:v>ANESTESIOLOGÍA</c:v>
                </c:pt>
                <c:pt idx="12">
                  <c:v>OBSTETRICIA</c:v>
                </c:pt>
                <c:pt idx="13">
                  <c:v>GINECOLOGÍA PEDIÁTRICA Y DE LA ADOLESCENCIA</c:v>
                </c:pt>
                <c:pt idx="14">
                  <c:v>GINECOLOGÍA ADULTO</c:v>
                </c:pt>
                <c:pt idx="15">
                  <c:v>OFTALMOLOGÍA</c:v>
                </c:pt>
                <c:pt idx="16">
                  <c:v>OTORRINOLARINGOLOGÍA</c:v>
                </c:pt>
                <c:pt idx="17">
                  <c:v>TRAUMATOLOGÍA Y ORTOPEDIA PEDIÁTRICA</c:v>
                </c:pt>
                <c:pt idx="18">
                  <c:v>TRAUMATOLOGÍA Y ORTOPEDIA ADULTO</c:v>
                </c:pt>
                <c:pt idx="19">
                  <c:v>UROLOGÍA PEDIÁTRICA</c:v>
                </c:pt>
                <c:pt idx="20">
                  <c:v>UROLOGÍA ADULTO</c:v>
                </c:pt>
                <c:pt idx="21">
                  <c:v>MEDICINA FAMILIAR DEL NIÑO</c:v>
                </c:pt>
                <c:pt idx="22">
                  <c:v>MEDICINA FAMILIAR</c:v>
                </c:pt>
                <c:pt idx="23">
                  <c:v>MEDICINA FAMILIAR ADULTO</c:v>
                </c:pt>
                <c:pt idx="24">
                  <c:v>DIABETOLOGÍA</c:v>
                </c:pt>
                <c:pt idx="25">
                  <c:v>MEDICINA NUCLEAR (EXCLUYE INFORMES)</c:v>
                </c:pt>
                <c:pt idx="26">
                  <c:v>IMAGENOLOGIA</c:v>
                </c:pt>
                <c:pt idx="27">
                  <c:v>RADIOTERAPIA ONCOLOGICA</c:v>
                </c:pt>
              </c:strCache>
            </c:strRef>
          </c:cat>
          <c:val>
            <c:numRef>
              <c:f>Hoja1!$D$2:$D$29</c:f>
              <c:numCache>
                <c:formatCode>General</c:formatCode>
                <c:ptCount val="28"/>
                <c:pt idx="0">
                  <c:v>19</c:v>
                </c:pt>
                <c:pt idx="1">
                  <c:v>82</c:v>
                </c:pt>
                <c:pt idx="2">
                  <c:v>2</c:v>
                </c:pt>
                <c:pt idx="3">
                  <c:v>19</c:v>
                </c:pt>
                <c:pt idx="4">
                  <c:v>0</c:v>
                </c:pt>
                <c:pt idx="5">
                  <c:v>2</c:v>
                </c:pt>
                <c:pt idx="6">
                  <c:v>1</c:v>
                </c:pt>
                <c:pt idx="7">
                  <c:v>0</c:v>
                </c:pt>
                <c:pt idx="8">
                  <c:v>5</c:v>
                </c:pt>
                <c:pt idx="9">
                  <c:v>32</c:v>
                </c:pt>
                <c:pt idx="10">
                  <c:v>0</c:v>
                </c:pt>
                <c:pt idx="11">
                  <c:v>0</c:v>
                </c:pt>
                <c:pt idx="12">
                  <c:v>105</c:v>
                </c:pt>
                <c:pt idx="13">
                  <c:v>1</c:v>
                </c:pt>
                <c:pt idx="14">
                  <c:v>99</c:v>
                </c:pt>
                <c:pt idx="15">
                  <c:v>267</c:v>
                </c:pt>
                <c:pt idx="16">
                  <c:v>79</c:v>
                </c:pt>
                <c:pt idx="17">
                  <c:v>6</c:v>
                </c:pt>
                <c:pt idx="18">
                  <c:v>67</c:v>
                </c:pt>
                <c:pt idx="19">
                  <c:v>9</c:v>
                </c:pt>
                <c:pt idx="20">
                  <c:v>66</c:v>
                </c:pt>
                <c:pt idx="21">
                  <c:v>0</c:v>
                </c:pt>
                <c:pt idx="22">
                  <c:v>0</c:v>
                </c:pt>
                <c:pt idx="23">
                  <c:v>0</c:v>
                </c:pt>
                <c:pt idx="24">
                  <c:v>0</c:v>
                </c:pt>
                <c:pt idx="25">
                  <c:v>0</c:v>
                </c:pt>
                <c:pt idx="26">
                  <c:v>0</c:v>
                </c:pt>
                <c:pt idx="27">
                  <c:v>0</c:v>
                </c:pt>
              </c:numCache>
            </c:numRef>
          </c:val>
          <c:extLst>
            <c:ext xmlns:c16="http://schemas.microsoft.com/office/drawing/2014/chart" uri="{C3380CC4-5D6E-409C-BE32-E72D297353CC}">
              <c16:uniqueId val="{00000002-A8C8-43D6-BD78-EF7444948CD6}"/>
            </c:ext>
          </c:extLst>
        </c:ser>
        <c:dLbls>
          <c:showLegendKey val="0"/>
          <c:showVal val="0"/>
          <c:showCatName val="0"/>
          <c:showSerName val="0"/>
          <c:showPercent val="0"/>
          <c:showBubbleSize val="0"/>
        </c:dLbls>
        <c:gapWidth val="182"/>
        <c:axId val="1049135728"/>
        <c:axId val="1049153200"/>
      </c:barChart>
      <c:catAx>
        <c:axId val="104913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049153200"/>
        <c:crosses val="autoZero"/>
        <c:auto val="1"/>
        <c:lblAlgn val="ctr"/>
        <c:lblOffset val="100"/>
        <c:noMultiLvlLbl val="0"/>
      </c:catAx>
      <c:valAx>
        <c:axId val="1049153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04913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AF0CFCB-F8A3-4E41-9F08-8AEA698C56C7}" type="datetimeFigureOut">
              <a:rPr lang="es-CL" smtClean="0"/>
              <a:t>27-07-2021</a:t>
            </a:fld>
            <a:endParaRPr lang="es-CL"/>
          </a:p>
        </p:txBody>
      </p:sp>
      <p:sp>
        <p:nvSpPr>
          <p:cNvPr id="4" name="Marcador de pie de página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A896EE9-AA77-4030-AED5-B581A874DF8B}" type="slidenum">
              <a:rPr lang="es-CL" smtClean="0"/>
              <a:t>‹Nº›</a:t>
            </a:fld>
            <a:endParaRPr lang="es-CL"/>
          </a:p>
        </p:txBody>
      </p:sp>
    </p:spTree>
    <p:extLst>
      <p:ext uri="{BB962C8B-B14F-4D97-AF65-F5344CB8AC3E}">
        <p14:creationId xmlns:p14="http://schemas.microsoft.com/office/powerpoint/2010/main" val="2464317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6332"/>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50443" y="0"/>
            <a:ext cx="2945659" cy="496332"/>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4"/>
            <a:ext cx="2945659" cy="49633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50443" y="9428584"/>
            <a:ext cx="2945659" cy="496332"/>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34490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Shape 164"/>
          <p:cNvSpPr txBox="1">
            <a:spLocks noGrp="1"/>
          </p:cNvSpPr>
          <p:nvPr>
            <p:ph type="body" idx="1"/>
          </p:nvPr>
        </p:nvSpPr>
        <p:spPr>
          <a:xfrm>
            <a:off x="679768" y="4715153"/>
            <a:ext cx="5438140" cy="446698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50443" y="9428584"/>
            <a:ext cx="2945659" cy="496332"/>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701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s-CL" baseline="0" dirty="0"/>
              <a:t>Como tema a abordar en CIRA tenemos indicadores de demanda de atenciones de realizadas en APS durante el año 2021 y la actualización del sistema de Integración en curso entre atención primaria y secundaria. </a:t>
            </a:r>
            <a:endParaRPr dirty="0"/>
          </a:p>
        </p:txBody>
      </p:sp>
      <p:sp>
        <p:nvSpPr>
          <p:cNvPr id="272" name="Shape 27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3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72" name="Shape 27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97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Del </a:t>
            </a:r>
            <a:r>
              <a:rPr lang="es-ES" sz="1800" b="1" i="0" u="none" strike="noStrike" dirty="0">
                <a:solidFill>
                  <a:srgbClr val="000000"/>
                </a:solidFill>
                <a:effectLst/>
                <a:latin typeface="Calibri" panose="020F0502020204030204" pitchFamily="34" charset="0"/>
              </a:rPr>
              <a:t>TOTAL INTERCONSULTAS GENERADAS EN APS PARA DERIVACION ESPECIALIDAD</a:t>
            </a:r>
            <a:r>
              <a:rPr lang="es-ES" dirty="0"/>
              <a:t> EN ABRIL MAYO Y JUNIO </a:t>
            </a:r>
          </a:p>
          <a:p>
            <a:endParaRPr lang="es-ES" dirty="0"/>
          </a:p>
          <a:p>
            <a:endParaRPr lang="es-ES" dirty="0"/>
          </a:p>
          <a:p>
            <a:r>
              <a:rPr lang="es-ES" dirty="0"/>
              <a:t>ANALISIS: </a:t>
            </a:r>
          </a:p>
          <a:p>
            <a:r>
              <a:rPr lang="es-ES" dirty="0"/>
              <a:t>EN LA MAYORIA DE LOS CASOS EXISTE UN AUMENTO PROGRESIVO DE ATENCIONES EN CADA ESPECIALIDAD DEL CAE. </a:t>
            </a:r>
          </a:p>
          <a:p>
            <a:endParaRPr lang="es-ES" dirty="0"/>
          </a:p>
          <a:p>
            <a:r>
              <a:rPr lang="es-ES" dirty="0"/>
              <a:t>SE DESTACAN LAS 3 ESPECIALIDADES GEA, OFTALMOLOGÍA Y ORL CON ALTA DEMANDA Y LA CUAL ES PARTE DE UN SEGUIMIENTO PARA CUMPLIR CON UN INDICADOR DE DEMANDA MINISTERIAL. </a:t>
            </a:r>
          </a:p>
          <a:p>
            <a:endParaRPr lang="es-ES" dirty="0"/>
          </a:p>
          <a:p>
            <a:endParaRPr lang="es-ES" dirty="0"/>
          </a:p>
          <a:p>
            <a:r>
              <a:rPr lang="es-ES" dirty="0"/>
              <a:t>EN ESTE GRAFICO CON EL RESTO DE LAS ESPECIALIDADES PREDOMINA EL AUMENTO DE ATENCIONES HACIA JUNIO EXCEPTUANDO EL CASO DE GASTROENTEROLOGIA ADULTO </a:t>
            </a:r>
            <a:endParaRPr lang="es-CL"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4</a:t>
            </a:fld>
            <a:endParaRPr lang="es-E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682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s-ES" dirty="0"/>
              <a:t>DENTRO DEL ANALISIS PROGRESIVO DESTACAN LAS ESPECIALIDADES DE OFTALMOLOGIA ORL TMT YUROLOGIA QUE HAN AUMENTADO SIGNIFICATIVAMENTE SUS ATENCIONES DURANTE ESTOS ULTIMOS TRES MESE </a:t>
            </a:r>
            <a:endParaRPr lang="es-CL" dirty="0"/>
          </a:p>
          <a:p>
            <a:endParaRPr lang="es-CL"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5</a:t>
            </a:fld>
            <a:endParaRPr lang="es-E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835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s-CL" dirty="0"/>
              <a:t>En un segundo</a:t>
            </a:r>
            <a:r>
              <a:rPr lang="es-CL" baseline="0" dirty="0"/>
              <a:t> punto tenemos el sistema ya presentado anteriormente de Integración, sistema </a:t>
            </a:r>
            <a:r>
              <a:rPr lang="es-CL" baseline="0" dirty="0" err="1"/>
              <a:t>informatico</a:t>
            </a:r>
            <a:r>
              <a:rPr lang="es-CL" baseline="0" dirty="0"/>
              <a:t> que busca la articulación de la red asistencial desde Atención primaria al hospital. Proyecto que comienza hace dos años y que desde Febrero está en su estado operativo. </a:t>
            </a:r>
          </a:p>
          <a:p>
            <a:pPr marL="0" lvl="0" indent="0">
              <a:spcBef>
                <a:spcPts val="0"/>
              </a:spcBef>
              <a:spcAft>
                <a:spcPts val="0"/>
              </a:spcAft>
              <a:buNone/>
            </a:pPr>
            <a:endParaRPr lang="es-CL" baseline="0" dirty="0"/>
          </a:p>
          <a:p>
            <a:pPr marL="0" lvl="0" indent="0">
              <a:spcBef>
                <a:spcPts val="0"/>
              </a:spcBef>
              <a:spcAft>
                <a:spcPts val="0"/>
              </a:spcAft>
              <a:buNone/>
            </a:pPr>
            <a:endParaRPr dirty="0"/>
          </a:p>
        </p:txBody>
      </p:sp>
      <p:sp>
        <p:nvSpPr>
          <p:cNvPr id="272" name="Shape 272"/>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23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la actualización del estado del</a:t>
            </a:r>
            <a:r>
              <a:rPr lang="es-CL" baseline="0" dirty="0"/>
              <a:t> sistema de Integración la primera semana de marzo se realizó la marcha blanca del sistema informático con buena acogida por parte de los especialistas, quienes recibieron una capacitación del nuevo sistema para la correcta aceptación, observación o rechazo de las interconsultas. </a:t>
            </a:r>
          </a:p>
          <a:p>
            <a:endParaRPr lang="es-CL" baseline="0" dirty="0"/>
          </a:p>
          <a:p>
            <a:r>
              <a:rPr lang="es-CL" baseline="0" dirty="0"/>
              <a:t>Desde el día Lunes 29 de marzo se dio la instrucción de la eliminación de estafeta, quien era el encargado de llevar todas las interconsultas </a:t>
            </a:r>
            <a:r>
              <a:rPr lang="es-CL" baseline="0" dirty="0" err="1"/>
              <a:t>via</a:t>
            </a:r>
            <a:r>
              <a:rPr lang="es-CL" baseline="0" dirty="0"/>
              <a:t> manual desde cada consultorio al hospital. Actualmente las interconsultas </a:t>
            </a:r>
            <a:r>
              <a:rPr lang="es-CL" baseline="0" dirty="0" err="1"/>
              <a:t>via</a:t>
            </a:r>
            <a:r>
              <a:rPr lang="es-CL" baseline="0" dirty="0"/>
              <a:t> digital son enviadas desde el consultorio a hospital.  </a:t>
            </a:r>
            <a:endParaRPr lang="es-CL" dirty="0"/>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7</a:t>
            </a:fld>
            <a:endParaRPr lang="es-E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176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 esta imagen</a:t>
            </a:r>
            <a:r>
              <a:rPr lang="es-CL" baseline="0" dirty="0"/>
              <a:t> se muestra la plataforma tipo vista por cada especialista, quien puede fácilmente acceder a la visualización de las distintas interconsultas e inmediatamente aceptarlas, observarlas o rechazar las interconsultas a atención primaria según sea </a:t>
            </a:r>
            <a:r>
              <a:rPr lang="es-CL" baseline="0"/>
              <a:t>el caso. </a:t>
            </a:r>
          </a:p>
          <a:p>
            <a:endParaRPr lang="es-CL"/>
          </a:p>
        </p:txBody>
      </p:sp>
      <p:sp>
        <p:nvSpPr>
          <p:cNvPr id="4" name="Marcador de número de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s-ES" sz="1200" b="0" i="0" u="none" strike="noStrike" cap="none" smtClean="0">
                <a:solidFill>
                  <a:schemeClr val="dk1"/>
                </a:solidFill>
                <a:latin typeface="Calibri"/>
                <a:ea typeface="Calibri"/>
                <a:cs typeface="Calibri"/>
                <a:sym typeface="Calibri"/>
              </a:rPr>
              <a:t>8</a:t>
            </a:fld>
            <a:endParaRPr lang="es-E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819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917575"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Shape 164"/>
          <p:cNvSpPr txBox="1">
            <a:spLocks noGrp="1"/>
          </p:cNvSpPr>
          <p:nvPr>
            <p:ph type="body" idx="1"/>
          </p:nvPr>
        </p:nvSpPr>
        <p:spPr>
          <a:xfrm>
            <a:off x="679768" y="4715153"/>
            <a:ext cx="5438140" cy="4466987"/>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50443" y="9428584"/>
            <a:ext cx="2945659" cy="496332"/>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9</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987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52400" y="152400"/>
            <a:ext cx="8164500"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1pPr>
            <a:lvl2pPr marR="0" lvl="1"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9pPr>
          </a:lstStyle>
          <a:p>
            <a:endParaRPr/>
          </a:p>
        </p:txBody>
      </p:sp>
      <p:sp>
        <p:nvSpPr>
          <p:cNvPr id="107" name="Shape 107"/>
          <p:cNvSpPr txBox="1">
            <a:spLocks noGrp="1"/>
          </p:cNvSpPr>
          <p:nvPr>
            <p:ph type="body" idx="1"/>
          </p:nvPr>
        </p:nvSpPr>
        <p:spPr>
          <a:xfrm>
            <a:off x="152400" y="1477963"/>
            <a:ext cx="8177100" cy="45261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595959"/>
              </a:buClr>
              <a:buSzPts val="2000"/>
              <a:buFont typeface="Arial"/>
              <a:buChar char="•"/>
              <a:defRPr sz="2000" b="0" i="0" u="none" strike="noStrike" cap="none">
                <a:solidFill>
                  <a:srgbClr val="595959"/>
                </a:solidFill>
                <a:latin typeface="Verdana"/>
                <a:ea typeface="Verdana"/>
                <a:cs typeface="Verdana"/>
                <a:sym typeface="Verdana"/>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Verdana"/>
                <a:ea typeface="Verdana"/>
                <a:cs typeface="Verdana"/>
                <a:sym typeface="Verdana"/>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Verdana"/>
                <a:ea typeface="Verdana"/>
                <a:cs typeface="Verdana"/>
                <a:sym typeface="Verdana"/>
              </a:defRPr>
            </a:lvl3pPr>
            <a:lvl4pPr marL="1828800" marR="0" lvl="3"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4pPr>
            <a:lvl5pPr marL="2286000" marR="0" lvl="4"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6183313" y="6527800"/>
            <a:ext cx="2133600" cy="193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98989"/>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rgbClr val="898989"/>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rgbClr val="898989"/>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rgbClr val="898989"/>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rgbClr val="898989"/>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rgbClr val="898989"/>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rgbClr val="898989"/>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rgbClr val="898989"/>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rgbClr val="898989"/>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s-E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Shape 9"/>
        <p:cNvGrpSpPr/>
        <p:nvPr/>
      </p:nvGrpSpPr>
      <p:grpSpPr>
        <a:xfrm>
          <a:off x="0" y="0"/>
          <a:ext cx="0" cy="0"/>
          <a:chOff x="0" y="0"/>
          <a:chExt cx="0" cy="0"/>
        </a:xfrm>
      </p:grpSpPr>
      <p:sp>
        <p:nvSpPr>
          <p:cNvPr id="10" name="Shape 10"/>
          <p:cNvSpPr/>
          <p:nvPr/>
        </p:nvSpPr>
        <p:spPr>
          <a:xfrm>
            <a:off x="533400" y="3333750"/>
            <a:ext cx="1033500" cy="3524100"/>
          </a:xfrm>
          <a:prstGeom prst="rect">
            <a:avLst/>
          </a:prstGeom>
          <a:solidFill>
            <a:srgbClr val="006CB7"/>
          </a:solidFill>
          <a:ln>
            <a:noFill/>
          </a:ln>
          <a:effectLst>
            <a:outerShdw dist="38100" dir="12899965"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 name="Shape 11"/>
          <p:cNvSpPr/>
          <p:nvPr/>
        </p:nvSpPr>
        <p:spPr>
          <a:xfrm>
            <a:off x="1566863" y="3333750"/>
            <a:ext cx="1481100" cy="3524100"/>
          </a:xfrm>
          <a:prstGeom prst="rect">
            <a:avLst/>
          </a:prstGeom>
          <a:solidFill>
            <a:srgbClr val="EF4144"/>
          </a:solidFill>
          <a:ln>
            <a:noFill/>
          </a:ln>
          <a:effectLst>
            <a:outerShdw dist="38100" dir="12899965"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2" name="Shape 12"/>
          <p:cNvPicPr preferRelativeResize="0"/>
          <p:nvPr/>
        </p:nvPicPr>
        <p:blipFill rotWithShape="1">
          <a:blip r:embed="rId6">
            <a:alphaModFix/>
          </a:blip>
          <a:srcRect/>
          <a:stretch/>
        </p:blipFill>
        <p:spPr>
          <a:xfrm>
            <a:off x="647700" y="3452813"/>
            <a:ext cx="803275" cy="585787"/>
          </a:xfrm>
          <a:prstGeom prst="rect">
            <a:avLst/>
          </a:prstGeom>
          <a:noFill/>
          <a:ln>
            <a:noFill/>
          </a:ln>
        </p:spPr>
      </p:pic>
      <p:sp>
        <p:nvSpPr>
          <p:cNvPr id="13" name="Shape 13"/>
          <p:cNvSpPr/>
          <p:nvPr/>
        </p:nvSpPr>
        <p:spPr>
          <a:xfrm>
            <a:off x="533400" y="0"/>
            <a:ext cx="1033500" cy="1371600"/>
          </a:xfrm>
          <a:prstGeom prst="rect">
            <a:avLst/>
          </a:prstGeom>
          <a:solidFill>
            <a:srgbClr val="006CB7"/>
          </a:solidFill>
          <a:ln>
            <a:noFill/>
          </a:ln>
          <a:effectLst>
            <a:outerShdw dist="38100" dir="2700000"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 name="Shape 14"/>
          <p:cNvSpPr/>
          <p:nvPr/>
        </p:nvSpPr>
        <p:spPr>
          <a:xfrm>
            <a:off x="1566863" y="0"/>
            <a:ext cx="1481100" cy="1371600"/>
          </a:xfrm>
          <a:prstGeom prst="rect">
            <a:avLst/>
          </a:prstGeom>
          <a:solidFill>
            <a:srgbClr val="EF4144"/>
          </a:solidFill>
          <a:ln>
            <a:noFill/>
          </a:ln>
          <a:effectLst>
            <a:outerShdw dist="38100" dir="2700000"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5" name="Shape 15" descr="/Users/CDEB/Pictures/1.png"/>
          <p:cNvPicPr preferRelativeResize="0"/>
          <p:nvPr/>
        </p:nvPicPr>
        <p:blipFill rotWithShape="1">
          <a:blip r:embed="rId7">
            <a:alphaModFix/>
          </a:blip>
          <a:srcRect/>
          <a:stretch/>
        </p:blipFill>
        <p:spPr>
          <a:xfrm>
            <a:off x="1566863" y="3430588"/>
            <a:ext cx="1384300" cy="523875"/>
          </a:xfrm>
          <a:prstGeom prst="rect">
            <a:avLst/>
          </a:prstGeom>
          <a:noFill/>
          <a:ln>
            <a:noFill/>
          </a:ln>
        </p:spPr>
      </p:pic>
      <p:pic>
        <p:nvPicPr>
          <p:cNvPr id="16" name="Shape 16" descr="/Users/CDEB/Pictures/3.png"/>
          <p:cNvPicPr preferRelativeResize="0"/>
          <p:nvPr/>
        </p:nvPicPr>
        <p:blipFill rotWithShape="1">
          <a:blip r:embed="rId8">
            <a:alphaModFix/>
          </a:blip>
          <a:srcRect/>
          <a:stretch/>
        </p:blipFill>
        <p:spPr>
          <a:xfrm>
            <a:off x="1566863" y="6400800"/>
            <a:ext cx="2071687" cy="2984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52400" y="152400"/>
            <a:ext cx="8164500"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1pPr>
            <a:lvl2pPr marR="0" lvl="1"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rgbClr val="006CB7"/>
                </a:solidFill>
                <a:latin typeface="Verdana"/>
                <a:ea typeface="Verdana"/>
                <a:cs typeface="Verdana"/>
                <a:sym typeface="Verdana"/>
              </a:defRPr>
            </a:lvl9pPr>
          </a:lstStyle>
          <a:p>
            <a:endParaRPr/>
          </a:p>
        </p:txBody>
      </p:sp>
      <p:sp>
        <p:nvSpPr>
          <p:cNvPr id="98" name="Shape 98"/>
          <p:cNvSpPr txBox="1">
            <a:spLocks noGrp="1"/>
          </p:cNvSpPr>
          <p:nvPr>
            <p:ph type="body" idx="1"/>
          </p:nvPr>
        </p:nvSpPr>
        <p:spPr>
          <a:xfrm>
            <a:off x="152400" y="1477963"/>
            <a:ext cx="8177100" cy="45261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rgbClr val="595959"/>
              </a:buClr>
              <a:buSzPts val="2000"/>
              <a:buFont typeface="Arial"/>
              <a:buChar char="•"/>
              <a:defRPr sz="2000" b="0" i="0" u="none" strike="noStrike" cap="none">
                <a:solidFill>
                  <a:srgbClr val="595959"/>
                </a:solidFill>
                <a:latin typeface="Verdana"/>
                <a:ea typeface="Verdana"/>
                <a:cs typeface="Verdana"/>
                <a:sym typeface="Verdana"/>
              </a:defRPr>
            </a:lvl1pPr>
            <a:lvl2pPr marL="914400" marR="0" lvl="1" indent="-406400" algn="l" rtl="0">
              <a:spcBef>
                <a:spcPts val="560"/>
              </a:spcBef>
              <a:spcAft>
                <a:spcPts val="0"/>
              </a:spcAft>
              <a:buClr>
                <a:srgbClr val="595959"/>
              </a:buClr>
              <a:buSzPts val="2800"/>
              <a:buFont typeface="Arial"/>
              <a:buChar char="–"/>
              <a:defRPr sz="2800" b="0" i="0" u="none" strike="noStrike" cap="none">
                <a:solidFill>
                  <a:srgbClr val="595959"/>
                </a:solidFill>
                <a:latin typeface="Verdana"/>
                <a:ea typeface="Verdana"/>
                <a:cs typeface="Verdana"/>
                <a:sym typeface="Verdana"/>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Verdana"/>
                <a:ea typeface="Verdana"/>
                <a:cs typeface="Verdana"/>
                <a:sym typeface="Verdana"/>
              </a:defRPr>
            </a:lvl3pPr>
            <a:lvl4pPr marL="1828800" marR="0" lvl="3"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4pPr>
            <a:lvl5pPr marL="2286000" marR="0" lvl="4" indent="-317500" algn="l" rtl="0">
              <a:spcBef>
                <a:spcPts val="280"/>
              </a:spcBef>
              <a:spcAft>
                <a:spcPts val="0"/>
              </a:spcAft>
              <a:buClr>
                <a:srgbClr val="595959"/>
              </a:buClr>
              <a:buSzPts val="1400"/>
              <a:buFont typeface="Arial"/>
              <a:buChar char="»"/>
              <a:defRPr sz="1400" b="0" i="0" u="none" strike="noStrike" cap="none">
                <a:solidFill>
                  <a:srgbClr val="595959"/>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183313" y="6527800"/>
            <a:ext cx="2133600" cy="193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i="0" u="none" strike="noStrike" cap="none">
                <a:solidFill>
                  <a:srgbClr val="898989"/>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rgbClr val="898989"/>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rgbClr val="898989"/>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rgbClr val="898989"/>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rgbClr val="898989"/>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rgbClr val="898989"/>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rgbClr val="898989"/>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rgbClr val="898989"/>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rgbClr val="898989"/>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s-ES"/>
              <a:t>‹Nº›</a:t>
            </a:fld>
            <a:endParaRPr dirty="0"/>
          </a:p>
        </p:txBody>
      </p:sp>
      <p:sp>
        <p:nvSpPr>
          <p:cNvPr id="100" name="Shape 100"/>
          <p:cNvSpPr/>
          <p:nvPr/>
        </p:nvSpPr>
        <p:spPr>
          <a:xfrm>
            <a:off x="8413750" y="-6350"/>
            <a:ext cx="284100" cy="866700"/>
          </a:xfrm>
          <a:prstGeom prst="rect">
            <a:avLst/>
          </a:prstGeom>
          <a:solidFill>
            <a:srgbClr val="006CB7"/>
          </a:solidFill>
          <a:ln>
            <a:noFill/>
          </a:ln>
          <a:effectLst>
            <a:outerShdw dist="38100" dir="2700000"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1" name="Shape 101"/>
          <p:cNvSpPr/>
          <p:nvPr/>
        </p:nvSpPr>
        <p:spPr>
          <a:xfrm>
            <a:off x="8697913" y="0"/>
            <a:ext cx="347700" cy="860400"/>
          </a:xfrm>
          <a:prstGeom prst="rect">
            <a:avLst/>
          </a:prstGeom>
          <a:solidFill>
            <a:srgbClr val="EF4144"/>
          </a:solidFill>
          <a:ln>
            <a:noFill/>
          </a:ln>
          <a:effectLst>
            <a:outerShdw dist="38100" dir="2700000"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2" name="Shape 102"/>
          <p:cNvSpPr/>
          <p:nvPr/>
        </p:nvSpPr>
        <p:spPr>
          <a:xfrm>
            <a:off x="8413750" y="6400800"/>
            <a:ext cx="284100" cy="457200"/>
          </a:xfrm>
          <a:prstGeom prst="rect">
            <a:avLst/>
          </a:prstGeom>
          <a:solidFill>
            <a:srgbClr val="006CB7"/>
          </a:solidFill>
          <a:ln>
            <a:noFill/>
          </a:ln>
          <a:effectLst>
            <a:outerShdw dist="38100" dir="12899965" algn="br"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3" name="Shape 103"/>
          <p:cNvSpPr/>
          <p:nvPr/>
        </p:nvSpPr>
        <p:spPr>
          <a:xfrm>
            <a:off x="8697913" y="6400800"/>
            <a:ext cx="347700" cy="457200"/>
          </a:xfrm>
          <a:prstGeom prst="rect">
            <a:avLst/>
          </a:prstGeom>
          <a:solidFill>
            <a:srgbClr val="EF4144"/>
          </a:solidFill>
          <a:ln>
            <a:noFill/>
          </a:ln>
          <a:effectLst>
            <a:outerShdw dist="38100" dir="12899965" rotWithShape="0">
              <a:srgbClr val="808080">
                <a:alpha val="2471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4" name="Shape 104"/>
          <p:cNvSpPr txBox="1"/>
          <p:nvPr/>
        </p:nvSpPr>
        <p:spPr>
          <a:xfrm>
            <a:off x="133350" y="6494463"/>
            <a:ext cx="2762400" cy="24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000" b="0" i="0" u="none" strike="noStrike" cap="none" dirty="0">
                <a:solidFill>
                  <a:srgbClr val="7F7F7F"/>
                </a:solidFill>
                <a:latin typeface="Verdana"/>
                <a:ea typeface="Verdana"/>
                <a:cs typeface="Verdana"/>
                <a:sym typeface="Verdana"/>
              </a:rPr>
              <a:t>Gobierno de Chile / Ministerio de Salud</a:t>
            </a:r>
            <a:endParaRPr dirty="0"/>
          </a:p>
        </p:txBody>
      </p:sp>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0" y="1863059"/>
            <a:ext cx="8802688" cy="15049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700" b="1" dirty="0">
                <a:solidFill>
                  <a:srgbClr val="FFFFFF"/>
                </a:solidFill>
                <a:latin typeface="+mj-lt"/>
                <a:ea typeface="Verdana"/>
                <a:cs typeface="Verdana"/>
                <a:sym typeface="Verdana"/>
              </a:rPr>
              <a:t>MONITOREO DE LA DEMANDA </a:t>
            </a:r>
          </a:p>
          <a:p>
            <a:pPr marL="0" marR="0" lvl="0" indent="0" algn="ctr" rtl="0">
              <a:spcBef>
                <a:spcPts val="0"/>
              </a:spcBef>
              <a:spcAft>
                <a:spcPts val="0"/>
              </a:spcAft>
              <a:buNone/>
            </a:pPr>
            <a:r>
              <a:rPr lang="es-ES" sz="2000" b="1" dirty="0">
                <a:solidFill>
                  <a:srgbClr val="FFFFFF"/>
                </a:solidFill>
                <a:latin typeface="+mj-lt"/>
                <a:ea typeface="Verdana"/>
                <a:cs typeface="Verdana"/>
                <a:sym typeface="Verdana"/>
              </a:rPr>
              <a:t>CIRA</a:t>
            </a:r>
          </a:p>
          <a:p>
            <a:pPr marL="0" marR="0" lvl="0" indent="0" algn="ctr" rtl="0">
              <a:spcBef>
                <a:spcPts val="0"/>
              </a:spcBef>
              <a:spcAft>
                <a:spcPts val="0"/>
              </a:spcAft>
              <a:buNone/>
            </a:pPr>
            <a:endParaRPr sz="2000" b="1" i="0" u="none" strike="noStrike" cap="none" dirty="0">
              <a:solidFill>
                <a:srgbClr val="FFFFFF"/>
              </a:solidFill>
              <a:latin typeface="+mj-lt"/>
              <a:ea typeface="Verdana"/>
              <a:cs typeface="Verdana"/>
              <a:sym typeface="Verdana"/>
            </a:endParaRPr>
          </a:p>
        </p:txBody>
      </p:sp>
      <p:sp>
        <p:nvSpPr>
          <p:cNvPr id="168" name="Shape 168"/>
          <p:cNvSpPr txBox="1"/>
          <p:nvPr/>
        </p:nvSpPr>
        <p:spPr>
          <a:xfrm>
            <a:off x="513644" y="2554111"/>
            <a:ext cx="7772400" cy="60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endParaRPr b="0" i="0" u="none" strike="noStrike" cap="none" dirty="0">
              <a:solidFill>
                <a:srgbClr val="FFFFFF"/>
              </a:solidFill>
              <a:latin typeface="Verdana"/>
              <a:ea typeface="Verdana"/>
              <a:cs typeface="Verdana"/>
              <a:sym typeface="Verdana"/>
            </a:endParaRPr>
          </a:p>
          <a:p>
            <a:pPr marL="0" marR="0" lvl="0" indent="0" algn="l" rtl="0">
              <a:spcBef>
                <a:spcPts val="480"/>
              </a:spcBef>
              <a:spcAft>
                <a:spcPts val="0"/>
              </a:spcAft>
              <a:buClr>
                <a:schemeClr val="lt1"/>
              </a:buClr>
              <a:buSzPts val="2400"/>
              <a:buFont typeface="Arial"/>
              <a:buNone/>
            </a:pPr>
            <a:endParaRPr b="0" i="0" u="none" strike="noStrike" cap="none" dirty="0">
              <a:solidFill>
                <a:srgbClr val="FFFFFF"/>
              </a:solidFill>
              <a:latin typeface="Calibri"/>
              <a:ea typeface="Calibri"/>
              <a:cs typeface="Calibri"/>
              <a:sym typeface="Calibri"/>
            </a:endParaRPr>
          </a:p>
        </p:txBody>
      </p:sp>
      <p:sp>
        <p:nvSpPr>
          <p:cNvPr id="169" name="Shape 169"/>
          <p:cNvSpPr txBox="1"/>
          <p:nvPr/>
        </p:nvSpPr>
        <p:spPr>
          <a:xfrm>
            <a:off x="3358327" y="4999206"/>
            <a:ext cx="6120172" cy="1224136"/>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lt1"/>
              </a:buClr>
              <a:buSzPts val="1800"/>
              <a:buFont typeface="Arial"/>
              <a:buNone/>
            </a:pPr>
            <a:r>
              <a:rPr lang="es-CL" sz="1600" dirty="0">
                <a:solidFill>
                  <a:srgbClr val="FFFFFF"/>
                </a:solidFill>
                <a:latin typeface="Calibri" panose="020F0502020204030204" pitchFamily="34" charset="0"/>
                <a:ea typeface="Verdana"/>
                <a:cs typeface="Verdana"/>
                <a:sym typeface="Verdana"/>
              </a:rPr>
              <a:t>Dra. Valentina García Vergara </a:t>
            </a:r>
          </a:p>
          <a:p>
            <a:pPr marL="0" marR="0" lvl="0" indent="0" algn="l" rtl="0">
              <a:spcBef>
                <a:spcPts val="360"/>
              </a:spcBef>
              <a:spcAft>
                <a:spcPts val="0"/>
              </a:spcAft>
              <a:buClr>
                <a:schemeClr val="lt1"/>
              </a:buClr>
              <a:buSzPts val="1800"/>
              <a:buFont typeface="Arial"/>
              <a:buNone/>
            </a:pPr>
            <a:r>
              <a:rPr lang="es-CL" sz="1600" dirty="0">
                <a:solidFill>
                  <a:srgbClr val="FFFFFF"/>
                </a:solidFill>
                <a:latin typeface="Calibri" panose="020F0502020204030204" pitchFamily="34" charset="0"/>
                <a:ea typeface="Verdana"/>
                <a:cs typeface="Verdana"/>
                <a:sym typeface="Verdana"/>
              </a:rPr>
              <a:t>Referencia y Contrarreferencia </a:t>
            </a:r>
          </a:p>
          <a:p>
            <a:pPr marL="0" marR="0" lvl="0" indent="0" algn="l" rtl="0">
              <a:spcBef>
                <a:spcPts val="360"/>
              </a:spcBef>
              <a:spcAft>
                <a:spcPts val="0"/>
              </a:spcAft>
              <a:buClr>
                <a:schemeClr val="lt1"/>
              </a:buClr>
              <a:buSzPts val="1800"/>
              <a:buFont typeface="Arial"/>
              <a:buNone/>
            </a:pPr>
            <a:r>
              <a:rPr lang="es-CL" sz="1600" dirty="0">
                <a:solidFill>
                  <a:srgbClr val="FFFFFF"/>
                </a:solidFill>
                <a:latin typeface="Calibri" panose="020F0502020204030204" pitchFamily="34" charset="0"/>
                <a:ea typeface="Verdana"/>
                <a:cs typeface="Verdana"/>
                <a:sym typeface="Verdana"/>
              </a:rPr>
              <a:t>Servicio de Salud Iquique</a:t>
            </a:r>
          </a:p>
          <a:p>
            <a:pPr marL="0" marR="0" lvl="0" indent="0" algn="l" rtl="0">
              <a:spcBef>
                <a:spcPts val="360"/>
              </a:spcBef>
              <a:spcAft>
                <a:spcPts val="0"/>
              </a:spcAft>
              <a:buClr>
                <a:schemeClr val="lt1"/>
              </a:buClr>
              <a:buSzPts val="1800"/>
              <a:buFont typeface="Arial"/>
              <a:buNone/>
            </a:pPr>
            <a:r>
              <a:rPr lang="es-ES" sz="1600" b="0" i="0" u="none" strike="noStrike" cap="none" dirty="0">
                <a:solidFill>
                  <a:srgbClr val="FFFFFF"/>
                </a:solidFill>
                <a:latin typeface="Calibri" panose="020F0502020204030204" pitchFamily="34" charset="0"/>
                <a:ea typeface="Verdana"/>
                <a:cs typeface="Verdana"/>
                <a:sym typeface="Verdana"/>
              </a:rPr>
              <a:t>JULIO 2021</a:t>
            </a:r>
            <a:endParaRPr sz="1600" b="0" i="0" u="none" strike="noStrike" cap="none" dirty="0">
              <a:solidFill>
                <a:srgbClr val="FFFFFF"/>
              </a:solidFill>
              <a:latin typeface="Calibri" panose="020F0502020204030204" pitchFamily="34" charset="0"/>
              <a:ea typeface="Verdana"/>
              <a:cs typeface="Verdana"/>
              <a:sym typeface="Verdana"/>
            </a:endParaRPr>
          </a:p>
          <a:p>
            <a:pPr marL="0" marR="0" lvl="0" indent="0" algn="l" rtl="0">
              <a:spcBef>
                <a:spcPts val="360"/>
              </a:spcBef>
              <a:spcAft>
                <a:spcPts val="0"/>
              </a:spcAft>
              <a:buClr>
                <a:srgbClr val="FFFFFF"/>
              </a:buClr>
              <a:buSzPts val="1800"/>
              <a:buFont typeface="Arial"/>
              <a:buNone/>
            </a:pPr>
            <a:r>
              <a:rPr lang="es-ES" sz="1600" b="0" i="0" u="none" strike="noStrike" cap="none" dirty="0">
                <a:solidFill>
                  <a:srgbClr val="FFFFFF"/>
                </a:solidFill>
                <a:latin typeface="Calibri" panose="020F0502020204030204" pitchFamily="34" charset="0"/>
                <a:ea typeface="Verdana"/>
                <a:cs typeface="Verdana"/>
                <a:sym typeface="Verdana"/>
              </a:rPr>
              <a:t> </a:t>
            </a:r>
            <a:endParaRPr sz="1200" dirty="0">
              <a:latin typeface="Calibri" panose="020F0502020204030204" pitchFamily="34" charset="0"/>
            </a:endParaRPr>
          </a:p>
          <a:p>
            <a:pPr marL="0" marR="0" lvl="0" indent="0" algn="l" rtl="0">
              <a:spcBef>
                <a:spcPts val="360"/>
              </a:spcBef>
              <a:spcAft>
                <a:spcPts val="0"/>
              </a:spcAft>
              <a:buClr>
                <a:schemeClr val="lt1"/>
              </a:buClr>
              <a:buSzPts val="1800"/>
              <a:buFont typeface="Arial"/>
              <a:buNone/>
            </a:pPr>
            <a:endParaRPr sz="1600" b="0" i="0" u="none" strike="noStrike" cap="none" dirty="0">
              <a:solidFill>
                <a:srgbClr val="FFFFFF"/>
              </a:solidFill>
              <a:latin typeface="Calibri" panose="020F0502020204030204" pitchFamily="34" charset="0"/>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4" name="Marcador de texto 3"/>
          <p:cNvSpPr>
            <a:spLocks noGrp="1"/>
          </p:cNvSpPr>
          <p:nvPr>
            <p:ph type="body" idx="1"/>
          </p:nvPr>
        </p:nvSpPr>
        <p:spPr/>
        <p:txBody>
          <a:bodyPr/>
          <a:lstStyle/>
          <a:p>
            <a:pPr algn="just"/>
            <a:r>
              <a:rPr lang="es-CL" sz="1400" dirty="0">
                <a:solidFill>
                  <a:schemeClr val="tx1"/>
                </a:solidFill>
              </a:rPr>
              <a:t>Indicadores de demanda.</a:t>
            </a:r>
          </a:p>
          <a:p>
            <a:pPr marL="101600" indent="0" algn="just">
              <a:buNone/>
            </a:pPr>
            <a:endParaRPr lang="es-CL" sz="1400" dirty="0">
              <a:solidFill>
                <a:schemeClr val="tx1"/>
              </a:solidFill>
            </a:endParaRPr>
          </a:p>
          <a:p>
            <a:pPr algn="just"/>
            <a:r>
              <a:rPr lang="es-CL" sz="1400" dirty="0">
                <a:solidFill>
                  <a:schemeClr val="tx1"/>
                </a:solidFill>
              </a:rPr>
              <a:t>Actualización Sistema de Integración Interconsulta APS - Hospital</a:t>
            </a:r>
          </a:p>
          <a:p>
            <a:pPr marL="101600" indent="0" algn="just">
              <a:buNone/>
            </a:pPr>
            <a:endParaRPr lang="es-CL" sz="1400" dirty="0">
              <a:solidFill>
                <a:schemeClr val="tx1"/>
              </a:solidFill>
            </a:endParaRPr>
          </a:p>
          <a:p>
            <a:pPr lvl="2" algn="just">
              <a:buFont typeface="Arial" panose="020B0604020202020204" pitchFamily="34" charset="0"/>
              <a:buChar char="•"/>
            </a:pPr>
            <a:endParaRPr lang="es-CL" dirty="0"/>
          </a:p>
          <a:p>
            <a:pPr lvl="2" algn="just"/>
            <a:endParaRPr lang="es-CL" dirty="0"/>
          </a:p>
        </p:txBody>
      </p:sp>
      <p:sp>
        <p:nvSpPr>
          <p:cNvPr id="3" name="Título 2"/>
          <p:cNvSpPr>
            <a:spLocks noGrp="1"/>
          </p:cNvSpPr>
          <p:nvPr>
            <p:ph type="title"/>
          </p:nvPr>
        </p:nvSpPr>
        <p:spPr/>
        <p:txBody>
          <a:bodyPr/>
          <a:lstStyle/>
          <a:p>
            <a:br>
              <a:rPr lang="es-CL" dirty="0"/>
            </a:br>
            <a:r>
              <a:rPr lang="es-CL" dirty="0"/>
              <a:t>CONTENIDOS</a:t>
            </a:r>
          </a:p>
        </p:txBody>
      </p:sp>
      <p:sp>
        <p:nvSpPr>
          <p:cNvPr id="275" name="Shape 27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S" sz="1000">
                <a:solidFill>
                  <a:srgbClr val="898989"/>
                </a:solidFill>
                <a:latin typeface="Verdana"/>
                <a:ea typeface="Verdana"/>
                <a:cs typeface="Verdana"/>
                <a:sym typeface="Verdana"/>
              </a:rPr>
              <a:t>2</a:t>
            </a:fld>
            <a:endParaRPr sz="1000" dirty="0">
              <a:solidFill>
                <a:srgbClr val="898989"/>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3" name="Título 2"/>
          <p:cNvSpPr>
            <a:spLocks noGrp="1"/>
          </p:cNvSpPr>
          <p:nvPr>
            <p:ph type="title"/>
          </p:nvPr>
        </p:nvSpPr>
        <p:spPr>
          <a:xfrm>
            <a:off x="598311" y="2477910"/>
            <a:ext cx="8164500" cy="1143000"/>
          </a:xfrm>
        </p:spPr>
        <p:txBody>
          <a:bodyPr/>
          <a:lstStyle/>
          <a:p>
            <a:pPr algn="r"/>
            <a:br>
              <a:rPr lang="es-CL" dirty="0"/>
            </a:br>
            <a:r>
              <a:rPr lang="es-CL" dirty="0"/>
              <a:t>DEMANDA ATENCIÓN PRIMARIA </a:t>
            </a:r>
          </a:p>
        </p:txBody>
      </p:sp>
      <p:sp>
        <p:nvSpPr>
          <p:cNvPr id="275" name="Shape 27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S" sz="1000">
                <a:solidFill>
                  <a:srgbClr val="898989"/>
                </a:solidFill>
                <a:latin typeface="Verdana"/>
                <a:ea typeface="Verdana"/>
                <a:cs typeface="Verdana"/>
                <a:sym typeface="Verdana"/>
              </a:rPr>
              <a:t>3</a:t>
            </a:fld>
            <a:endParaRPr sz="10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val="320359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4</a:t>
            </a:fld>
            <a:endParaRPr lang="es-ES" dirty="0"/>
          </a:p>
        </p:txBody>
      </p:sp>
      <p:graphicFrame>
        <p:nvGraphicFramePr>
          <p:cNvPr id="5" name="Gráfico 4">
            <a:extLst>
              <a:ext uri="{FF2B5EF4-FFF2-40B4-BE49-F238E27FC236}">
                <a16:creationId xmlns:a16="http://schemas.microsoft.com/office/drawing/2014/main" id="{010CD6D5-E668-4B55-908A-F996A0BFC982}"/>
              </a:ext>
            </a:extLst>
          </p:cNvPr>
          <p:cNvGraphicFramePr/>
          <p:nvPr>
            <p:extLst>
              <p:ext uri="{D42A27DB-BD31-4B8C-83A1-F6EECF244321}">
                <p14:modId xmlns:p14="http://schemas.microsoft.com/office/powerpoint/2010/main" val="439390275"/>
              </p:ext>
            </p:extLst>
          </p:nvPr>
        </p:nvGraphicFramePr>
        <p:xfrm>
          <a:off x="225287" y="136400"/>
          <a:ext cx="8203095" cy="639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443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4C1DE6B-1FC3-4FD0-B01A-B1038A68D88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5</a:t>
            </a:fld>
            <a:endParaRPr lang="es-ES" dirty="0"/>
          </a:p>
        </p:txBody>
      </p:sp>
      <p:graphicFrame>
        <p:nvGraphicFramePr>
          <p:cNvPr id="7" name="Gráfico 6">
            <a:extLst>
              <a:ext uri="{FF2B5EF4-FFF2-40B4-BE49-F238E27FC236}">
                <a16:creationId xmlns:a16="http://schemas.microsoft.com/office/drawing/2014/main" id="{D33DE983-8719-4A6A-8D21-7A63D1B351C1}"/>
              </a:ext>
            </a:extLst>
          </p:cNvPr>
          <p:cNvGraphicFramePr/>
          <p:nvPr>
            <p:extLst>
              <p:ext uri="{D42A27DB-BD31-4B8C-83A1-F6EECF244321}">
                <p14:modId xmlns:p14="http://schemas.microsoft.com/office/powerpoint/2010/main" val="1407887394"/>
              </p:ext>
            </p:extLst>
          </p:nvPr>
        </p:nvGraphicFramePr>
        <p:xfrm>
          <a:off x="622853" y="265043"/>
          <a:ext cx="7694060" cy="5950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338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3" name="Título 2"/>
          <p:cNvSpPr>
            <a:spLocks noGrp="1"/>
          </p:cNvSpPr>
          <p:nvPr>
            <p:ph type="title"/>
          </p:nvPr>
        </p:nvSpPr>
        <p:spPr>
          <a:xfrm>
            <a:off x="598311" y="2477910"/>
            <a:ext cx="8164500" cy="1143000"/>
          </a:xfrm>
        </p:spPr>
        <p:txBody>
          <a:bodyPr/>
          <a:lstStyle/>
          <a:p>
            <a:pPr algn="r"/>
            <a:r>
              <a:rPr lang="es-CL" dirty="0"/>
              <a:t>SISTEMA DE INTEGRACIÓN </a:t>
            </a:r>
          </a:p>
        </p:txBody>
      </p:sp>
      <p:sp>
        <p:nvSpPr>
          <p:cNvPr id="275" name="Shape 27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s-ES" sz="1000">
                <a:solidFill>
                  <a:srgbClr val="898989"/>
                </a:solidFill>
                <a:latin typeface="Verdana"/>
                <a:ea typeface="Verdana"/>
                <a:cs typeface="Verdana"/>
                <a:sym typeface="Verdana"/>
              </a:rPr>
              <a:t>6</a:t>
            </a:fld>
            <a:endParaRPr sz="1000" dirty="0">
              <a:solidFill>
                <a:srgbClr val="898989"/>
              </a:solidFill>
              <a:latin typeface="Verdana"/>
              <a:ea typeface="Verdana"/>
              <a:cs typeface="Verdana"/>
              <a:sym typeface="Verdana"/>
            </a:endParaRPr>
          </a:p>
        </p:txBody>
      </p:sp>
    </p:spTree>
    <p:extLst>
      <p:ext uri="{BB962C8B-B14F-4D97-AF65-F5344CB8AC3E}">
        <p14:creationId xmlns:p14="http://schemas.microsoft.com/office/powerpoint/2010/main" val="147898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SISTEMA DE INTEGRACIÓN APS-HETG </a:t>
            </a:r>
          </a:p>
        </p:txBody>
      </p:sp>
      <p:sp>
        <p:nvSpPr>
          <p:cNvPr id="3" name="Marcador de texto 2"/>
          <p:cNvSpPr>
            <a:spLocks noGrp="1"/>
          </p:cNvSpPr>
          <p:nvPr>
            <p:ph type="body" idx="1"/>
          </p:nvPr>
        </p:nvSpPr>
        <p:spPr>
          <a:xfrm>
            <a:off x="316787" y="1457415"/>
            <a:ext cx="8177100" cy="4526100"/>
          </a:xfrm>
        </p:spPr>
        <p:txBody>
          <a:bodyPr/>
          <a:lstStyle/>
          <a:p>
            <a:pPr>
              <a:lnSpc>
                <a:spcPct val="150000"/>
              </a:lnSpc>
            </a:pPr>
            <a:r>
              <a:rPr lang="es-CL" dirty="0"/>
              <a:t>Primera semana de marzo marcha blanca en HETG nuevo sistema de integración. </a:t>
            </a:r>
          </a:p>
          <a:p>
            <a:pPr>
              <a:lnSpc>
                <a:spcPct val="150000"/>
              </a:lnSpc>
            </a:pPr>
            <a:r>
              <a:rPr lang="es-CL" dirty="0"/>
              <a:t>29 de marzo eliminación estafeta desde APS a nivel secundario.</a:t>
            </a:r>
          </a:p>
          <a:p>
            <a:pPr>
              <a:lnSpc>
                <a:spcPct val="150000"/>
              </a:lnSpc>
            </a:pPr>
            <a:r>
              <a:rPr lang="es-CL" dirty="0"/>
              <a:t>Actualmente incorporando nodos </a:t>
            </a:r>
            <a:r>
              <a:rPr lang="es-CL" dirty="0" err="1"/>
              <a:t>Mamiña</a:t>
            </a:r>
            <a:r>
              <a:rPr lang="es-CL" dirty="0"/>
              <a:t> y CGR Pozo </a:t>
            </a:r>
            <a:r>
              <a:rPr lang="es-CL" dirty="0" err="1"/>
              <a:t>almonte</a:t>
            </a:r>
            <a:r>
              <a:rPr lang="es-CL" dirty="0"/>
              <a:t> para derivación vía online </a:t>
            </a:r>
          </a:p>
          <a:p>
            <a:pPr marL="101600" indent="0">
              <a:buNone/>
            </a:pPr>
            <a:endParaRPr lang="es-CL" dirty="0"/>
          </a:p>
          <a:p>
            <a:endParaRPr lang="es-CL" dirty="0"/>
          </a:p>
          <a:p>
            <a:pPr marL="101600" indent="0">
              <a:buNone/>
            </a:pPr>
            <a:endParaRPr lang="es-CL" dirty="0"/>
          </a:p>
        </p:txBody>
      </p:sp>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7</a:t>
            </a:fld>
            <a:endParaRPr lang="es-ES" dirty="0"/>
          </a:p>
        </p:txBody>
      </p:sp>
    </p:spTree>
    <p:extLst>
      <p:ext uri="{BB962C8B-B14F-4D97-AF65-F5344CB8AC3E}">
        <p14:creationId xmlns:p14="http://schemas.microsoft.com/office/powerpoint/2010/main" val="3891220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8</a:t>
            </a:fld>
            <a:endParaRPr lang="es-ES" dirty="0"/>
          </a:p>
        </p:txBody>
      </p:sp>
      <p:pic>
        <p:nvPicPr>
          <p:cNvPr id="5" name="Imagen 4"/>
          <p:cNvPicPr>
            <a:picLocks noChangeAspect="1"/>
          </p:cNvPicPr>
          <p:nvPr/>
        </p:nvPicPr>
        <p:blipFill>
          <a:blip r:embed="rId3"/>
          <a:stretch>
            <a:fillRect/>
          </a:stretch>
        </p:blipFill>
        <p:spPr>
          <a:xfrm>
            <a:off x="-125291" y="451692"/>
            <a:ext cx="9269291" cy="6076108"/>
          </a:xfrm>
          <a:prstGeom prst="rect">
            <a:avLst/>
          </a:prstGeom>
        </p:spPr>
      </p:pic>
    </p:spTree>
    <p:extLst>
      <p:ext uri="{BB962C8B-B14F-4D97-AF65-F5344CB8AC3E}">
        <p14:creationId xmlns:p14="http://schemas.microsoft.com/office/powerpoint/2010/main" val="75136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0" y="1863059"/>
            <a:ext cx="8802688" cy="15049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700" b="1" dirty="0">
                <a:solidFill>
                  <a:srgbClr val="FFFFFF"/>
                </a:solidFill>
                <a:latin typeface="+mj-lt"/>
                <a:ea typeface="Verdana"/>
                <a:cs typeface="Verdana"/>
                <a:sym typeface="Verdana"/>
              </a:rPr>
              <a:t>MONITOREO DE LA DEMANDA </a:t>
            </a:r>
          </a:p>
          <a:p>
            <a:pPr marL="0" marR="0" lvl="0" indent="0" algn="ctr" rtl="0">
              <a:spcBef>
                <a:spcPts val="0"/>
              </a:spcBef>
              <a:spcAft>
                <a:spcPts val="0"/>
              </a:spcAft>
              <a:buNone/>
            </a:pPr>
            <a:r>
              <a:rPr lang="es-ES" sz="2000" b="1" dirty="0">
                <a:solidFill>
                  <a:srgbClr val="FFFFFF"/>
                </a:solidFill>
                <a:latin typeface="+mj-lt"/>
                <a:ea typeface="Verdana"/>
                <a:cs typeface="Verdana"/>
                <a:sym typeface="Verdana"/>
              </a:rPr>
              <a:t>CIRA</a:t>
            </a:r>
          </a:p>
          <a:p>
            <a:pPr marL="0" marR="0" lvl="0" indent="0" algn="ctr" rtl="0">
              <a:spcBef>
                <a:spcPts val="0"/>
              </a:spcBef>
              <a:spcAft>
                <a:spcPts val="0"/>
              </a:spcAft>
              <a:buNone/>
            </a:pPr>
            <a:endParaRPr sz="2000" b="1" i="0" u="none" strike="noStrike" cap="none" dirty="0">
              <a:solidFill>
                <a:srgbClr val="FFFFFF"/>
              </a:solidFill>
              <a:latin typeface="+mj-lt"/>
              <a:ea typeface="Verdana"/>
              <a:cs typeface="Verdana"/>
              <a:sym typeface="Verdana"/>
            </a:endParaRPr>
          </a:p>
        </p:txBody>
      </p:sp>
      <p:sp>
        <p:nvSpPr>
          <p:cNvPr id="168" name="Shape 168"/>
          <p:cNvSpPr txBox="1"/>
          <p:nvPr/>
        </p:nvSpPr>
        <p:spPr>
          <a:xfrm>
            <a:off x="513644" y="2554111"/>
            <a:ext cx="7772400" cy="60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Arial"/>
              <a:buNone/>
            </a:pPr>
            <a:endParaRPr b="0" i="0" u="none" strike="noStrike" cap="none" dirty="0">
              <a:solidFill>
                <a:srgbClr val="FFFFFF"/>
              </a:solidFill>
              <a:latin typeface="Verdana"/>
              <a:ea typeface="Verdana"/>
              <a:cs typeface="Verdana"/>
              <a:sym typeface="Verdana"/>
            </a:endParaRPr>
          </a:p>
          <a:p>
            <a:pPr marL="0" marR="0" lvl="0" indent="0" algn="l" rtl="0">
              <a:spcBef>
                <a:spcPts val="480"/>
              </a:spcBef>
              <a:spcAft>
                <a:spcPts val="0"/>
              </a:spcAft>
              <a:buClr>
                <a:schemeClr val="lt1"/>
              </a:buClr>
              <a:buSzPts val="2400"/>
              <a:buFont typeface="Arial"/>
              <a:buNone/>
            </a:pPr>
            <a:endParaRPr b="0" i="0" u="none" strike="noStrike" cap="none" dirty="0">
              <a:solidFill>
                <a:srgbClr val="FFFFFF"/>
              </a:solidFill>
              <a:latin typeface="Calibri"/>
              <a:ea typeface="Calibri"/>
              <a:cs typeface="Calibri"/>
              <a:sym typeface="Calibri"/>
            </a:endParaRPr>
          </a:p>
        </p:txBody>
      </p:sp>
      <p:sp>
        <p:nvSpPr>
          <p:cNvPr id="169" name="Shape 169"/>
          <p:cNvSpPr txBox="1"/>
          <p:nvPr/>
        </p:nvSpPr>
        <p:spPr>
          <a:xfrm>
            <a:off x="3358327" y="4999206"/>
            <a:ext cx="6120172" cy="1224136"/>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lt1"/>
              </a:buClr>
              <a:buSzPts val="1800"/>
              <a:buFont typeface="Arial"/>
              <a:buNone/>
            </a:pPr>
            <a:r>
              <a:rPr lang="es-CL" sz="1600" dirty="0">
                <a:solidFill>
                  <a:srgbClr val="FFFFFF"/>
                </a:solidFill>
                <a:latin typeface="Calibri" panose="020F0502020204030204" pitchFamily="34" charset="0"/>
                <a:ea typeface="Verdana"/>
                <a:cs typeface="Verdana"/>
                <a:sym typeface="Verdana"/>
              </a:rPr>
              <a:t>Dra. Valentina García Vergara </a:t>
            </a:r>
          </a:p>
          <a:p>
            <a:pPr marL="0" marR="0" lvl="0" indent="0" algn="l" rtl="0">
              <a:spcBef>
                <a:spcPts val="360"/>
              </a:spcBef>
              <a:spcAft>
                <a:spcPts val="0"/>
              </a:spcAft>
              <a:buClr>
                <a:schemeClr val="lt1"/>
              </a:buClr>
              <a:buSzPts val="1800"/>
              <a:buFont typeface="Arial"/>
              <a:buNone/>
            </a:pPr>
            <a:r>
              <a:rPr lang="es-CL" sz="1600" dirty="0">
                <a:solidFill>
                  <a:srgbClr val="FFFFFF"/>
                </a:solidFill>
                <a:latin typeface="Calibri" panose="020F0502020204030204" pitchFamily="34" charset="0"/>
                <a:ea typeface="Verdana"/>
                <a:cs typeface="Verdana"/>
                <a:sym typeface="Verdana"/>
              </a:rPr>
              <a:t>Referencia y Contrarreferencia </a:t>
            </a:r>
          </a:p>
          <a:p>
            <a:pPr marL="0" marR="0" lvl="0" indent="0" algn="l" rtl="0">
              <a:spcBef>
                <a:spcPts val="360"/>
              </a:spcBef>
              <a:spcAft>
                <a:spcPts val="0"/>
              </a:spcAft>
              <a:buClr>
                <a:schemeClr val="lt1"/>
              </a:buClr>
              <a:buSzPts val="1800"/>
              <a:buFont typeface="Arial"/>
              <a:buNone/>
            </a:pPr>
            <a:r>
              <a:rPr lang="es-CL" sz="1600" dirty="0">
                <a:solidFill>
                  <a:srgbClr val="FFFFFF"/>
                </a:solidFill>
                <a:latin typeface="Calibri" panose="020F0502020204030204" pitchFamily="34" charset="0"/>
                <a:ea typeface="Verdana"/>
                <a:cs typeface="Verdana"/>
                <a:sym typeface="Verdana"/>
              </a:rPr>
              <a:t>Servicio de Salud Iquique</a:t>
            </a:r>
          </a:p>
          <a:p>
            <a:pPr marL="0" marR="0" lvl="0" indent="0" algn="l" rtl="0">
              <a:spcBef>
                <a:spcPts val="360"/>
              </a:spcBef>
              <a:spcAft>
                <a:spcPts val="0"/>
              </a:spcAft>
              <a:buClr>
                <a:schemeClr val="lt1"/>
              </a:buClr>
              <a:buSzPts val="1800"/>
              <a:buFont typeface="Arial"/>
              <a:buNone/>
            </a:pPr>
            <a:r>
              <a:rPr lang="es-ES" sz="1600" b="0" i="0" u="none" strike="noStrike" cap="none" dirty="0">
                <a:solidFill>
                  <a:srgbClr val="FFFFFF"/>
                </a:solidFill>
                <a:latin typeface="Calibri" panose="020F0502020204030204" pitchFamily="34" charset="0"/>
                <a:ea typeface="Verdana"/>
                <a:cs typeface="Verdana"/>
                <a:sym typeface="Verdana"/>
              </a:rPr>
              <a:t>JULIO 2021</a:t>
            </a:r>
            <a:endParaRPr sz="1600" b="0" i="0" u="none" strike="noStrike" cap="none" dirty="0">
              <a:solidFill>
                <a:srgbClr val="FFFFFF"/>
              </a:solidFill>
              <a:latin typeface="Calibri" panose="020F0502020204030204" pitchFamily="34" charset="0"/>
              <a:ea typeface="Verdana"/>
              <a:cs typeface="Verdana"/>
              <a:sym typeface="Verdana"/>
            </a:endParaRPr>
          </a:p>
          <a:p>
            <a:pPr marL="0" marR="0" lvl="0" indent="0" algn="l" rtl="0">
              <a:spcBef>
                <a:spcPts val="360"/>
              </a:spcBef>
              <a:spcAft>
                <a:spcPts val="0"/>
              </a:spcAft>
              <a:buClr>
                <a:srgbClr val="FFFFFF"/>
              </a:buClr>
              <a:buSzPts val="1800"/>
              <a:buFont typeface="Arial"/>
              <a:buNone/>
            </a:pPr>
            <a:r>
              <a:rPr lang="es-ES" sz="1600" b="0" i="0" u="none" strike="noStrike" cap="none" dirty="0">
                <a:solidFill>
                  <a:srgbClr val="FFFFFF"/>
                </a:solidFill>
                <a:latin typeface="Calibri" panose="020F0502020204030204" pitchFamily="34" charset="0"/>
                <a:ea typeface="Verdana"/>
                <a:cs typeface="Verdana"/>
                <a:sym typeface="Verdana"/>
              </a:rPr>
              <a:t> </a:t>
            </a:r>
            <a:endParaRPr sz="1200" dirty="0">
              <a:latin typeface="Calibri" panose="020F0502020204030204" pitchFamily="34" charset="0"/>
            </a:endParaRPr>
          </a:p>
          <a:p>
            <a:pPr marL="0" marR="0" lvl="0" indent="0" algn="l" rtl="0">
              <a:spcBef>
                <a:spcPts val="360"/>
              </a:spcBef>
              <a:spcAft>
                <a:spcPts val="0"/>
              </a:spcAft>
              <a:buClr>
                <a:schemeClr val="lt1"/>
              </a:buClr>
              <a:buSzPts val="1800"/>
              <a:buFont typeface="Arial"/>
              <a:buNone/>
            </a:pPr>
            <a:endParaRPr sz="1600" b="0" i="0" u="none" strike="noStrike" cap="none" dirty="0">
              <a:solidFill>
                <a:srgbClr val="FFFFFF"/>
              </a:solidFill>
              <a:latin typeface="Calibri" panose="020F0502020204030204" pitchFamily="34" charset="0"/>
              <a:ea typeface="Verdana"/>
              <a:cs typeface="Verdana"/>
              <a:sym typeface="Verdana"/>
            </a:endParaRPr>
          </a:p>
        </p:txBody>
      </p:sp>
    </p:spTree>
    <p:extLst>
      <p:ext uri="{BB962C8B-B14F-4D97-AF65-F5344CB8AC3E}">
        <p14:creationId xmlns:p14="http://schemas.microsoft.com/office/powerpoint/2010/main" val="393310712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3959</TotalTime>
  <Words>441</Words>
  <Application>Microsoft Office PowerPoint</Application>
  <PresentationFormat>Presentación en pantalla (4:3)</PresentationFormat>
  <Paragraphs>56</Paragraphs>
  <Slides>9</Slides>
  <Notes>9</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9</vt:i4>
      </vt:variant>
    </vt:vector>
  </HeadingPairs>
  <TitlesOfParts>
    <vt:vector size="14" baseType="lpstr">
      <vt:lpstr>Verdana</vt:lpstr>
      <vt:lpstr>Arial</vt:lpstr>
      <vt:lpstr>Calibri</vt:lpstr>
      <vt:lpstr>Office Theme</vt:lpstr>
      <vt:lpstr>1_Office Theme</vt:lpstr>
      <vt:lpstr>Presentación de PowerPoint</vt:lpstr>
      <vt:lpstr> CONTENIDOS</vt:lpstr>
      <vt:lpstr> DEMANDA ATENCIÓN PRIMARIA </vt:lpstr>
      <vt:lpstr>Presentación de PowerPoint</vt:lpstr>
      <vt:lpstr>Presentación de PowerPoint</vt:lpstr>
      <vt:lpstr>SISTEMA DE INTEGRACIÓN </vt:lpstr>
      <vt:lpstr>SISTEMA DE INTEGRACIÓN APS-HETG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Paz Ramos</dc:creator>
  <cp:lastModifiedBy>Valentina Garcia</cp:lastModifiedBy>
  <cp:revision>116</cp:revision>
  <cp:lastPrinted>2018-10-18T11:21:31Z</cp:lastPrinted>
  <dcterms:modified xsi:type="dcterms:W3CDTF">2021-07-27T18:34:55Z</dcterms:modified>
</cp:coreProperties>
</file>