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5" r:id="rId2"/>
    <p:sldMasterId id="2147483677" r:id="rId3"/>
  </p:sldMasterIdLst>
  <p:notesMasterIdLst>
    <p:notesMasterId r:id="rId9"/>
  </p:notesMasterIdLst>
  <p:sldIdLst>
    <p:sldId id="256" r:id="rId4"/>
    <p:sldId id="296" r:id="rId5"/>
    <p:sldId id="293" r:id="rId6"/>
    <p:sldId id="301" r:id="rId7"/>
    <p:sldId id="270" r:id="rId8"/>
  </p:sldIdLst>
  <p:sldSz cx="12192000" cy="6858000"/>
  <p:notesSz cx="7315200" cy="123444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riscila Estay" initials="PE" lastIdx="2" clrIdx="0">
    <p:extLst>
      <p:ext uri="{19B8F6BF-5375-455C-9EA6-DF929625EA0E}">
        <p15:presenceInfo xmlns:p15="http://schemas.microsoft.com/office/powerpoint/2012/main" userId="S-1-5-21-3817787726-4103458866-2903945651-8746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5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62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619364"/>
          </a:xfrm>
          <a:prstGeom prst="rect">
            <a:avLst/>
          </a:prstGeom>
        </p:spPr>
        <p:txBody>
          <a:bodyPr vert="horz" lIns="112334" tIns="56167" rIns="112334" bIns="56167" rtlCol="0"/>
          <a:lstStyle>
            <a:lvl1pPr algn="l">
              <a:defRPr sz="15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619364"/>
          </a:xfrm>
          <a:prstGeom prst="rect">
            <a:avLst/>
          </a:prstGeom>
        </p:spPr>
        <p:txBody>
          <a:bodyPr vert="horz" lIns="112334" tIns="56167" rIns="112334" bIns="56167" rtlCol="0"/>
          <a:lstStyle>
            <a:lvl1pPr algn="r">
              <a:defRPr sz="1500"/>
            </a:lvl1pPr>
          </a:lstStyle>
          <a:p>
            <a:fld id="{1BED7A53-8AE7-4061-89C6-BAFE74CC9377}" type="datetimeFigureOut">
              <a:rPr lang="es-CL" smtClean="0"/>
              <a:t>27-09-2021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-44450" y="1543050"/>
            <a:ext cx="7404100" cy="4165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12334" tIns="56167" rIns="112334" bIns="56167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31520" y="5940742"/>
            <a:ext cx="5852160" cy="4860608"/>
          </a:xfrm>
          <a:prstGeom prst="rect">
            <a:avLst/>
          </a:prstGeom>
        </p:spPr>
        <p:txBody>
          <a:bodyPr vert="horz" lIns="112334" tIns="56167" rIns="112334" bIns="56167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11725038"/>
            <a:ext cx="3169920" cy="619362"/>
          </a:xfrm>
          <a:prstGeom prst="rect">
            <a:avLst/>
          </a:prstGeom>
        </p:spPr>
        <p:txBody>
          <a:bodyPr vert="horz" lIns="112334" tIns="56167" rIns="112334" bIns="56167" rtlCol="0" anchor="b"/>
          <a:lstStyle>
            <a:lvl1pPr algn="l">
              <a:defRPr sz="15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143587" y="11725038"/>
            <a:ext cx="3169920" cy="619362"/>
          </a:xfrm>
          <a:prstGeom prst="rect">
            <a:avLst/>
          </a:prstGeom>
        </p:spPr>
        <p:txBody>
          <a:bodyPr vert="horz" lIns="112334" tIns="56167" rIns="112334" bIns="56167" rtlCol="0" anchor="b"/>
          <a:lstStyle>
            <a:lvl1pPr algn="r">
              <a:defRPr sz="1500"/>
            </a:lvl1pPr>
          </a:lstStyle>
          <a:p>
            <a:fld id="{5984256A-FBD3-4009-B867-3A2266C6025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57480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600201"/>
            <a:ext cx="10363200" cy="936625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400"/>
            </a:lvl1pPr>
          </a:lstStyle>
          <a:p>
            <a:pPr lvl="0"/>
            <a:r>
              <a:rPr lang="es-ES" noProof="0"/>
              <a:t>Haga clic para modificar el estilo de título del patrón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590800"/>
            <a:ext cx="8534400" cy="609600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noProof="0"/>
              <a:t>Haga clic para modificar el estilo de subtítulo del patrón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itchFamily="34" charset="0"/>
              </a:defRPr>
            </a:lvl1pPr>
          </a:lstStyle>
          <a:p>
            <a:fld id="{FB34C0F2-F62D-4618-927C-C92326BC7719}" type="datetimeFigureOut">
              <a:rPr lang="es-CL" smtClean="0"/>
              <a:t>27-09-2021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itchFamily="34" charset="0"/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fld id="{B8D898FB-4740-4801-BE69-27486EEF3D0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84012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F3C1C-E0A6-4D8D-9DB9-EBE8B6201AC1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3615377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8FE87-BE34-41DF-8B75-C65FE14A724F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14800897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43E50-90FC-40CA-9174-84596E1B0989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35206308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1003A-385C-4D41-B828-43460FEC1DC5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8871063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5D068-FC20-4E56-A92F-0C9A75203CE2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42299686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64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72136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63310-BF39-442B-9347-5FA76E4DADBF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24356281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0E421754-FE69-4064-88E5-71D7FAACA620}" type="datetime1">
              <a:rPr lang="en-US" smtClean="0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9/27/2021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5D151-5598-4FF9-AEBC-E58B0EF4CC45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28735055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/>
              <a:t>Gobierno de Chile | Ministerio del Interior</a:t>
            </a:r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DDF66-AFAA-408A-BCDB-B5589C6A4BE7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10735519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CD7E1C5-9A13-42E0-B9FE-6C5DA46FF9DE}" type="datetime1">
              <a:rPr lang="en-US" smtClean="0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9/27/2021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183CA-9184-4D97-83E9-7359A5EA3DD8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12856153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66928BE4-16F4-48C0-A32E-47833365BCC5}" type="datetime1">
              <a:rPr lang="en-US" smtClean="0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9/27/2021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C9664-3C96-4C46-96A8-061DED2424B2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3288365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itchFamily="34" charset="0"/>
              </a:defRPr>
            </a:lvl1pPr>
          </a:lstStyle>
          <a:p>
            <a:fld id="{FB34C0F2-F62D-4618-927C-C92326BC7719}" type="datetimeFigureOut">
              <a:rPr lang="es-CL" smtClean="0"/>
              <a:t>27-09-2021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itchFamily="34" charset="0"/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fld id="{B8D898FB-4740-4801-BE69-27486EEF3D0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380447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946DF0E7-25DE-4EFB-A539-A31E4333C101}" type="datetime1">
              <a:rPr lang="en-US" smtClean="0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9/27/2021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9CD16-1EC3-4DBC-AEA5-1E8B2010FBFD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37794273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F3C1C-E0A6-4D8D-9DB9-EBE8B6201AC1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28995150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8FE87-BE34-41DF-8B75-C65FE14A724F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26340810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43E50-90FC-40CA-9174-84596E1B0989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876703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1003A-385C-4D41-B828-43460FEC1DC5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31335847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5D068-FC20-4E56-A92F-0C9A75203CE2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26536266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64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72136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63310-BF39-442B-9347-5FA76E4DADBF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1283451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itchFamily="34" charset="0"/>
              </a:defRPr>
            </a:lvl1pPr>
          </a:lstStyle>
          <a:p>
            <a:fld id="{FB34C0F2-F62D-4618-927C-C92326BC7719}" type="datetimeFigureOut">
              <a:rPr lang="es-CL" smtClean="0"/>
              <a:t>27-09-2021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itchFamily="34" charset="0"/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fld id="{B8D898FB-4740-4801-BE69-27486EEF3D0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08561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itchFamily="34" charset="0"/>
              </a:defRPr>
            </a:lvl1pPr>
          </a:lstStyle>
          <a:p>
            <a:fld id="{FB34C0F2-F62D-4618-927C-C92326BC7719}" type="datetimeFigureOut">
              <a:rPr lang="es-CL" smtClean="0"/>
              <a:t>27-09-2021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itchFamily="34" charset="0"/>
              </a:defRPr>
            </a:lvl1pPr>
          </a:lstStyle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fld id="{B8D898FB-4740-4801-BE69-27486EEF3D0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82118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0E421754-FE69-4064-88E5-71D7FAACA620}" type="datetime1">
              <a:rPr lang="en-US" smtClean="0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9/27/2021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5D151-5598-4FF9-AEBC-E58B0EF4CC45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1551629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/>
              <a:t>Gobierno de Chile | Ministerio del Interior</a:t>
            </a:r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DDF66-AFAA-408A-BCDB-B5589C6A4BE7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3832737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CD7E1C5-9A13-42E0-B9FE-6C5DA46FF9DE}" type="datetime1">
              <a:rPr lang="en-US" smtClean="0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9/27/2021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183CA-9184-4D97-83E9-7359A5EA3DD8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3644572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66928BE4-16F4-48C0-A32E-47833365BCC5}" type="datetime1">
              <a:rPr lang="en-US" smtClean="0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9/27/2021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C9664-3C96-4C46-96A8-061DED2424B2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68428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946DF0E7-25DE-4EFB-A539-A31E4333C101}" type="datetime1">
              <a:rPr lang="en-US" smtClean="0">
                <a:solidFill>
                  <a:prstClr val="black"/>
                </a:solidFill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9/27/2021</a:t>
            </a:fld>
            <a:endParaRPr lang="en-US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9CD16-1EC3-4DBC-AEA5-1E8B2010FBFD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2058558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6C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/>
          <p:cNvSpPr>
            <a:spLocks noChangeArrowheads="1"/>
          </p:cNvSpPr>
          <p:nvPr/>
        </p:nvSpPr>
        <p:spPr bwMode="auto">
          <a:xfrm>
            <a:off x="711201" y="3333750"/>
            <a:ext cx="1377951" cy="352425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254000" dist="38100" dir="12899965" algn="br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CL">
              <a:solidFill>
                <a:srgbClr val="FFFFFF"/>
              </a:solidFill>
              <a:ea typeface="ヒラギノ角ゴ Pro W3" charset="-128"/>
            </a:endParaRPr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2089152" y="3333750"/>
            <a:ext cx="1680633" cy="352425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blurRad="254000" dist="38100" dir="12899965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CL">
              <a:solidFill>
                <a:srgbClr val="FFFFFF"/>
              </a:solidFill>
              <a:ea typeface="ヒラギノ角ゴ Pro W3" charset="-128"/>
            </a:endParaRPr>
          </a:p>
        </p:txBody>
      </p:sp>
      <p:pic>
        <p:nvPicPr>
          <p:cNvPr id="1028" name="Picture 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601" y="3452814"/>
            <a:ext cx="1071033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7318" y="3452813"/>
            <a:ext cx="1375833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711201" y="0"/>
            <a:ext cx="1377951" cy="13716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254000" dist="38100" dir="2700000" algn="br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CL">
              <a:solidFill>
                <a:srgbClr val="FFFFFF"/>
              </a:solidFill>
              <a:ea typeface="ヒラギノ角ゴ Pro W3" charset="-128"/>
            </a:endParaRPr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2089152" y="0"/>
            <a:ext cx="1680633" cy="13716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blurRad="254000" dist="38100" dir="27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CL">
              <a:solidFill>
                <a:srgbClr val="FFFFFF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044594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-128"/>
          <a:cs typeface="ヒラギノ角ゴ Pro W3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203201" y="152400"/>
            <a:ext cx="1088601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L"/>
              <a:t>Haga clic para modificar el estilo de título del patrón</a:t>
            </a:r>
            <a:endParaRPr lang="en-US" altLang="es-CL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03201" y="1477963"/>
            <a:ext cx="10902951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L"/>
              <a:t>Haga clic para modificar el estilo de texto del patrón</a:t>
            </a:r>
          </a:p>
          <a:p>
            <a:pPr lvl="1"/>
            <a:r>
              <a:rPr lang="es-ES" altLang="es-CL"/>
              <a:t>Segundo nivel</a:t>
            </a:r>
          </a:p>
          <a:p>
            <a:pPr lvl="2"/>
            <a:r>
              <a:rPr lang="es-ES" altLang="es-CL"/>
              <a:t>Tercer nivel</a:t>
            </a:r>
          </a:p>
          <a:p>
            <a:pPr lvl="3"/>
            <a:r>
              <a:rPr lang="es-ES" altLang="es-CL"/>
              <a:t>Cuarto nivel</a:t>
            </a:r>
          </a:p>
          <a:p>
            <a:pPr lvl="4"/>
            <a:r>
              <a:rPr lang="es-ES" altLang="es-CL"/>
              <a:t>Quinto nivel</a:t>
            </a:r>
            <a:endParaRPr lang="en-US" alt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400" y="6527801"/>
            <a:ext cx="38608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900">
                <a:solidFill>
                  <a:srgbClr val="898989"/>
                </a:solidFill>
                <a:latin typeface="Verdana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>
                <a:ea typeface="ヒラギノ角ゴ Pro W3" charset="-128"/>
              </a:rPr>
              <a:t>Gobierno de Chile | Ministerio del Interior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4417" y="6527801"/>
            <a:ext cx="28448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898989"/>
                </a:solidFill>
                <a:latin typeface="Verdana" panose="020B0604030504040204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0158A49-EA8D-4EBD-BF36-4321A64C7C6B}" type="slidenum">
              <a:rPr lang="en-US" altLang="es-CL" smtClean="0"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 altLang="es-CL">
              <a:ea typeface="ヒラギノ角ゴ Pro W3" charset="-128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1218334" y="-6350"/>
            <a:ext cx="378884" cy="866775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254000" dist="38100" dir="2700000" algn="br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CL">
              <a:solidFill>
                <a:srgbClr val="FFFFFF"/>
              </a:solidFill>
              <a:ea typeface="ヒラギノ角ゴ Pro W3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1597218" y="1"/>
            <a:ext cx="463549" cy="860425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blurRad="254000" dist="38100" dir="27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CL">
              <a:solidFill>
                <a:srgbClr val="FFFFFF"/>
              </a:solidFill>
              <a:ea typeface="ヒラギノ角ゴ Pro W3" charset="-128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1218334" y="6400800"/>
            <a:ext cx="378884" cy="4572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254000" dist="38100" dir="12899965" algn="br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CL">
              <a:solidFill>
                <a:srgbClr val="FFFFFF"/>
              </a:solidFill>
              <a:ea typeface="ヒラギノ角ゴ Pro W3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1597218" y="6400800"/>
            <a:ext cx="463549" cy="4572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blurRad="254000" dist="38100" dir="12899965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CL">
              <a:solidFill>
                <a:srgbClr val="FFFFFF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6466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kern="1200">
          <a:solidFill>
            <a:srgbClr val="006CB7"/>
          </a:solidFill>
          <a:latin typeface="Verdana"/>
          <a:ea typeface="ヒラギノ角ゴ Pro W3" charset="-128"/>
          <a:cs typeface="Verdana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anose="020B0604030504040204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anose="020B0604030504040204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anose="020B0604030504040204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anose="020B0604030504040204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595959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rgbClr val="595959"/>
          </a:solidFill>
          <a:latin typeface="+mn-lt"/>
          <a:ea typeface="ヒラギノ角ゴ Pro W3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rgbClr val="595959"/>
          </a:solidFill>
          <a:latin typeface="+mn-lt"/>
          <a:ea typeface="ヒラギノ角ゴ Pro W3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kern="1200">
          <a:solidFill>
            <a:srgbClr val="595959"/>
          </a:solidFill>
          <a:latin typeface="+mn-lt"/>
          <a:ea typeface="ヒラギノ角ゴ Pro W3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 kern="1200">
          <a:solidFill>
            <a:srgbClr val="595959"/>
          </a:solidFill>
          <a:latin typeface="+mn-lt"/>
          <a:ea typeface="ヒラギノ角ゴ Pro W3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203201" y="152400"/>
            <a:ext cx="1088601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L"/>
              <a:t>Haga clic para modificar el estilo de título del patrón</a:t>
            </a:r>
            <a:endParaRPr lang="en-US" altLang="es-CL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03201" y="1477963"/>
            <a:ext cx="10902951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L"/>
              <a:t>Haga clic para modificar el estilo de texto del patrón</a:t>
            </a:r>
          </a:p>
          <a:p>
            <a:pPr lvl="1"/>
            <a:r>
              <a:rPr lang="es-ES" altLang="es-CL"/>
              <a:t>Segundo nivel</a:t>
            </a:r>
          </a:p>
          <a:p>
            <a:pPr lvl="2"/>
            <a:r>
              <a:rPr lang="es-ES" altLang="es-CL"/>
              <a:t>Tercer nivel</a:t>
            </a:r>
          </a:p>
          <a:p>
            <a:pPr lvl="3"/>
            <a:r>
              <a:rPr lang="es-ES" altLang="es-CL"/>
              <a:t>Cuarto nivel</a:t>
            </a:r>
          </a:p>
          <a:p>
            <a:pPr lvl="4"/>
            <a:r>
              <a:rPr lang="es-ES" altLang="es-CL"/>
              <a:t>Quinto nivel</a:t>
            </a:r>
            <a:endParaRPr lang="en-US" alt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400" y="6527801"/>
            <a:ext cx="38608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900">
                <a:solidFill>
                  <a:srgbClr val="898989"/>
                </a:solidFill>
                <a:latin typeface="Verdana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>
                <a:ea typeface="ヒラギノ角ゴ Pro W3" charset="-128"/>
              </a:rPr>
              <a:t>Gobierno de Chile | Ministerio del Interior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4417" y="6527801"/>
            <a:ext cx="28448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898989"/>
                </a:solidFill>
                <a:latin typeface="Verdana" panose="020B0604030504040204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0158A49-EA8D-4EBD-BF36-4321A64C7C6B}" type="slidenum">
              <a:rPr lang="en-US" altLang="es-CL" smtClean="0"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 altLang="es-CL">
              <a:ea typeface="ヒラギノ角ゴ Pro W3" charset="-128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1218334" y="-6350"/>
            <a:ext cx="378884" cy="866775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254000" dist="38100" dir="2700000" algn="br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CL">
              <a:solidFill>
                <a:srgbClr val="FFFFFF"/>
              </a:solidFill>
              <a:ea typeface="ヒラギノ角ゴ Pro W3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1597218" y="1"/>
            <a:ext cx="463549" cy="860425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blurRad="254000" dist="38100" dir="27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CL">
              <a:solidFill>
                <a:srgbClr val="FFFFFF"/>
              </a:solidFill>
              <a:ea typeface="ヒラギノ角ゴ Pro W3" charset="-128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1218334" y="6400800"/>
            <a:ext cx="378884" cy="4572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254000" dist="38100" dir="12899965" algn="br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CL">
              <a:solidFill>
                <a:srgbClr val="FFFFFF"/>
              </a:solidFill>
              <a:ea typeface="ヒラギノ角ゴ Pro W3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1597218" y="6400800"/>
            <a:ext cx="463549" cy="4572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blurRad="254000" dist="38100" dir="12899965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s-CL">
              <a:solidFill>
                <a:srgbClr val="FFFFFF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91199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kern="1200">
          <a:solidFill>
            <a:srgbClr val="006CB7"/>
          </a:solidFill>
          <a:latin typeface="Verdana"/>
          <a:ea typeface="ヒラギノ角ゴ Pro W3" charset="-128"/>
          <a:cs typeface="Verdana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anose="020B0604030504040204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anose="020B0604030504040204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anose="020B0604030504040204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anose="020B0604030504040204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595959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rgbClr val="595959"/>
          </a:solidFill>
          <a:latin typeface="+mn-lt"/>
          <a:ea typeface="ヒラギノ角ゴ Pro W3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rgbClr val="595959"/>
          </a:solidFill>
          <a:latin typeface="+mn-lt"/>
          <a:ea typeface="ヒラギノ角ゴ Pro W3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kern="1200">
          <a:solidFill>
            <a:srgbClr val="595959"/>
          </a:solidFill>
          <a:latin typeface="+mn-lt"/>
          <a:ea typeface="ヒラギノ角ゴ Pro W3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 kern="1200">
          <a:solidFill>
            <a:srgbClr val="595959"/>
          </a:solidFill>
          <a:latin typeface="+mn-lt"/>
          <a:ea typeface="ヒラギノ角ゴ Pro W3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/>
              <a:t>       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E6D56EC-E6F6-4628-85F8-60249F8A69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87952" y="1432560"/>
            <a:ext cx="6245352" cy="5352288"/>
          </a:xfrm>
        </p:spPr>
        <p:txBody>
          <a:bodyPr/>
          <a:lstStyle/>
          <a:p>
            <a:r>
              <a:rPr lang="es-MX" dirty="0"/>
              <a:t>RED ONCOLÓGICA EN LA REGIÓN DE TARAPACÁ</a:t>
            </a:r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r>
              <a:rPr lang="es-MX" sz="1600" dirty="0"/>
              <a:t>Priscila Estay Sánchez </a:t>
            </a:r>
          </a:p>
          <a:p>
            <a:r>
              <a:rPr lang="es-MX" sz="1600" dirty="0"/>
              <a:t>Servicio Salud Iquique</a:t>
            </a:r>
          </a:p>
          <a:p>
            <a:r>
              <a:rPr lang="es-MX" sz="1600" dirty="0"/>
              <a:t>29 de Septiembre, 2021</a:t>
            </a:r>
            <a:endParaRPr lang="es-CL" sz="1600" dirty="0"/>
          </a:p>
        </p:txBody>
      </p:sp>
    </p:spTree>
    <p:extLst>
      <p:ext uri="{BB962C8B-B14F-4D97-AF65-F5344CB8AC3E}">
        <p14:creationId xmlns:p14="http://schemas.microsoft.com/office/powerpoint/2010/main" val="196206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11A75C-D5D5-4A21-8029-26D306262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LINEAS ESTRATÉGICAS ABORDADAS EN EL PLAN DE ACCIÓN DEL PLAN NACIONAL DEL CÁNCER.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1E5F9E-8A96-403C-943F-98900D7B6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u="sng" dirty="0"/>
              <a:t>LÍNEAS ESPECIFICAS</a:t>
            </a:r>
          </a:p>
          <a:p>
            <a:endParaRPr lang="es-MX" b="1" u="sng" dirty="0"/>
          </a:p>
          <a:p>
            <a:r>
              <a:rPr lang="es-MX" dirty="0"/>
              <a:t>Línea Estratégica 1: Promoción, educación y prevención primaria.</a:t>
            </a:r>
          </a:p>
          <a:p>
            <a:r>
              <a:rPr lang="es-MX" dirty="0"/>
              <a:t>Línea Estratégica 2: Provisión de servicios asistenciales.</a:t>
            </a:r>
          </a:p>
          <a:p>
            <a:endParaRPr lang="es-MX" dirty="0"/>
          </a:p>
          <a:p>
            <a:r>
              <a:rPr lang="es-MX" b="1" u="sng" dirty="0"/>
              <a:t>LINEAS TRANVERSALES</a:t>
            </a:r>
          </a:p>
          <a:p>
            <a:endParaRPr lang="es-MX" dirty="0"/>
          </a:p>
          <a:p>
            <a:r>
              <a:rPr lang="es-CL" dirty="0"/>
              <a:t>Línea Estratégica 3: Fortalecimiento de la Red Oncológica.</a:t>
            </a:r>
          </a:p>
          <a:p>
            <a:r>
              <a:rPr lang="es-CL" dirty="0"/>
              <a:t>Línea Estratégica 4: Fortalecimientos de los sistemas de registro, investigación y vigilancia.</a:t>
            </a:r>
          </a:p>
          <a:p>
            <a:r>
              <a:rPr lang="es-CL" dirty="0"/>
              <a:t>Línea Estratégica 5: Rectoría, regulación y fiscalización.</a:t>
            </a:r>
          </a:p>
        </p:txBody>
      </p:sp>
    </p:spTree>
    <p:extLst>
      <p:ext uri="{BB962C8B-B14F-4D97-AF65-F5344CB8AC3E}">
        <p14:creationId xmlns:p14="http://schemas.microsoft.com/office/powerpoint/2010/main" val="2261881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A8DE89-45BC-492D-ABB6-58D87E749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LÍNEA ESTRATÉGICAS RED ONCOLÓGICA</a:t>
            </a:r>
            <a:endParaRPr lang="es-CL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CB25D759-7B71-4A1B-93BD-66EC3CF5B7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8934" t="22394" r="29257" b="25254"/>
          <a:stretch/>
        </p:blipFill>
        <p:spPr>
          <a:xfrm>
            <a:off x="1400962" y="1295401"/>
            <a:ext cx="8951054" cy="5046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432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157BFBC5-1CAB-4856-B2B9-789BD062CF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01919" y="2678207"/>
            <a:ext cx="2310116" cy="1339914"/>
          </a:xfrm>
          <a:prstGeom prst="rect">
            <a:avLst/>
          </a:prstGeom>
        </p:spPr>
      </p:pic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70F28E97-2AA2-48BE-89A9-2C28561FD819}"/>
              </a:ext>
            </a:extLst>
          </p:cNvPr>
          <p:cNvCxnSpPr>
            <a:cxnSpLocks/>
          </p:cNvCxnSpPr>
          <p:nvPr/>
        </p:nvCxnSpPr>
        <p:spPr>
          <a:xfrm>
            <a:off x="6806513" y="4299972"/>
            <a:ext cx="353891" cy="81621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26370813-05E7-4790-A932-9A399A42B829}"/>
              </a:ext>
            </a:extLst>
          </p:cNvPr>
          <p:cNvCxnSpPr>
            <a:cxnSpLocks/>
          </p:cNvCxnSpPr>
          <p:nvPr/>
        </p:nvCxnSpPr>
        <p:spPr>
          <a:xfrm flipV="1">
            <a:off x="7053393" y="2513049"/>
            <a:ext cx="1165795" cy="35952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lipse 8">
            <a:extLst>
              <a:ext uri="{FF2B5EF4-FFF2-40B4-BE49-F238E27FC236}">
                <a16:creationId xmlns:a16="http://schemas.microsoft.com/office/drawing/2014/main" id="{3905C6F4-0287-4B21-B0BD-412C099C7694}"/>
              </a:ext>
            </a:extLst>
          </p:cNvPr>
          <p:cNvSpPr/>
          <p:nvPr/>
        </p:nvSpPr>
        <p:spPr>
          <a:xfrm>
            <a:off x="8420119" y="1608084"/>
            <a:ext cx="3506598" cy="133991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tx1"/>
                </a:solidFill>
              </a:rPr>
              <a:t>REVISIÓN DEL PROGRMA MÉDICO ARQUITECTÓNICO DEL SERVICIO DE ONCOLOGÍA.</a:t>
            </a:r>
            <a:endParaRPr lang="es-CL" dirty="0"/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5D982EC2-322C-454C-8203-94B1FC80CB64}"/>
              </a:ext>
            </a:extLst>
          </p:cNvPr>
          <p:cNvSpPr/>
          <p:nvPr/>
        </p:nvSpPr>
        <p:spPr>
          <a:xfrm>
            <a:off x="8724967" y="3347208"/>
            <a:ext cx="2667277" cy="156994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tx1"/>
                </a:solidFill>
              </a:rPr>
              <a:t>CONFORMACIÓN DEL TELECÓMITE ONCOLÓGICO /</a:t>
            </a:r>
          </a:p>
          <a:p>
            <a:pPr algn="ctr"/>
            <a:r>
              <a:rPr lang="es-MX" dirty="0">
                <a:solidFill>
                  <a:schemeClr val="tx1"/>
                </a:solidFill>
              </a:rPr>
              <a:t>HEMATONCOLOGICO </a:t>
            </a:r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326169A1-BF05-484D-B6AE-5C555F81F7DD}"/>
              </a:ext>
            </a:extLst>
          </p:cNvPr>
          <p:cNvSpPr/>
          <p:nvPr/>
        </p:nvSpPr>
        <p:spPr>
          <a:xfrm>
            <a:off x="6950051" y="5276606"/>
            <a:ext cx="2538275" cy="133991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tx1"/>
                </a:solidFill>
              </a:rPr>
              <a:t>INCORPORACIÓN DE PRESTACIONES </a:t>
            </a:r>
            <a:endParaRPr lang="es-CL" dirty="0">
              <a:solidFill>
                <a:schemeClr val="tx1"/>
              </a:solidFill>
            </a:endParaRPr>
          </a:p>
        </p:txBody>
      </p: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383B4EF1-2ECE-437C-8F7F-D7CB69DEEE0C}"/>
              </a:ext>
            </a:extLst>
          </p:cNvPr>
          <p:cNvCxnSpPr>
            <a:cxnSpLocks/>
          </p:cNvCxnSpPr>
          <p:nvPr/>
        </p:nvCxnSpPr>
        <p:spPr>
          <a:xfrm>
            <a:off x="7251192" y="3760848"/>
            <a:ext cx="1143000" cy="25727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D7AB6565-7B58-48F3-900E-1075A4436D32}"/>
              </a:ext>
            </a:extLst>
          </p:cNvPr>
          <p:cNvCxnSpPr>
            <a:cxnSpLocks/>
          </p:cNvCxnSpPr>
          <p:nvPr/>
        </p:nvCxnSpPr>
        <p:spPr>
          <a:xfrm>
            <a:off x="5241950" y="4222371"/>
            <a:ext cx="0" cy="97142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Elipse 20">
            <a:extLst>
              <a:ext uri="{FF2B5EF4-FFF2-40B4-BE49-F238E27FC236}">
                <a16:creationId xmlns:a16="http://schemas.microsoft.com/office/drawing/2014/main" id="{DBA07724-C98C-4725-BE2E-1CA244097652}"/>
              </a:ext>
            </a:extLst>
          </p:cNvPr>
          <p:cNvSpPr/>
          <p:nvPr/>
        </p:nvSpPr>
        <p:spPr>
          <a:xfrm>
            <a:off x="4638149" y="5398042"/>
            <a:ext cx="1543161" cy="114979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tx1"/>
                </a:solidFill>
              </a:rPr>
              <a:t>RRHH</a:t>
            </a:r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751782B7-F4E8-4B3D-B4D8-8511126A3651}"/>
              </a:ext>
            </a:extLst>
          </p:cNvPr>
          <p:cNvSpPr/>
          <p:nvPr/>
        </p:nvSpPr>
        <p:spPr>
          <a:xfrm>
            <a:off x="4183067" y="205808"/>
            <a:ext cx="3506598" cy="115880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tx1"/>
                </a:solidFill>
              </a:rPr>
              <a:t>Avances de la Red Oncológica en la Región de Tarapacá</a:t>
            </a:r>
            <a:endParaRPr lang="es-CL" dirty="0">
              <a:solidFill>
                <a:schemeClr val="tx1"/>
              </a:solidFill>
            </a:endParaRPr>
          </a:p>
        </p:txBody>
      </p: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D4F88278-6313-4253-9299-214BDCF7448F}"/>
              </a:ext>
            </a:extLst>
          </p:cNvPr>
          <p:cNvCxnSpPr>
            <a:cxnSpLocks/>
          </p:cNvCxnSpPr>
          <p:nvPr/>
        </p:nvCxnSpPr>
        <p:spPr>
          <a:xfrm flipH="1">
            <a:off x="3029650" y="3712849"/>
            <a:ext cx="1286834" cy="16210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Elipse 39">
            <a:extLst>
              <a:ext uri="{FF2B5EF4-FFF2-40B4-BE49-F238E27FC236}">
                <a16:creationId xmlns:a16="http://schemas.microsoft.com/office/drawing/2014/main" id="{2A6E8778-07E1-4F23-A866-8C7EB2CEF49C}"/>
              </a:ext>
            </a:extLst>
          </p:cNvPr>
          <p:cNvSpPr/>
          <p:nvPr/>
        </p:nvSpPr>
        <p:spPr>
          <a:xfrm>
            <a:off x="523842" y="3185953"/>
            <a:ext cx="2198602" cy="114979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tx1"/>
                </a:solidFill>
              </a:rPr>
              <a:t>CAPACITACIÓN </a:t>
            </a:r>
          </a:p>
          <a:p>
            <a:pPr algn="ctr"/>
            <a:r>
              <a:rPr lang="es-MX" dirty="0">
                <a:solidFill>
                  <a:schemeClr val="tx1"/>
                </a:solidFill>
              </a:rPr>
              <a:t>APS</a:t>
            </a:r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42" name="Elipse 41">
            <a:extLst>
              <a:ext uri="{FF2B5EF4-FFF2-40B4-BE49-F238E27FC236}">
                <a16:creationId xmlns:a16="http://schemas.microsoft.com/office/drawing/2014/main" id="{1C4ECA84-AADD-4DE0-8DBC-08D911AD9480}"/>
              </a:ext>
            </a:extLst>
          </p:cNvPr>
          <p:cNvSpPr/>
          <p:nvPr/>
        </p:nvSpPr>
        <p:spPr>
          <a:xfrm>
            <a:off x="369944" y="914400"/>
            <a:ext cx="2545834" cy="162432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tx1"/>
                </a:solidFill>
              </a:rPr>
              <a:t>REFORZAMIENTO DE LA PESQUISA TEMPRANA EN CANCER DE MAMA</a:t>
            </a:r>
            <a:endParaRPr lang="es-CL" dirty="0">
              <a:solidFill>
                <a:schemeClr val="tx1"/>
              </a:solidFill>
            </a:endParaRPr>
          </a:p>
        </p:txBody>
      </p:sp>
      <p:cxnSp>
        <p:nvCxnSpPr>
          <p:cNvPr id="44" name="Conector recto de flecha 43">
            <a:extLst>
              <a:ext uri="{FF2B5EF4-FFF2-40B4-BE49-F238E27FC236}">
                <a16:creationId xmlns:a16="http://schemas.microsoft.com/office/drawing/2014/main" id="{32F121F7-5CC5-4366-9E23-B44DA3C77F4D}"/>
              </a:ext>
            </a:extLst>
          </p:cNvPr>
          <p:cNvCxnSpPr>
            <a:cxnSpLocks/>
          </p:cNvCxnSpPr>
          <p:nvPr/>
        </p:nvCxnSpPr>
        <p:spPr>
          <a:xfrm flipH="1" flipV="1">
            <a:off x="3080862" y="2399251"/>
            <a:ext cx="1314969" cy="27895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53F99562-5A89-4214-A901-034D7A6BDFD1}"/>
              </a:ext>
            </a:extLst>
          </p:cNvPr>
          <p:cNvCxnSpPr>
            <a:cxnSpLocks/>
          </p:cNvCxnSpPr>
          <p:nvPr/>
        </p:nvCxnSpPr>
        <p:spPr>
          <a:xfrm flipH="1">
            <a:off x="3328416" y="4335743"/>
            <a:ext cx="1013606" cy="7574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Elipse 53">
            <a:extLst>
              <a:ext uri="{FF2B5EF4-FFF2-40B4-BE49-F238E27FC236}">
                <a16:creationId xmlns:a16="http://schemas.microsoft.com/office/drawing/2014/main" id="{83646CDE-2C8E-4EFC-9C81-88B9A281BE94}"/>
              </a:ext>
            </a:extLst>
          </p:cNvPr>
          <p:cNvSpPr/>
          <p:nvPr/>
        </p:nvSpPr>
        <p:spPr>
          <a:xfrm>
            <a:off x="369944" y="4982967"/>
            <a:ext cx="2743200" cy="133991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tx1"/>
                </a:solidFill>
              </a:rPr>
              <a:t>FORTALECIMIENTO DE LOS SISTEMAS DE REGISTRO </a:t>
            </a:r>
            <a:endParaRPr lang="es-C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982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DD40D7DF-68C7-4272-BCFD-4182BB27611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348" t="24551" r="64230" b="38263"/>
          <a:stretch/>
        </p:blipFill>
        <p:spPr>
          <a:xfrm>
            <a:off x="2684477" y="1664097"/>
            <a:ext cx="1553399" cy="3117628"/>
          </a:xfrm>
          <a:prstGeom prst="rect">
            <a:avLst/>
          </a:prstGeom>
        </p:spPr>
      </p:pic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A88EC966-A5D2-4705-BAF2-2B4A1AF5A9D9}"/>
              </a:ext>
            </a:extLst>
          </p:cNvPr>
          <p:cNvSpPr/>
          <p:nvPr/>
        </p:nvSpPr>
        <p:spPr>
          <a:xfrm>
            <a:off x="5285232" y="1984248"/>
            <a:ext cx="4041648" cy="237744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tx1"/>
                </a:solidFill>
              </a:rPr>
              <a:t>GRACIAS !!!</a:t>
            </a:r>
            <a:endParaRPr lang="es-C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98713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ema1" id="{98D72DF7-28F9-43B4-94AE-BD126C19A681}" vid="{EB677C2C-87B4-48FB-BC5C-E8BC80653B8F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946</TotalTime>
  <Words>145</Words>
  <Application>Microsoft Office PowerPoint</Application>
  <PresentationFormat>Panorámica</PresentationFormat>
  <Paragraphs>34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Calibri</vt:lpstr>
      <vt:lpstr>Verdana</vt:lpstr>
      <vt:lpstr>Tema1</vt:lpstr>
      <vt:lpstr>1_Office Theme</vt:lpstr>
      <vt:lpstr>2_Office Theme</vt:lpstr>
      <vt:lpstr>        </vt:lpstr>
      <vt:lpstr>LINEAS ESTRATÉGICAS ABORDADAS EN EL PLAN DE ACCIÓN DEL PLAN NACIONAL DEL CÁNCER.</vt:lpstr>
      <vt:lpstr>LÍNEA ESTRATÉGICAS RED ONCOLÓGICA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</dc:title>
  <dc:creator>Equipo: MXL5421D06</dc:creator>
  <cp:lastModifiedBy>Priscila Estay</cp:lastModifiedBy>
  <cp:revision>20</cp:revision>
  <cp:lastPrinted>2021-09-21T14:36:38Z</cp:lastPrinted>
  <dcterms:created xsi:type="dcterms:W3CDTF">2020-05-22T13:08:58Z</dcterms:created>
  <dcterms:modified xsi:type="dcterms:W3CDTF">2021-09-27T19:13:58Z</dcterms:modified>
</cp:coreProperties>
</file>