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5081" r:id="rId4"/>
  </p:sldMasterIdLst>
  <p:notesMasterIdLst>
    <p:notesMasterId r:id="rId16"/>
  </p:notesMasterIdLst>
  <p:sldIdLst>
    <p:sldId id="400" r:id="rId5"/>
    <p:sldId id="600" r:id="rId6"/>
    <p:sldId id="602" r:id="rId7"/>
    <p:sldId id="603" r:id="rId8"/>
    <p:sldId id="607" r:id="rId9"/>
    <p:sldId id="604" r:id="rId10"/>
    <p:sldId id="601" r:id="rId11"/>
    <p:sldId id="605" r:id="rId12"/>
    <p:sldId id="606" r:id="rId13"/>
    <p:sldId id="608" r:id="rId14"/>
    <p:sldId id="597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accent1"/>
        </a:solidFill>
        <a:latin typeface="Calibri" panose="020F050202020403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5FA1"/>
    <a:srgbClr val="000066"/>
    <a:srgbClr val="808080"/>
    <a:srgbClr val="00CC66"/>
    <a:srgbClr val="FFCC66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980" autoAdjust="0"/>
  </p:normalViewPr>
  <p:slideViewPr>
    <p:cSldViewPr snapToObjects="1">
      <p:cViewPr varScale="1">
        <p:scale>
          <a:sx n="106" d="100"/>
          <a:sy n="106" d="100"/>
        </p:scale>
        <p:origin x="1746" y="78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59C232-8569-4F40-A94A-194F6F4BAC82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fld id="{88827964-E8B0-48C7-9024-CA67964643F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61903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  <p:sp>
        <p:nvSpPr>
          <p:cNvPr id="58372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fld id="{9BFD69D5-96BB-46D0-8F6D-661BD2121598}" type="slidenum">
              <a:rPr lang="en-US" altLang="es-CL" sz="1200" u="none">
                <a:solidFill>
                  <a:schemeClr val="tx1"/>
                </a:solidFill>
              </a:rPr>
              <a:pPr/>
              <a:t>10</a:t>
            </a:fld>
            <a:endParaRPr lang="en-US" altLang="es-CL" sz="12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A6F0CC-D8EF-4A72-8A7C-80F6C7C7691D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FFEC5F44-DB97-45D0-883D-C0D4B50E7FA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532985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25484E-67F5-4214-9AE6-29D9D3A1658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345733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F0990B-D918-4A3E-A1AF-CCB997B3CBCA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7E7F7-599E-41F4-BE78-A0191E7AFE1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4379786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FDCB0E-5F58-477C-BFB3-CEBDB5EA7476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3E55C-4F24-464F-B3DE-4E10320F816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008273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0B0A0E-4904-4342-8BF2-18EEA9BB9872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D0E32-1232-4A31-AED1-59DB6783451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830260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2B9A8-8062-46AF-9A6A-773A1E9F22C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666509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E6D9BA-1C88-4458-BD26-00CB47620CD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481947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3595-0E05-4A1C-93CF-86F4C16CC6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498387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E7517-7E3D-4D2D-BC68-E67A80E392A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272827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E3A9B-6801-40CC-830E-E1692CF1147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763789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D80FA-8BE6-4BA9-A50D-CD9713B6610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536373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43D140-0D69-4B2D-B7B4-1A9B71010DB7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217A4036-B98C-4500-8A30-C6800A4CC88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6011636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5591EF-7A40-4AE8-98C5-9BF516A8CEA0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D6F33E99-4A61-4AAF-9655-A7263907970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15357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943281-95E3-4FB9-A29C-218E8797C2E0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D0C54877-1170-479C-BD94-7BDF4555E9E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4450542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E2E231-F153-4864-83E0-6E1B2E4B6CF8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B3C3565B-FDC2-41D8-A95C-6795E61F134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7832099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32DB48-D236-40EE-AF56-68150C149A61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A075EDC4-6405-4B38-AE39-07DA3260248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5853785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8BDBC8-0561-4AE1-85E9-35E13A3B35FF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1D13B84F-3327-46E1-AE4B-FF4225D7CB5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141254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26242B-FDDC-4F70-9BFA-9AD8236B8B3B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3BC011CB-FF11-4BC6-8C9C-311506195C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6142486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E09763-7D03-49C6-8F02-9FC300A718E8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7641BAB5-19FE-4482-A9AE-403657E7767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2343659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650861-8683-41B2-B9A0-838A66F249B0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3CE01E89-51C0-4F83-BB15-695E31A56BA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9947015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588315-0210-414F-BF1A-AAF6C6651F69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5F091F1B-DD00-4EE7-8A8A-9B10B26F177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1219219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10DB5F-578C-450F-9274-3A47DAB925A1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2AEB332C-8EDC-4613-8848-0B59C8EBE62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801540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F601F6-D615-45F2-B057-987A150E3C3F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16E68867-E19C-4042-86D6-3D628023958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2435168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099C9-7B11-4158-9FDF-1AD5B490894D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A5188417-3216-4807-8B2F-DD754637DA3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5077632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6F00B88-A41C-46BC-BE86-3443547F232C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C58508D2-2B7B-4122-911C-D34971F1B87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95991194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C4A4951-15D0-4911-8EA9-547D1BB28583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D9D27BDF-BBB0-4616-9917-86C4282BD73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0322875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9FC0373-6574-406A-BAC6-C22BC2A8942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54E99A6E-5F01-4314-8F71-74BE6296B7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9287926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041FE2-5700-4B7F-A840-59E123A2A365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022809CD-F95C-4EBE-A54F-444B4032F94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1138286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598D9C5-27DE-4993-A6F3-F28F5CA62727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5CC9CDD2-22E1-4BF6-A0CE-0D723C95559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0621421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D4611EF-065F-4DF7-B9CB-FA394ADACBA0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2B2A9EFF-DAC3-4B1B-A1C9-5DB1782631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8375879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854D06-4FC4-423D-A5F6-41A4544CB254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8020A917-37FB-4833-A63B-BDB7313D378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1953867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1D5141D-CF18-4BAE-B726-056FD3807B22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3C56AA0F-2148-4927-A870-3EBFB06279F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6574058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6042AA5-5008-44E8-BD4B-2F5B491F2A33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4F474D80-315F-4403-A8C5-F89661C906D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834224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15C84E-D22B-407C-885E-19A710DAC0BC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chemeClr val="tx1"/>
                </a:solidFill>
              </a:defRPr>
            </a:lvl1pPr>
          </a:lstStyle>
          <a:p>
            <a:fld id="{AE8BB7D3-8173-4AF7-8D6F-2D14505E668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8497243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84BE8E2-31BC-428F-B29D-C8FF9791D354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238D7F81-650C-4B2A-8FC8-B68FC2C9A87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44404325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69DBFD-F183-4BF1-B830-7A2842704073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u="none">
                <a:solidFill>
                  <a:srgbClr val="000000"/>
                </a:solidFill>
              </a:defRPr>
            </a:lvl1pPr>
          </a:lstStyle>
          <a:p>
            <a:fld id="{4E8DF672-61FD-4220-880A-6E0BEBB75D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82952862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fld id="{EC77BD6B-8DD8-476E-B6C8-C7EB81897AB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9984031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38200" y="6062663"/>
            <a:ext cx="2514600" cy="457200"/>
          </a:xfrm>
          <a:prstGeom prst="rect">
            <a:avLst/>
          </a:prstGeom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10600" y="152400"/>
            <a:ext cx="53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fld id="{FF041F3E-AF9A-401D-98A6-E58B297110E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19147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38200" y="6062663"/>
            <a:ext cx="2514600" cy="457200"/>
          </a:xfrm>
          <a:prstGeom prst="rect">
            <a:avLst/>
          </a:prstGeom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10600" y="152400"/>
            <a:ext cx="53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fld id="{0B544642-4267-4F2C-A4E3-4DAED2B7792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152248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38200" y="6062663"/>
            <a:ext cx="2514600" cy="457200"/>
          </a:xfrm>
          <a:prstGeom prst="rect">
            <a:avLst/>
          </a:prstGeom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10600" y="152400"/>
            <a:ext cx="533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buNone/>
              <a:defRPr/>
            </a:lvl1pPr>
          </a:lstStyle>
          <a:p>
            <a:fld id="{25595138-2C56-4A36-9639-AD171F7D0FD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63025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8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DE5D3B-1378-4975-B826-47B0739176D1}" type="datetime1">
              <a:rPr lang="en-US"/>
              <a:pPr>
                <a:defRPr/>
              </a:pPr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46466-5397-49A7-A8EE-888BC2FDD92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471164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721" r:id="rId1"/>
    <p:sldLayoutId id="2147489722" r:id="rId2"/>
    <p:sldLayoutId id="2147489723" r:id="rId3"/>
    <p:sldLayoutId id="2147489724" r:id="rId4"/>
    <p:sldLayoutId id="2147489725" r:id="rId5"/>
    <p:sldLayoutId id="2147489726" r:id="rId6"/>
    <p:sldLayoutId id="2147489727" r:id="rId7"/>
    <p:sldLayoutId id="2147489728" r:id="rId8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900" u="none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058066FB-7F0B-433D-89AB-59C440D532EB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29" r:id="rId1"/>
    <p:sldLayoutId id="2147489730" r:id="rId2"/>
    <p:sldLayoutId id="2147489731" r:id="rId3"/>
    <p:sldLayoutId id="2147489732" r:id="rId4"/>
    <p:sldLayoutId id="2147489733" r:id="rId5"/>
    <p:sldLayoutId id="2147489734" r:id="rId6"/>
    <p:sldLayoutId id="2147489735" r:id="rId7"/>
    <p:sldLayoutId id="2147489736" r:id="rId8"/>
    <p:sldLayoutId id="2147489737" r:id="rId9"/>
    <p:sldLayoutId id="2147489738" r:id="rId10"/>
    <p:sldLayoutId id="2147489739" r:id="rId1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 sz="1800" u="none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 sz="1800" u="none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 sz="1800" u="none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>
            <a:lvl1pPr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algn="just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u="sng">
                <a:solidFill>
                  <a:schemeClr val="accent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z="1800" u="none">
              <a:solidFill>
                <a:srgbClr val="FFFFFF"/>
              </a:solidFill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40" r:id="rId1"/>
    <p:sldLayoutId id="2147489741" r:id="rId2"/>
    <p:sldLayoutId id="2147489742" r:id="rId3"/>
    <p:sldLayoutId id="2147489743" r:id="rId4"/>
    <p:sldLayoutId id="2147489744" r:id="rId5"/>
    <p:sldLayoutId id="2147489745" r:id="rId6"/>
    <p:sldLayoutId id="2147489746" r:id="rId7"/>
    <p:sldLayoutId id="2147489747" r:id="rId8"/>
    <p:sldLayoutId id="2147489748" r:id="rId9"/>
    <p:sldLayoutId id="2147489749" r:id="rId10"/>
    <p:sldLayoutId id="2147489750" r:id="rId1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CL" sz="1800" u="none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307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CL" altLang="es-CL" sz="1800" u="none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100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CL" sz="1800" u="none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CL" sz="1800" u="none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pic>
          <p:nvPicPr>
            <p:cNvPr id="4105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CL" altLang="es-CL" sz="1800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1" r:id="rId1"/>
    <p:sldLayoutId id="2147489752" r:id="rId2"/>
    <p:sldLayoutId id="2147489753" r:id="rId3"/>
    <p:sldLayoutId id="2147489754" r:id="rId4"/>
    <p:sldLayoutId id="2147489755" r:id="rId5"/>
    <p:sldLayoutId id="2147489756" r:id="rId6"/>
    <p:sldLayoutId id="2147489757" r:id="rId7"/>
    <p:sldLayoutId id="2147489758" r:id="rId8"/>
    <p:sldLayoutId id="2147489759" r:id="rId9"/>
    <p:sldLayoutId id="2147489760" r:id="rId10"/>
    <p:sldLayoutId id="2147489761" r:id="rId1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 bwMode="auto">
          <a:xfrm>
            <a:off x="457200" y="1484313"/>
            <a:ext cx="8075613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CL" sz="2800" smtClean="0">
                <a:latin typeface="Verdana" panose="020B0604030504040204" pitchFamily="34" charset="0"/>
              </a:rPr>
              <a:t>POGRAMA NACIONAL DE INMUNIZACIONES </a:t>
            </a:r>
            <a:br>
              <a:rPr lang="es-ES_tradnl" altLang="es-CL" sz="2800" smtClean="0">
                <a:latin typeface="Verdana" panose="020B0604030504040204" pitchFamily="34" charset="0"/>
              </a:rPr>
            </a:br>
            <a:r>
              <a:rPr lang="es-ES_tradnl" altLang="es-CL" sz="2800" smtClean="0">
                <a:latin typeface="Verdana" panose="020B0604030504040204" pitchFamily="34" charset="0"/>
              </a:rPr>
              <a:t>Campaña de Vacunación contra </a:t>
            </a:r>
            <a:br>
              <a:rPr lang="es-ES_tradnl" altLang="es-CL" sz="2800" smtClean="0">
                <a:latin typeface="Verdana" panose="020B0604030504040204" pitchFamily="34" charset="0"/>
              </a:rPr>
            </a:br>
            <a:r>
              <a:rPr lang="es-ES_tradnl" altLang="es-CL" sz="2800" smtClean="0">
                <a:latin typeface="Verdana" panose="020B0604030504040204" pitchFamily="34" charset="0"/>
              </a:rPr>
              <a:t>Sars Cov2 e Influenza corte 20/05/21</a:t>
            </a: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 bwMode="auto">
          <a:xfrm>
            <a:off x="3059113" y="3644900"/>
            <a:ext cx="64008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s-ES_tradnl" altLang="es-CL" sz="2400" b="1" smtClean="0">
                <a:solidFill>
                  <a:schemeClr val="tx2"/>
                </a:solidFill>
                <a:latin typeface="Tahoma" panose="020B0604030504040204" pitchFamily="34" charset="0"/>
              </a:rPr>
              <a:t>SERVICIO DE SALUD IQUIQUE</a:t>
            </a:r>
            <a:endParaRPr lang="es-ES_tradnl" altLang="es-CL" sz="2400" b="1" smtClean="0">
              <a:solidFill>
                <a:schemeClr val="tx2"/>
              </a:solidFill>
              <a:sym typeface="Calibri" panose="020F0502020204030204" pitchFamily="34" charset="0"/>
            </a:endParaRPr>
          </a:p>
        </p:txBody>
      </p:sp>
      <p:sp>
        <p:nvSpPr>
          <p:cNvPr id="48132" name="3 CuadroTexto"/>
          <p:cNvSpPr txBox="1">
            <a:spLocks noChangeArrowheads="1"/>
          </p:cNvSpPr>
          <p:nvPr/>
        </p:nvSpPr>
        <p:spPr bwMode="auto">
          <a:xfrm>
            <a:off x="4572000" y="4724400"/>
            <a:ext cx="3960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CL" u="none">
                <a:solidFill>
                  <a:schemeClr val="tx1"/>
                </a:solidFill>
              </a:rPr>
              <a:t>DEPARTAMENTO DE APS Y REDES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CL" u="none">
                <a:solidFill>
                  <a:schemeClr val="tx1"/>
                </a:solidFill>
              </a:rPr>
              <a:t>DEPARTAMENTO DE ESTADISTICAS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alt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RESUMEN CAMPAÑAS </a:t>
            </a:r>
            <a:endParaRPr lang="es-CL" alt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347" name="Marcador de contenido 2"/>
          <p:cNvSpPr>
            <a:spLocks noGrp="1"/>
          </p:cNvSpPr>
          <p:nvPr>
            <p:ph sz="half" idx="1"/>
          </p:nvPr>
        </p:nvSpPr>
        <p:spPr>
          <a:xfrm>
            <a:off x="334963" y="1584325"/>
            <a:ext cx="4884737" cy="2168525"/>
          </a:xfrm>
        </p:spPr>
        <p:txBody>
          <a:bodyPr/>
          <a:lstStyle/>
          <a:p>
            <a:r>
              <a:rPr lang="es-MX" altLang="es-CL" sz="2400" smtClean="0"/>
              <a:t>Cobertura nacional: </a:t>
            </a:r>
            <a:r>
              <a:rPr lang="es-MX" altLang="es-CL" sz="2400" smtClean="0">
                <a:solidFill>
                  <a:srgbClr val="002060"/>
                </a:solidFill>
              </a:rPr>
              <a:t>50,7%</a:t>
            </a:r>
          </a:p>
          <a:p>
            <a:r>
              <a:rPr lang="es-MX" altLang="es-CL" sz="2400" smtClean="0"/>
              <a:t>Cobertura regional: </a:t>
            </a:r>
            <a:r>
              <a:rPr lang="es-MX" altLang="es-CL" sz="2400" smtClean="0">
                <a:solidFill>
                  <a:srgbClr val="C00000"/>
                </a:solidFill>
              </a:rPr>
              <a:t>44,76%</a:t>
            </a:r>
          </a:p>
          <a:p>
            <a:r>
              <a:rPr lang="es-MX" altLang="es-CL" sz="2400" smtClean="0"/>
              <a:t>Avance Primeras: </a:t>
            </a:r>
            <a:r>
              <a:rPr lang="es-MX" altLang="es-CL" sz="2400" smtClean="0">
                <a:solidFill>
                  <a:srgbClr val="00B0F0"/>
                </a:solidFill>
              </a:rPr>
              <a:t>57,28% </a:t>
            </a:r>
          </a:p>
          <a:p>
            <a:r>
              <a:rPr lang="es-MX" altLang="es-CL" sz="2400" smtClean="0"/>
              <a:t>22.037 </a:t>
            </a:r>
            <a:r>
              <a:rPr lang="es-MX" altLang="es-CL" sz="2000" smtClean="0"/>
              <a:t>segundas dosis pendientes </a:t>
            </a:r>
            <a:r>
              <a:rPr lang="es-MX" altLang="es-CL" sz="1400" smtClean="0"/>
              <a:t>(vacunados </a:t>
            </a:r>
            <a:r>
              <a:rPr lang="es-MX" altLang="es-CL" sz="1400" smtClean="0">
                <a:solidFill>
                  <a:srgbClr val="C00000"/>
                </a:solidFill>
              </a:rPr>
              <a:t>antes de mayo)(13,4%</a:t>
            </a:r>
            <a:r>
              <a:rPr lang="es-MX" altLang="es-CL" sz="1400" smtClean="0"/>
              <a:t> de las primeras dosis).</a:t>
            </a:r>
            <a:endParaRPr lang="es-MX" altLang="es-CL" sz="2400" smtClean="0"/>
          </a:p>
        </p:txBody>
      </p:sp>
      <p:sp>
        <p:nvSpPr>
          <p:cNvPr id="57348" name="Marcador de contenido 3"/>
          <p:cNvSpPr>
            <a:spLocks noGrp="1"/>
          </p:cNvSpPr>
          <p:nvPr>
            <p:ph sz="half" idx="2"/>
          </p:nvPr>
        </p:nvSpPr>
        <p:spPr>
          <a:xfrm>
            <a:off x="5435600" y="1600200"/>
            <a:ext cx="3251200" cy="1981200"/>
          </a:xfrm>
        </p:spPr>
        <p:txBody>
          <a:bodyPr/>
          <a:lstStyle/>
          <a:p>
            <a:r>
              <a:rPr lang="es-MX" altLang="es-CL" sz="2400" smtClean="0"/>
              <a:t>Cobertura nacional: </a:t>
            </a:r>
            <a:r>
              <a:rPr lang="es-MX" altLang="es-CL" sz="2400" smtClean="0">
                <a:solidFill>
                  <a:schemeClr val="tx2"/>
                </a:solidFill>
              </a:rPr>
              <a:t>52,41%</a:t>
            </a:r>
          </a:p>
          <a:p>
            <a:r>
              <a:rPr lang="es-MX" altLang="es-CL" sz="2400" smtClean="0"/>
              <a:t>Cobertura regional: </a:t>
            </a:r>
            <a:r>
              <a:rPr lang="es-MX" altLang="es-CL" sz="2400" smtClean="0">
                <a:solidFill>
                  <a:srgbClr val="C00000"/>
                </a:solidFill>
              </a:rPr>
              <a:t>44,01% </a:t>
            </a:r>
            <a:endParaRPr lang="es-CL" altLang="es-CL" sz="2400" smtClean="0">
              <a:solidFill>
                <a:srgbClr val="C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0575" y="981075"/>
            <a:ext cx="2519363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u="none" dirty="0"/>
              <a:t>Covid</a:t>
            </a:r>
            <a:endParaRPr lang="es-CL" b="1" u="none" dirty="0"/>
          </a:p>
        </p:txBody>
      </p:sp>
      <p:sp>
        <p:nvSpPr>
          <p:cNvPr id="6" name="Rectángulo 5"/>
          <p:cNvSpPr/>
          <p:nvPr/>
        </p:nvSpPr>
        <p:spPr>
          <a:xfrm>
            <a:off x="5800725" y="1033463"/>
            <a:ext cx="2520950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u="none" dirty="0"/>
              <a:t>Influenza</a:t>
            </a:r>
            <a:r>
              <a:rPr lang="es-MX" dirty="0"/>
              <a:t> </a:t>
            </a:r>
            <a:endParaRPr lang="es-CL" dirty="0"/>
          </a:p>
        </p:txBody>
      </p:sp>
      <p:sp>
        <p:nvSpPr>
          <p:cNvPr id="7" name="Rectángulo: esquinas redondeadas 6"/>
          <p:cNvSpPr/>
          <p:nvPr/>
        </p:nvSpPr>
        <p:spPr>
          <a:xfrm>
            <a:off x="4067175" y="260350"/>
            <a:ext cx="773113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7352" name="AutoShape 9" descr="Puntos de vacunación en Bogotá y sitios para agendar cita | Bogota.gov.c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endParaRPr lang="es-CL"/>
          </a:p>
        </p:txBody>
      </p:sp>
      <p:pic>
        <p:nvPicPr>
          <p:cNvPr id="57353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406775"/>
            <a:ext cx="2305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Imagen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752850"/>
            <a:ext cx="4419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CuadroTexto 11"/>
          <p:cNvSpPr txBox="1">
            <a:spLocks noChangeArrowheads="1"/>
          </p:cNvSpPr>
          <p:nvPr/>
        </p:nvSpPr>
        <p:spPr bwMode="auto">
          <a:xfrm>
            <a:off x="644525" y="6245225"/>
            <a:ext cx="457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r>
              <a:rPr lang="es-MX"/>
              <a:t>MESA DE AYUDA: yomevacuno@minsal.cl</a:t>
            </a:r>
            <a:endParaRPr lang="es-CL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racias En Español - Banco de fotos e imágenes de stock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068638"/>
            <a:ext cx="42497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2"/>
          <p:cNvSpPr>
            <a:spLocks noGrp="1"/>
          </p:cNvSpPr>
          <p:nvPr>
            <p:ph type="title"/>
          </p:nvPr>
        </p:nvSpPr>
        <p:spPr>
          <a:xfrm>
            <a:off x="52388" y="77788"/>
            <a:ext cx="4787900" cy="850900"/>
          </a:xfrm>
        </p:spPr>
        <p:txBody>
          <a:bodyPr/>
          <a:lstStyle/>
          <a:p>
            <a: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  <a:t>Población y Cobertura Funcionarios</a:t>
            </a:r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 COVID</a:t>
            </a:r>
            <a:endParaRPr lang="es-CL" altLang="es-CL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9155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6788"/>
            <a:ext cx="40338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ítulo 2"/>
          <p:cNvSpPr txBox="1">
            <a:spLocks/>
          </p:cNvSpPr>
          <p:nvPr/>
        </p:nvSpPr>
        <p:spPr bwMode="auto">
          <a:xfrm>
            <a:off x="46038" y="3449638"/>
            <a:ext cx="57165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u="none">
                <a:solidFill>
                  <a:srgbClr val="006CB7"/>
                </a:solidFill>
                <a:latin typeface="Verdana" panose="020B0604030504040204" pitchFamily="34" charset="0"/>
              </a:rPr>
              <a:t>Funcionarios INFLUENZA</a:t>
            </a:r>
            <a:endParaRPr lang="es-CL" altLang="es-CL" sz="2400" u="none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/>
        </p:nvGraphicFramePr>
        <p:xfrm>
          <a:off x="1130300" y="3989388"/>
          <a:ext cx="3441700" cy="2657475"/>
        </p:xfrm>
        <a:graphic>
          <a:graphicData uri="http://schemas.openxmlformats.org/drawingml/2006/table">
            <a:tbl>
              <a:tblPr/>
              <a:tblGrid>
                <a:gridCol w="812201"/>
                <a:gridCol w="1269064"/>
                <a:gridCol w="1360436"/>
              </a:tblGrid>
              <a:tr h="14862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funcionarios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Regional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70,95%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Videla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73,00%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Aguirre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78,04%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Guzmán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64,35%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Sur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66,30%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H. Reyno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77,10%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P. Pulgar M.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76,10%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Y. Añazco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94,21%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62,11%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77,92%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85,29%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93,33%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71,43%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76,17%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/>
        </p:nvGraphicFramePr>
        <p:xfrm>
          <a:off x="4838700" y="260350"/>
          <a:ext cx="3478213" cy="2951163"/>
        </p:xfrm>
        <a:graphic>
          <a:graphicData uri="http://schemas.openxmlformats.org/drawingml/2006/table">
            <a:tbl>
              <a:tblPr/>
              <a:tblGrid>
                <a:gridCol w="568404"/>
                <a:gridCol w="970529"/>
                <a:gridCol w="859137"/>
                <a:gridCol w="1080143"/>
              </a:tblGrid>
              <a:tr h="283874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salud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primeras dosis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funcionarios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Regional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85,21%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81,65%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Videla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87,83%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80,99%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Aguirre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87,45%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81,96%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Guzman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84,23%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79,81%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Sur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63,74%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59,71%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H. Reyno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82,44%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77,86%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P. Pulgar M.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84,70%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79,25%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CESFAM Y. Añazco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88,43%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84,30%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78,42%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73,68%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85,71%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85,71%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73,53%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61,76%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80,00%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76,67%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73,21%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66,96%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81,15%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76,18%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281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784600"/>
            <a:ext cx="2847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mbo 3"/>
          <p:cNvSpPr/>
          <p:nvPr/>
        </p:nvSpPr>
        <p:spPr>
          <a:xfrm>
            <a:off x="3243263" y="5576888"/>
            <a:ext cx="215900" cy="2254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u="none" dirty="0"/>
              <a:t>1</a:t>
            </a:r>
            <a:endParaRPr lang="es-CL" sz="1100" u="none" dirty="0"/>
          </a:p>
        </p:txBody>
      </p:sp>
      <p:sp>
        <p:nvSpPr>
          <p:cNvPr id="5" name="Rectángulo 4"/>
          <p:cNvSpPr/>
          <p:nvPr/>
        </p:nvSpPr>
        <p:spPr>
          <a:xfrm>
            <a:off x="3211513" y="4868863"/>
            <a:ext cx="3206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800" u="none" dirty="0"/>
              <a:t>47</a:t>
            </a:r>
            <a:endParaRPr lang="es-CL" sz="800" u="none" dirty="0"/>
          </a:p>
        </p:txBody>
      </p:sp>
      <p:sp>
        <p:nvSpPr>
          <p:cNvPr id="13" name="Rombo 12"/>
          <p:cNvSpPr/>
          <p:nvPr/>
        </p:nvSpPr>
        <p:spPr>
          <a:xfrm>
            <a:off x="3287713" y="4643438"/>
            <a:ext cx="215900" cy="2254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u="none" dirty="0"/>
              <a:t>1</a:t>
            </a:r>
            <a:endParaRPr lang="es-CL" sz="1100" u="none" dirty="0"/>
          </a:p>
        </p:txBody>
      </p:sp>
      <p:sp>
        <p:nvSpPr>
          <p:cNvPr id="14" name="Rombo 13"/>
          <p:cNvSpPr/>
          <p:nvPr/>
        </p:nvSpPr>
        <p:spPr>
          <a:xfrm>
            <a:off x="3263900" y="5184775"/>
            <a:ext cx="215900" cy="2254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u="none" dirty="0"/>
              <a:t>1</a:t>
            </a:r>
            <a:endParaRPr lang="es-CL" sz="1100" u="none" dirty="0"/>
          </a:p>
        </p:txBody>
      </p:sp>
      <p:sp>
        <p:nvSpPr>
          <p:cNvPr id="15" name="Rombo 14"/>
          <p:cNvSpPr/>
          <p:nvPr/>
        </p:nvSpPr>
        <p:spPr>
          <a:xfrm>
            <a:off x="3243263" y="5381625"/>
            <a:ext cx="215900" cy="22542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u="none" dirty="0"/>
              <a:t>1</a:t>
            </a:r>
            <a:endParaRPr lang="es-CL" sz="1100" u="none" dirty="0"/>
          </a:p>
        </p:txBody>
      </p:sp>
      <p:sp>
        <p:nvSpPr>
          <p:cNvPr id="6" name="Rectángulo 5"/>
          <p:cNvSpPr/>
          <p:nvPr/>
        </p:nvSpPr>
        <p:spPr>
          <a:xfrm>
            <a:off x="5867400" y="3211513"/>
            <a:ext cx="2449513" cy="23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u="none" dirty="0"/>
              <a:t>217 segundas dosis pendientes</a:t>
            </a:r>
            <a:endParaRPr lang="es-CL" sz="1400" u="none" dirty="0"/>
          </a:p>
        </p:txBody>
      </p:sp>
      <p:sp>
        <p:nvSpPr>
          <p:cNvPr id="7" name="Rectángulo: esquinas redondeadas 6"/>
          <p:cNvSpPr/>
          <p:nvPr/>
        </p:nvSpPr>
        <p:spPr>
          <a:xfrm>
            <a:off x="3551238" y="531813"/>
            <a:ext cx="773112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400675" y="3478213"/>
            <a:ext cx="2649538" cy="23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u="none" dirty="0"/>
              <a:t>31 primeras dosis antes de Mayo</a:t>
            </a:r>
            <a:endParaRPr lang="es-CL" sz="1400" u="none" dirty="0"/>
          </a:p>
        </p:txBody>
      </p:sp>
      <p:pic>
        <p:nvPicPr>
          <p:cNvPr id="49290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2"/>
          <p:cNvSpPr txBox="1">
            <a:spLocks/>
          </p:cNvSpPr>
          <p:nvPr/>
        </p:nvSpPr>
        <p:spPr bwMode="auto">
          <a:xfrm>
            <a:off x="179388" y="3413125"/>
            <a:ext cx="81645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u="none">
                <a:solidFill>
                  <a:srgbClr val="006CB7"/>
                </a:solidFill>
                <a:latin typeface="Verdana" panose="020B0604030504040204" pitchFamily="34" charset="0"/>
              </a:rPr>
              <a:t>Embarazadas INFLUENZA</a:t>
            </a:r>
            <a:endParaRPr lang="es-CL" altLang="es-CL" sz="2400" u="none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pic>
        <p:nvPicPr>
          <p:cNvPr id="50179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987425"/>
            <a:ext cx="39909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671888"/>
            <a:ext cx="22955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827088" y="4278313"/>
          <a:ext cx="2603500" cy="1714500"/>
        </p:xfrm>
        <a:graphic>
          <a:graphicData uri="http://schemas.openxmlformats.org/drawingml/2006/table">
            <a:tbl>
              <a:tblPr/>
              <a:tblGrid>
                <a:gridCol w="1016000"/>
                <a:gridCol w="1587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 Embarazadas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38,67%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33,88%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26,47%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28,57%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28,57%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47,06%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48,44%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35,95%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684213" y="987425"/>
          <a:ext cx="3251200" cy="1714500"/>
        </p:xfrm>
        <a:graphic>
          <a:graphicData uri="http://schemas.openxmlformats.org/drawingml/2006/table">
            <a:tbl>
              <a:tblPr/>
              <a:tblGrid>
                <a:gridCol w="903111"/>
                <a:gridCol w="1178798"/>
                <a:gridCol w="11692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Avance primeras dosis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 Embarazadas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5,52%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1,53%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025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  <a:t>Población y Cobertura Embarazadas</a:t>
            </a:r>
            <a:b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 COVID</a:t>
            </a:r>
            <a:endParaRPr lang="es-CL" altLang="es-CL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35375" y="3006725"/>
            <a:ext cx="1441450" cy="5302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50257" name="Imagen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4092575"/>
            <a:ext cx="1436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: esquinas redondeadas 16"/>
          <p:cNvSpPr/>
          <p:nvPr/>
        </p:nvSpPr>
        <p:spPr>
          <a:xfrm>
            <a:off x="6573838" y="236538"/>
            <a:ext cx="771525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0259" name="Imagen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68313"/>
          </a:xfrm>
        </p:spPr>
        <p:txBody>
          <a:bodyPr/>
          <a:lstStyle/>
          <a:p>
            <a: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  <a:t>Población y Cobertura Crónicos</a:t>
            </a:r>
            <a:b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 COVID</a:t>
            </a:r>
          </a:p>
        </p:txBody>
      </p:sp>
      <p:sp>
        <p:nvSpPr>
          <p:cNvPr id="51203" name="Título 2"/>
          <p:cNvSpPr txBox="1">
            <a:spLocks/>
          </p:cNvSpPr>
          <p:nvPr/>
        </p:nvSpPr>
        <p:spPr bwMode="auto">
          <a:xfrm>
            <a:off x="190500" y="3624263"/>
            <a:ext cx="81645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u="none">
                <a:solidFill>
                  <a:srgbClr val="006CB7"/>
                </a:solidFill>
                <a:latin typeface="Verdana" panose="020B0604030504040204" pitchFamily="34" charset="0"/>
              </a:rPr>
              <a:t>Crónicos INFLUENZA</a:t>
            </a:r>
            <a:endParaRPr lang="es-CL" altLang="es-CL" sz="2400" u="none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pic>
        <p:nvPicPr>
          <p:cNvPr id="51204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390900"/>
            <a:ext cx="2152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692150" y="4095750"/>
          <a:ext cx="2603500" cy="1770063"/>
        </p:xfrm>
        <a:graphic>
          <a:graphicData uri="http://schemas.openxmlformats.org/drawingml/2006/table">
            <a:tbl>
              <a:tblPr/>
              <a:tblGrid>
                <a:gridCol w="1016000"/>
                <a:gridCol w="1587500"/>
              </a:tblGrid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 crónicos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32,77%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41,49%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45,70%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33,89%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41,79%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42,08%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55,80%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41,93%</a:t>
                      </a:r>
                    </a:p>
                  </a:txBody>
                  <a:tcPr marL="9525" marR="9525" marT="95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395288" y="1300163"/>
          <a:ext cx="3744912" cy="1714500"/>
        </p:xfrm>
        <a:graphic>
          <a:graphicData uri="http://schemas.openxmlformats.org/drawingml/2006/table">
            <a:tbl>
              <a:tblPr/>
              <a:tblGrid>
                <a:gridCol w="765090"/>
                <a:gridCol w="1179385"/>
                <a:gridCol w="1080263"/>
                <a:gridCol w="7201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Avance primeras dosis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Diferencia </a:t>
                      </a:r>
                      <a:endParaRPr lang="es-CL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84,21%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70,43%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91,11%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80,86%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66,78%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54,11%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25,40%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22,22%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33,96%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24,53%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79,12%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60,05%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70,10%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55,36%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Flecha: a la derecha 5"/>
          <p:cNvSpPr/>
          <p:nvPr/>
        </p:nvSpPr>
        <p:spPr>
          <a:xfrm>
            <a:off x="3276600" y="1700213"/>
            <a:ext cx="215900" cy="14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Flecha: a la derecha 13"/>
          <p:cNvSpPr/>
          <p:nvPr/>
        </p:nvSpPr>
        <p:spPr>
          <a:xfrm>
            <a:off x="3276600" y="1873250"/>
            <a:ext cx="215900" cy="1444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5" name="Flecha: a la derecha 14"/>
          <p:cNvSpPr/>
          <p:nvPr/>
        </p:nvSpPr>
        <p:spPr>
          <a:xfrm>
            <a:off x="3319463" y="2624138"/>
            <a:ext cx="217487" cy="1444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6" name="Rectángulo: esquinas redondeadas 15"/>
          <p:cNvSpPr/>
          <p:nvPr/>
        </p:nvSpPr>
        <p:spPr>
          <a:xfrm>
            <a:off x="1619250" y="658813"/>
            <a:ext cx="773113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93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61975"/>
            <a:ext cx="2209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4" name="Picture 81" descr="Vacuna contra la: vectores, gráficos, imágenes vectoriales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881438"/>
            <a:ext cx="14081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1087438" y="3024188"/>
            <a:ext cx="2617787" cy="23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u="none" dirty="0"/>
              <a:t>5.999 segundas dosis pendientes</a:t>
            </a:r>
            <a:endParaRPr lang="es-CL" sz="1400" u="none" dirty="0"/>
          </a:p>
        </p:txBody>
      </p:sp>
      <p:sp>
        <p:nvSpPr>
          <p:cNvPr id="17" name="Rectángulo 16"/>
          <p:cNvSpPr/>
          <p:nvPr/>
        </p:nvSpPr>
        <p:spPr>
          <a:xfrm>
            <a:off x="387350" y="3271838"/>
            <a:ext cx="2816225" cy="23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u="none" dirty="0"/>
              <a:t>3.350 primeras dosis antes de Mayo</a:t>
            </a:r>
            <a:endParaRPr lang="es-CL" sz="1400" u="none" dirty="0"/>
          </a:p>
        </p:txBody>
      </p:sp>
      <p:pic>
        <p:nvPicPr>
          <p:cNvPr id="51297" name="Picture 51" descr="preocupación Página Para Color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3620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8" name="Imagen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78295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Crónicos respiratorios al 17/05/21</a:t>
            </a:r>
            <a:endParaRPr lang="es-CL" altLang="es-CL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errar llave 6"/>
          <p:cNvSpPr/>
          <p:nvPr/>
        </p:nvSpPr>
        <p:spPr>
          <a:xfrm>
            <a:off x="1331913" y="4724400"/>
            <a:ext cx="215900" cy="1082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52229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68313"/>
          </a:xfrm>
        </p:spPr>
        <p:txBody>
          <a:bodyPr/>
          <a:lstStyle/>
          <a:p>
            <a: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  <a:t>Población y Cobertura Adulto Mayor</a:t>
            </a:r>
            <a:b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 COVID</a:t>
            </a:r>
            <a:endParaRPr lang="es-CL" altLang="es-CL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1" name="Título 2"/>
          <p:cNvSpPr txBox="1">
            <a:spLocks/>
          </p:cNvSpPr>
          <p:nvPr/>
        </p:nvSpPr>
        <p:spPr bwMode="auto">
          <a:xfrm>
            <a:off x="179388" y="3413125"/>
            <a:ext cx="81645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u="none">
                <a:solidFill>
                  <a:srgbClr val="006CB7"/>
                </a:solidFill>
                <a:latin typeface="Verdana" panose="020B0604030504040204" pitchFamily="34" charset="0"/>
              </a:rPr>
              <a:t>Adultos mayores INFLUENZA</a:t>
            </a:r>
            <a:endParaRPr lang="es-CL" altLang="es-CL" sz="2400" u="none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pic>
        <p:nvPicPr>
          <p:cNvPr id="5325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0288"/>
            <a:ext cx="2162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50938"/>
            <a:ext cx="1990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854075" y="4221163"/>
          <a:ext cx="2854325" cy="1768475"/>
        </p:xfrm>
        <a:graphic>
          <a:graphicData uri="http://schemas.openxmlformats.org/drawingml/2006/table">
            <a:tbl>
              <a:tblPr/>
              <a:tblGrid>
                <a:gridCol w="1113883"/>
                <a:gridCol w="1740442"/>
              </a:tblGrid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 adultos mayores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8" marR="9528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59,67%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8" marR="9528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54,16%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57,85%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51,08%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28,33%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7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47,98%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67,48%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52,36%</a:t>
                      </a:r>
                    </a:p>
                  </a:txBody>
                  <a:tcPr marL="9528" marR="9528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457200" y="1373188"/>
          <a:ext cx="3251200" cy="1714500"/>
        </p:xfrm>
        <a:graphic>
          <a:graphicData uri="http://schemas.openxmlformats.org/drawingml/2006/table">
            <a:tbl>
              <a:tblPr/>
              <a:tblGrid>
                <a:gridCol w="903111"/>
                <a:gridCol w="1178798"/>
                <a:gridCol w="116929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Comuna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Avance primeras dosis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Iquique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81,36%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Hospicio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 Almonte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Huara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Colchane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Camiña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: esquinas redondeadas 7"/>
          <p:cNvSpPr/>
          <p:nvPr/>
        </p:nvSpPr>
        <p:spPr>
          <a:xfrm>
            <a:off x="1619250" y="658813"/>
            <a:ext cx="773113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3329" name="Picture 83" descr="Tareas de 10 con mejores búsque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150938"/>
            <a:ext cx="25257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30" name="Image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CL" b="1" smtClean="0">
                <a:latin typeface="Verdana" panose="020B0604030504040204" pitchFamily="34" charset="0"/>
                <a:cs typeface="Verdana" panose="020B0604030504040204" pitchFamily="34" charset="0"/>
              </a:rPr>
              <a:t>Influenza </a:t>
            </a:r>
            <a:r>
              <a:rPr lang="es-MX" altLang="es-CL" smtClean="0">
                <a:latin typeface="Verdana" panose="020B0604030504040204" pitchFamily="34" charset="0"/>
                <a:cs typeface="Verdana" panose="020B0604030504040204" pitchFamily="34" charset="0"/>
              </a:rPr>
              <a:t>niños 6 meses a 10 años </a:t>
            </a:r>
            <a:endParaRPr lang="es-CL" altLang="es-CL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a 2"/>
          <p:cNvGraphicFramePr>
            <a:graphicFrameLocks noGrp="1"/>
          </p:cNvGraphicFramePr>
          <p:nvPr>
            <p:ph idx="1"/>
          </p:nvPr>
        </p:nvGraphicFramePr>
        <p:xfrm>
          <a:off x="412750" y="1125538"/>
          <a:ext cx="2979738" cy="356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869"/>
                <a:gridCol w="1489869"/>
              </a:tblGrid>
              <a:tr h="639998">
                <a:tc>
                  <a:txBody>
                    <a:bodyPr/>
                    <a:lstStyle/>
                    <a:p>
                      <a:r>
                        <a:rPr lang="es-CL" sz="1800" dirty="0"/>
                        <a:t>Comuna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Cobertura Niños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Iquique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40,16%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Alto Hospicio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29,60%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Pozo Almonte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38,44%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Huara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57,80%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Colchane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26,90%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Camiña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63,29%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0" dirty="0"/>
                        <a:t>Pica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dirty="0"/>
                        <a:t>42,30%</a:t>
                      </a:r>
                    </a:p>
                  </a:txBody>
                  <a:tcPr marL="91448" marR="91448" marT="45692" marB="45692"/>
                </a:tc>
              </a:tr>
              <a:tr h="365691">
                <a:tc>
                  <a:txBody>
                    <a:bodyPr/>
                    <a:lstStyle/>
                    <a:p>
                      <a:r>
                        <a:rPr lang="es-CL" sz="1800" b="1" dirty="0"/>
                        <a:t>PROMEDIO</a:t>
                      </a:r>
                    </a:p>
                  </a:txBody>
                  <a:tcPr marL="91448" marR="91448" marT="45692" marB="45692"/>
                </a:tc>
                <a:tc>
                  <a:txBody>
                    <a:bodyPr/>
                    <a:lstStyle/>
                    <a:p>
                      <a:r>
                        <a:rPr lang="es-CL" sz="1800" b="1" dirty="0"/>
                        <a:t>42,64%</a:t>
                      </a:r>
                    </a:p>
                  </a:txBody>
                  <a:tcPr marL="91448" marR="91448" marT="45692" marB="45692"/>
                </a:tc>
              </a:tr>
            </a:tbl>
          </a:graphicData>
        </a:graphic>
      </p:graphicFrame>
      <p:sp>
        <p:nvSpPr>
          <p:cNvPr id="54307" name="AutoShape 39" descr="Sobre aglomeraciones por vacuna contra la influenza | Ilustre Municipalidad  de Renc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>
              <a:solidFill>
                <a:schemeClr val="accent1"/>
              </a:solidFill>
            </a:endParaRPr>
          </a:p>
        </p:txBody>
      </p:sp>
      <p:pic>
        <p:nvPicPr>
          <p:cNvPr id="54308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27688"/>
            <a:ext cx="53276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339975" y="5624513"/>
            <a:ext cx="719138" cy="10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5141913" y="5610225"/>
            <a:ext cx="720725" cy="10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5141913" y="6635750"/>
            <a:ext cx="720725" cy="10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2333625" y="6651625"/>
            <a:ext cx="719138" cy="10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3" name="Rectángulo: esquinas redondeadas 12"/>
          <p:cNvSpPr/>
          <p:nvPr/>
        </p:nvSpPr>
        <p:spPr>
          <a:xfrm>
            <a:off x="6084888" y="214313"/>
            <a:ext cx="771525" cy="2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u="none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Corte al 20/05/21 </a:t>
            </a:r>
            <a:endParaRPr lang="es-CL" sz="1050" u="none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4314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270000"/>
            <a:ext cx="49149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15" name="Picture 37" descr="Imágenes de Vacunas En Ninos | Vectores, fotos de stock y PSD gratui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930525"/>
            <a:ext cx="135096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6" name="AutoShape 45" descr="Preocupación png imágenes | PNGWing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endParaRPr lang="es-CL"/>
          </a:p>
        </p:txBody>
      </p:sp>
      <p:sp>
        <p:nvSpPr>
          <p:cNvPr id="54317" name="AutoShape 47" descr="Dibujo De Preocupado Para Colorear - Ultra Coloring Pages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endParaRPr lang="es-CL"/>
          </a:p>
        </p:txBody>
      </p:sp>
      <p:sp>
        <p:nvSpPr>
          <p:cNvPr id="54318" name="AutoShape 49" descr="Dibujo De Preocupado Para Colorear - Ultra Coloring Pages"/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endParaRPr lang="es-CL"/>
          </a:p>
        </p:txBody>
      </p:sp>
      <p:pic>
        <p:nvPicPr>
          <p:cNvPr id="54319" name="Picture 51" descr="preocupación Página Para Color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065713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152400" y="117475"/>
            <a:ext cx="8164513" cy="1143000"/>
          </a:xfrm>
        </p:spPr>
        <p:txBody>
          <a:bodyPr/>
          <a:lstStyle/>
          <a:p>
            <a:pPr>
              <a:defRPr/>
            </a:pPr>
            <a:r>
              <a:rPr lang="es-MX" altLang="es-CL" sz="2000" b="1" dirty="0">
                <a:latin typeface="Verdana" panose="020B0604030504040204" pitchFamily="34" charset="0"/>
                <a:cs typeface="Verdana" panose="020B0604030504040204" pitchFamily="34" charset="0"/>
              </a:rPr>
              <a:t>AVANCE Y RITMO DE COBERTURAS POR COMUNAS</a:t>
            </a:r>
            <a:r>
              <a:rPr lang="es-MX" altLang="es-CL" dirty="0"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altLang="es-C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C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COVID </a:t>
            </a:r>
            <a:r>
              <a:rPr lang="es-MX" altLang="es-C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(3 cortes)</a:t>
            </a:r>
            <a:endParaRPr lang="es-CL" altLang="es-C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299" name="Marcador de contenido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75" y="1052513"/>
            <a:ext cx="8720138" cy="5026025"/>
          </a:xfrm>
        </p:spPr>
      </p:pic>
      <p:sp>
        <p:nvSpPr>
          <p:cNvPr id="2" name="Rectángulo 1"/>
          <p:cNvSpPr/>
          <p:nvPr/>
        </p:nvSpPr>
        <p:spPr>
          <a:xfrm>
            <a:off x="6119813" y="1916113"/>
            <a:ext cx="215900" cy="288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6119813" y="2420938"/>
            <a:ext cx="215900" cy="287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02" name="CuadroTexto 2"/>
          <p:cNvSpPr txBox="1">
            <a:spLocks noChangeArrowheads="1"/>
          </p:cNvSpPr>
          <p:nvPr/>
        </p:nvSpPr>
        <p:spPr bwMode="auto">
          <a:xfrm>
            <a:off x="6421438" y="1882775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10 de abril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03" name="CuadroTexto 6"/>
          <p:cNvSpPr txBox="1">
            <a:spLocks noChangeArrowheads="1"/>
          </p:cNvSpPr>
          <p:nvPr/>
        </p:nvSpPr>
        <p:spPr bwMode="auto">
          <a:xfrm>
            <a:off x="6415088" y="240030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28 de abril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4" name="Flecha: a la derecha 3"/>
          <p:cNvSpPr/>
          <p:nvPr/>
        </p:nvSpPr>
        <p:spPr>
          <a:xfrm>
            <a:off x="5076825" y="2060575"/>
            <a:ext cx="95885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u="none" dirty="0"/>
              <a:t>18 días </a:t>
            </a:r>
            <a:endParaRPr lang="es-CL" sz="1200" u="none" dirty="0"/>
          </a:p>
        </p:txBody>
      </p:sp>
      <p:sp>
        <p:nvSpPr>
          <p:cNvPr id="9" name="Rectángulo 8"/>
          <p:cNvSpPr/>
          <p:nvPr/>
        </p:nvSpPr>
        <p:spPr>
          <a:xfrm>
            <a:off x="6119813" y="2921000"/>
            <a:ext cx="215900" cy="2889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06" name="CuadroTexto 6"/>
          <p:cNvSpPr txBox="1">
            <a:spLocks noChangeArrowheads="1"/>
          </p:cNvSpPr>
          <p:nvPr/>
        </p:nvSpPr>
        <p:spPr bwMode="auto">
          <a:xfrm>
            <a:off x="6421438" y="2913063"/>
            <a:ext cx="16065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12 de mayo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11" name="Flecha: a la derecha 10"/>
          <p:cNvSpPr/>
          <p:nvPr/>
        </p:nvSpPr>
        <p:spPr>
          <a:xfrm>
            <a:off x="5075238" y="2611438"/>
            <a:ext cx="95885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u="none" dirty="0"/>
              <a:t>14 días </a:t>
            </a:r>
            <a:endParaRPr lang="es-CL" sz="1200" u="none" dirty="0"/>
          </a:p>
        </p:txBody>
      </p:sp>
      <p:sp>
        <p:nvSpPr>
          <p:cNvPr id="6" name="CuadroTexto 5"/>
          <p:cNvSpPr txBox="1"/>
          <p:nvPr/>
        </p:nvSpPr>
        <p:spPr>
          <a:xfrm>
            <a:off x="3851275" y="1490663"/>
            <a:ext cx="1512888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CL" dirty="0"/>
          </a:p>
        </p:txBody>
      </p:sp>
      <p:sp>
        <p:nvSpPr>
          <p:cNvPr id="7" name="Abrir llave 6"/>
          <p:cNvSpPr/>
          <p:nvPr/>
        </p:nvSpPr>
        <p:spPr>
          <a:xfrm rot="5400000">
            <a:off x="586582" y="1737519"/>
            <a:ext cx="260350" cy="4460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7" name="Abrir llave 16"/>
          <p:cNvSpPr/>
          <p:nvPr/>
        </p:nvSpPr>
        <p:spPr>
          <a:xfrm rot="5400000">
            <a:off x="1091407" y="1737519"/>
            <a:ext cx="260350" cy="4460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11" name="CuadroTexto 2"/>
          <p:cNvSpPr txBox="1">
            <a:spLocks noChangeArrowheads="1"/>
          </p:cNvSpPr>
          <p:nvPr/>
        </p:nvSpPr>
        <p:spPr bwMode="auto">
          <a:xfrm>
            <a:off x="503238" y="1614488"/>
            <a:ext cx="56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0,5%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12" name="CuadroTexto 2"/>
          <p:cNvSpPr txBox="1">
            <a:spLocks noChangeArrowheads="1"/>
          </p:cNvSpPr>
          <p:nvPr/>
        </p:nvSpPr>
        <p:spPr bwMode="auto">
          <a:xfrm>
            <a:off x="1004888" y="1614488"/>
            <a:ext cx="563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0,4%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20" name="Abrir llave 19"/>
          <p:cNvSpPr/>
          <p:nvPr/>
        </p:nvSpPr>
        <p:spPr>
          <a:xfrm rot="5400000">
            <a:off x="1957388" y="3811587"/>
            <a:ext cx="115888" cy="3603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1" name="Abrir llave 20"/>
          <p:cNvSpPr/>
          <p:nvPr/>
        </p:nvSpPr>
        <p:spPr>
          <a:xfrm rot="5400000">
            <a:off x="3109913" y="4633912"/>
            <a:ext cx="115888" cy="3603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2" name="Abrir llave 21"/>
          <p:cNvSpPr/>
          <p:nvPr/>
        </p:nvSpPr>
        <p:spPr>
          <a:xfrm rot="5400000">
            <a:off x="2389188" y="3811587"/>
            <a:ext cx="115888" cy="3603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3" name="Abrir llave 22"/>
          <p:cNvSpPr/>
          <p:nvPr/>
        </p:nvSpPr>
        <p:spPr>
          <a:xfrm rot="5400000">
            <a:off x="3594100" y="4633913"/>
            <a:ext cx="115888" cy="3603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4" name="Abrir llave 23"/>
          <p:cNvSpPr/>
          <p:nvPr/>
        </p:nvSpPr>
        <p:spPr>
          <a:xfrm rot="5400000">
            <a:off x="4272757" y="4828381"/>
            <a:ext cx="115888" cy="301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5" name="Abrir llave 24"/>
          <p:cNvSpPr/>
          <p:nvPr/>
        </p:nvSpPr>
        <p:spPr>
          <a:xfrm rot="5400000">
            <a:off x="4704557" y="4807744"/>
            <a:ext cx="133350" cy="3127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6" name="Abrir llave 25"/>
          <p:cNvSpPr/>
          <p:nvPr/>
        </p:nvSpPr>
        <p:spPr>
          <a:xfrm rot="5400000">
            <a:off x="5441156" y="4885532"/>
            <a:ext cx="134937" cy="222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7" name="Abrir llave 26"/>
          <p:cNvSpPr/>
          <p:nvPr/>
        </p:nvSpPr>
        <p:spPr>
          <a:xfrm rot="5400000">
            <a:off x="5848350" y="4884738"/>
            <a:ext cx="111125" cy="2603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8" name="Abrir llave 27"/>
          <p:cNvSpPr/>
          <p:nvPr/>
        </p:nvSpPr>
        <p:spPr>
          <a:xfrm rot="5400000">
            <a:off x="6596856" y="4904582"/>
            <a:ext cx="147637" cy="222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9" name="Abrir llave 28"/>
          <p:cNvSpPr/>
          <p:nvPr/>
        </p:nvSpPr>
        <p:spPr>
          <a:xfrm rot="5400000">
            <a:off x="6940550" y="4908550"/>
            <a:ext cx="122238" cy="223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0" name="Abrir llave 29"/>
          <p:cNvSpPr/>
          <p:nvPr/>
        </p:nvSpPr>
        <p:spPr>
          <a:xfrm rot="5400000">
            <a:off x="7809706" y="4902994"/>
            <a:ext cx="128588" cy="222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1" name="Abrir llave 30"/>
          <p:cNvSpPr/>
          <p:nvPr/>
        </p:nvSpPr>
        <p:spPr>
          <a:xfrm rot="5400000">
            <a:off x="8141494" y="4912519"/>
            <a:ext cx="128588" cy="222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5325" name="CuadroTexto 2"/>
          <p:cNvSpPr txBox="1">
            <a:spLocks noChangeArrowheads="1"/>
          </p:cNvSpPr>
          <p:nvPr/>
        </p:nvSpPr>
        <p:spPr bwMode="auto">
          <a:xfrm>
            <a:off x="3479800" y="451802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0,4%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26" name="CuadroTexto 2"/>
          <p:cNvSpPr txBox="1">
            <a:spLocks noChangeArrowheads="1"/>
          </p:cNvSpPr>
          <p:nvPr/>
        </p:nvSpPr>
        <p:spPr bwMode="auto">
          <a:xfrm>
            <a:off x="2987675" y="4502150"/>
            <a:ext cx="563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0,8%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27" name="CuadroTexto 2"/>
          <p:cNvSpPr txBox="1">
            <a:spLocks noChangeArrowheads="1"/>
          </p:cNvSpPr>
          <p:nvPr/>
        </p:nvSpPr>
        <p:spPr bwMode="auto">
          <a:xfrm>
            <a:off x="2274888" y="3689350"/>
            <a:ext cx="563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0,4%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28" name="CuadroTexto 2"/>
          <p:cNvSpPr txBox="1">
            <a:spLocks noChangeArrowheads="1"/>
          </p:cNvSpPr>
          <p:nvPr/>
        </p:nvSpPr>
        <p:spPr bwMode="auto">
          <a:xfrm>
            <a:off x="1835150" y="368617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0,6%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29" name="CuadroTexto 2"/>
          <p:cNvSpPr txBox="1">
            <a:spLocks noChangeArrowheads="1"/>
          </p:cNvSpPr>
          <p:nvPr/>
        </p:nvSpPr>
        <p:spPr bwMode="auto">
          <a:xfrm>
            <a:off x="4160838" y="4632325"/>
            <a:ext cx="565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0,6%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30" name="CuadroTexto 2"/>
          <p:cNvSpPr txBox="1">
            <a:spLocks noChangeArrowheads="1"/>
          </p:cNvSpPr>
          <p:nvPr/>
        </p:nvSpPr>
        <p:spPr bwMode="auto">
          <a:xfrm>
            <a:off x="4608513" y="465137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0,6%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31" name="CuadroTexto 2"/>
          <p:cNvSpPr txBox="1">
            <a:spLocks noChangeArrowheads="1"/>
          </p:cNvSpPr>
          <p:nvPr/>
        </p:nvSpPr>
        <p:spPr bwMode="auto">
          <a:xfrm>
            <a:off x="5294313" y="470852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0,5%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32" name="CuadroTexto 2"/>
          <p:cNvSpPr txBox="1">
            <a:spLocks noChangeArrowheads="1"/>
          </p:cNvSpPr>
          <p:nvPr/>
        </p:nvSpPr>
        <p:spPr bwMode="auto">
          <a:xfrm>
            <a:off x="5759450" y="468947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0,2%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33" name="CuadroTexto 2"/>
          <p:cNvSpPr txBox="1">
            <a:spLocks noChangeArrowheads="1"/>
          </p:cNvSpPr>
          <p:nvPr/>
        </p:nvSpPr>
        <p:spPr bwMode="auto">
          <a:xfrm>
            <a:off x="8027988" y="4711700"/>
            <a:ext cx="565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0,1%</a:t>
            </a:r>
          </a:p>
        </p:txBody>
      </p:sp>
      <p:sp>
        <p:nvSpPr>
          <p:cNvPr id="55334" name="CuadroTexto 2"/>
          <p:cNvSpPr txBox="1">
            <a:spLocks noChangeArrowheads="1"/>
          </p:cNvSpPr>
          <p:nvPr/>
        </p:nvSpPr>
        <p:spPr bwMode="auto">
          <a:xfrm>
            <a:off x="7639050" y="4703763"/>
            <a:ext cx="444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0,2%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5335" name="CuadroTexto 2"/>
          <p:cNvSpPr txBox="1">
            <a:spLocks noChangeArrowheads="1"/>
          </p:cNvSpPr>
          <p:nvPr/>
        </p:nvSpPr>
        <p:spPr bwMode="auto">
          <a:xfrm>
            <a:off x="6802438" y="4751388"/>
            <a:ext cx="474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0,3%</a:t>
            </a:r>
          </a:p>
        </p:txBody>
      </p:sp>
      <p:sp>
        <p:nvSpPr>
          <p:cNvPr id="55336" name="CuadroTexto 2"/>
          <p:cNvSpPr txBox="1">
            <a:spLocks noChangeArrowheads="1"/>
          </p:cNvSpPr>
          <p:nvPr/>
        </p:nvSpPr>
        <p:spPr bwMode="auto">
          <a:xfrm>
            <a:off x="6454775" y="4719638"/>
            <a:ext cx="442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0,3%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pic>
        <p:nvPicPr>
          <p:cNvPr id="55337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6413500"/>
            <a:ext cx="27860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altLang="es-CL" sz="2000" b="1" dirty="0">
                <a:latin typeface="Verdana" panose="020B0604030504040204" pitchFamily="34" charset="0"/>
                <a:cs typeface="Verdana" panose="020B0604030504040204" pitchFamily="34" charset="0"/>
              </a:rPr>
              <a:t>AVANCE Y RITMO DE COBERTURAS POR COMUNAS</a:t>
            </a:r>
            <a:r>
              <a:rPr lang="es-MX" altLang="es-CL" dirty="0"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altLang="es-CL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CL" b="1" dirty="0"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INFLUENZA</a:t>
            </a:r>
            <a:r>
              <a:rPr lang="es-MX" altLang="es-CL" dirty="0">
                <a:solidFill>
                  <a:srgbClr val="C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altLang="es-C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(3 cortes)</a:t>
            </a:r>
            <a:endParaRPr lang="es-CL" altLang="es-C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6323" name="Marcador de contenido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1196975"/>
            <a:ext cx="8585200" cy="5065713"/>
          </a:xfrm>
        </p:spPr>
      </p:pic>
      <p:sp>
        <p:nvSpPr>
          <p:cNvPr id="56324" name="CuadroTexto 2"/>
          <p:cNvSpPr txBox="1">
            <a:spLocks noChangeArrowheads="1"/>
          </p:cNvSpPr>
          <p:nvPr/>
        </p:nvSpPr>
        <p:spPr bwMode="auto">
          <a:xfrm>
            <a:off x="6500813" y="211455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10 de abril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08400" y="1690688"/>
            <a:ext cx="1671638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CL" dirty="0"/>
          </a:p>
        </p:txBody>
      </p:sp>
      <p:sp>
        <p:nvSpPr>
          <p:cNvPr id="56326" name="CuadroTexto 2"/>
          <p:cNvSpPr txBox="1">
            <a:spLocks noChangeArrowheads="1"/>
          </p:cNvSpPr>
          <p:nvPr/>
        </p:nvSpPr>
        <p:spPr bwMode="auto">
          <a:xfrm>
            <a:off x="6500813" y="2576513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28 de abril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56327" name="CuadroTexto 2"/>
          <p:cNvSpPr txBox="1">
            <a:spLocks noChangeArrowheads="1"/>
          </p:cNvSpPr>
          <p:nvPr/>
        </p:nvSpPr>
        <p:spPr bwMode="auto">
          <a:xfrm>
            <a:off x="6500813" y="3008313"/>
            <a:ext cx="152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400" u="none">
                <a:solidFill>
                  <a:schemeClr val="bg1"/>
                </a:solidFill>
              </a:rPr>
              <a:t>Corte 12 de mayo </a:t>
            </a:r>
            <a:endParaRPr lang="es-CL" altLang="es-CL" sz="1400" u="none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67450" y="2124075"/>
            <a:ext cx="215900" cy="288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6259513" y="2563813"/>
            <a:ext cx="215900" cy="28892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6259513" y="3017838"/>
            <a:ext cx="215900" cy="2889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Flecha: a la derecha 10"/>
          <p:cNvSpPr/>
          <p:nvPr/>
        </p:nvSpPr>
        <p:spPr>
          <a:xfrm>
            <a:off x="5216525" y="2268538"/>
            <a:ext cx="95885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u="none" dirty="0"/>
              <a:t>18 días </a:t>
            </a:r>
            <a:endParaRPr lang="es-CL" sz="1200" u="none" dirty="0"/>
          </a:p>
        </p:txBody>
      </p:sp>
      <p:sp>
        <p:nvSpPr>
          <p:cNvPr id="12" name="Flecha: a la derecha 11"/>
          <p:cNvSpPr/>
          <p:nvPr/>
        </p:nvSpPr>
        <p:spPr>
          <a:xfrm>
            <a:off x="5205413" y="2755900"/>
            <a:ext cx="95885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u="none" dirty="0"/>
              <a:t>14 días </a:t>
            </a:r>
            <a:endParaRPr lang="es-CL" sz="1200" u="none" dirty="0"/>
          </a:p>
        </p:txBody>
      </p:sp>
      <p:sp>
        <p:nvSpPr>
          <p:cNvPr id="2" name="Abrir llave 1"/>
          <p:cNvSpPr/>
          <p:nvPr/>
        </p:nvSpPr>
        <p:spPr>
          <a:xfrm rot="5400000">
            <a:off x="683419" y="1473994"/>
            <a:ext cx="149225" cy="2841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Abrir llave 13"/>
          <p:cNvSpPr/>
          <p:nvPr/>
        </p:nvSpPr>
        <p:spPr>
          <a:xfrm rot="5400000">
            <a:off x="1106488" y="1474788"/>
            <a:ext cx="149225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6335" name="CuadroTexto 2"/>
          <p:cNvSpPr txBox="1">
            <a:spLocks noChangeArrowheads="1"/>
          </p:cNvSpPr>
          <p:nvPr/>
        </p:nvSpPr>
        <p:spPr bwMode="auto">
          <a:xfrm>
            <a:off x="541338" y="12954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28,9%</a:t>
            </a:r>
          </a:p>
        </p:txBody>
      </p:sp>
      <p:sp>
        <p:nvSpPr>
          <p:cNvPr id="56336" name="CuadroTexto 15"/>
          <p:cNvSpPr txBox="1">
            <a:spLocks noChangeArrowheads="1"/>
          </p:cNvSpPr>
          <p:nvPr/>
        </p:nvSpPr>
        <p:spPr bwMode="auto">
          <a:xfrm>
            <a:off x="976313" y="12954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7" name="Abrir llave 16"/>
          <p:cNvSpPr/>
          <p:nvPr/>
        </p:nvSpPr>
        <p:spPr>
          <a:xfrm rot="5400000">
            <a:off x="2307432" y="3866356"/>
            <a:ext cx="147638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8" name="Abrir llave 17"/>
          <p:cNvSpPr/>
          <p:nvPr/>
        </p:nvSpPr>
        <p:spPr>
          <a:xfrm rot="5400000">
            <a:off x="1903413" y="3865562"/>
            <a:ext cx="147638" cy="2841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6339" name="CuadroTexto 18"/>
          <p:cNvSpPr txBox="1">
            <a:spLocks noChangeArrowheads="1"/>
          </p:cNvSpPr>
          <p:nvPr/>
        </p:nvSpPr>
        <p:spPr bwMode="auto">
          <a:xfrm>
            <a:off x="1719263" y="370205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29,4%</a:t>
            </a:r>
          </a:p>
        </p:txBody>
      </p:sp>
      <p:sp>
        <p:nvSpPr>
          <p:cNvPr id="56340" name="CuadroTexto 19"/>
          <p:cNvSpPr txBox="1">
            <a:spLocks noChangeArrowheads="1"/>
          </p:cNvSpPr>
          <p:nvPr/>
        </p:nvSpPr>
        <p:spPr bwMode="auto">
          <a:xfrm>
            <a:off x="2157413" y="369411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14,8%</a:t>
            </a:r>
          </a:p>
        </p:txBody>
      </p:sp>
      <p:sp>
        <p:nvSpPr>
          <p:cNvPr id="21" name="Abrir llave 20"/>
          <p:cNvSpPr/>
          <p:nvPr/>
        </p:nvSpPr>
        <p:spPr>
          <a:xfrm rot="5400000">
            <a:off x="7004844" y="5303044"/>
            <a:ext cx="149225" cy="2841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2" name="Abrir llave 21"/>
          <p:cNvSpPr/>
          <p:nvPr/>
        </p:nvSpPr>
        <p:spPr>
          <a:xfrm rot="5400000">
            <a:off x="7750969" y="5336382"/>
            <a:ext cx="149225" cy="2301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3" name="Abrir llave 22"/>
          <p:cNvSpPr/>
          <p:nvPr/>
        </p:nvSpPr>
        <p:spPr>
          <a:xfrm rot="5400000">
            <a:off x="8075613" y="5330825"/>
            <a:ext cx="147638" cy="2301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4" name="Abrir llave 23"/>
          <p:cNvSpPr/>
          <p:nvPr/>
        </p:nvSpPr>
        <p:spPr>
          <a:xfrm rot="5400000">
            <a:off x="5791200" y="5289550"/>
            <a:ext cx="149225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5" name="Abrir llave 24"/>
          <p:cNvSpPr/>
          <p:nvPr/>
        </p:nvSpPr>
        <p:spPr>
          <a:xfrm rot="5400000">
            <a:off x="6602413" y="5303838"/>
            <a:ext cx="149225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6" name="Abrir llave 25"/>
          <p:cNvSpPr/>
          <p:nvPr/>
        </p:nvSpPr>
        <p:spPr>
          <a:xfrm rot="5400000">
            <a:off x="5409406" y="5288757"/>
            <a:ext cx="149225" cy="2841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7" name="Abrir llave 26"/>
          <p:cNvSpPr/>
          <p:nvPr/>
        </p:nvSpPr>
        <p:spPr>
          <a:xfrm rot="5400000">
            <a:off x="4618832" y="5215731"/>
            <a:ext cx="147638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8" name="Abrir llave 27"/>
          <p:cNvSpPr/>
          <p:nvPr/>
        </p:nvSpPr>
        <p:spPr>
          <a:xfrm rot="5400000">
            <a:off x="3055938" y="5140325"/>
            <a:ext cx="147637" cy="2841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9" name="Abrir llave 28"/>
          <p:cNvSpPr/>
          <p:nvPr/>
        </p:nvSpPr>
        <p:spPr>
          <a:xfrm rot="5400000">
            <a:off x="3436144" y="5141119"/>
            <a:ext cx="147637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0" name="Abrir llave 29"/>
          <p:cNvSpPr/>
          <p:nvPr/>
        </p:nvSpPr>
        <p:spPr>
          <a:xfrm rot="5400000">
            <a:off x="4237832" y="5230019"/>
            <a:ext cx="147637" cy="2825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6351" name="CuadroTexto 32"/>
          <p:cNvSpPr txBox="1">
            <a:spLocks noChangeArrowheads="1"/>
          </p:cNvSpPr>
          <p:nvPr/>
        </p:nvSpPr>
        <p:spPr bwMode="auto">
          <a:xfrm>
            <a:off x="2878138" y="4960938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30,4%</a:t>
            </a:r>
          </a:p>
        </p:txBody>
      </p:sp>
      <p:sp>
        <p:nvSpPr>
          <p:cNvPr id="56352" name="CuadroTexto 33"/>
          <p:cNvSpPr txBox="1">
            <a:spLocks noChangeArrowheads="1"/>
          </p:cNvSpPr>
          <p:nvPr/>
        </p:nvSpPr>
        <p:spPr bwMode="auto">
          <a:xfrm>
            <a:off x="3271838" y="4960938"/>
            <a:ext cx="5699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14,6%</a:t>
            </a:r>
          </a:p>
        </p:txBody>
      </p:sp>
      <p:sp>
        <p:nvSpPr>
          <p:cNvPr id="56353" name="CuadroTexto 34"/>
          <p:cNvSpPr txBox="1">
            <a:spLocks noChangeArrowheads="1"/>
          </p:cNvSpPr>
          <p:nvPr/>
        </p:nvSpPr>
        <p:spPr bwMode="auto">
          <a:xfrm>
            <a:off x="4065588" y="5035550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28,4%</a:t>
            </a:r>
          </a:p>
        </p:txBody>
      </p:sp>
      <p:sp>
        <p:nvSpPr>
          <p:cNvPr id="56354" name="CuadroTexto 35"/>
          <p:cNvSpPr txBox="1">
            <a:spLocks noChangeArrowheads="1"/>
          </p:cNvSpPr>
          <p:nvPr/>
        </p:nvSpPr>
        <p:spPr bwMode="auto">
          <a:xfrm>
            <a:off x="4478338" y="503555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12,3%</a:t>
            </a:r>
          </a:p>
        </p:txBody>
      </p:sp>
      <p:sp>
        <p:nvSpPr>
          <p:cNvPr id="56355" name="CuadroTexto 36"/>
          <p:cNvSpPr txBox="1">
            <a:spLocks noChangeArrowheads="1"/>
          </p:cNvSpPr>
          <p:nvPr/>
        </p:nvSpPr>
        <p:spPr bwMode="auto">
          <a:xfrm>
            <a:off x="5226050" y="511175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36,2%</a:t>
            </a:r>
          </a:p>
        </p:txBody>
      </p:sp>
      <p:sp>
        <p:nvSpPr>
          <p:cNvPr id="56356" name="CuadroTexto 37"/>
          <p:cNvSpPr txBox="1">
            <a:spLocks noChangeArrowheads="1"/>
          </p:cNvSpPr>
          <p:nvPr/>
        </p:nvSpPr>
        <p:spPr bwMode="auto">
          <a:xfrm>
            <a:off x="5694363" y="5113338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9%</a:t>
            </a:r>
          </a:p>
        </p:txBody>
      </p:sp>
      <p:sp>
        <p:nvSpPr>
          <p:cNvPr id="56357" name="CuadroTexto 38"/>
          <p:cNvSpPr txBox="1">
            <a:spLocks noChangeArrowheads="1"/>
          </p:cNvSpPr>
          <p:nvPr/>
        </p:nvSpPr>
        <p:spPr bwMode="auto">
          <a:xfrm>
            <a:off x="6411913" y="5121275"/>
            <a:ext cx="569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29,4%</a:t>
            </a:r>
          </a:p>
        </p:txBody>
      </p:sp>
      <p:sp>
        <p:nvSpPr>
          <p:cNvPr id="56358" name="CuadroTexto 39"/>
          <p:cNvSpPr txBox="1">
            <a:spLocks noChangeArrowheads="1"/>
          </p:cNvSpPr>
          <p:nvPr/>
        </p:nvSpPr>
        <p:spPr bwMode="auto">
          <a:xfrm>
            <a:off x="6848475" y="5113338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14,3%</a:t>
            </a:r>
          </a:p>
        </p:txBody>
      </p:sp>
      <p:sp>
        <p:nvSpPr>
          <p:cNvPr id="56359" name="CuadroTexto 40"/>
          <p:cNvSpPr txBox="1">
            <a:spLocks noChangeArrowheads="1"/>
          </p:cNvSpPr>
          <p:nvPr/>
        </p:nvSpPr>
        <p:spPr bwMode="auto">
          <a:xfrm>
            <a:off x="7566025" y="51212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28,8%</a:t>
            </a:r>
          </a:p>
        </p:txBody>
      </p:sp>
      <p:sp>
        <p:nvSpPr>
          <p:cNvPr id="56360" name="CuadroTexto 41"/>
          <p:cNvSpPr txBox="1">
            <a:spLocks noChangeArrowheads="1"/>
          </p:cNvSpPr>
          <p:nvPr/>
        </p:nvSpPr>
        <p:spPr bwMode="auto">
          <a:xfrm>
            <a:off x="7940675" y="5121275"/>
            <a:ext cx="571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000" u="none">
                <a:solidFill>
                  <a:schemeClr val="bg1"/>
                </a:solidFill>
              </a:rPr>
              <a:t>12,7%</a:t>
            </a:r>
          </a:p>
        </p:txBody>
      </p:sp>
      <p:pic>
        <p:nvPicPr>
          <p:cNvPr id="56361" name="Imagen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383338"/>
            <a:ext cx="2784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13431</TotalTime>
  <Words>545</Words>
  <Application>Microsoft Office PowerPoint</Application>
  <PresentationFormat>Presentación en pantalla (4:3)</PresentationFormat>
  <Paragraphs>322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Calibri</vt:lpstr>
      <vt:lpstr>ヒラギノ角ゴ Pro W3</vt:lpstr>
      <vt:lpstr>Arial</vt:lpstr>
      <vt:lpstr>Verdana</vt:lpstr>
      <vt:lpstr>Tahoma</vt:lpstr>
      <vt:lpstr>Arial Narrow</vt:lpstr>
      <vt:lpstr>Office Theme</vt:lpstr>
      <vt:lpstr>1_Office Theme</vt:lpstr>
      <vt:lpstr>2_Office Theme</vt:lpstr>
      <vt:lpstr>3_Office Theme</vt:lpstr>
      <vt:lpstr>POGRAMA NACIONAL DE INMUNIZACIONES  Campaña de Vacunación contra  Sars Cov2 e Influenza corte 20/05/21</vt:lpstr>
      <vt:lpstr>Población y Cobertura Funcionarios COVID</vt:lpstr>
      <vt:lpstr>Población y Cobertura Embarazadas  COVID</vt:lpstr>
      <vt:lpstr>Población y Cobertura Crónicos  COVID</vt:lpstr>
      <vt:lpstr>Crónicos respiratorios al 17/05/21</vt:lpstr>
      <vt:lpstr>Población y Cobertura Adulto Mayor  COVID</vt:lpstr>
      <vt:lpstr>Influenza niños 6 meses a 10 años </vt:lpstr>
      <vt:lpstr>AVANCE Y RITMO DE COBERTURAS POR COMUNAS COVID (3 cortes)</vt:lpstr>
      <vt:lpstr>AVANCE Y RITMO DE COBERTURAS POR COMUNAS INFLUENZA (3 cortes)</vt:lpstr>
      <vt:lpstr>RESUMEN CAMPAÑAS 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afigueroa</cp:lastModifiedBy>
  <cp:revision>804</cp:revision>
  <dcterms:created xsi:type="dcterms:W3CDTF">2010-11-27T19:44:20Z</dcterms:created>
  <dcterms:modified xsi:type="dcterms:W3CDTF">2021-07-20T16:16:05Z</dcterms:modified>
</cp:coreProperties>
</file>