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xls" ContentType="application/vnd.ms-excel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9" r:id="rId1"/>
    <p:sldMasterId id="2147483882" r:id="rId2"/>
    <p:sldMasterId id="2147484386" r:id="rId3"/>
    <p:sldMasterId id="2147484411" r:id="rId4"/>
    <p:sldMasterId id="2147484423" r:id="rId5"/>
    <p:sldMasterId id="2147486308" r:id="rId6"/>
    <p:sldMasterId id="2147486470" r:id="rId7"/>
    <p:sldMasterId id="2147486660" r:id="rId8"/>
  </p:sldMasterIdLst>
  <p:notesMasterIdLst>
    <p:notesMasterId r:id="rId33"/>
  </p:notesMasterIdLst>
  <p:sldIdLst>
    <p:sldId id="3468" r:id="rId9"/>
    <p:sldId id="3328" r:id="rId10"/>
    <p:sldId id="3546" r:id="rId11"/>
    <p:sldId id="3548" r:id="rId12"/>
    <p:sldId id="3496" r:id="rId13"/>
    <p:sldId id="2919" r:id="rId14"/>
    <p:sldId id="3549" r:id="rId15"/>
    <p:sldId id="3550" r:id="rId16"/>
    <p:sldId id="3551" r:id="rId17"/>
    <p:sldId id="3581" r:id="rId18"/>
    <p:sldId id="3477" r:id="rId19"/>
    <p:sldId id="3584" r:id="rId20"/>
    <p:sldId id="259" r:id="rId21"/>
    <p:sldId id="3493" r:id="rId22"/>
    <p:sldId id="3501" r:id="rId23"/>
    <p:sldId id="3579" r:id="rId24"/>
    <p:sldId id="3585" r:id="rId25"/>
    <p:sldId id="3586" r:id="rId26"/>
    <p:sldId id="3587" r:id="rId27"/>
    <p:sldId id="3476" r:id="rId28"/>
    <p:sldId id="3576" r:id="rId29"/>
    <p:sldId id="3510" r:id="rId30"/>
    <p:sldId id="281" r:id="rId31"/>
    <p:sldId id="277" r:id="rId32"/>
  </p:sldIdLst>
  <p:sldSz cx="12192000" cy="6858000"/>
  <p:notesSz cx="7010400" cy="11125200"/>
  <p:defaultTextStyle>
    <a:defPPr>
      <a:defRPr lang="es-C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riscila Estay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E25E649-3F16-4E02-A733-19D2CDBF48F0}" styleName="Estilo medio 3 - Énfasis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Estilo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5BE263C-DBD7-4A20-BB59-AAB30ACAA65A}" styleName="Estilo medio 3 - 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Estilo temático 1 - Énfasis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DCAF9ED-07DC-4A11-8D7F-57B35C25682E}" styleName="Estilo medio 1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A107856-5554-42FB-B03E-39F5DBC370BA}" styleName="Estilo medio 4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C4B1156A-380E-4F78-BDF5-A606A8083BF9}" styleName="Estilo medio 4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34"/>
    <p:restoredTop sz="68915" autoAdjust="0"/>
  </p:normalViewPr>
  <p:slideViewPr>
    <p:cSldViewPr snapToGrid="0">
      <p:cViewPr varScale="1">
        <p:scale>
          <a:sx n="80" d="100"/>
          <a:sy n="80" d="100"/>
        </p:scale>
        <p:origin x="1812" y="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6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image" Target="../media/image42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558800"/>
          </a:xfrm>
          <a:prstGeom prst="rect">
            <a:avLst/>
          </a:prstGeom>
        </p:spPr>
        <p:txBody>
          <a:bodyPr vert="horz" lIns="103629" tIns="51814" rIns="103629" bIns="51814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558800"/>
          </a:xfrm>
          <a:prstGeom prst="rect">
            <a:avLst/>
          </a:prstGeom>
        </p:spPr>
        <p:txBody>
          <a:bodyPr vert="horz" wrap="square" lIns="103629" tIns="51814" rIns="103629" bIns="5181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cs typeface="+mn-cs"/>
              </a:defRPr>
            </a:lvl1pPr>
          </a:lstStyle>
          <a:p>
            <a:pPr>
              <a:defRPr/>
            </a:pPr>
            <a:fld id="{D5F07266-2C2A-4B11-AAF9-C53925BE5089}" type="datetimeFigureOut">
              <a:rPr lang="es-CL" altLang="es-CL"/>
              <a:pPr>
                <a:defRPr/>
              </a:pPr>
              <a:t>17-06-2022</a:t>
            </a:fld>
            <a:endParaRPr lang="es-CL" alt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68275" y="1390650"/>
            <a:ext cx="6673850" cy="37544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03629" tIns="51814" rIns="103629" bIns="51814" rtlCol="0" anchor="ctr"/>
          <a:lstStyle/>
          <a:p>
            <a:pPr lvl="0"/>
            <a:endParaRPr lang="es-CL" noProof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1675" y="5354638"/>
            <a:ext cx="5607050" cy="4379912"/>
          </a:xfrm>
          <a:prstGeom prst="rect">
            <a:avLst/>
          </a:prstGeom>
        </p:spPr>
        <p:txBody>
          <a:bodyPr vert="horz" wrap="square" lIns="103629" tIns="51814" rIns="103629" bIns="518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L" noProof="0"/>
              <a:t>Haga clic para modificar el estilo de texto del patrón</a:t>
            </a:r>
          </a:p>
          <a:p>
            <a:pPr lvl="1"/>
            <a:r>
              <a:rPr lang="es-ES" altLang="es-CL" noProof="0"/>
              <a:t>Segundo nivel</a:t>
            </a:r>
          </a:p>
          <a:p>
            <a:pPr lvl="2"/>
            <a:r>
              <a:rPr lang="es-ES" altLang="es-CL" noProof="0"/>
              <a:t>Tercer nivel</a:t>
            </a:r>
          </a:p>
          <a:p>
            <a:pPr lvl="3"/>
            <a:r>
              <a:rPr lang="es-ES" altLang="es-CL" noProof="0"/>
              <a:t>Cuarto nivel</a:t>
            </a:r>
          </a:p>
          <a:p>
            <a:pPr lvl="4"/>
            <a:r>
              <a:rPr lang="es-ES" altLang="es-CL" noProof="0"/>
              <a:t>Quinto nivel</a:t>
            </a:r>
            <a:endParaRPr lang="es-CL" altLang="es-CL" noProof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10566400"/>
            <a:ext cx="3038475" cy="558800"/>
          </a:xfrm>
          <a:prstGeom prst="rect">
            <a:avLst/>
          </a:prstGeom>
        </p:spPr>
        <p:txBody>
          <a:bodyPr vert="horz" lIns="103629" tIns="51814" rIns="103629" bIns="51814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70338" y="10566400"/>
            <a:ext cx="3038475" cy="558800"/>
          </a:xfrm>
          <a:prstGeom prst="rect">
            <a:avLst/>
          </a:prstGeom>
        </p:spPr>
        <p:txBody>
          <a:bodyPr vert="horz" wrap="square" lIns="103629" tIns="51814" rIns="103629" bIns="5181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CA830D0E-D90F-4CCE-8240-33CA2414A9A2}" type="slidenum">
              <a:rPr lang="es-CL" altLang="es-CL"/>
              <a:pPr/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32854610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panose="020B0600070205080204" pitchFamily="34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panose="020B0600070205080204" pitchFamily="34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panose="020B0600070205080204" pitchFamily="34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panose="020B0600070205080204" pitchFamily="34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panose="020B0600070205080204" pitchFamily="34" charset="-128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Marcador de imagen de diapositiva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Marcador de notas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MX" altLang="es-MX" smtClean="0"/>
          </a:p>
        </p:txBody>
      </p:sp>
      <p:sp>
        <p:nvSpPr>
          <p:cNvPr id="80900" name="Marcador de número de diapositiva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470D9611-5B24-4709-B679-183B337BB73F}" type="slidenum">
              <a:rPr lang="es-CL" altLang="es-CL"/>
              <a:pPr/>
              <a:t>5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5626062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Google Shape;322;g12a91f97afe_1_131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041115087 h 120000"/>
              <a:gd name="T6" fmla="*/ 0 w 120000"/>
              <a:gd name="T7" fmla="*/ 204111508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Google Shape;323;g12a91f97afe_1_131:notes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es-MX" altLang="es-MX" smtClean="0"/>
          </a:p>
        </p:txBody>
      </p:sp>
      <p:sp>
        <p:nvSpPr>
          <p:cNvPr id="324" name="Google Shape;324;g12a91f97afe_1_131:notes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</p:spPr>
        <p:txBody>
          <a:bodyPr lIns="91425" tIns="45700" rIns="91425" bIns="45700">
            <a:no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Clr>
                <a:srgbClr val="000000"/>
              </a:buClr>
              <a:buSzPts val="1200"/>
              <a:buFont typeface="Calibri" panose="020F0502020204030204" pitchFamily="34" charset="0"/>
              <a:buNone/>
            </a:pPr>
            <a:fld id="{04C03142-F06B-445B-B3F7-46B0D9FD4432}" type="slidenum">
              <a:rPr lang="es-CL" sz="1200">
                <a:solidFill>
                  <a:srgbClr val="000000"/>
                </a:solidFill>
                <a:cs typeface="Calibri" panose="020F0502020204030204" pitchFamily="34" charset="0"/>
                <a:sym typeface="Calibri" panose="020F0502020204030204" pitchFamily="34" charset="0"/>
              </a:rPr>
              <a:pPr>
                <a:buClr>
                  <a:srgbClr val="000000"/>
                </a:buClr>
                <a:buSzPts val="1200"/>
                <a:buFont typeface="Calibri" panose="020F0502020204030204" pitchFamily="34" charset="0"/>
                <a:buNone/>
              </a:pPr>
              <a:t>15</a:t>
            </a:fld>
            <a:endParaRPr lang="es-CL" sz="1200">
              <a:solidFill>
                <a:srgbClr val="000000"/>
              </a:solidFill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1164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Marcador de imagen de diapositiva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Marcador de notas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CL" altLang="es-MX" smtClean="0">
                <a:solidFill>
                  <a:srgbClr val="000000"/>
                </a:solidFill>
                <a:cs typeface="Times New Roman" panose="02020603050405020304" pitchFamily="18" charset="0"/>
              </a:rPr>
              <a:t>Lo que repercute directamente en La actividad asistencial propia del Consultorio Adosado de Especialidades. desde comienzo de la Pandemia (Abril 2020) se ha limitado a la resolución de lo NO postergable, por ende la actividad electiva de Controles y Lista de Espera han sido suspendidos</a:t>
            </a:r>
          </a:p>
          <a:p>
            <a:endParaRPr lang="es-CL" altLang="es-MX" smtClean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endParaRPr lang="es-CL" altLang="es-MX" smtClean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r>
              <a:rPr lang="es-CL" altLang="es-MX" smtClean="0"/>
              <a:t>UGCC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MX" altLang="es-MX" smtClean="0">
                <a:solidFill>
                  <a:srgbClr val="2E75B6"/>
                </a:solidFill>
                <a:latin typeface="Verdana" panose="020B0604030504040204" pitchFamily="34" charset="0"/>
              </a:rPr>
              <a:t>Reconversión de camas y complejización de Unidades Hospitalarias, para aumento de camas críticas UCI y UTI.</a:t>
            </a:r>
          </a:p>
          <a:p>
            <a:pPr>
              <a:buFont typeface="Wingdings" panose="05000000000000000000" pitchFamily="2" charset="2"/>
              <a:buChar char="ü"/>
            </a:pPr>
            <a:endParaRPr lang="es-MX" altLang="es-MX" smtClean="0">
              <a:solidFill>
                <a:srgbClr val="2E75B6"/>
              </a:solidFill>
              <a:latin typeface="Verdana" panose="020B060403050404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s-MX" altLang="es-MX" smtClean="0">
                <a:solidFill>
                  <a:srgbClr val="2E75B6"/>
                </a:solidFill>
                <a:latin typeface="Verdana" panose="020B0604030504040204" pitchFamily="34" charset="0"/>
              </a:rPr>
              <a:t>Apertura de Complejo Hospitalario Tierra de Campeones desde Junio del 2020. Actualmente con 48 camas Básicas.</a:t>
            </a:r>
          </a:p>
          <a:p>
            <a:pPr>
              <a:buFont typeface="Wingdings" panose="05000000000000000000" pitchFamily="2" charset="2"/>
              <a:buChar char="ü"/>
            </a:pPr>
            <a:endParaRPr lang="es-MX" altLang="es-MX" smtClean="0">
              <a:solidFill>
                <a:srgbClr val="2E75B6"/>
              </a:solidFill>
              <a:latin typeface="Verdana" panose="020B060403050404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es-MX" altLang="es-MX" smtClean="0">
              <a:solidFill>
                <a:srgbClr val="2E75B6"/>
              </a:solidFill>
              <a:latin typeface="Verdana" panose="020B0604030504040204" pitchFamily="34" charset="0"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es-MX" altLang="es-MX" smtClean="0">
                <a:solidFill>
                  <a:srgbClr val="2E75B6"/>
                </a:solidFill>
                <a:latin typeface="Verdana" panose="020B0604030504040204" pitchFamily="34" charset="0"/>
              </a:rPr>
              <a:t>Aéroevacuaciones de pacientes Críticos con patología COVID, cuando la ocupación superó el 85%.</a:t>
            </a:r>
          </a:p>
          <a:p>
            <a:pPr>
              <a:buFont typeface="Wingdings" panose="05000000000000000000" pitchFamily="2" charset="2"/>
              <a:buChar char="ü"/>
            </a:pPr>
            <a:endParaRPr lang="es-MX" altLang="es-MX" smtClean="0">
              <a:solidFill>
                <a:srgbClr val="2E75B6"/>
              </a:solidFill>
              <a:latin typeface="Verdana" panose="020B060403050404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s-MX" altLang="es-MX" smtClean="0">
                <a:solidFill>
                  <a:srgbClr val="2E75B6"/>
                </a:solidFill>
                <a:latin typeface="Verdana" panose="020B0604030504040204" pitchFamily="34" charset="0"/>
              </a:rPr>
              <a:t>Articulación de la Red asistencial de la Red de Atención cerrada de la Región, lo que permitió habilitar y ampliar las Unidades críticas de los centros privados, además de derivar pacientes con ocupación superior al 85%.</a:t>
            </a:r>
          </a:p>
          <a:p>
            <a:pPr>
              <a:buFont typeface="Wingdings" panose="05000000000000000000" pitchFamily="2" charset="2"/>
              <a:buChar char="ü"/>
            </a:pPr>
            <a:endParaRPr lang="es-MX" altLang="es-MX" smtClean="0">
              <a:solidFill>
                <a:srgbClr val="2E75B6"/>
              </a:solidFill>
              <a:latin typeface="Verdana" panose="020B060403050404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s-MX" altLang="es-MX" smtClean="0">
                <a:solidFill>
                  <a:srgbClr val="2E75B6"/>
                </a:solidFill>
                <a:latin typeface="Verdana" panose="020B0604030504040204" pitchFamily="34" charset="0"/>
              </a:rPr>
              <a:t>En periodo de Reactivación, importante destacar que se trabajó en el aumento de cupos UCI Públicos y Privados, para mejorar la oportunidad de acceso de la Región. </a:t>
            </a:r>
          </a:p>
          <a:p>
            <a:pPr>
              <a:buFont typeface="Wingdings" panose="05000000000000000000" pitchFamily="2" charset="2"/>
              <a:buChar char="ü"/>
            </a:pPr>
            <a:endParaRPr lang="es-MX" altLang="es-MX" smtClean="0">
              <a:solidFill>
                <a:srgbClr val="2E75B6"/>
              </a:solidFill>
              <a:latin typeface="Verdana" panose="020B0604030504040204" pitchFamily="34" charset="0"/>
            </a:endParaRPr>
          </a:p>
          <a:p>
            <a:r>
              <a:rPr lang="es-CL" altLang="es-MX" smtClean="0"/>
              <a:t>Inicia sus funcionamiento el 12 de junio 2020 con 24 camas, 28 de dic a 30 y el 12 de enero a 57</a:t>
            </a:r>
          </a:p>
          <a:p>
            <a:endParaRPr lang="es-CL" altLang="es-MX" smtClean="0"/>
          </a:p>
          <a:p>
            <a:r>
              <a:rPr lang="es-CL" altLang="es-MX" smtClean="0"/>
              <a:t>Divididos en dos alas para establecer los flujos de atención</a:t>
            </a:r>
          </a:p>
          <a:p>
            <a:endParaRPr lang="es-CL" altLang="es-MX" smtClean="0"/>
          </a:p>
          <a:p>
            <a:endParaRPr lang="es-CL" altLang="es-MX" smtClean="0"/>
          </a:p>
          <a:p>
            <a:r>
              <a:rPr lang="es-CL" altLang="es-MX" smtClean="0"/>
              <a:t>Es importante destacar que, durante el mes de Enero, Estrategia estadio aumentó la habilitación de camas básicas de 30 a 57, teniendo una ocupación del 75%</a:t>
            </a:r>
          </a:p>
          <a:p>
            <a:endParaRPr lang="es-CL" altLang="es-MX" smtClean="0"/>
          </a:p>
          <a:p>
            <a:pPr>
              <a:buFont typeface="Wingdings" panose="05000000000000000000" pitchFamily="2" charset="2"/>
              <a:buChar char="ü"/>
            </a:pPr>
            <a:endParaRPr lang="es-MX" altLang="es-MX" smtClean="0">
              <a:solidFill>
                <a:srgbClr val="2E75B6"/>
              </a:solidFill>
              <a:latin typeface="Verdana" panose="020B060403050404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es-MX" altLang="es-MX" smtClean="0">
              <a:solidFill>
                <a:srgbClr val="2E75B6"/>
              </a:solidFill>
              <a:latin typeface="Verdana" panose="020B060403050404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es-CL" altLang="es-MX" smtClean="0">
              <a:solidFill>
                <a:srgbClr val="2E75B6"/>
              </a:solidFill>
              <a:latin typeface="Verdana" panose="020B0604030504040204" pitchFamily="34" charset="0"/>
            </a:endParaRPr>
          </a:p>
          <a:p>
            <a:endParaRPr lang="es-MX" altLang="es-MX" smtClean="0"/>
          </a:p>
        </p:txBody>
      </p:sp>
      <p:sp>
        <p:nvSpPr>
          <p:cNvPr id="103428" name="Marcador de número de diapositiva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83703ABD-9723-499D-A949-87AB846C0CF4}" type="slidenum">
              <a:rPr lang="es-CL" altLang="es-CL"/>
              <a:pPr/>
              <a:t>17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31820967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Marcador de imagen de diapositiva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  <a:defRPr/>
            </a:pPr>
            <a:r>
              <a:rPr lang="es-MX" dirty="0">
                <a:solidFill>
                  <a:schemeClr val="accent1">
                    <a:lumMod val="75000"/>
                  </a:schemeClr>
                </a:solidFill>
                <a:cs typeface="+mn-cs"/>
              </a:rPr>
              <a:t>Ampliación Unidad Anatomía Patológica.</a:t>
            </a:r>
          </a:p>
          <a:p>
            <a:pPr>
              <a:buFont typeface="Wingdings" panose="05000000000000000000" pitchFamily="2" charset="2"/>
              <a:buChar char="q"/>
              <a:defRPr/>
            </a:pPr>
            <a:endParaRPr lang="es-MX" dirty="0">
              <a:solidFill>
                <a:schemeClr val="accent1">
                  <a:lumMod val="75000"/>
                </a:schemeClr>
              </a:solidFill>
              <a:cs typeface="+mn-cs"/>
            </a:endParaRPr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es-MX" dirty="0">
                <a:solidFill>
                  <a:schemeClr val="accent1">
                    <a:lumMod val="75000"/>
                  </a:schemeClr>
                </a:solidFill>
                <a:cs typeface="+mn-cs"/>
              </a:rPr>
              <a:t>Diseño del Proyecto finalizado, en etapa de licitación de Construcción.</a:t>
            </a:r>
          </a:p>
          <a:p>
            <a:pPr>
              <a:buFont typeface="Wingdings" panose="05000000000000000000" pitchFamily="2" charset="2"/>
              <a:buChar char="q"/>
              <a:defRPr/>
            </a:pPr>
            <a:endParaRPr lang="es-MX" dirty="0">
              <a:solidFill>
                <a:schemeClr val="accent1">
                  <a:lumMod val="75000"/>
                </a:schemeClr>
              </a:solidFill>
              <a:cs typeface="+mn-cs"/>
            </a:endParaRPr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es-MX" dirty="0">
                <a:solidFill>
                  <a:schemeClr val="accent1">
                    <a:lumMod val="75000"/>
                  </a:schemeClr>
                </a:solidFill>
                <a:cs typeface="+mn-cs"/>
              </a:rPr>
              <a:t>Reposición Equipos y Equipamientos con vida útil cumplida.</a:t>
            </a:r>
          </a:p>
          <a:p>
            <a:pPr>
              <a:buFont typeface="Wingdings" panose="05000000000000000000" pitchFamily="2" charset="2"/>
              <a:buChar char="q"/>
              <a:defRPr/>
            </a:pPr>
            <a:endParaRPr lang="es-MX" dirty="0">
              <a:solidFill>
                <a:schemeClr val="accent1">
                  <a:lumMod val="75000"/>
                </a:schemeClr>
              </a:solidFill>
              <a:cs typeface="+mn-cs"/>
            </a:endParaRPr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es-MX" dirty="0">
                <a:solidFill>
                  <a:schemeClr val="accent1">
                    <a:lumMod val="75000"/>
                  </a:schemeClr>
                </a:solidFill>
                <a:cs typeface="+mn-cs"/>
              </a:rPr>
              <a:t>Proyecto Reposición Scanner, en etapa de elaboración Especificaciones Técnicas.</a:t>
            </a:r>
          </a:p>
          <a:p>
            <a:pPr>
              <a:defRPr/>
            </a:pPr>
            <a:endParaRPr lang="es-MX" dirty="0">
              <a:solidFill>
                <a:schemeClr val="accent1">
                  <a:lumMod val="75000"/>
                </a:schemeClr>
              </a:solidFill>
              <a:cs typeface="+mn-cs"/>
            </a:endParaRPr>
          </a:p>
          <a:p>
            <a:pPr algn="just">
              <a:buFont typeface="Wingdings" panose="05000000000000000000" pitchFamily="2" charset="2"/>
              <a:buChar char="q"/>
              <a:defRPr/>
            </a:pPr>
            <a:r>
              <a:rPr lang="es-CL" dirty="0">
                <a:solidFill>
                  <a:srgbClr val="4F81BD">
                    <a:lumMod val="75000"/>
                  </a:srgbClr>
                </a:solidFill>
                <a:latin typeface="Verdana"/>
                <a:ea typeface="ヒラギノ角ゴ Pro W3" charset="-128"/>
                <a:cs typeface="+mn-cs"/>
              </a:rPr>
              <a:t>Continuidad de la técnica de  Biología Molecular en Laboratorio Clínico, lo que permitió dar respuesta local a procesamiento de 462.368 muestras PCR, para Covid-19.</a:t>
            </a:r>
          </a:p>
          <a:p>
            <a:pPr>
              <a:defRPr/>
            </a:pPr>
            <a:endParaRPr lang="es-MX" dirty="0">
              <a:cs typeface="+mn-cs"/>
            </a:endParaRPr>
          </a:p>
        </p:txBody>
      </p:sp>
      <p:sp>
        <p:nvSpPr>
          <p:cNvPr id="105476" name="Marcador de número de diapositiva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774E307-6880-471E-9675-21EDA74AB798}" type="slidenum">
              <a:rPr lang="es-CL" altLang="es-CL"/>
              <a:pPr/>
              <a:t>18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25714634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Google Shape;148;g12a91f97afe_1_1294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041115087 h 120000"/>
              <a:gd name="T6" fmla="*/ 0 w 120000"/>
              <a:gd name="T7" fmla="*/ 204111508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Google Shape;149;g12a91f97afe_1_1294:notes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es-MX" altLang="es-MX" smtClean="0"/>
          </a:p>
        </p:txBody>
      </p:sp>
      <p:sp>
        <p:nvSpPr>
          <p:cNvPr id="107524" name="Google Shape;150;g12a91f97afe_1_1294:notes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Clr>
                <a:srgbClr val="000000"/>
              </a:buClr>
              <a:buSzPts val="1200"/>
              <a:buFont typeface="Calibri" panose="020F0502020204030204" pitchFamily="34" charset="0"/>
              <a:buNone/>
            </a:pPr>
            <a:fld id="{B8D87241-9449-4A82-9351-56825C0A34EF}" type="slidenum">
              <a:rPr lang="es-CL" altLang="es-MX" sz="1200">
                <a:solidFill>
                  <a:srgbClr val="000000"/>
                </a:solidFill>
                <a:cs typeface="Calibri" panose="020F0502020204030204" pitchFamily="34" charset="0"/>
                <a:sym typeface="Calibri" panose="020F0502020204030204" pitchFamily="34" charset="0"/>
              </a:rPr>
              <a:pPr>
                <a:buClr>
                  <a:srgbClr val="000000"/>
                </a:buClr>
                <a:buSzPts val="1200"/>
                <a:buFont typeface="Calibri" panose="020F0502020204030204" pitchFamily="34" charset="0"/>
                <a:buNone/>
              </a:pPr>
              <a:t>19</a:t>
            </a:fld>
            <a:endParaRPr lang="es-MX" altLang="es-MX" sz="1200">
              <a:solidFill>
                <a:srgbClr val="000000"/>
              </a:solidFill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1809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Marcador de imagen de diapositiva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1" name="Marcador de notas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L" altLang="es-CL" smtClean="0"/>
          </a:p>
        </p:txBody>
      </p:sp>
      <p:sp>
        <p:nvSpPr>
          <p:cNvPr id="109572" name="Marcador de número de diapositiva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DA81C66B-128C-4915-B73C-FA94EA23F8C1}" type="slidenum">
              <a:rPr lang="es-CL" altLang="es-CL"/>
              <a:pPr/>
              <a:t>20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13928406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Marcador de imagen de diapositiva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Marcador de notas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CL" altLang="es-CL" smtClean="0"/>
              <a:t>Durante Junio del año 2021 se estableció una regularización de registros que aumentó el total de pacientes hasta los 50194.</a:t>
            </a:r>
          </a:p>
          <a:p>
            <a:r>
              <a:rPr lang="es-CL" altLang="es-CL" smtClean="0"/>
              <a:t>Gracias a las gestiones se logro estabilizar a final de año con 29239 registros.</a:t>
            </a:r>
          </a:p>
          <a:p>
            <a:endParaRPr lang="es-CL" altLang="es-CL" smtClean="0"/>
          </a:p>
          <a:p>
            <a:r>
              <a:rPr lang="es-CL" altLang="es-CL" smtClean="0"/>
              <a:t>Durante el año 2021 se egresaron un total 27534 pacientes de lista de espera de consulta nueva medica  de los cuales el 69%, 19108 se realizaron luego de otorgar la atención del paciente.</a:t>
            </a:r>
          </a:p>
          <a:p>
            <a:endParaRPr lang="es-CL" altLang="es-CL" smtClean="0"/>
          </a:p>
          <a:p>
            <a:r>
              <a:rPr lang="es-CL" altLang="es-CL" smtClean="0"/>
              <a:t>Según los reportes oficiales se terminó con 396 días de espera promedio </a:t>
            </a:r>
          </a:p>
          <a:p>
            <a:endParaRPr lang="es-CL" altLang="es-CL" smtClean="0"/>
          </a:p>
          <a:p>
            <a:r>
              <a:rPr lang="es-CL" altLang="es-CL" smtClean="0"/>
              <a:t>Durante el año 2021 se conto principalmente con el apoyo de la corporación Ser financiada por Collahuasi quienes donaron más de 11000 atenciones de especialistas a la región </a:t>
            </a:r>
          </a:p>
        </p:txBody>
      </p:sp>
      <p:sp>
        <p:nvSpPr>
          <p:cNvPr id="111620" name="Marcador de número de diapositiva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CD1949C1-1A93-4B79-8266-114AF5441133}" type="slidenum">
              <a:rPr lang="es-CL" altLang="es-CL"/>
              <a:pPr/>
              <a:t>21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28836320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Marcador de imagen de diapositiva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Marcador de notas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CL" altLang="es-CL" smtClean="0"/>
              <a:t>Durante el año 2021 la mayor reactivación de la producción quirúrgica se establece durante el segundo semestre.</a:t>
            </a:r>
          </a:p>
          <a:p>
            <a:r>
              <a:rPr lang="es-CL" altLang="es-CL" smtClean="0"/>
              <a:t>Esto permitió recuperar la producción del año a través de compra de servicios para extensión horaria y arriendos de pabellones en el sector privado.</a:t>
            </a:r>
          </a:p>
          <a:p>
            <a:endParaRPr lang="es-CL" altLang="es-CL" smtClean="0"/>
          </a:p>
          <a:p>
            <a:r>
              <a:rPr lang="es-CL" altLang="es-CL" smtClean="0"/>
              <a:t>Los tiempos de espera no disminuyeron lo suficiente debido a que la disminución de atención de los pacientes por pandemia en CNE también genera una disminución de los ingresos a lista de espera quirúrgica afectando el promedio simple de días de espera con el que este se calcula.</a:t>
            </a:r>
          </a:p>
          <a:p>
            <a:endParaRPr lang="es-CL" altLang="es-CL" smtClean="0"/>
          </a:p>
          <a:p>
            <a:r>
              <a:rPr lang="es-CL" altLang="es-CL" smtClean="0"/>
              <a:t>Durante el año 2021 se egresaron 2806 pacientes de los cuales 44% fueron por cirugías realizadas concentrándose su gran mayoria en el segundo semestre cuando la pandemia y ocupación de camas permitió recuperar la actividad quirúrgica  </a:t>
            </a:r>
          </a:p>
        </p:txBody>
      </p:sp>
      <p:sp>
        <p:nvSpPr>
          <p:cNvPr id="113668" name="Marcador de número de diapositiva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8F6F5AD1-CE04-459C-9BE3-599BCDF2DD53}" type="slidenum">
              <a:rPr lang="es-CL" altLang="es-CL"/>
              <a:pPr/>
              <a:t>22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19760139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Google Shape;437;g12a91f97afe_1_131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041115087 h 120000"/>
              <a:gd name="T6" fmla="*/ 0 w 120000"/>
              <a:gd name="T7" fmla="*/ 204111508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Google Shape;438;g12a91f97afe_1_131:notes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r>
              <a:rPr lang="es-MX" altLang="es-MX" smtClean="0"/>
              <a:t>revisar</a:t>
            </a:r>
          </a:p>
        </p:txBody>
      </p:sp>
      <p:sp>
        <p:nvSpPr>
          <p:cNvPr id="115716" name="Google Shape;439;g12a91f97afe_1_131:notes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Clr>
                <a:srgbClr val="000000"/>
              </a:buClr>
              <a:buSzPts val="1200"/>
              <a:buFont typeface="Calibri" panose="020F0502020204030204" pitchFamily="34" charset="0"/>
              <a:buNone/>
            </a:pPr>
            <a:fld id="{8FA27B4C-B816-413B-909E-141A2DFFA940}" type="slidenum">
              <a:rPr lang="es-CL" altLang="es-MX" sz="1200">
                <a:solidFill>
                  <a:srgbClr val="000000"/>
                </a:solidFill>
                <a:cs typeface="Calibri" panose="020F0502020204030204" pitchFamily="34" charset="0"/>
                <a:sym typeface="Calibri" panose="020F0502020204030204" pitchFamily="34" charset="0"/>
              </a:rPr>
              <a:pPr>
                <a:buClr>
                  <a:srgbClr val="000000"/>
                </a:buClr>
                <a:buSzPts val="1200"/>
                <a:buFont typeface="Calibri" panose="020F0502020204030204" pitchFamily="34" charset="0"/>
                <a:buNone/>
              </a:pPr>
              <a:t>23</a:t>
            </a:fld>
            <a:endParaRPr lang="es-MX" altLang="es-MX" sz="1200">
              <a:solidFill>
                <a:srgbClr val="000000"/>
              </a:solidFill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77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Marcador de imagen de diapositiva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Marcador de notas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MX" altLang="es-MX" smtClean="0"/>
              <a:t>Teletriage : Iniciativa OPS</a:t>
            </a:r>
          </a:p>
          <a:p>
            <a:endParaRPr lang="es-MX" altLang="es-MX" smtClean="0"/>
          </a:p>
          <a:p>
            <a:r>
              <a:rPr lang="es-MX" altLang="es-MX" smtClean="0"/>
              <a:t>Mejoraremos la Atención Primaria de salud, a través de un nueva forma de contacto entre los pacientes y sus  CESFAM</a:t>
            </a:r>
          </a:p>
          <a:p>
            <a:r>
              <a:rPr lang="es-MX" altLang="es-MX" smtClean="0"/>
              <a:t>Optimizamos y priorizamos la demanda para obtener atenciones de salud en tiempo oportuno </a:t>
            </a:r>
          </a:p>
          <a:p>
            <a:r>
              <a:rPr lang="es-MX" altLang="es-MX" smtClean="0"/>
              <a:t>Se innovara a través de un sistema digital en línea, que hará mas eficiente el servicio </a:t>
            </a:r>
          </a:p>
        </p:txBody>
      </p:sp>
      <p:sp>
        <p:nvSpPr>
          <p:cNvPr id="82948" name="Marcador de número de diapositiva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1AF5F71A-8C2C-4138-8AD2-8AF5BABBF28A}" type="slidenum">
              <a:rPr lang="es-CL" altLang="es-CL"/>
              <a:pPr/>
              <a:t>6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14698243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Marcador de imagen de diapositiva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Marcador de notas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MX" altLang="es-MX" smtClean="0"/>
              <a:t>Dia mundial de la salud mental</a:t>
            </a:r>
          </a:p>
          <a:p>
            <a:r>
              <a:rPr lang="es-MX" altLang="es-MX" smtClean="0"/>
              <a:t>Fiesta patrias</a:t>
            </a:r>
          </a:p>
          <a:p>
            <a:r>
              <a:rPr lang="es-MX" altLang="es-MX" smtClean="0"/>
              <a:t>Copa kuskha</a:t>
            </a:r>
          </a:p>
          <a:p>
            <a:r>
              <a:rPr lang="es-MX" altLang="es-MX" smtClean="0"/>
              <a:t>Pasa calle</a:t>
            </a:r>
          </a:p>
          <a:p>
            <a:r>
              <a:rPr lang="es-MX" altLang="es-MX" smtClean="0"/>
              <a:t>Ferias comunitarias </a:t>
            </a:r>
          </a:p>
          <a:p>
            <a:endParaRPr lang="es-MX" altLang="es-MX" smtClean="0"/>
          </a:p>
          <a:p>
            <a:endParaRPr lang="es-MX" altLang="es-MX" smtClean="0"/>
          </a:p>
        </p:txBody>
      </p:sp>
      <p:sp>
        <p:nvSpPr>
          <p:cNvPr id="84996" name="Marcador de número de diapositiva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F7E8125B-8CAD-419D-84D8-3D50619BA408}" type="slidenum">
              <a:rPr lang="es-CL" altLang="es-CL"/>
              <a:pPr/>
              <a:t>7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33784850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Marcador de imagen de diapositiva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Marcador de notas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MX" altLang="es-MX" smtClean="0"/>
              <a:t>Teletriage : Iniciativa OPS</a:t>
            </a:r>
          </a:p>
        </p:txBody>
      </p:sp>
      <p:sp>
        <p:nvSpPr>
          <p:cNvPr id="87044" name="Marcador de número de diapositiva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19FB5C63-F51F-4F29-AAC8-1D4F9D4E5157}" type="slidenum">
              <a:rPr lang="es-CL" altLang="es-CL"/>
              <a:pPr/>
              <a:t>8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6397369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Marcador de imagen de diapositiva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Marcador de notas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MX" altLang="es-MX" smtClean="0"/>
              <a:t>Teletriage : Iniciativa OPS</a:t>
            </a:r>
          </a:p>
        </p:txBody>
      </p:sp>
      <p:sp>
        <p:nvSpPr>
          <p:cNvPr id="89092" name="Marcador de número de diapositiva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2633DE13-33CB-4511-8953-F75265BA9484}" type="slidenum">
              <a:rPr lang="es-CL" altLang="es-CL"/>
              <a:pPr/>
              <a:t>9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33437266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Marcador de imagen de diapositiva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Marcador de notas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CL" altLang="es-MX" smtClean="0">
                <a:solidFill>
                  <a:srgbClr val="000000"/>
                </a:solidFill>
                <a:cs typeface="Times New Roman" panose="02020603050405020304" pitchFamily="18" charset="0"/>
              </a:rPr>
              <a:t>Lo que repercute directamente en La actividad asistencial propia del Consultorio Adosado de Especialidades. desde comienzo de la Pandemia (Abril 2020) se ha limitado a la resolución de lo NO postergable, por ende la actividad electiva de Controles y Lista de Espera han sido suspendidos</a:t>
            </a:r>
            <a:endParaRPr lang="es-CL" altLang="es-MX" smtClean="0"/>
          </a:p>
          <a:p>
            <a:endParaRPr lang="es-MX" altLang="es-MX" smtClean="0"/>
          </a:p>
        </p:txBody>
      </p:sp>
      <p:sp>
        <p:nvSpPr>
          <p:cNvPr id="91140" name="Marcador de número de diapositiva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04FFF4AC-C7B9-4C5B-8D0F-85323B29C074}" type="slidenum">
              <a:rPr lang="es-CL" altLang="es-CL"/>
              <a:pPr/>
              <a:t>10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16051934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Marcador de imagen de diapositiva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  <a:defRPr/>
            </a:pPr>
            <a:r>
              <a:rPr lang="es-MX" dirty="0">
                <a:solidFill>
                  <a:schemeClr val="accent1">
                    <a:lumMod val="75000"/>
                  </a:schemeClr>
                </a:solidFill>
                <a:cs typeface="+mn-cs"/>
              </a:rPr>
              <a:t>Ampliación Unidad Anatomía Patológica.</a:t>
            </a:r>
          </a:p>
          <a:p>
            <a:pPr>
              <a:buFont typeface="Wingdings" panose="05000000000000000000" pitchFamily="2" charset="2"/>
              <a:buChar char="q"/>
              <a:defRPr/>
            </a:pPr>
            <a:endParaRPr lang="es-MX" dirty="0">
              <a:solidFill>
                <a:schemeClr val="accent1">
                  <a:lumMod val="75000"/>
                </a:schemeClr>
              </a:solidFill>
              <a:cs typeface="+mn-cs"/>
            </a:endParaRPr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es-MX" dirty="0">
                <a:solidFill>
                  <a:schemeClr val="accent1">
                    <a:lumMod val="75000"/>
                  </a:schemeClr>
                </a:solidFill>
                <a:cs typeface="+mn-cs"/>
              </a:rPr>
              <a:t>Diseño del Proyecto finalizado, en etapa de licitación de Construcción.</a:t>
            </a:r>
          </a:p>
          <a:p>
            <a:pPr>
              <a:buFont typeface="Wingdings" panose="05000000000000000000" pitchFamily="2" charset="2"/>
              <a:buChar char="q"/>
              <a:defRPr/>
            </a:pPr>
            <a:endParaRPr lang="es-MX" dirty="0">
              <a:solidFill>
                <a:schemeClr val="accent1">
                  <a:lumMod val="75000"/>
                </a:schemeClr>
              </a:solidFill>
              <a:cs typeface="+mn-cs"/>
            </a:endParaRPr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es-MX" dirty="0">
                <a:solidFill>
                  <a:schemeClr val="accent1">
                    <a:lumMod val="75000"/>
                  </a:schemeClr>
                </a:solidFill>
                <a:cs typeface="+mn-cs"/>
              </a:rPr>
              <a:t>Reposición Equipos y Equipamientos con vida útil cumplida.</a:t>
            </a:r>
          </a:p>
          <a:p>
            <a:pPr>
              <a:buFont typeface="Wingdings" panose="05000000000000000000" pitchFamily="2" charset="2"/>
              <a:buChar char="q"/>
              <a:defRPr/>
            </a:pPr>
            <a:endParaRPr lang="es-MX" dirty="0">
              <a:solidFill>
                <a:schemeClr val="accent1">
                  <a:lumMod val="75000"/>
                </a:schemeClr>
              </a:solidFill>
              <a:cs typeface="+mn-cs"/>
            </a:endParaRPr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es-MX" dirty="0">
                <a:solidFill>
                  <a:schemeClr val="accent1">
                    <a:lumMod val="75000"/>
                  </a:schemeClr>
                </a:solidFill>
                <a:cs typeface="+mn-cs"/>
              </a:rPr>
              <a:t>Proyecto Reposición Scanner, en etapa de elaboración Especificaciones Técnicas.</a:t>
            </a:r>
          </a:p>
          <a:p>
            <a:pPr>
              <a:defRPr/>
            </a:pPr>
            <a:endParaRPr lang="es-MX" dirty="0">
              <a:solidFill>
                <a:schemeClr val="accent1">
                  <a:lumMod val="75000"/>
                </a:schemeClr>
              </a:solidFill>
              <a:cs typeface="+mn-cs"/>
            </a:endParaRPr>
          </a:p>
          <a:p>
            <a:pPr algn="just">
              <a:buFont typeface="Wingdings" panose="05000000000000000000" pitchFamily="2" charset="2"/>
              <a:buChar char="q"/>
              <a:defRPr/>
            </a:pPr>
            <a:r>
              <a:rPr lang="es-CL" dirty="0">
                <a:solidFill>
                  <a:srgbClr val="4F81BD">
                    <a:lumMod val="75000"/>
                  </a:srgbClr>
                </a:solidFill>
                <a:latin typeface="Verdana"/>
                <a:ea typeface="ヒラギノ角ゴ Pro W3" charset="-128"/>
                <a:cs typeface="+mn-cs"/>
              </a:rPr>
              <a:t>Continuidad de la técnica de  Biología Molecular en Laboratorio Clínico, lo que permitió dar respuesta local a procesamiento de 462.368 muestras PCR, para Covid-19.</a:t>
            </a:r>
          </a:p>
          <a:p>
            <a:pPr>
              <a:defRPr/>
            </a:pPr>
            <a:endParaRPr lang="es-MX" dirty="0">
              <a:cs typeface="+mn-cs"/>
            </a:endParaRPr>
          </a:p>
        </p:txBody>
      </p:sp>
      <p:sp>
        <p:nvSpPr>
          <p:cNvPr id="94212" name="Marcador de número de diapositiva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29276B0B-5D55-44B7-BA95-11E9F88A4AA0}" type="slidenum">
              <a:rPr lang="es-CL" altLang="es-CL"/>
              <a:pPr/>
              <a:t>12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34049392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Google Shape;148;g12a91f97afe_1_1294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041115087 h 120000"/>
              <a:gd name="T6" fmla="*/ 0 w 120000"/>
              <a:gd name="T7" fmla="*/ 204111508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Google Shape;149;g12a91f97afe_1_1294:notes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es-MX" altLang="es-MX" smtClean="0"/>
          </a:p>
        </p:txBody>
      </p:sp>
      <p:sp>
        <p:nvSpPr>
          <p:cNvPr id="96260" name="Google Shape;150;g12a91f97afe_1_1294:notes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Clr>
                <a:srgbClr val="000000"/>
              </a:buClr>
              <a:buSzPts val="1200"/>
              <a:buFont typeface="Calibri" panose="020F0502020204030204" pitchFamily="34" charset="0"/>
              <a:buNone/>
            </a:pPr>
            <a:fld id="{CBDEC432-28B4-4DD3-ABBE-D493861E9FBA}" type="slidenum">
              <a:rPr lang="es-CL" altLang="es-MX" sz="1200">
                <a:solidFill>
                  <a:srgbClr val="000000"/>
                </a:solidFill>
                <a:cs typeface="Calibri" panose="020F0502020204030204" pitchFamily="34" charset="0"/>
                <a:sym typeface="Calibri" panose="020F0502020204030204" pitchFamily="34" charset="0"/>
              </a:rPr>
              <a:pPr>
                <a:buClr>
                  <a:srgbClr val="000000"/>
                </a:buClr>
                <a:buSzPts val="1200"/>
                <a:buFont typeface="Calibri" panose="020F0502020204030204" pitchFamily="34" charset="0"/>
                <a:buNone/>
              </a:pPr>
              <a:t>13</a:t>
            </a:fld>
            <a:endParaRPr lang="es-MX" altLang="es-MX" sz="1200">
              <a:solidFill>
                <a:srgbClr val="000000"/>
              </a:solidFill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7016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Google Shape;437;g12a91f97afe_1_131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041115087 h 120000"/>
              <a:gd name="T6" fmla="*/ 0 w 120000"/>
              <a:gd name="T7" fmla="*/ 204111508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Google Shape;438;g12a91f97afe_1_131:notes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r>
              <a:rPr lang="es-MX" altLang="es-MX" smtClean="0"/>
              <a:t>Informatico: capacitar a todos los profesionales de la red en relación a las plataformas de salud digital</a:t>
            </a:r>
          </a:p>
        </p:txBody>
      </p:sp>
      <p:sp>
        <p:nvSpPr>
          <p:cNvPr id="98308" name="Google Shape;439;g12a91f97afe_1_131:notes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Clr>
                <a:srgbClr val="000000"/>
              </a:buClr>
              <a:buSzPts val="1200"/>
              <a:buFont typeface="Calibri" panose="020F0502020204030204" pitchFamily="34" charset="0"/>
              <a:buNone/>
            </a:pPr>
            <a:fld id="{29974317-B121-47EC-ACFB-4EFD9B0FEA07}" type="slidenum">
              <a:rPr lang="es-CL" altLang="es-MX" sz="1200">
                <a:solidFill>
                  <a:srgbClr val="000000"/>
                </a:solidFill>
                <a:cs typeface="Calibri" panose="020F0502020204030204" pitchFamily="34" charset="0"/>
                <a:sym typeface="Calibri" panose="020F0502020204030204" pitchFamily="34" charset="0"/>
              </a:rPr>
              <a:pPr>
                <a:buClr>
                  <a:srgbClr val="000000"/>
                </a:buClr>
                <a:buSzPts val="1200"/>
                <a:buFont typeface="Calibri" panose="020F0502020204030204" pitchFamily="34" charset="0"/>
                <a:buNone/>
              </a:pPr>
              <a:t>14</a:t>
            </a:fld>
            <a:endParaRPr lang="es-MX" altLang="es-MX" sz="1200">
              <a:solidFill>
                <a:srgbClr val="000000"/>
              </a:solidFill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453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12192000" cy="66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/>
          <p:cNvCxnSpPr/>
          <p:nvPr/>
        </p:nvCxnSpPr>
        <p:spPr>
          <a:xfrm>
            <a:off x="1208088" y="4343400"/>
            <a:ext cx="987583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/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F8E40A-20AC-4E00-A68B-F21E9A73A365}" type="datetimeFigureOut">
              <a:rPr lang="es-CL" altLang="es-CL"/>
              <a:pPr>
                <a:defRPr/>
              </a:pPr>
              <a:t>17-06-2022</a:t>
            </a:fld>
            <a:endParaRPr lang="es-CL" altLang="es-CL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E48D74-D146-4BAF-98D9-08B323A6AFA6}" type="slidenum">
              <a:rPr lang="es-CL" altLang="es-CL"/>
              <a:pPr/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2930931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DE856-D25F-4D7B-B712-DDC8D23A43BE}" type="datetimeFigureOut">
              <a:rPr lang="es-CL" altLang="es-CL"/>
              <a:pPr>
                <a:defRPr/>
              </a:pPr>
              <a:t>17-06-2022</a:t>
            </a:fld>
            <a:endParaRPr lang="es-CL" alt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25A02F-BAC5-41BB-B3BD-BF8CFA4A17E5}" type="slidenum">
              <a:rPr lang="es-CL" altLang="es-CL"/>
              <a:pPr/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3450961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0750B-1E2E-4EF8-AD62-8991B7682CEB}" type="datetimeFigureOut">
              <a:rPr lang="es-CL" altLang="es-CL"/>
              <a:pPr>
                <a:defRPr/>
              </a:pPr>
              <a:t>17-06-2022</a:t>
            </a:fld>
            <a:endParaRPr lang="es-CL" altLang="es-CL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E21E9B-D0CA-440A-80FF-1267B17F69AE}" type="slidenum">
              <a:rPr lang="es-CL" altLang="es-CL"/>
              <a:pPr/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34456774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73022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solidFill>
                  <a:srgbClr val="000000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pPr>
              <a:defRPr/>
            </a:pPr>
            <a:fld id="{625D4EBF-6CBE-4CFB-B73A-EDF0E5824485}" type="datetime1">
              <a:rPr lang="en-US" altLang="es-CL"/>
              <a:pPr>
                <a:defRPr/>
              </a:pPr>
              <a:t>6/17/2022</a:t>
            </a:fld>
            <a:endParaRPr lang="en-US" alt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18F1A9-7D85-4ABA-B8CB-E0297FEE16D2}" type="slidenum">
              <a:rPr lang="en-US" altLang="es-CL"/>
              <a:pPr/>
              <a:t>‹Nº›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24456844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/>
              <a:t>Gobierno de Chile | Ministerio del Interior</a:t>
            </a:r>
          </a:p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08A7AF5-6DF5-46BF-BCEC-955FD43AD1A7}" type="slidenum">
              <a:rPr lang="en-US" altLang="es-CL"/>
              <a:pPr/>
              <a:t>‹Nº›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32025385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solidFill>
                  <a:srgbClr val="000000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pPr>
              <a:defRPr/>
            </a:pPr>
            <a:fld id="{BE36D3D8-45FC-43FD-849A-FFFE714B6997}" type="datetime1">
              <a:rPr lang="en-US" altLang="es-CL"/>
              <a:pPr>
                <a:defRPr/>
              </a:pPr>
              <a:t>6/17/2022</a:t>
            </a:fld>
            <a:endParaRPr lang="en-US" alt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9AAC7E-B543-438C-9D73-FB2C57D86421}" type="slidenum">
              <a:rPr lang="en-US" altLang="es-CL"/>
              <a:pPr/>
              <a:t>‹Nº›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41464005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solidFill>
                  <a:srgbClr val="000000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pPr>
              <a:defRPr/>
            </a:pPr>
            <a:fld id="{6E76636E-2652-49FE-B029-3E08DEC226F4}" type="datetime1">
              <a:rPr lang="en-US" altLang="es-CL"/>
              <a:pPr>
                <a:defRPr/>
              </a:pPr>
              <a:t>6/17/2022</a:t>
            </a:fld>
            <a:endParaRPr lang="en-US" alt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862CF7-F817-4761-9FF0-C90D43D88372}" type="slidenum">
              <a:rPr lang="en-US" altLang="es-CL"/>
              <a:pPr/>
              <a:t>‹Nº›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23422384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solidFill>
                  <a:srgbClr val="000000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pPr>
              <a:defRPr/>
            </a:pPr>
            <a:fld id="{F5AD880A-21B9-49FA-A002-8B4FA9A348F4}" type="datetime1">
              <a:rPr lang="en-US" altLang="es-CL"/>
              <a:pPr>
                <a:defRPr/>
              </a:pPr>
              <a:t>6/17/2022</a:t>
            </a:fld>
            <a:endParaRPr lang="en-US" alt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C4A16A-11F7-4DC0-A1D6-45A38AD6DA64}" type="slidenum">
              <a:rPr lang="en-US" altLang="es-CL"/>
              <a:pPr/>
              <a:t>‹Nº›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15406073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257B208-4AB3-4B1E-B1D7-165D5D892EFB}" type="slidenum">
              <a:rPr lang="en-US" altLang="es-CL"/>
              <a:pPr/>
              <a:t>‹Nº›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4789106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8976631-60D7-4BD4-A47B-5704F37405D6}" type="slidenum">
              <a:rPr lang="en-US" altLang="es-CL"/>
              <a:pPr/>
              <a:t>‹Nº›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3266140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CB5A58-990F-4519-8086-8CB9299B0FC8}" type="datetimeFigureOut">
              <a:rPr lang="es-CL" altLang="es-CL"/>
              <a:pPr>
                <a:defRPr/>
              </a:pPr>
              <a:t>17-06-2022</a:t>
            </a:fld>
            <a:endParaRPr lang="es-CL" alt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3DB940-3D2C-4168-BF0F-27E7FAA9041C}" type="slidenum">
              <a:rPr lang="es-CL" altLang="es-CL"/>
              <a:pPr/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4708531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E6547D9-E508-48B6-8A83-2029D9F2FDB0}" type="slidenum">
              <a:rPr lang="en-US" altLang="es-CL"/>
              <a:pPr/>
              <a:t>‹Nº›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21909696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B6785AE-5D78-49D2-83FA-1AF75E84C598}" type="slidenum">
              <a:rPr lang="en-US" altLang="es-CL"/>
              <a:pPr/>
              <a:t>‹Nº›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37599399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2017A49-3600-4AA3-8BDC-2D197B8C1EAA}" type="slidenum">
              <a:rPr lang="en-US" altLang="es-CL"/>
              <a:pPr/>
              <a:t>‹Nº›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4785788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026400" y="274639"/>
            <a:ext cx="2743200" cy="5851525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7213600" cy="585152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A1070F4-3699-4BD6-BB0B-DF6972B07B61}" type="slidenum">
              <a:rPr lang="en-US" altLang="es-CL"/>
              <a:pPr/>
              <a:t>‹Nº›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3047336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+mn-cs"/>
              </a:defRPr>
            </a:lvl1pPr>
          </a:lstStyle>
          <a:p>
            <a:pPr>
              <a:defRPr/>
            </a:pPr>
            <a:fld id="{5D997BA5-21A0-4E67-821A-36D10869857C}" type="datetime1">
              <a:rPr lang="en-US" altLang="es-CL"/>
              <a:pPr>
                <a:defRPr/>
              </a:pPr>
              <a:t>6/17/2022</a:t>
            </a:fld>
            <a:endParaRPr lang="en-US" alt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E483EC-A20B-4D35-A67B-6F47B7248824}" type="slidenum">
              <a:rPr lang="en-US" altLang="es-CL"/>
              <a:pPr/>
              <a:t>‹Nº›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27339396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/>
              <a:t>Gobierno de Chile | Ministerio del Interior</a:t>
            </a:r>
          </a:p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4E4182E-7879-411A-9929-BA7CB6D4B6CA}" type="slidenum">
              <a:rPr lang="en-US" altLang="es-CL"/>
              <a:pPr/>
              <a:t>‹Nº›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32844489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+mn-cs"/>
              </a:defRPr>
            </a:lvl1pPr>
          </a:lstStyle>
          <a:p>
            <a:pPr>
              <a:defRPr/>
            </a:pPr>
            <a:fld id="{C6ED0221-E8DB-4B3C-B17F-A810FECC9343}" type="datetime1">
              <a:rPr lang="en-US" altLang="es-CL"/>
              <a:pPr>
                <a:defRPr/>
              </a:pPr>
              <a:t>6/17/2022</a:t>
            </a:fld>
            <a:endParaRPr lang="en-US" alt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95F2E5-F5CF-4854-AD5F-B688445C7CA9}" type="slidenum">
              <a:rPr lang="en-US" altLang="es-CL"/>
              <a:pPr/>
              <a:t>‹Nº›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6230937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+mn-cs"/>
              </a:defRPr>
            </a:lvl1pPr>
          </a:lstStyle>
          <a:p>
            <a:pPr>
              <a:defRPr/>
            </a:pPr>
            <a:fld id="{4AB17E67-1E2F-405E-975F-E478A86DB802}" type="datetime1">
              <a:rPr lang="en-US" altLang="es-CL"/>
              <a:pPr>
                <a:defRPr/>
              </a:pPr>
              <a:t>6/17/2022</a:t>
            </a:fld>
            <a:endParaRPr lang="en-US" alt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75FB8B-C162-40F9-AFB7-6A8DB6750323}" type="slidenum">
              <a:rPr lang="en-US" altLang="es-CL"/>
              <a:pPr/>
              <a:t>‹Nº›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13713722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+mn-cs"/>
              </a:defRPr>
            </a:lvl1pPr>
          </a:lstStyle>
          <a:p>
            <a:pPr>
              <a:defRPr/>
            </a:pPr>
            <a:fld id="{C9B0301F-0559-432C-9F7C-9C5BBE33BC76}" type="datetime1">
              <a:rPr lang="en-US" altLang="es-CL"/>
              <a:pPr>
                <a:defRPr/>
              </a:pPr>
              <a:t>6/17/2022</a:t>
            </a:fld>
            <a:endParaRPr lang="en-US" alt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8B7FF-9979-4F6B-B1A1-E3B06C00C2EE}" type="slidenum">
              <a:rPr lang="en-US" altLang="es-CL"/>
              <a:pPr/>
              <a:t>‹Nº›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37231005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4B980D3-AC06-4FF3-BFA8-8A68A8C84423}" type="slidenum">
              <a:rPr lang="en-US" altLang="es-CL"/>
              <a:pPr/>
              <a:t>‹Nº›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1429678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/>
          <p:cNvCxnSpPr/>
          <p:nvPr/>
        </p:nvCxnSpPr>
        <p:spPr>
          <a:xfrm>
            <a:off x="1208088" y="4343400"/>
            <a:ext cx="987583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/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4833A8-C6B0-4A5D-AB66-80BD037726DD}" type="datetimeFigureOut">
              <a:rPr lang="es-CL" altLang="es-CL"/>
              <a:pPr>
                <a:defRPr/>
              </a:pPr>
              <a:t>17-06-2022</a:t>
            </a:fld>
            <a:endParaRPr lang="es-CL" altLang="es-CL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F17542-6CFE-4F20-9CB6-458BF0443F5A}" type="slidenum">
              <a:rPr lang="es-CL" altLang="es-CL"/>
              <a:pPr/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20030987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912BE29-DFE5-493D-A926-8D91EFBC9987}" type="slidenum">
              <a:rPr lang="en-US" altLang="es-CL"/>
              <a:pPr/>
              <a:t>‹Nº›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16279041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928CDBE-93A3-4D6B-B2D8-AEA914E3FD21}" type="slidenum">
              <a:rPr lang="en-US" altLang="es-CL"/>
              <a:pPr/>
              <a:t>‹Nº›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42599034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5145015-07B6-4E20-8067-F2D75C096063}" type="slidenum">
              <a:rPr lang="en-US" altLang="es-CL"/>
              <a:pPr/>
              <a:t>‹Nº›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11557761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CDB8D70-8F7F-4793-80F9-6797255B9AA9}" type="slidenum">
              <a:rPr lang="en-US" altLang="es-CL"/>
              <a:pPr/>
              <a:t>‹Nº›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2024335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026400" y="274639"/>
            <a:ext cx="2743200" cy="5851525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7213600" cy="585152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CABFF23-C776-4819-A3BD-6C4BCC98E808}" type="slidenum">
              <a:rPr lang="en-US" altLang="es-CL"/>
              <a:pPr/>
              <a:t>‹Nº›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1023487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pPr>
              <a:defRPr/>
            </a:pPr>
            <a:fld id="{18EE5664-055E-4EE1-81E8-DFAA966C52A1}" type="datetime1">
              <a:rPr lang="en-US" altLang="es-CL"/>
              <a:pPr>
                <a:defRPr/>
              </a:pPr>
              <a:t>6/17/2022</a:t>
            </a:fld>
            <a:endParaRPr lang="en-US" alt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0BE698-41E5-4F05-9E61-D713FCEB8AF8}" type="slidenum">
              <a:rPr lang="en-US" altLang="es-CL"/>
              <a:pPr/>
              <a:t>‹Nº›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37858364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/>
              <a:t>Gobierno de Chile | Ministerio del Interior</a:t>
            </a:r>
          </a:p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6FBBB28-C665-4636-8F16-36D9719E6078}" type="slidenum">
              <a:rPr lang="en-US" altLang="es-CL"/>
              <a:pPr/>
              <a:t>‹Nº›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4450852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pPr>
              <a:defRPr/>
            </a:pPr>
            <a:fld id="{8695D4D5-369E-4BCA-9A72-079270390E17}" type="datetime1">
              <a:rPr lang="en-US" altLang="es-CL"/>
              <a:pPr>
                <a:defRPr/>
              </a:pPr>
              <a:t>6/17/2022</a:t>
            </a:fld>
            <a:endParaRPr lang="en-US" alt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4A42E7-B70C-4CC6-BD4B-14A32330F40C}" type="slidenum">
              <a:rPr lang="en-US" altLang="es-CL"/>
              <a:pPr/>
              <a:t>‹Nº›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26192158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pPr>
              <a:defRPr/>
            </a:pPr>
            <a:fld id="{B6FEF8CD-2FC6-4C97-B23D-A13FD10B37C1}" type="datetime1">
              <a:rPr lang="en-US" altLang="es-CL"/>
              <a:pPr>
                <a:defRPr/>
              </a:pPr>
              <a:t>6/17/2022</a:t>
            </a:fld>
            <a:endParaRPr lang="en-US" alt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C3C036-9D76-4DD9-9F2F-327FC5ECDE74}" type="slidenum">
              <a:rPr lang="en-US" altLang="es-CL"/>
              <a:pPr/>
              <a:t>‹Nº›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35110728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pPr>
              <a:defRPr/>
            </a:pPr>
            <a:fld id="{CC651548-7290-4CA3-A942-F61D68FA8AD8}" type="datetime1">
              <a:rPr lang="en-US" altLang="es-CL"/>
              <a:pPr>
                <a:defRPr/>
              </a:pPr>
              <a:t>6/17/2022</a:t>
            </a:fld>
            <a:endParaRPr lang="en-US" alt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25C0D6-D9A2-4198-A37A-6436F3354FF3}" type="slidenum">
              <a:rPr lang="en-US" altLang="es-CL"/>
              <a:pPr/>
              <a:t>‹Nº›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4017385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33B396-D31B-41AB-B2AF-D71712D2B722}" type="datetimeFigureOut">
              <a:rPr lang="es-CL" altLang="es-CL"/>
              <a:pPr>
                <a:defRPr/>
              </a:pPr>
              <a:t>17-06-2022</a:t>
            </a:fld>
            <a:endParaRPr lang="es-CL" altLang="es-C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909869-059C-43C9-80A9-3BA87D30A9C7}" type="slidenum">
              <a:rPr lang="es-CL" altLang="es-CL"/>
              <a:pPr/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21938302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DEF6FCF-2368-4AC1-B425-F2C240EFC447}" type="slidenum">
              <a:rPr lang="en-US" altLang="es-CL"/>
              <a:pPr/>
              <a:t>‹Nº›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3877926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56EC073-45D8-4531-B67C-35D43C057021}" type="slidenum">
              <a:rPr lang="en-US" altLang="es-CL"/>
              <a:pPr/>
              <a:t>‹Nº›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42565170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8500FA3-6568-427B-9212-E45833212D8F}" type="slidenum">
              <a:rPr lang="en-US" altLang="es-CL"/>
              <a:pPr/>
              <a:t>‹Nº›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4415950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B26ED0D-B0A0-47F8-996A-6A882238B52F}" type="slidenum">
              <a:rPr lang="en-US" altLang="es-CL"/>
              <a:pPr/>
              <a:t>‹Nº›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18443318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8CEBC93-B399-4F45-9E11-A2E4E4CCE0C3}" type="slidenum">
              <a:rPr lang="en-US" altLang="es-CL"/>
              <a:pPr/>
              <a:t>‹Nº›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10456006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026400" y="274639"/>
            <a:ext cx="2743200" cy="5851525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7213600" cy="585152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B6B1CBE-127B-475F-A323-5781BD97FE9F}" type="slidenum">
              <a:rPr lang="en-US" altLang="es-CL"/>
              <a:pPr/>
              <a:t>‹Nº›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21992858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prstClr val="black"/>
                </a:solidFill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fld id="{AC7443B4-CED9-4180-A411-AEFE04F3E7EA}" type="datetime1">
              <a:rPr lang="en-US"/>
              <a:pPr>
                <a:defRPr/>
              </a:pPr>
              <a:t>6/17/2022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0D0825-C90D-43EC-80D5-AF4A55F27C17}" type="slidenum">
              <a:rPr lang="en-US" altLang="es-MX"/>
              <a:pPr/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36073010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/>
              <a:t>Gobierno de Chile | Ministerio del Interior</a:t>
            </a:r>
          </a:p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834C85A-D3E4-45BF-BF3F-38DD55A70D2A}" type="slidenum">
              <a:rPr lang="en-US" altLang="es-MX"/>
              <a:pPr/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18920112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prstClr val="black"/>
                </a:solidFill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fld id="{15FEDD63-97EE-484F-A9B2-6C6E8A0663D2}" type="datetime1">
              <a:rPr lang="en-US"/>
              <a:pPr>
                <a:defRPr/>
              </a:pPr>
              <a:t>6/17/2022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09CD18-EAB2-4A46-AC32-E1E5AA0E4374}" type="slidenum">
              <a:rPr lang="en-US" altLang="es-MX"/>
              <a:pPr/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31451255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prstClr val="black"/>
                </a:solidFill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fld id="{4670A2EB-C1CA-4627-AA94-6DC41F707ECF}" type="datetime1">
              <a:rPr lang="en-US"/>
              <a:pPr>
                <a:defRPr/>
              </a:pPr>
              <a:t>6/17/2022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CAADB8-0A79-4359-A91A-8CED29D70F8F}" type="slidenum">
              <a:rPr lang="en-US" altLang="es-MX"/>
              <a:pPr/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3660571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C488B0-84E9-4C9B-B06C-E147CC7AA4C8}" type="datetimeFigureOut">
              <a:rPr lang="es-CL" altLang="es-CL"/>
              <a:pPr>
                <a:defRPr/>
              </a:pPr>
              <a:t>17-06-2022</a:t>
            </a:fld>
            <a:endParaRPr lang="es-CL" altLang="es-CL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59A616-FC07-4AA5-86FF-D29548D5A6F5}" type="slidenum">
              <a:rPr lang="es-CL" altLang="es-CL"/>
              <a:pPr/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98557567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prstClr val="black"/>
                </a:solidFill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fld id="{EDE4BB1A-7514-437A-813A-1746B85D3387}" type="datetime1">
              <a:rPr lang="en-US"/>
              <a:pPr>
                <a:defRPr/>
              </a:pPr>
              <a:t>6/17/2022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F992F0-928E-43E4-959B-D993B59601DA}" type="slidenum">
              <a:rPr lang="en-US" altLang="es-MX"/>
              <a:pPr/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1771508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FC4C7A5-5BE6-4CD2-B0D3-82D234765DB7}" type="slidenum">
              <a:rPr lang="en-US" altLang="es-MX"/>
              <a:pPr/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12635126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0F522FF-D47B-49EA-BDED-5431813C46CE}" type="slidenum">
              <a:rPr lang="en-US" altLang="es-MX"/>
              <a:pPr/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1356447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0587222-786D-4D9F-BD53-6A612F194F1E}" type="slidenum">
              <a:rPr lang="en-US" altLang="es-MX"/>
              <a:pPr/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300295118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D56F8C7-1DB5-436F-ABBB-120910992BFE}" type="slidenum">
              <a:rPr lang="en-US" altLang="es-MX"/>
              <a:pPr/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34051889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72AC12C-D601-4AD2-992E-E65D260FFE94}" type="slidenum">
              <a:rPr lang="en-US" altLang="es-MX"/>
              <a:pPr/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121145739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026400" y="274639"/>
            <a:ext cx="2743200" cy="5851525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7213600" cy="585152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A627C07-D5D7-439A-9721-98EC7B2BA991}" type="slidenum">
              <a:rPr lang="en-US" altLang="es-MX"/>
              <a:pPr/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303532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2DE99-F036-459B-A13F-CA7395ECF0D0}" type="datetimeFigureOut">
              <a:rPr lang="es-CL"/>
              <a:pPr>
                <a:defRPr/>
              </a:pPr>
              <a:t>17-06-2022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A616A2-31F7-4BC6-BB6D-7C785B6FC5C9}" type="slidenum">
              <a:rPr lang="es-CL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5414951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9CEA0-E034-4A75-87B2-1E8D06B76E2E}" type="datetimeFigureOut">
              <a:rPr lang="es-CL"/>
              <a:pPr>
                <a:defRPr/>
              </a:pPr>
              <a:t>17-06-2022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872314-272F-49B4-8288-326A79957830}" type="slidenum">
              <a:rPr lang="es-CL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638135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9DD864-927A-453C-8C64-A7E3AE6AAF3E}" type="datetimeFigureOut">
              <a:rPr lang="es-CL"/>
              <a:pPr>
                <a:defRPr/>
              </a:pPr>
              <a:t>17-06-2022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C0ECB2-C46C-46E4-8281-809847DA0ED2}" type="slidenum">
              <a:rPr lang="es-CL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84292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2DB4B-05EE-4B9D-993B-8869712D1623}" type="datetimeFigureOut">
              <a:rPr lang="es-CL" altLang="es-CL"/>
              <a:pPr>
                <a:defRPr/>
              </a:pPr>
              <a:t>17-06-2022</a:t>
            </a:fld>
            <a:endParaRPr lang="es-CL" altLang="es-C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069806-02B6-49F6-9C55-413EC61D0919}" type="slidenum">
              <a:rPr lang="es-CL" altLang="es-CL"/>
              <a:pPr/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245193726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146CE-F0AF-461E-BD6E-722355AE5428}" type="datetimeFigureOut">
              <a:rPr lang="es-CL"/>
              <a:pPr>
                <a:defRPr/>
              </a:pPr>
              <a:t>17-06-2022</a:t>
            </a:fld>
            <a:endParaRPr lang="es-CL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DAB721-FADD-4D1B-A820-241281666D98}" type="slidenum">
              <a:rPr lang="es-CL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486132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32DFF7-FA87-4881-A312-D135D647BE07}" type="datetimeFigureOut">
              <a:rPr lang="es-CL"/>
              <a:pPr>
                <a:defRPr/>
              </a:pPr>
              <a:t>17-06-2022</a:t>
            </a:fld>
            <a:endParaRPr lang="es-CL"/>
          </a:p>
        </p:txBody>
      </p:sp>
      <p:sp>
        <p:nvSpPr>
          <p:cNvPr id="8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9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EB83D0-B08E-4F1B-B57D-314860FDEFCA}" type="slidenum">
              <a:rPr lang="es-CL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879105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0C26D9-6AB1-42CF-87DD-A76392F30CFD}" type="datetimeFigureOut">
              <a:rPr lang="es-CL"/>
              <a:pPr>
                <a:defRPr/>
              </a:pPr>
              <a:t>17-06-2022</a:t>
            </a:fld>
            <a:endParaRPr lang="es-CL"/>
          </a:p>
        </p:txBody>
      </p:sp>
      <p:sp>
        <p:nvSpPr>
          <p:cNvPr id="4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5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220F41-491C-4A4B-829E-1BBD0F75271A}" type="slidenum">
              <a:rPr lang="es-CL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736432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D66B09-3843-4E8F-BB57-C48EFBB798BD}" type="datetimeFigureOut">
              <a:rPr lang="es-CL"/>
              <a:pPr>
                <a:defRPr/>
              </a:pPr>
              <a:t>17-06-2022</a:t>
            </a:fld>
            <a:endParaRPr lang="es-CL"/>
          </a:p>
        </p:txBody>
      </p:sp>
      <p:sp>
        <p:nvSpPr>
          <p:cNvPr id="3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4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5C095C-B1A1-45C4-9540-614F3458354B}" type="slidenum">
              <a:rPr lang="es-CL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931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EC22F2-B656-40D5-A43A-39311AD7725C}" type="datetimeFigureOut">
              <a:rPr lang="es-CL"/>
              <a:pPr>
                <a:defRPr/>
              </a:pPr>
              <a:t>17-06-2022</a:t>
            </a:fld>
            <a:endParaRPr lang="es-CL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8A928E-FFE1-4D3B-9019-E001DDB9A866}" type="slidenum">
              <a:rPr lang="es-CL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7205650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s-CL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E9F6D-1FA2-4ECF-9BEB-15D988E69ED9}" type="datetimeFigureOut">
              <a:rPr lang="es-CL"/>
              <a:pPr>
                <a:defRPr/>
              </a:pPr>
              <a:t>17-06-2022</a:t>
            </a:fld>
            <a:endParaRPr lang="es-CL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B6860F-9DFD-46EA-BC7E-B7C837B1B11D}" type="slidenum">
              <a:rPr lang="es-CL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2678822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B160CA-103E-41C1-B5C2-3A0EEE679354}" type="datetimeFigureOut">
              <a:rPr lang="es-CL"/>
              <a:pPr>
                <a:defRPr/>
              </a:pPr>
              <a:t>17-06-2022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39455B-3557-49B3-AE23-F6CFCFBB8A77}" type="slidenum">
              <a:rPr lang="es-CL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794942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A33E5B-F175-4A5B-AA2E-49CAB00D0865}" type="datetimeFigureOut">
              <a:rPr lang="es-CL"/>
              <a:pPr>
                <a:defRPr/>
              </a:pPr>
              <a:t>17-06-2022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B0F71F-8707-4CDF-9881-253503DFB0AB}" type="slidenum">
              <a:rPr lang="es-CL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326846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pPr>
              <a:defRPr/>
            </a:pPr>
            <a:fld id="{18EE5664-055E-4EE1-81E8-DFAA966C52A1}" type="datetime1">
              <a:rPr lang="en-US" altLang="es-CL"/>
              <a:pPr>
                <a:defRPr/>
              </a:pPr>
              <a:t>6/17/2022</a:t>
            </a:fld>
            <a:endParaRPr lang="en-US" alt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908BEC-9DA3-4F0C-88C8-8C5F10E10424}" type="slidenum">
              <a:rPr lang="en-US" altLang="es-CL"/>
              <a:pPr/>
              <a:t>‹Nº›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348865744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/>
              <a:t>Gobierno de Chile | Ministerio del Interior</a:t>
            </a:r>
          </a:p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AC4F443-36AA-44F4-8F4D-B72C9DB50075}" type="slidenum">
              <a:rPr lang="en-US" altLang="es-CL"/>
              <a:pPr/>
              <a:t>‹Nº›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546153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5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44707E-07DA-4768-8F3C-458102B48ACC}" type="datetimeFigureOut">
              <a:rPr lang="es-CL" altLang="es-CL"/>
              <a:pPr>
                <a:defRPr/>
              </a:pPr>
              <a:t>17-06-2022</a:t>
            </a:fld>
            <a:endParaRPr lang="es-CL" altLang="es-CL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E3DE1F-262E-4C68-B79B-05018C25B4B9}" type="slidenum">
              <a:rPr lang="es-CL" altLang="es-CL"/>
              <a:pPr/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163395671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pPr>
              <a:defRPr/>
            </a:pPr>
            <a:fld id="{8695D4D5-369E-4BCA-9A72-079270390E17}" type="datetime1">
              <a:rPr lang="en-US" altLang="es-CL"/>
              <a:pPr>
                <a:defRPr/>
              </a:pPr>
              <a:t>6/17/2022</a:t>
            </a:fld>
            <a:endParaRPr lang="en-US" alt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2120B6-F151-4DE6-B6CD-B00E94A4AD2C}" type="slidenum">
              <a:rPr lang="en-US" altLang="es-CL"/>
              <a:pPr/>
              <a:t>‹Nº›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22620994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pPr>
              <a:defRPr/>
            </a:pPr>
            <a:fld id="{B6FEF8CD-2FC6-4C97-B23D-A13FD10B37C1}" type="datetime1">
              <a:rPr lang="en-US" altLang="es-CL"/>
              <a:pPr>
                <a:defRPr/>
              </a:pPr>
              <a:t>6/17/2022</a:t>
            </a:fld>
            <a:endParaRPr lang="en-US" alt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3D1E8B-E251-4861-8F5B-F86D7E0B0BA5}" type="slidenum">
              <a:rPr lang="en-US" altLang="es-CL"/>
              <a:pPr/>
              <a:t>‹Nº›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81920922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pPr>
              <a:defRPr/>
            </a:pPr>
            <a:fld id="{CC651548-7290-4CA3-A942-F61D68FA8AD8}" type="datetime1">
              <a:rPr lang="en-US" altLang="es-CL"/>
              <a:pPr>
                <a:defRPr/>
              </a:pPr>
              <a:t>6/17/2022</a:t>
            </a:fld>
            <a:endParaRPr lang="en-US" alt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1CA8F5-C8F8-4831-9CA5-60464110C4B9}" type="slidenum">
              <a:rPr lang="en-US" altLang="es-CL"/>
              <a:pPr/>
              <a:t>‹Nº›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339606578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D32EE06-4D95-406B-A5E7-1B05BE607B68}" type="slidenum">
              <a:rPr lang="en-US" altLang="es-CL"/>
              <a:pPr/>
              <a:t>‹Nº›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47060550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49C0E10-1515-4613-9F74-23C048D2AAC3}" type="slidenum">
              <a:rPr lang="en-US" altLang="es-CL"/>
              <a:pPr/>
              <a:t>‹Nº›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321933906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B222B6D-CF83-4F9A-895F-018DF77A99C7}" type="slidenum">
              <a:rPr lang="en-US" altLang="es-CL"/>
              <a:pPr/>
              <a:t>‹Nº›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412270571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113A8E8-A910-4667-B673-0086BA03A14D}" type="slidenum">
              <a:rPr lang="en-US" altLang="es-CL"/>
              <a:pPr/>
              <a:t>‹Nº›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83092384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254D76A-8339-4E12-9291-CCA8486EAC25}" type="slidenum">
              <a:rPr lang="en-US" altLang="es-CL"/>
              <a:pPr/>
              <a:t>‹Nº›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382439534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026400" y="274639"/>
            <a:ext cx="2743200" cy="5851525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7213600" cy="585152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48B74DD-C5B4-4CE7-AC41-1F481C6C8CFA}" type="slidenum">
              <a:rPr lang="en-US" altLang="es-CL"/>
              <a:pPr/>
              <a:t>‹Nº›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145060531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D442656-4F95-4079-97C8-958932BE5B35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525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0"/>
            <a:ext cx="40513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4040188" y="0"/>
            <a:ext cx="635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/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465138" y="6459538"/>
            <a:ext cx="26193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AB07FF-7CF6-4359-9682-145EE3E60D1F}" type="datetimeFigureOut">
              <a:rPr lang="es-CL" altLang="es-CL"/>
              <a:pPr>
                <a:defRPr/>
              </a:pPr>
              <a:t>17-06-2022</a:t>
            </a:fld>
            <a:endParaRPr lang="es-CL" altLang="es-CL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538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1583FBD-CA61-4E2F-A270-52BA946C76B0}" type="slidenum">
              <a:rPr lang="es-CL" altLang="es-CL"/>
              <a:pPr/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274692398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B28F844-6CDA-4777-B88D-1F3D03B8F91E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12178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-60" charset="0"/>
                <a:ea typeface="ヒラギノ角ゴ Pro W3" pitchFamily="-60" charset="-128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400" y="6527800"/>
            <a:ext cx="3860800" cy="2460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ea typeface="ヒラギノ角ゴ Pro W3" pitchFamily="-60" charset="-128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140F4D-B537-4ED0-9DE6-B0C09DEE8E13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99483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B1065CB-B8AC-4B66-9375-F7A2694221DA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30940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-60" charset="0"/>
                <a:ea typeface="ヒラギノ角ゴ Pro W3" pitchFamily="-60" charset="-128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5400" y="6527800"/>
            <a:ext cx="3860800" cy="2460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ea typeface="ヒラギノ角ゴ Pro W3" pitchFamily="-60" charset="-128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B8C663-17CC-4D14-8442-83BC2297680C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58905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1074423-6D3A-44C4-A49D-976D635D953C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99996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7238363-2CAB-4C3A-AF3E-8257385C59FC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02727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E9112BA-4D1B-4BCE-8ACA-60B4EBB518A3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76887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A94143D-1A7B-484A-B516-FD298FE50854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21056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9184065-1C0B-46E8-A76B-E1486940E204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20715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026400" y="274639"/>
            <a:ext cx="2743200" cy="5851525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7213600" cy="585152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DB54260-611E-4A22-8AB7-09BF6B81EC5D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469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0" y="4914900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/>
              <a:t>Haga clic en el icono para agregar una imagen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EDF62C-7C08-40BE-884E-1471B5E69D03}" type="datetimeFigureOut">
              <a:rPr lang="es-CL" altLang="es-CL"/>
              <a:pPr>
                <a:defRPr/>
              </a:pPr>
              <a:t>17-06-2022</a:t>
            </a:fld>
            <a:endParaRPr lang="es-CL" altLang="es-CL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3C2D82-3406-465F-91A5-7766F221EC0E}" type="slidenum">
              <a:rPr lang="es-CL" altLang="es-CL"/>
              <a:pPr/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46849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6963" y="287338"/>
            <a:ext cx="10058400" cy="14493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s-ES" altLang="es-CL"/>
              <a:t>Haga clic para modificar el estilo de título del patrón</a:t>
            </a:r>
            <a:endParaRPr lang="en-US" altLang="es-CL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96963" y="1846263"/>
            <a:ext cx="100584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L" smtClean="0"/>
              <a:t>Haga clic para modificar el estilo de texto del patrón</a:t>
            </a:r>
          </a:p>
          <a:p>
            <a:pPr lvl="1"/>
            <a:r>
              <a:rPr lang="es-ES" altLang="es-CL" smtClean="0"/>
              <a:t>Segundo nivel</a:t>
            </a:r>
          </a:p>
          <a:p>
            <a:pPr lvl="2"/>
            <a:r>
              <a:rPr lang="es-ES" altLang="es-CL" smtClean="0"/>
              <a:t>Tercer nivel</a:t>
            </a:r>
          </a:p>
          <a:p>
            <a:pPr lvl="3"/>
            <a:r>
              <a:rPr lang="es-ES" altLang="es-CL" smtClean="0"/>
              <a:t>Cuarto nivel</a:t>
            </a:r>
          </a:p>
          <a:p>
            <a:pPr lvl="4"/>
            <a:r>
              <a:rPr lang="es-ES" altLang="es-CL" smtClean="0"/>
              <a:t>Quinto nivel</a:t>
            </a:r>
            <a:endParaRPr lang="en-US" altLang="es-CL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6963" y="6459538"/>
            <a:ext cx="247332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172372BE-7F56-41D4-8448-F2C218519716}" type="datetimeFigureOut">
              <a:rPr lang="es-CL" altLang="es-CL"/>
              <a:pPr>
                <a:defRPr/>
              </a:pPr>
              <a:t>17-06-2022</a:t>
            </a:fld>
            <a:endParaRPr lang="es-CL" alt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75" y="6459538"/>
            <a:ext cx="4822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1238" y="6459538"/>
            <a:ext cx="13112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</a:defRPr>
            </a:lvl1pPr>
          </a:lstStyle>
          <a:p>
            <a:fld id="{7D758F27-1EA0-421D-84C1-7641F305CE6D}" type="slidenum">
              <a:rPr lang="es-CL" altLang="es-CL"/>
              <a:pPr/>
              <a:t>‹Nº›</a:t>
            </a:fld>
            <a:endParaRPr lang="es-CL" altLang="es-CL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800" y="1738313"/>
            <a:ext cx="996632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7220" r:id="rId1"/>
    <p:sldLayoutId id="2147487195" r:id="rId2"/>
    <p:sldLayoutId id="2147487221" r:id="rId3"/>
    <p:sldLayoutId id="2147487196" r:id="rId4"/>
    <p:sldLayoutId id="2147487197" r:id="rId5"/>
    <p:sldLayoutId id="2147487198" r:id="rId6"/>
    <p:sldLayoutId id="2147487222" r:id="rId7"/>
    <p:sldLayoutId id="2147487223" r:id="rId8"/>
    <p:sldLayoutId id="2147487224" r:id="rId9"/>
    <p:sldLayoutId id="2147487199" r:id="rId10"/>
    <p:sldLayoutId id="2147487225" r:id="rId11"/>
    <p:sldLayoutId id="2147487226" r:id="rId12"/>
  </p:sldLayoutIdLst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 kern="1200" spc="-50">
          <a:solidFill>
            <a:srgbClr val="404040"/>
          </a:solidFill>
          <a:latin typeface="+mj-lt"/>
          <a:ea typeface="MS PGothic" panose="020B0600070205080204" pitchFamily="34" charset="-128"/>
          <a:cs typeface="MS PGothic" panose="020B0600070205080204" pitchFamily="34" charset="-128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  <a:ea typeface="MS PGothic" panose="020B0600070205080204" pitchFamily="34" charset="-128"/>
          <a:cs typeface="MS PGothic" panose="020B0600070205080204" pitchFamily="34" charset="-128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  <a:ea typeface="MS PGothic" panose="020B0600070205080204" pitchFamily="34" charset="-128"/>
          <a:cs typeface="MS PGothic" panose="020B0600070205080204" pitchFamily="34" charset="-128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  <a:ea typeface="MS PGothic" panose="020B0600070205080204" pitchFamily="34" charset="-128"/>
          <a:cs typeface="MS PGothic" panose="020B0600070205080204" pitchFamily="34" charset="-128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  <a:ea typeface="MS PGothic" panose="020B0600070205080204" pitchFamily="34" charset="-128"/>
          <a:cs typeface="MS PGothic" panose="020B0600070205080204" pitchFamily="34" charset="-128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  <a:ea typeface="MS PGothic" panose="020B0600070205080204" pitchFamily="34" charset="-128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  <a:ea typeface="MS PGothic" panose="020B0600070205080204" pitchFamily="34" charset="-128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  <a:ea typeface="MS PGothic" panose="020B0600070205080204" pitchFamily="34" charset="-128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  <a:ea typeface="MS PGothic" panose="020B0600070205080204" pitchFamily="34" charset="-128"/>
        </a:defRPr>
      </a:lvl9pPr>
    </p:titleStyle>
    <p:bodyStyle>
      <a:lvl1pPr marL="90488" indent="-90488" algn="l" rtl="0" eaLnBrk="0" fontAlgn="base" hangingPunct="0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rgbClr val="404040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1pPr>
      <a:lvl2pPr marL="38258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kern="1200">
          <a:solidFill>
            <a:srgbClr val="404040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2pPr>
      <a:lvl3pPr marL="56673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3pPr>
      <a:lvl4pPr marL="749300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4pPr>
      <a:lvl5pPr marL="931863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203200" y="152400"/>
            <a:ext cx="108854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CL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03200" y="1477963"/>
            <a:ext cx="1090295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CL" smtClean="0"/>
              <a:t>Click to edit Master text styles</a:t>
            </a:r>
          </a:p>
          <a:p>
            <a:pPr lvl="1"/>
            <a:r>
              <a:rPr lang="en-US" altLang="es-CL" smtClean="0"/>
              <a:t>Second level</a:t>
            </a:r>
          </a:p>
          <a:p>
            <a:pPr lvl="2"/>
            <a:r>
              <a:rPr lang="en-US" altLang="es-CL" smtClean="0"/>
              <a:t>Third level</a:t>
            </a:r>
          </a:p>
          <a:p>
            <a:pPr lvl="3"/>
            <a:r>
              <a:rPr lang="en-US" altLang="es-CL" smtClean="0"/>
              <a:t>Fourth level</a:t>
            </a:r>
          </a:p>
          <a:p>
            <a:pPr lvl="4"/>
            <a:r>
              <a:rPr lang="en-US" altLang="es-CL" smtClean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00" y="6527800"/>
            <a:ext cx="3860800" cy="2460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buFontTx/>
              <a:buNone/>
              <a:defRPr sz="900" u="none">
                <a:solidFill>
                  <a:srgbClr val="898989"/>
                </a:solidFill>
                <a:latin typeface="Verdana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r>
              <a:rPr lang="es-ES_tradnl"/>
              <a:t>Gobierno de Chile | Ministerio del Interior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3888" y="6527800"/>
            <a:ext cx="2844800" cy="1936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898989"/>
                </a:solidFill>
                <a:latin typeface="Verdana" panose="020B0604030504040204" pitchFamily="34" charset="0"/>
              </a:defRPr>
            </a:lvl1pPr>
          </a:lstStyle>
          <a:p>
            <a:fld id="{20ED35B1-C3D1-4FC0-8A5F-B4F8F729366A}" type="slidenum">
              <a:rPr lang="en-US" altLang="es-CL"/>
              <a:pPr/>
              <a:t>‹Nº›</a:t>
            </a:fld>
            <a:endParaRPr lang="en-US" altLang="es-CL"/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11218863" y="-6350"/>
            <a:ext cx="377825" cy="866775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2700000" algn="br" rotWithShape="0">
              <a:srgbClr val="808080">
                <a:alpha val="25000"/>
              </a:srgbClr>
            </a:outerShdw>
          </a:effectLst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eaLnBrk="1" hangingPunct="1">
              <a:defRPr/>
            </a:pPr>
            <a:endParaRPr lang="es-ES" altLang="es-CL" sz="18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8199" name="Rectangle 7"/>
          <p:cNvSpPr>
            <a:spLocks noChangeArrowheads="1"/>
          </p:cNvSpPr>
          <p:nvPr/>
        </p:nvSpPr>
        <p:spPr bwMode="auto">
          <a:xfrm>
            <a:off x="11596688" y="0"/>
            <a:ext cx="463550" cy="860425"/>
          </a:xfrm>
          <a:prstGeom prst="rect">
            <a:avLst/>
          </a:prstGeom>
          <a:solidFill>
            <a:srgbClr val="EF4144"/>
          </a:solidFill>
          <a:ln>
            <a:noFill/>
          </a:ln>
          <a:effectLst>
            <a:outerShdw dist="38100" dir="2700000" rotWithShape="0">
              <a:srgbClr val="808080">
                <a:alpha val="25000"/>
              </a:srgbClr>
            </a:outerShdw>
          </a:effectLst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eaLnBrk="1" hangingPunct="1">
              <a:defRPr/>
            </a:pPr>
            <a:endParaRPr lang="es-ES" altLang="es-CL" sz="18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8200" name="Rectangle 9"/>
          <p:cNvSpPr>
            <a:spLocks noChangeArrowheads="1"/>
          </p:cNvSpPr>
          <p:nvPr/>
        </p:nvSpPr>
        <p:spPr bwMode="auto">
          <a:xfrm>
            <a:off x="11218863" y="6400800"/>
            <a:ext cx="377825" cy="457200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12899965" algn="br" rotWithShape="0">
              <a:srgbClr val="808080">
                <a:alpha val="25000"/>
              </a:srgbClr>
            </a:outerShdw>
          </a:effectLst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eaLnBrk="1" hangingPunct="1">
              <a:defRPr/>
            </a:pPr>
            <a:endParaRPr lang="es-ES" altLang="es-CL" sz="18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8201" name="Rectangle 10"/>
          <p:cNvSpPr>
            <a:spLocks noChangeArrowheads="1"/>
          </p:cNvSpPr>
          <p:nvPr/>
        </p:nvSpPr>
        <p:spPr bwMode="auto">
          <a:xfrm>
            <a:off x="11596688" y="6400800"/>
            <a:ext cx="463550" cy="457200"/>
          </a:xfrm>
          <a:prstGeom prst="rect">
            <a:avLst/>
          </a:prstGeom>
          <a:solidFill>
            <a:srgbClr val="EF4144"/>
          </a:solidFill>
          <a:ln>
            <a:noFill/>
          </a:ln>
          <a:effectLst>
            <a:outerShdw dist="38100" dir="12899965" rotWithShape="0">
              <a:srgbClr val="808080">
                <a:alpha val="25000"/>
              </a:srgbClr>
            </a:outerShdw>
          </a:effectLst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eaLnBrk="1" hangingPunct="1">
              <a:defRPr/>
            </a:pPr>
            <a:endParaRPr lang="es-ES" altLang="es-CL" sz="18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227" r:id="rId1"/>
    <p:sldLayoutId id="2147487228" r:id="rId2"/>
    <p:sldLayoutId id="2147487229" r:id="rId3"/>
    <p:sldLayoutId id="2147487230" r:id="rId4"/>
    <p:sldLayoutId id="2147487231" r:id="rId5"/>
    <p:sldLayoutId id="2147487232" r:id="rId6"/>
    <p:sldLayoutId id="2147487233" r:id="rId7"/>
    <p:sldLayoutId id="2147487234" r:id="rId8"/>
    <p:sldLayoutId id="2147487235" r:id="rId9"/>
    <p:sldLayoutId id="2147487236" r:id="rId10"/>
    <p:sldLayoutId id="2147487237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400" kern="1200">
          <a:solidFill>
            <a:srgbClr val="006CB7"/>
          </a:solidFill>
          <a:latin typeface="Verdana"/>
          <a:ea typeface="ヒラギノ角ゴ Pro W3" charset="-128"/>
          <a:cs typeface="Verdana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  <a:cs typeface="Verdana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  <a:cs typeface="Verdana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  <a:cs typeface="Verdana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  <a:cs typeface="Verdana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595959"/>
          </a:solidFill>
          <a:latin typeface="+mn-lt"/>
          <a:ea typeface="ヒラギノ角ゴ Pro W3" charset="-128"/>
          <a:cs typeface="ヒラギノ角ゴ Pro W3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rgbClr val="595959"/>
          </a:solidFill>
          <a:latin typeface="+mn-lt"/>
          <a:ea typeface="ヒラギノ角ゴ Pro W3" charset="-128"/>
          <a:cs typeface="ヒラギノ角ゴ Pro W3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+mn-lt"/>
          <a:ea typeface="ヒラギノ角ゴ Pro W3" charset="-128"/>
          <a:cs typeface="ヒラギノ角ゴ Pro W3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400" kern="1200">
          <a:solidFill>
            <a:srgbClr val="595959"/>
          </a:solidFill>
          <a:latin typeface="+mn-lt"/>
          <a:ea typeface="ヒラギノ角ゴ Pro W3" charset="-128"/>
          <a:cs typeface="ヒラギノ角ゴ Pro W3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400" kern="1200">
          <a:solidFill>
            <a:srgbClr val="595959"/>
          </a:solidFill>
          <a:latin typeface="+mn-lt"/>
          <a:ea typeface="ヒラギノ角ゴ Pro W3" charset="-128"/>
          <a:cs typeface="ヒラギノ角ゴ Pro W3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203200" y="152400"/>
            <a:ext cx="108854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CL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03200" y="1477963"/>
            <a:ext cx="1090295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CL" smtClean="0"/>
              <a:t>Click to edit Master text styles</a:t>
            </a:r>
          </a:p>
          <a:p>
            <a:pPr lvl="1"/>
            <a:r>
              <a:rPr lang="en-US" altLang="es-CL" smtClean="0"/>
              <a:t>Second level</a:t>
            </a:r>
          </a:p>
          <a:p>
            <a:pPr lvl="2"/>
            <a:r>
              <a:rPr lang="en-US" altLang="es-CL" smtClean="0"/>
              <a:t>Third level</a:t>
            </a:r>
          </a:p>
          <a:p>
            <a:pPr lvl="3"/>
            <a:r>
              <a:rPr lang="en-US" altLang="es-CL" smtClean="0"/>
              <a:t>Fourth level</a:t>
            </a:r>
          </a:p>
          <a:p>
            <a:pPr lvl="4"/>
            <a:r>
              <a:rPr lang="en-US" altLang="es-CL" smtClean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00" y="6527800"/>
            <a:ext cx="3860800" cy="2460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898989"/>
                </a:solidFill>
                <a:latin typeface="Verdana" charset="0"/>
                <a:ea typeface="ヒラギノ角ゴ Pro W3" charset="0"/>
                <a:cs typeface="Verdana" charset="0"/>
              </a:defRPr>
            </a:lvl1pPr>
          </a:lstStyle>
          <a:p>
            <a:pPr>
              <a:defRPr/>
            </a:pPr>
            <a:r>
              <a:rPr lang="es-ES_tradnl"/>
              <a:t>Gobierno de Chile | Ministerio del Interior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3888" y="6527800"/>
            <a:ext cx="2844800" cy="1936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898989"/>
                </a:solidFill>
                <a:latin typeface="Verdana" panose="020B0604030504040204" pitchFamily="34" charset="0"/>
              </a:defRPr>
            </a:lvl1pPr>
          </a:lstStyle>
          <a:p>
            <a:fld id="{30615EC2-625D-44E8-9053-702D86A0A541}" type="slidenum">
              <a:rPr lang="en-US" altLang="es-CL"/>
              <a:pPr/>
              <a:t>‹Nº›</a:t>
            </a:fld>
            <a:endParaRPr lang="en-US" altLang="es-CL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11218863" y="-6350"/>
            <a:ext cx="377825" cy="866775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blurRad="63500" dist="38100" dir="2700000" algn="b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endParaRPr lang="es-ES">
              <a:solidFill>
                <a:srgbClr val="FFFFFF"/>
              </a:solidFill>
              <a:latin typeface="Calibri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11596688" y="0"/>
            <a:ext cx="463550" cy="860425"/>
          </a:xfrm>
          <a:prstGeom prst="rect">
            <a:avLst/>
          </a:prstGeom>
          <a:solidFill>
            <a:srgbClr val="EF4144"/>
          </a:solidFill>
          <a:ln>
            <a:noFill/>
          </a:ln>
          <a:effectLst>
            <a:outerShdw blurRad="63500" dist="38100" dir="2700000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endParaRPr lang="es-ES">
              <a:solidFill>
                <a:srgbClr val="FFFFFF"/>
              </a:solidFill>
              <a:latin typeface="Calibri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2056" name="Rectangle 9"/>
          <p:cNvSpPr>
            <a:spLocks noChangeArrowheads="1"/>
          </p:cNvSpPr>
          <p:nvPr/>
        </p:nvSpPr>
        <p:spPr bwMode="auto">
          <a:xfrm>
            <a:off x="11218863" y="6400800"/>
            <a:ext cx="377825" cy="457200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blurRad="63500" dist="38100" dir="12899965" algn="b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endParaRPr lang="es-ES">
              <a:solidFill>
                <a:srgbClr val="FFFFFF"/>
              </a:solidFill>
              <a:latin typeface="Calibri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2057" name="Rectangle 10"/>
          <p:cNvSpPr>
            <a:spLocks noChangeArrowheads="1"/>
          </p:cNvSpPr>
          <p:nvPr/>
        </p:nvSpPr>
        <p:spPr bwMode="auto">
          <a:xfrm>
            <a:off x="11596688" y="6400800"/>
            <a:ext cx="463550" cy="457200"/>
          </a:xfrm>
          <a:prstGeom prst="rect">
            <a:avLst/>
          </a:prstGeom>
          <a:solidFill>
            <a:srgbClr val="EF4144"/>
          </a:solidFill>
          <a:ln>
            <a:noFill/>
          </a:ln>
          <a:effectLst>
            <a:outerShdw blurRad="63500" dist="38100" dir="12899965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endParaRPr lang="es-ES">
              <a:solidFill>
                <a:srgbClr val="FFFFFF"/>
              </a:solidFill>
              <a:latin typeface="Calibri" charset="0"/>
              <a:ea typeface="ヒラギノ角ゴ Pro W3" charset="0"/>
              <a:cs typeface="ヒラギノ角ゴ Pro W3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238" r:id="rId1"/>
    <p:sldLayoutId id="2147487239" r:id="rId2"/>
    <p:sldLayoutId id="2147487240" r:id="rId3"/>
    <p:sldLayoutId id="2147487241" r:id="rId4"/>
    <p:sldLayoutId id="2147487242" r:id="rId5"/>
    <p:sldLayoutId id="2147487243" r:id="rId6"/>
    <p:sldLayoutId id="2147487244" r:id="rId7"/>
    <p:sldLayoutId id="2147487245" r:id="rId8"/>
    <p:sldLayoutId id="2147487246" r:id="rId9"/>
    <p:sldLayoutId id="2147487247" r:id="rId10"/>
    <p:sldLayoutId id="2147487248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400" kern="1200">
          <a:solidFill>
            <a:srgbClr val="006CB7"/>
          </a:solidFill>
          <a:latin typeface="Verdana"/>
          <a:ea typeface="ヒラギノ角ゴ Pro W3" charset="-128"/>
          <a:cs typeface="Verdana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  <a:cs typeface="Verdana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  <a:cs typeface="Verdana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  <a:cs typeface="Verdana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  <a:cs typeface="Verdana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595959"/>
          </a:solidFill>
          <a:latin typeface="+mn-lt"/>
          <a:ea typeface="ヒラギノ角ゴ Pro W3" charset="-128"/>
          <a:cs typeface="ヒラギノ角ゴ Pro W3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rgbClr val="595959"/>
          </a:solidFill>
          <a:latin typeface="+mn-lt"/>
          <a:ea typeface="ヒラギノ角ゴ Pro W3" charset="-128"/>
          <a:cs typeface="ヒラギノ角ゴ Pro W3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+mn-lt"/>
          <a:ea typeface="ヒラギノ角ゴ Pro W3" charset="-128"/>
          <a:cs typeface="ヒラギノ角ゴ Pro W3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400" kern="1200">
          <a:solidFill>
            <a:srgbClr val="595959"/>
          </a:solidFill>
          <a:latin typeface="+mn-lt"/>
          <a:ea typeface="ヒラギノ角ゴ Pro W3" charset="-128"/>
          <a:cs typeface="ヒラギノ角ゴ Pro W3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400" kern="1200">
          <a:solidFill>
            <a:srgbClr val="595959"/>
          </a:solidFill>
          <a:latin typeface="+mn-lt"/>
          <a:ea typeface="ヒラギノ角ゴ Pro W3" charset="-128"/>
          <a:cs typeface="ヒラギノ角ゴ Pro W3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203200" y="152400"/>
            <a:ext cx="108854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CL" smtClean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03200" y="1477963"/>
            <a:ext cx="1090295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CL" smtClean="0"/>
              <a:t>Click to edit Master text styles</a:t>
            </a:r>
          </a:p>
          <a:p>
            <a:pPr lvl="1"/>
            <a:r>
              <a:rPr lang="en-US" altLang="es-CL" smtClean="0"/>
              <a:t>Second level</a:t>
            </a:r>
          </a:p>
          <a:p>
            <a:pPr lvl="2"/>
            <a:r>
              <a:rPr lang="en-US" altLang="es-CL" smtClean="0"/>
              <a:t>Third level</a:t>
            </a:r>
          </a:p>
          <a:p>
            <a:pPr lvl="3"/>
            <a:r>
              <a:rPr lang="en-US" altLang="es-CL" smtClean="0"/>
              <a:t>Fourth level</a:t>
            </a:r>
          </a:p>
          <a:p>
            <a:pPr lvl="4"/>
            <a:r>
              <a:rPr lang="en-US" altLang="es-CL" smtClean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00" y="6527800"/>
            <a:ext cx="3860800" cy="2460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898989"/>
                </a:solidFill>
                <a:latin typeface="Verdana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r>
              <a:rPr lang="es-ES_tradnl"/>
              <a:t>Gobierno de Chile | Ministerio del Interior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3888" y="6527800"/>
            <a:ext cx="2844800" cy="1936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898989"/>
                </a:solidFill>
                <a:latin typeface="Verdana" panose="020B0604030504040204" pitchFamily="34" charset="0"/>
              </a:defRPr>
            </a:lvl1pPr>
          </a:lstStyle>
          <a:p>
            <a:fld id="{869EB9DE-152F-4134-B2E5-3D0D02C0A864}" type="slidenum">
              <a:rPr lang="en-US" altLang="es-CL"/>
              <a:pPr/>
              <a:t>‹Nº›</a:t>
            </a:fld>
            <a:endParaRPr lang="en-US" altLang="es-CL"/>
          </a:p>
        </p:txBody>
      </p:sp>
      <p:sp>
        <p:nvSpPr>
          <p:cNvPr id="10246" name="Rectangle 6"/>
          <p:cNvSpPr>
            <a:spLocks noChangeArrowheads="1"/>
          </p:cNvSpPr>
          <p:nvPr userDrawn="1"/>
        </p:nvSpPr>
        <p:spPr bwMode="auto">
          <a:xfrm>
            <a:off x="11218863" y="-6350"/>
            <a:ext cx="377825" cy="866775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2700000" algn="br" rotWithShape="0">
              <a:srgbClr val="808080">
                <a:alpha val="25000"/>
              </a:srgbClr>
            </a:outerShdw>
          </a:effectLst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defRPr/>
            </a:pPr>
            <a:endParaRPr lang="es-ES" altLang="es-CL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0247" name="Rectangle 7"/>
          <p:cNvSpPr>
            <a:spLocks noChangeArrowheads="1"/>
          </p:cNvSpPr>
          <p:nvPr userDrawn="1"/>
        </p:nvSpPr>
        <p:spPr bwMode="auto">
          <a:xfrm>
            <a:off x="11596688" y="0"/>
            <a:ext cx="463550" cy="860425"/>
          </a:xfrm>
          <a:prstGeom prst="rect">
            <a:avLst/>
          </a:prstGeom>
          <a:solidFill>
            <a:srgbClr val="EF4144"/>
          </a:solidFill>
          <a:ln>
            <a:noFill/>
          </a:ln>
          <a:effectLst>
            <a:outerShdw dist="38100" dir="2700000" rotWithShape="0">
              <a:srgbClr val="808080">
                <a:alpha val="25000"/>
              </a:srgbClr>
            </a:outerShdw>
          </a:effectLst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defRPr/>
            </a:pPr>
            <a:endParaRPr lang="es-ES" altLang="es-CL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0248" name="Rectangle 9"/>
          <p:cNvSpPr>
            <a:spLocks noChangeArrowheads="1"/>
          </p:cNvSpPr>
          <p:nvPr userDrawn="1"/>
        </p:nvSpPr>
        <p:spPr bwMode="auto">
          <a:xfrm>
            <a:off x="11218863" y="6400800"/>
            <a:ext cx="377825" cy="457200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12899965" algn="br" rotWithShape="0">
              <a:srgbClr val="808080">
                <a:alpha val="25000"/>
              </a:srgbClr>
            </a:outerShdw>
          </a:effectLst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defRPr/>
            </a:pPr>
            <a:endParaRPr lang="es-ES" altLang="es-CL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0249" name="Rectangle 10"/>
          <p:cNvSpPr>
            <a:spLocks noChangeArrowheads="1"/>
          </p:cNvSpPr>
          <p:nvPr userDrawn="1"/>
        </p:nvSpPr>
        <p:spPr bwMode="auto">
          <a:xfrm>
            <a:off x="11596688" y="6400800"/>
            <a:ext cx="463550" cy="457200"/>
          </a:xfrm>
          <a:prstGeom prst="rect">
            <a:avLst/>
          </a:prstGeom>
          <a:solidFill>
            <a:srgbClr val="EF4144"/>
          </a:solidFill>
          <a:ln>
            <a:noFill/>
          </a:ln>
          <a:effectLst>
            <a:outerShdw dist="38100" dir="12899965" rotWithShape="0">
              <a:srgbClr val="808080">
                <a:alpha val="25000"/>
              </a:srgbClr>
            </a:outerShdw>
          </a:effectLst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defRPr/>
            </a:pPr>
            <a:endParaRPr lang="es-ES" altLang="es-CL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249" r:id="rId1"/>
    <p:sldLayoutId id="2147487250" r:id="rId2"/>
    <p:sldLayoutId id="2147487251" r:id="rId3"/>
    <p:sldLayoutId id="2147487252" r:id="rId4"/>
    <p:sldLayoutId id="2147487253" r:id="rId5"/>
    <p:sldLayoutId id="2147487254" r:id="rId6"/>
    <p:sldLayoutId id="2147487255" r:id="rId7"/>
    <p:sldLayoutId id="2147487256" r:id="rId8"/>
    <p:sldLayoutId id="2147487257" r:id="rId9"/>
    <p:sldLayoutId id="2147487258" r:id="rId10"/>
    <p:sldLayoutId id="2147487259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400" kern="1200">
          <a:solidFill>
            <a:srgbClr val="006CB7"/>
          </a:solidFill>
          <a:latin typeface="Verdana"/>
          <a:ea typeface="ヒラギノ角ゴ Pro W3" charset="-128"/>
          <a:cs typeface="Verdana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  <a:cs typeface="Verdana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  <a:cs typeface="Verdana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  <a:cs typeface="Verdana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  <a:cs typeface="Verdana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595959"/>
          </a:solidFill>
          <a:latin typeface="+mn-lt"/>
          <a:ea typeface="ヒラギノ角ゴ Pro W3" charset="-128"/>
          <a:cs typeface="ヒラギノ角ゴ Pro W3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rgbClr val="595959"/>
          </a:solidFill>
          <a:latin typeface="+mn-lt"/>
          <a:ea typeface="ヒラギノ角ゴ Pro W3" charset="-128"/>
          <a:cs typeface="ヒラギノ角ゴ Pro W3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+mn-lt"/>
          <a:ea typeface="ヒラギノ角ゴ Pro W3" charset="-128"/>
          <a:cs typeface="ヒラギノ角ゴ Pro W3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400" kern="1200">
          <a:solidFill>
            <a:srgbClr val="595959"/>
          </a:solidFill>
          <a:latin typeface="+mn-lt"/>
          <a:ea typeface="ヒラギノ角ゴ Pro W3" charset="-128"/>
          <a:cs typeface="ヒラギノ角ゴ Pro W3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400" kern="1200">
          <a:solidFill>
            <a:srgbClr val="595959"/>
          </a:solidFill>
          <a:latin typeface="+mn-lt"/>
          <a:ea typeface="ヒラギノ角ゴ Pro W3" charset="-128"/>
          <a:cs typeface="ヒラギノ角ゴ Pro W3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203200" y="152400"/>
            <a:ext cx="108854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CL" smtClean="0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03200" y="1477963"/>
            <a:ext cx="1090295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CL" smtClean="0"/>
              <a:t>Click to edit Master text styles</a:t>
            </a:r>
          </a:p>
          <a:p>
            <a:pPr lvl="1"/>
            <a:r>
              <a:rPr lang="en-US" altLang="es-CL" smtClean="0"/>
              <a:t>Second level</a:t>
            </a:r>
          </a:p>
          <a:p>
            <a:pPr lvl="2"/>
            <a:r>
              <a:rPr lang="en-US" altLang="es-CL" smtClean="0"/>
              <a:t>Third level</a:t>
            </a:r>
          </a:p>
          <a:p>
            <a:pPr lvl="3"/>
            <a:r>
              <a:rPr lang="en-US" altLang="es-CL" smtClean="0"/>
              <a:t>Fourth level</a:t>
            </a:r>
          </a:p>
          <a:p>
            <a:pPr lvl="4"/>
            <a:r>
              <a:rPr lang="en-US" altLang="es-CL" smtClean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00" y="6527800"/>
            <a:ext cx="3860800" cy="2460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898989"/>
                </a:solidFill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r>
              <a:rPr lang="es-ES_tradnl"/>
              <a:t>Gobierno de Chile | Ministerio del Interior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3888" y="6527800"/>
            <a:ext cx="2844800" cy="1936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898989"/>
                </a:solidFill>
                <a:latin typeface="Verdana" panose="020B0604030504040204" pitchFamily="34" charset="0"/>
              </a:defRPr>
            </a:lvl1pPr>
          </a:lstStyle>
          <a:p>
            <a:fld id="{4D955D1F-3B3E-45A7-997B-267284B2EF64}" type="slidenum">
              <a:rPr lang="en-US" altLang="es-MX"/>
              <a:pPr/>
              <a:t>‹Nº›</a:t>
            </a:fld>
            <a:endParaRPr lang="en-US" altLang="es-MX"/>
          </a:p>
        </p:txBody>
      </p:sp>
      <p:sp>
        <p:nvSpPr>
          <p:cNvPr id="11270" name="Rectangle 6"/>
          <p:cNvSpPr>
            <a:spLocks noChangeArrowheads="1"/>
          </p:cNvSpPr>
          <p:nvPr userDrawn="1"/>
        </p:nvSpPr>
        <p:spPr bwMode="auto">
          <a:xfrm>
            <a:off x="11218863" y="-6350"/>
            <a:ext cx="377825" cy="866775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2700000" algn="br" rotWithShape="0">
              <a:srgbClr val="808080">
                <a:alpha val="25000"/>
              </a:srgbClr>
            </a:outerShdw>
          </a:effectLst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defRPr/>
            </a:pPr>
            <a:endParaRPr lang="es-ES" altLang="es-CL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1271" name="Rectangle 7"/>
          <p:cNvSpPr>
            <a:spLocks noChangeArrowheads="1"/>
          </p:cNvSpPr>
          <p:nvPr userDrawn="1"/>
        </p:nvSpPr>
        <p:spPr bwMode="auto">
          <a:xfrm>
            <a:off x="11596688" y="0"/>
            <a:ext cx="463550" cy="860425"/>
          </a:xfrm>
          <a:prstGeom prst="rect">
            <a:avLst/>
          </a:prstGeom>
          <a:solidFill>
            <a:srgbClr val="EF4144"/>
          </a:solidFill>
          <a:ln>
            <a:noFill/>
          </a:ln>
          <a:effectLst>
            <a:outerShdw dist="38100" dir="2700000" rotWithShape="0">
              <a:srgbClr val="808080">
                <a:alpha val="25000"/>
              </a:srgbClr>
            </a:outerShdw>
          </a:effectLst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defRPr/>
            </a:pPr>
            <a:endParaRPr lang="es-ES" altLang="es-CL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1272" name="Rectangle 9"/>
          <p:cNvSpPr>
            <a:spLocks noChangeArrowheads="1"/>
          </p:cNvSpPr>
          <p:nvPr userDrawn="1"/>
        </p:nvSpPr>
        <p:spPr bwMode="auto">
          <a:xfrm>
            <a:off x="11218863" y="6400800"/>
            <a:ext cx="377825" cy="457200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12899965" algn="br" rotWithShape="0">
              <a:srgbClr val="808080">
                <a:alpha val="25000"/>
              </a:srgbClr>
            </a:outerShdw>
          </a:effectLst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defRPr/>
            </a:pPr>
            <a:endParaRPr lang="es-ES" altLang="es-CL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1273" name="Rectangle 10"/>
          <p:cNvSpPr>
            <a:spLocks noChangeArrowheads="1"/>
          </p:cNvSpPr>
          <p:nvPr userDrawn="1"/>
        </p:nvSpPr>
        <p:spPr bwMode="auto">
          <a:xfrm>
            <a:off x="11596688" y="6400800"/>
            <a:ext cx="463550" cy="457200"/>
          </a:xfrm>
          <a:prstGeom prst="rect">
            <a:avLst/>
          </a:prstGeom>
          <a:solidFill>
            <a:srgbClr val="EF4144"/>
          </a:solidFill>
          <a:ln>
            <a:noFill/>
          </a:ln>
          <a:effectLst>
            <a:outerShdw dist="38100" dir="12899965" rotWithShape="0">
              <a:srgbClr val="808080">
                <a:alpha val="25000"/>
              </a:srgbClr>
            </a:outerShdw>
          </a:effectLst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defRPr/>
            </a:pPr>
            <a:endParaRPr lang="es-ES" altLang="es-CL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260" r:id="rId1"/>
    <p:sldLayoutId id="2147487261" r:id="rId2"/>
    <p:sldLayoutId id="2147487262" r:id="rId3"/>
    <p:sldLayoutId id="2147487263" r:id="rId4"/>
    <p:sldLayoutId id="2147487264" r:id="rId5"/>
    <p:sldLayoutId id="2147487265" r:id="rId6"/>
    <p:sldLayoutId id="2147487266" r:id="rId7"/>
    <p:sldLayoutId id="2147487267" r:id="rId8"/>
    <p:sldLayoutId id="2147487268" r:id="rId9"/>
    <p:sldLayoutId id="2147487269" r:id="rId10"/>
    <p:sldLayoutId id="2147487270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400" kern="1200">
          <a:solidFill>
            <a:srgbClr val="006CB7"/>
          </a:solidFill>
          <a:latin typeface="Verdana"/>
          <a:ea typeface="ヒラギノ角ゴ Pro W3" charset="-128"/>
          <a:cs typeface="Verdana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  <a:cs typeface="Verdana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  <a:cs typeface="Verdana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  <a:cs typeface="Verdana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  <a:cs typeface="Verdana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595959"/>
          </a:solidFill>
          <a:latin typeface="+mn-lt"/>
          <a:ea typeface="ヒラギノ角ゴ Pro W3" charset="-128"/>
          <a:cs typeface="ヒラギノ角ゴ Pro W3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rgbClr val="595959"/>
          </a:solidFill>
          <a:latin typeface="+mn-lt"/>
          <a:ea typeface="ヒラギノ角ゴ Pro W3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+mn-lt"/>
          <a:ea typeface="ヒラギノ角ゴ Pro W3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400" kern="1200">
          <a:solidFill>
            <a:srgbClr val="595959"/>
          </a:solidFill>
          <a:latin typeface="+mn-lt"/>
          <a:ea typeface="ヒラギノ角ゴ Pro W3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400" kern="1200">
          <a:solidFill>
            <a:srgbClr val="595959"/>
          </a:solidFill>
          <a:latin typeface="+mn-lt"/>
          <a:ea typeface="ヒラギノ角ゴ Pro W3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Marcador de título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MX" smtClean="0"/>
              <a:t>Haga clic para modificar el estilo de título del patrón</a:t>
            </a:r>
            <a:endParaRPr lang="es-CL" altLang="es-MX" smtClean="0"/>
          </a:p>
        </p:txBody>
      </p:sp>
      <p:sp>
        <p:nvSpPr>
          <p:cNvPr id="6147" name="Marcador de texto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MX" smtClean="0"/>
              <a:t>Haga clic para modificar el estilo de texto del patrón</a:t>
            </a:r>
          </a:p>
          <a:p>
            <a:pPr lvl="1"/>
            <a:r>
              <a:rPr lang="es-ES" altLang="es-MX" smtClean="0"/>
              <a:t>Segundo nivel</a:t>
            </a:r>
          </a:p>
          <a:p>
            <a:pPr lvl="2"/>
            <a:r>
              <a:rPr lang="es-ES" altLang="es-MX" smtClean="0"/>
              <a:t>Tercer nivel</a:t>
            </a:r>
          </a:p>
          <a:p>
            <a:pPr lvl="3"/>
            <a:r>
              <a:rPr lang="es-ES" altLang="es-MX" smtClean="0"/>
              <a:t>Cuarto nivel</a:t>
            </a:r>
          </a:p>
          <a:p>
            <a:pPr lvl="4"/>
            <a:r>
              <a:rPr lang="es-ES" altLang="es-MX" smtClean="0"/>
              <a:t>Quinto nivel</a:t>
            </a:r>
            <a:endParaRPr lang="es-CL" altLang="es-MX" smtClean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8C8E5BE8-D3BD-4A6C-A6D4-51C79ED9CC23}" type="datetimeFigureOut">
              <a:rPr lang="es-CL"/>
              <a:pPr>
                <a:defRPr/>
              </a:pPr>
              <a:t>17-06-2022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40183372-4444-4DF8-8740-9F879A5337B5}" type="slidenum">
              <a:rPr lang="es-CL"/>
              <a:pPr/>
              <a:t>‹Nº›</a:t>
            </a:fld>
            <a:endParaRPr lang="es-C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200" r:id="rId1"/>
    <p:sldLayoutId id="2147487201" r:id="rId2"/>
    <p:sldLayoutId id="2147487202" r:id="rId3"/>
    <p:sldLayoutId id="2147487203" r:id="rId4"/>
    <p:sldLayoutId id="2147487204" r:id="rId5"/>
    <p:sldLayoutId id="2147487205" r:id="rId6"/>
    <p:sldLayoutId id="2147487206" r:id="rId7"/>
    <p:sldLayoutId id="2147487207" r:id="rId8"/>
    <p:sldLayoutId id="2147487208" r:id="rId9"/>
    <p:sldLayoutId id="2147487209" r:id="rId10"/>
    <p:sldLayoutId id="2147487210" r:id="rId11"/>
  </p:sldLayoutIdLst>
  <p:txStyles>
    <p:titleStyle>
      <a:lvl1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7013" indent="-227013" algn="l" defTabSz="9128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203200" y="152400"/>
            <a:ext cx="108854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CL" smtClean="0"/>
              <a:t>Click to edit Master title style</a:t>
            </a:r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03200" y="1477963"/>
            <a:ext cx="1090295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CL" smtClean="0"/>
              <a:t>Click to edit Master text styles</a:t>
            </a:r>
          </a:p>
          <a:p>
            <a:pPr lvl="1"/>
            <a:r>
              <a:rPr lang="en-US" altLang="es-CL" smtClean="0"/>
              <a:t>Second level</a:t>
            </a:r>
          </a:p>
          <a:p>
            <a:pPr lvl="2"/>
            <a:r>
              <a:rPr lang="en-US" altLang="es-CL" smtClean="0"/>
              <a:t>Third level</a:t>
            </a:r>
          </a:p>
          <a:p>
            <a:pPr lvl="3"/>
            <a:r>
              <a:rPr lang="en-US" altLang="es-CL" smtClean="0"/>
              <a:t>Fourth level</a:t>
            </a:r>
          </a:p>
          <a:p>
            <a:pPr lvl="4"/>
            <a:r>
              <a:rPr lang="en-US" altLang="es-CL" smtClean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00" y="6527800"/>
            <a:ext cx="3860800" cy="2460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898989"/>
                </a:solidFill>
                <a:latin typeface="Verdana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r>
              <a:rPr lang="es-ES_tradnl"/>
              <a:t>Gobierno de Chile | Ministerio del Interior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3888" y="6527800"/>
            <a:ext cx="2844800" cy="1936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898989"/>
                </a:solidFill>
                <a:latin typeface="Verdana" panose="020B0604030504040204" pitchFamily="34" charset="0"/>
              </a:defRPr>
            </a:lvl1pPr>
          </a:lstStyle>
          <a:p>
            <a:fld id="{0701CE7A-3C23-4C38-A0D5-AED9C9CC81F3}" type="slidenum">
              <a:rPr lang="en-US" altLang="es-CL"/>
              <a:pPr/>
              <a:t>‹Nº›</a:t>
            </a:fld>
            <a:endParaRPr lang="en-US" altLang="es-CL"/>
          </a:p>
        </p:txBody>
      </p:sp>
      <p:sp>
        <p:nvSpPr>
          <p:cNvPr id="10246" name="Rectangle 6"/>
          <p:cNvSpPr>
            <a:spLocks noChangeArrowheads="1"/>
          </p:cNvSpPr>
          <p:nvPr userDrawn="1"/>
        </p:nvSpPr>
        <p:spPr bwMode="auto">
          <a:xfrm>
            <a:off x="11218863" y="-6350"/>
            <a:ext cx="377825" cy="866775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2700000" algn="br" rotWithShape="0">
              <a:srgbClr val="808080">
                <a:alpha val="25000"/>
              </a:srgbClr>
            </a:outerShdw>
          </a:effectLst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defRPr/>
            </a:pPr>
            <a:endParaRPr lang="es-ES" altLang="es-CL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0247" name="Rectangle 7"/>
          <p:cNvSpPr>
            <a:spLocks noChangeArrowheads="1"/>
          </p:cNvSpPr>
          <p:nvPr userDrawn="1"/>
        </p:nvSpPr>
        <p:spPr bwMode="auto">
          <a:xfrm>
            <a:off x="11596688" y="0"/>
            <a:ext cx="463550" cy="860425"/>
          </a:xfrm>
          <a:prstGeom prst="rect">
            <a:avLst/>
          </a:prstGeom>
          <a:solidFill>
            <a:srgbClr val="EF4144"/>
          </a:solidFill>
          <a:ln>
            <a:noFill/>
          </a:ln>
          <a:effectLst>
            <a:outerShdw dist="38100" dir="2700000" rotWithShape="0">
              <a:srgbClr val="808080">
                <a:alpha val="25000"/>
              </a:srgbClr>
            </a:outerShdw>
          </a:effectLst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defRPr/>
            </a:pPr>
            <a:endParaRPr lang="es-ES" altLang="es-CL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0248" name="Rectangle 9"/>
          <p:cNvSpPr>
            <a:spLocks noChangeArrowheads="1"/>
          </p:cNvSpPr>
          <p:nvPr userDrawn="1"/>
        </p:nvSpPr>
        <p:spPr bwMode="auto">
          <a:xfrm>
            <a:off x="11218863" y="6400800"/>
            <a:ext cx="377825" cy="457200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12899965" algn="br" rotWithShape="0">
              <a:srgbClr val="808080">
                <a:alpha val="25000"/>
              </a:srgbClr>
            </a:outerShdw>
          </a:effectLst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defRPr/>
            </a:pPr>
            <a:endParaRPr lang="es-ES" altLang="es-CL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0249" name="Rectangle 10"/>
          <p:cNvSpPr>
            <a:spLocks noChangeArrowheads="1"/>
          </p:cNvSpPr>
          <p:nvPr userDrawn="1"/>
        </p:nvSpPr>
        <p:spPr bwMode="auto">
          <a:xfrm>
            <a:off x="11596688" y="6400800"/>
            <a:ext cx="463550" cy="457200"/>
          </a:xfrm>
          <a:prstGeom prst="rect">
            <a:avLst/>
          </a:prstGeom>
          <a:solidFill>
            <a:srgbClr val="EF4144"/>
          </a:solidFill>
          <a:ln>
            <a:noFill/>
          </a:ln>
          <a:effectLst>
            <a:outerShdw dist="38100" dir="12899965" rotWithShape="0">
              <a:srgbClr val="808080">
                <a:alpha val="25000"/>
              </a:srgbClr>
            </a:outerShdw>
          </a:effectLst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defRPr/>
            </a:pPr>
            <a:endParaRPr lang="es-ES" altLang="es-CL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271" r:id="rId1"/>
    <p:sldLayoutId id="2147487272" r:id="rId2"/>
    <p:sldLayoutId id="2147487273" r:id="rId3"/>
    <p:sldLayoutId id="2147487274" r:id="rId4"/>
    <p:sldLayoutId id="2147487275" r:id="rId5"/>
    <p:sldLayoutId id="2147487276" r:id="rId6"/>
    <p:sldLayoutId id="2147487277" r:id="rId7"/>
    <p:sldLayoutId id="2147487278" r:id="rId8"/>
    <p:sldLayoutId id="2147487279" r:id="rId9"/>
    <p:sldLayoutId id="2147487280" r:id="rId10"/>
    <p:sldLayoutId id="2147487281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400" kern="1200">
          <a:solidFill>
            <a:srgbClr val="006CB7"/>
          </a:solidFill>
          <a:latin typeface="Verdana"/>
          <a:ea typeface="ヒラギノ角ゴ Pro W3" charset="-128"/>
          <a:cs typeface="Verdana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  <a:cs typeface="Verdana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  <a:cs typeface="Verdana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  <a:cs typeface="Verdana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  <a:cs typeface="Verdana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595959"/>
          </a:solidFill>
          <a:latin typeface="+mn-lt"/>
          <a:ea typeface="ヒラギノ角ゴ Pro W3" charset="-128"/>
          <a:cs typeface="ヒラギノ角ゴ Pro W3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rgbClr val="595959"/>
          </a:solidFill>
          <a:latin typeface="+mn-lt"/>
          <a:ea typeface="ヒラギノ角ゴ Pro W3" charset="-128"/>
          <a:cs typeface="ヒラギノ角ゴ Pro W3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+mn-lt"/>
          <a:ea typeface="ヒラギノ角ゴ Pro W3" charset="-128"/>
          <a:cs typeface="ヒラギノ角ゴ Pro W3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400" kern="1200">
          <a:solidFill>
            <a:srgbClr val="595959"/>
          </a:solidFill>
          <a:latin typeface="+mn-lt"/>
          <a:ea typeface="ヒラギノ角ゴ Pro W3" charset="-128"/>
          <a:cs typeface="ヒラギノ角ゴ Pro W3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400" kern="1200">
          <a:solidFill>
            <a:srgbClr val="595959"/>
          </a:solidFill>
          <a:latin typeface="+mn-lt"/>
          <a:ea typeface="ヒラギノ角ゴ Pro W3" charset="-128"/>
          <a:cs typeface="ヒラギノ角ゴ Pro W3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203200" y="152400"/>
            <a:ext cx="108854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MX" smtClean="0"/>
              <a:t>Click to edit Master title style</a:t>
            </a:r>
          </a:p>
        </p:txBody>
      </p:sp>
      <p:sp>
        <p:nvSpPr>
          <p:cNvPr id="8195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03200" y="1477963"/>
            <a:ext cx="1090295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MX" smtClean="0"/>
              <a:t>Click to edit Master text styles</a:t>
            </a:r>
          </a:p>
          <a:p>
            <a:pPr lvl="1"/>
            <a:r>
              <a:rPr lang="en-US" altLang="es-MX" smtClean="0"/>
              <a:t>Second level</a:t>
            </a:r>
          </a:p>
          <a:p>
            <a:pPr lvl="2"/>
            <a:r>
              <a:rPr lang="en-US" altLang="es-MX" smtClean="0"/>
              <a:t>Third level</a:t>
            </a:r>
          </a:p>
          <a:p>
            <a:pPr lvl="3"/>
            <a:r>
              <a:rPr lang="en-US" altLang="es-MX" smtClean="0"/>
              <a:t>Fourth level</a:t>
            </a:r>
          </a:p>
          <a:p>
            <a:pPr lvl="4"/>
            <a:r>
              <a:rPr lang="en-US" altLang="es-MX" smtClean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3888" y="6527800"/>
            <a:ext cx="2844800" cy="1936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898989"/>
                </a:solidFill>
                <a:latin typeface="Verdana" panose="020B0604030504040204" pitchFamily="34" charset="0"/>
                <a:ea typeface="ヒラギノ角ゴ Pro W3" charset="-128"/>
              </a:defRPr>
            </a:lvl1pPr>
          </a:lstStyle>
          <a:p>
            <a:fld id="{AB522F22-37F2-4B3F-B5D3-82919FFCA5C9}" type="slidenum">
              <a:rPr lang="en-US"/>
              <a:pPr/>
              <a:t>‹Nº›</a:t>
            </a:fld>
            <a:endParaRPr lang="en-US"/>
          </a:p>
        </p:txBody>
      </p:sp>
      <p:sp>
        <p:nvSpPr>
          <p:cNvPr id="8197" name="Rectangle 6"/>
          <p:cNvSpPr>
            <a:spLocks noChangeArrowheads="1"/>
          </p:cNvSpPr>
          <p:nvPr/>
        </p:nvSpPr>
        <p:spPr bwMode="auto">
          <a:xfrm>
            <a:off x="11218863" y="-6350"/>
            <a:ext cx="377825" cy="866775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2700000" algn="br" rotWithShape="0">
              <a:srgbClr val="808080">
                <a:alpha val="25000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endParaRPr lang="es-ES" altLang="es-MX">
              <a:solidFill>
                <a:srgbClr val="FFFFFF"/>
              </a:solidFill>
            </a:endParaRPr>
          </a:p>
        </p:txBody>
      </p:sp>
      <p:sp>
        <p:nvSpPr>
          <p:cNvPr id="8198" name="Rectangle 7"/>
          <p:cNvSpPr>
            <a:spLocks noChangeArrowheads="1"/>
          </p:cNvSpPr>
          <p:nvPr/>
        </p:nvSpPr>
        <p:spPr bwMode="auto">
          <a:xfrm>
            <a:off x="11596688" y="0"/>
            <a:ext cx="463550" cy="860425"/>
          </a:xfrm>
          <a:prstGeom prst="rect">
            <a:avLst/>
          </a:prstGeom>
          <a:solidFill>
            <a:srgbClr val="EF4144"/>
          </a:solidFill>
          <a:ln>
            <a:noFill/>
          </a:ln>
          <a:effectLst>
            <a:outerShdw dist="38100" dir="2700000" rotWithShape="0">
              <a:srgbClr val="808080">
                <a:alpha val="25000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endParaRPr lang="es-ES" altLang="es-MX">
              <a:solidFill>
                <a:srgbClr val="FFFFFF"/>
              </a:solidFill>
            </a:endParaRPr>
          </a:p>
        </p:txBody>
      </p:sp>
      <p:sp>
        <p:nvSpPr>
          <p:cNvPr id="8199" name="Rectangle 9"/>
          <p:cNvSpPr>
            <a:spLocks noChangeArrowheads="1"/>
          </p:cNvSpPr>
          <p:nvPr/>
        </p:nvSpPr>
        <p:spPr bwMode="auto">
          <a:xfrm>
            <a:off x="11218863" y="6400800"/>
            <a:ext cx="377825" cy="457200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12899965" algn="br" rotWithShape="0">
              <a:srgbClr val="808080">
                <a:alpha val="25000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endParaRPr lang="es-ES" altLang="es-MX">
              <a:solidFill>
                <a:srgbClr val="FFFFFF"/>
              </a:solidFill>
            </a:endParaRPr>
          </a:p>
        </p:txBody>
      </p:sp>
      <p:sp>
        <p:nvSpPr>
          <p:cNvPr id="8200" name="Rectangle 10"/>
          <p:cNvSpPr>
            <a:spLocks noChangeArrowheads="1"/>
          </p:cNvSpPr>
          <p:nvPr/>
        </p:nvSpPr>
        <p:spPr bwMode="auto">
          <a:xfrm>
            <a:off x="11596688" y="6400800"/>
            <a:ext cx="463550" cy="457200"/>
          </a:xfrm>
          <a:prstGeom prst="rect">
            <a:avLst/>
          </a:prstGeom>
          <a:solidFill>
            <a:srgbClr val="EF4144"/>
          </a:solidFill>
          <a:ln>
            <a:noFill/>
          </a:ln>
          <a:effectLst>
            <a:outerShdw dist="38100" dir="12899965" rotWithShape="0">
              <a:srgbClr val="808080">
                <a:alpha val="25000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endParaRPr lang="es-ES" altLang="es-MX">
              <a:solidFill>
                <a:srgbClr val="FFFFFF"/>
              </a:solidFill>
            </a:endParaRPr>
          </a:p>
        </p:txBody>
      </p:sp>
      <p:sp>
        <p:nvSpPr>
          <p:cNvPr id="2057" name="CuadroTexto 11"/>
          <p:cNvSpPr txBox="1">
            <a:spLocks noChangeArrowheads="1"/>
          </p:cNvSpPr>
          <p:nvPr/>
        </p:nvSpPr>
        <p:spPr bwMode="auto">
          <a:xfrm>
            <a:off x="177800" y="6494463"/>
            <a:ext cx="3683000" cy="2460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ヒラギノ角ゴ Pro W3" pitchFamily="-60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ヒラギノ角ゴ Pro W3" pitchFamily="-60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pitchFamily="-60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pitchFamily="-60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pitchFamily="-60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pitchFamily="-60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pitchFamily="-60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pitchFamily="-60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pitchFamily="-60" charset="-128"/>
              </a:defRPr>
            </a:lvl9pPr>
          </a:lstStyle>
          <a:p>
            <a:pPr eaLnBrk="1" hangingPunct="1">
              <a:defRPr/>
            </a:pPr>
            <a:r>
              <a:rPr lang="es-ES_tradnl" sz="1000">
                <a:solidFill>
                  <a:srgbClr val="7F7F7F"/>
                </a:solidFill>
                <a:latin typeface="Verdana" pitchFamily="34" charset="0"/>
              </a:rPr>
              <a:t>Gobierno de Chile / Ministerio de Salud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211" r:id="rId1"/>
    <p:sldLayoutId id="2147487212" r:id="rId2"/>
    <p:sldLayoutId id="2147487282" r:id="rId3"/>
    <p:sldLayoutId id="2147487213" r:id="rId4"/>
    <p:sldLayoutId id="2147487283" r:id="rId5"/>
    <p:sldLayoutId id="2147487214" r:id="rId6"/>
    <p:sldLayoutId id="2147487215" r:id="rId7"/>
    <p:sldLayoutId id="2147487216" r:id="rId8"/>
    <p:sldLayoutId id="2147487217" r:id="rId9"/>
    <p:sldLayoutId id="2147487218" r:id="rId10"/>
    <p:sldLayoutId id="2147487219" r:id="rId11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400" kern="1200">
          <a:solidFill>
            <a:srgbClr val="006CB7"/>
          </a:solidFill>
          <a:latin typeface="Verdana"/>
          <a:ea typeface="ヒラギノ角ゴ Pro W3" charset="-128"/>
          <a:cs typeface="Verdana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  <a:cs typeface="Verdana" pitchFamily="-60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  <a:cs typeface="Verdana" pitchFamily="-60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  <a:cs typeface="Verdana" pitchFamily="-60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  <a:cs typeface="Verdana" pitchFamily="-60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595959"/>
          </a:solidFill>
          <a:latin typeface="Verdana"/>
          <a:ea typeface="ヒラギノ角ゴ Pro W3" charset="-128"/>
          <a:cs typeface="Verdana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rgbClr val="595959"/>
          </a:solidFill>
          <a:latin typeface="Verdana"/>
          <a:ea typeface="ヒラギノ角ゴ Pro W3" charset="-128"/>
          <a:cs typeface="Verdan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Verdana"/>
          <a:ea typeface="ヒラギノ角ゴ Pro W3" charset="-128"/>
          <a:cs typeface="Verdan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400" kern="1200">
          <a:solidFill>
            <a:srgbClr val="595959"/>
          </a:solidFill>
          <a:latin typeface="Verdana"/>
          <a:ea typeface="ヒラギノ角ゴ Pro W3" charset="-128"/>
          <a:cs typeface="Verdan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400" kern="1200">
          <a:solidFill>
            <a:srgbClr val="595959"/>
          </a:solidFill>
          <a:latin typeface="Verdana"/>
          <a:ea typeface="ヒラギノ角ゴ Pro W3" charset="-128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jpeg"/><Relationship Id="rId5" Type="http://schemas.openxmlformats.org/officeDocument/2006/relationships/image" Target="../media/image22.png"/><Relationship Id="rId10" Type="http://schemas.openxmlformats.org/officeDocument/2006/relationships/image" Target="../media/image27.jpeg"/><Relationship Id="rId4" Type="http://schemas.openxmlformats.org/officeDocument/2006/relationships/image" Target="../media/image21.png"/><Relationship Id="rId9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Gr_fico_de_Microsoft_Excel5.xls"/><Relationship Id="rId3" Type="http://schemas.openxmlformats.org/officeDocument/2006/relationships/notesSlide" Target="../notesSlides/notesSlide15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2.png"/><Relationship Id="rId5" Type="http://schemas.openxmlformats.org/officeDocument/2006/relationships/oleObject" Target="../embeddings/Gr_fico_de_Microsoft_Excel4.xls"/><Relationship Id="rId4" Type="http://schemas.openxmlformats.org/officeDocument/2006/relationships/oleObject" Target="../embeddings/oleObject4.bin"/><Relationship Id="rId9" Type="http://schemas.openxmlformats.org/officeDocument/2006/relationships/image" Target="../media/image43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Gr_fico_de_Microsoft_Excel6.xls"/><Relationship Id="rId5" Type="http://schemas.openxmlformats.org/officeDocument/2006/relationships/oleObject" Target="../embeddings/oleObject6.bin"/><Relationship Id="rId10" Type="http://schemas.openxmlformats.org/officeDocument/2006/relationships/image" Target="../media/image45.png"/><Relationship Id="rId4" Type="http://schemas.openxmlformats.org/officeDocument/2006/relationships/image" Target="../media/image46.png"/><Relationship Id="rId9" Type="http://schemas.openxmlformats.org/officeDocument/2006/relationships/oleObject" Target="../embeddings/Gr_fico_de_Microsoft_Excel7.xls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Gr_fico_de_Microsoft_Excel2.xls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png"/><Relationship Id="rId5" Type="http://schemas.openxmlformats.org/officeDocument/2006/relationships/oleObject" Target="../embeddings/Gr_fico_de_Microsoft_Excel1.xls"/><Relationship Id="rId4" Type="http://schemas.openxmlformats.org/officeDocument/2006/relationships/oleObject" Target="../embeddings/oleObject1.bin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.emf"/><Relationship Id="rId5" Type="http://schemas.openxmlformats.org/officeDocument/2006/relationships/oleObject" Target="../embeddings/Gr_fico_de_Microsoft_Excel3.xls"/><Relationship Id="rId4" Type="http://schemas.openxmlformats.org/officeDocument/2006/relationships/oleObject" Target="../embeddings/oleObject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30338" y="2397125"/>
            <a:ext cx="8867775" cy="1566863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s-MX" altLang="es-CL" sz="3600" dirty="0">
                <a:solidFill>
                  <a:srgbClr val="262626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Reactivación de la Red Asistencial</a:t>
            </a:r>
            <a:r>
              <a:rPr lang="es-CL" altLang="es-CL" sz="3600" b="1" dirty="0">
                <a:solidFill>
                  <a:srgbClr val="262626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/>
            </a:r>
            <a:br>
              <a:rPr lang="es-CL" altLang="es-CL" sz="3600" b="1" dirty="0">
                <a:solidFill>
                  <a:srgbClr val="262626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</a:br>
            <a:r>
              <a:rPr lang="es-CL" altLang="es-CL" sz="28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SUBDIRECCION GESTIÓN ASISTENCIAL</a:t>
            </a:r>
            <a:r>
              <a:rPr lang="es-CL" altLang="es-CL" sz="3200" dirty="0">
                <a:solidFill>
                  <a:srgbClr val="262626"/>
                </a:solidFill>
                <a:cs typeface="+mj-cs"/>
              </a:rPr>
              <a:t> 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35163" y="4473575"/>
            <a:ext cx="7543800" cy="890588"/>
          </a:xfrm>
        </p:spPr>
        <p:txBody>
          <a:bodyPr rtlCol="0"/>
          <a:lstStyle/>
          <a:p>
            <a:pPr algn="ctr" eaLnBrk="1" fontAlgn="auto" hangingPunct="1">
              <a:lnSpc>
                <a:spcPct val="100000"/>
              </a:lnSpc>
              <a:defRPr/>
            </a:pPr>
            <a:r>
              <a:rPr lang="es-CL" sz="1800" dirty="0"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SERVICIO SALUD IQUIQUE</a:t>
            </a:r>
          </a:p>
          <a:p>
            <a:pPr algn="ctr" eaLnBrk="1" fontAlgn="auto" hangingPunct="1">
              <a:lnSpc>
                <a:spcPct val="100000"/>
              </a:lnSpc>
              <a:defRPr/>
            </a:pPr>
            <a:r>
              <a:rPr lang="es-CL" sz="1800" dirty="0"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CIRA </a:t>
            </a:r>
            <a:r>
              <a:rPr lang="es-CL" sz="1800" dirty="0" err="1"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MaYO</a:t>
            </a:r>
            <a:r>
              <a:rPr lang="es-CL" sz="1800" dirty="0"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2022</a:t>
            </a:r>
          </a:p>
        </p:txBody>
      </p:sp>
      <p:pic>
        <p:nvPicPr>
          <p:cNvPr id="75780" name="Imagen 1" descr="Descripción: SSIquique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438" y="444500"/>
            <a:ext cx="1665287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6800" y="276225"/>
            <a:ext cx="10058400" cy="1449388"/>
          </a:xfrm>
        </p:spPr>
        <p:txBody>
          <a:bodyPr/>
          <a:lstStyle/>
          <a:p>
            <a:pPr>
              <a:defRPr/>
            </a:pPr>
            <a:r>
              <a:rPr lang="es-CL" sz="4000" b="1" dirty="0"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Estrategias Atención Secundaria :</a:t>
            </a:r>
          </a:p>
        </p:txBody>
      </p:sp>
      <p:pic>
        <p:nvPicPr>
          <p:cNvPr id="90115" name="Diagrama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2501900"/>
            <a:ext cx="491490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6" name="Diagrama 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700" y="2654300"/>
            <a:ext cx="5384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4"/>
          <p:cNvSpPr txBox="1">
            <a:spLocks/>
          </p:cNvSpPr>
          <p:nvPr/>
        </p:nvSpPr>
        <p:spPr bwMode="auto">
          <a:xfrm>
            <a:off x="862013" y="1987550"/>
            <a:ext cx="3879850" cy="51593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920" tIns="60960" rIns="121920" bIns="60960" anchor="ctr"/>
          <a:lstStyle>
            <a:defPPr>
              <a:defRPr lang="es-CL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FFFFFF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es-CL" altLang="es-CL" sz="2000" dirty="0">
                <a:solidFill>
                  <a:srgbClr val="37609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PRIORIDADES EN PANDEMIA </a:t>
            </a:r>
            <a:endParaRPr lang="es-CL" altLang="es-CL" sz="2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Content Placeholder 4"/>
          <p:cNvSpPr txBox="1">
            <a:spLocks/>
          </p:cNvSpPr>
          <p:nvPr/>
        </p:nvSpPr>
        <p:spPr bwMode="auto">
          <a:xfrm>
            <a:off x="7245350" y="1987550"/>
            <a:ext cx="3879850" cy="5159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21920" tIns="60960" rIns="121920" bIns="60960" anchor="ctr"/>
          <a:lstStyle>
            <a:defPPr>
              <a:defRPr lang="es-CL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FFFFFF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es-CL" altLang="es-CL" sz="20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REACTIVACIÓN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524000" y="5427663"/>
            <a:ext cx="9144000" cy="5730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/>
          </a:p>
        </p:txBody>
      </p:sp>
      <p:sp>
        <p:nvSpPr>
          <p:cNvPr id="5" name="Rectángulo 4"/>
          <p:cNvSpPr/>
          <p:nvPr/>
        </p:nvSpPr>
        <p:spPr>
          <a:xfrm>
            <a:off x="6388100" y="2097088"/>
            <a:ext cx="9061450" cy="5730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/>
          </a:p>
        </p:txBody>
      </p:sp>
      <p:pic>
        <p:nvPicPr>
          <p:cNvPr id="92164" name="Diagrama 10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2374900"/>
            <a:ext cx="8280400" cy="391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5" name="Picture 2" descr="Hospital Digital Chi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0" y="1892300"/>
            <a:ext cx="11684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uadroTexto 15"/>
          <p:cNvSpPr txBox="1"/>
          <p:nvPr/>
        </p:nvSpPr>
        <p:spPr>
          <a:xfrm>
            <a:off x="1976438" y="3149600"/>
            <a:ext cx="2381250" cy="2770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CL" sz="1200" b="1" dirty="0">
                <a:solidFill>
                  <a:srgbClr val="FFFFFF"/>
                </a:solidFill>
                <a:latin typeface="gobCL" pitchFamily="50" charset="0"/>
              </a:rPr>
              <a:t>Célula de Diabetes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s-CL" sz="1200" dirty="0">
                <a:solidFill>
                  <a:srgbClr val="FFFFFF"/>
                </a:solidFill>
                <a:latin typeface="gobCL" pitchFamily="50" charset="0"/>
              </a:rPr>
              <a:t>Telecomité DM I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s-CL" sz="1200" dirty="0">
                <a:solidFill>
                  <a:srgbClr val="FFFFFF"/>
                </a:solidFill>
                <a:latin typeface="gobCL" pitchFamily="50" charset="0"/>
              </a:rPr>
              <a:t>Telemedicina DMII</a:t>
            </a:r>
          </a:p>
          <a:p>
            <a:pPr>
              <a:defRPr/>
            </a:pPr>
            <a:endParaRPr lang="es-CL" sz="1200" dirty="0">
              <a:solidFill>
                <a:srgbClr val="FFFFFF"/>
              </a:solidFill>
              <a:latin typeface="gobCL" pitchFamily="50" charset="0"/>
            </a:endParaRPr>
          </a:p>
          <a:p>
            <a:pPr>
              <a:defRPr/>
            </a:pPr>
            <a:r>
              <a:rPr lang="es-CL" sz="1200" b="1" dirty="0">
                <a:solidFill>
                  <a:srgbClr val="FFFFFF"/>
                </a:solidFill>
                <a:latin typeface="gobCL" pitchFamily="50" charset="0"/>
              </a:rPr>
              <a:t>Célula de Geriatría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s-CL" sz="1200" dirty="0">
                <a:solidFill>
                  <a:srgbClr val="FFFFFF"/>
                </a:solidFill>
                <a:latin typeface="gobCL" pitchFamily="50" charset="0"/>
              </a:rPr>
              <a:t>PS. 85: Alzheimer y </a:t>
            </a:r>
            <a:br>
              <a:rPr lang="es-CL" sz="1200" dirty="0">
                <a:solidFill>
                  <a:srgbClr val="FFFFFF"/>
                </a:solidFill>
                <a:latin typeface="gobCL" pitchFamily="50" charset="0"/>
              </a:rPr>
            </a:br>
            <a:r>
              <a:rPr lang="es-CL" sz="1200" dirty="0">
                <a:solidFill>
                  <a:srgbClr val="FFFFFF"/>
                </a:solidFill>
                <a:latin typeface="gobCL" pitchFamily="50" charset="0"/>
              </a:rPr>
              <a:t>otras demencias.</a:t>
            </a:r>
          </a:p>
          <a:p>
            <a:pPr>
              <a:defRPr/>
            </a:pPr>
            <a:r>
              <a:rPr lang="es-CL" sz="1200" b="1" dirty="0">
                <a:solidFill>
                  <a:srgbClr val="FFFFFF"/>
                </a:solidFill>
                <a:latin typeface="gobCL" pitchFamily="50" charset="0"/>
              </a:rPr>
              <a:t>Programa PICHIPU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s-CL" sz="1200" dirty="0">
                <a:solidFill>
                  <a:srgbClr val="FFFFFF"/>
                </a:solidFill>
                <a:latin typeface="gobCL" pitchFamily="50" charset="0"/>
              </a:rPr>
              <a:t>Apoyo diagnóstico de </a:t>
            </a:r>
            <a:br>
              <a:rPr lang="es-CL" sz="1200" dirty="0">
                <a:solidFill>
                  <a:srgbClr val="FFFFFF"/>
                </a:solidFill>
                <a:latin typeface="gobCL" pitchFamily="50" charset="0"/>
              </a:rPr>
            </a:br>
            <a:r>
              <a:rPr lang="es-CL" sz="1200" dirty="0">
                <a:solidFill>
                  <a:srgbClr val="FFFFFF"/>
                </a:solidFill>
                <a:latin typeface="gobCL" pitchFamily="50" charset="0"/>
              </a:rPr>
              <a:t>cardiopatías a distancia.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endParaRPr lang="es-CL" sz="1200" dirty="0">
              <a:solidFill>
                <a:srgbClr val="FFFFFF"/>
              </a:solidFill>
              <a:latin typeface="gobCL" pitchFamily="50" charset="0"/>
            </a:endParaRPr>
          </a:p>
          <a:p>
            <a:pPr>
              <a:defRPr/>
            </a:pPr>
            <a:r>
              <a:rPr lang="es-CL" sz="1200" b="1" dirty="0">
                <a:solidFill>
                  <a:srgbClr val="FFFFFF"/>
                </a:solidFill>
                <a:latin typeface="gobCL" pitchFamily="50" charset="0"/>
              </a:rPr>
              <a:t>Telemedicina PS. Fibrosis Quística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s-CL" sz="1200" dirty="0">
                <a:solidFill>
                  <a:srgbClr val="FFFFFF"/>
                </a:solidFill>
                <a:latin typeface="gobCL" pitchFamily="50" charset="0"/>
              </a:rPr>
              <a:t>Hospital Luis Calvo Mackenna</a:t>
            </a:r>
          </a:p>
          <a:p>
            <a:pPr>
              <a:defRPr/>
            </a:pPr>
            <a:endParaRPr lang="es-CL" dirty="0"/>
          </a:p>
        </p:txBody>
      </p:sp>
      <p:pic>
        <p:nvPicPr>
          <p:cNvPr id="92167" name="Picture 4" descr="Servicio de Salud Iquique - Home | Faceboo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600" y="1866900"/>
            <a:ext cx="11557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CuadroTexto 18"/>
          <p:cNvSpPr txBox="1"/>
          <p:nvPr/>
        </p:nvSpPr>
        <p:spPr>
          <a:xfrm>
            <a:off x="4762500" y="3149600"/>
            <a:ext cx="2547938" cy="3324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CL" sz="1200" b="1" dirty="0">
                <a:solidFill>
                  <a:srgbClr val="FFFFFF"/>
                </a:solidFill>
                <a:latin typeface="gobCL" pitchFamily="50" charset="0"/>
              </a:rPr>
              <a:t>Coordinación y Articulación de la Red Local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s-CL" sz="1200" dirty="0">
                <a:solidFill>
                  <a:srgbClr val="FFFFFF"/>
                </a:solidFill>
                <a:latin typeface="gobCL" pitchFamily="50" charset="0"/>
              </a:rPr>
              <a:t>Resolución y contactabilidad de usuarios.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s-CL" sz="1200" dirty="0">
                <a:solidFill>
                  <a:srgbClr val="FFFFFF"/>
                </a:solidFill>
                <a:latin typeface="gobCL" pitchFamily="50" charset="0"/>
              </a:rPr>
              <a:t>Despacho a domicilio de fármacos, ayudas técnicas y lentes de usuarios.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s-CL" sz="1200" dirty="0">
                <a:solidFill>
                  <a:srgbClr val="FFFFFF"/>
                </a:solidFill>
                <a:latin typeface="gobCL" pitchFamily="50" charset="0"/>
              </a:rPr>
              <a:t>Coordinación UAPO APS-HETG para resolución PS. Vicios de Refracción.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s-CL" sz="1200" dirty="0">
                <a:solidFill>
                  <a:srgbClr val="FFFFFF"/>
                </a:solidFill>
                <a:latin typeface="gobCL" pitchFamily="50" charset="0"/>
              </a:rPr>
              <a:t>Movilización usuarios dialíticos confirmados para COVID-19.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s-CL" sz="1200" dirty="0">
                <a:solidFill>
                  <a:srgbClr val="FFFFFF"/>
                </a:solidFill>
                <a:latin typeface="gobCL" pitchFamily="50" charset="0"/>
              </a:rPr>
              <a:t>Conformación Mesa de Trabajo Intersectorial de Diálisis. (FONASA - HETG- SSI – CDP).</a:t>
            </a:r>
          </a:p>
          <a:p>
            <a:pPr>
              <a:defRPr/>
            </a:pPr>
            <a:endParaRPr lang="es-CL" sz="1200" dirty="0">
              <a:solidFill>
                <a:srgbClr val="FFFFFF"/>
              </a:solidFill>
              <a:latin typeface="gobCL" pitchFamily="50" charset="0"/>
            </a:endParaRPr>
          </a:p>
          <a:p>
            <a:pPr>
              <a:defRPr/>
            </a:pPr>
            <a:endParaRPr lang="es-CL" dirty="0"/>
          </a:p>
        </p:txBody>
      </p:sp>
      <p:pic>
        <p:nvPicPr>
          <p:cNvPr id="92169" name="Picture 6" descr="Hospital de Iquique (@Hospitaliquique) / Twitt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800" y="1917700"/>
            <a:ext cx="11430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CuadroTexto 20"/>
          <p:cNvSpPr txBox="1"/>
          <p:nvPr/>
        </p:nvSpPr>
        <p:spPr>
          <a:xfrm>
            <a:off x="7437438" y="3149600"/>
            <a:ext cx="2544762" cy="3324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CL" sz="1200" b="1" dirty="0">
                <a:solidFill>
                  <a:srgbClr val="FFFFFF"/>
                </a:solidFill>
                <a:latin typeface="gobCL" pitchFamily="50" charset="0"/>
              </a:rPr>
              <a:t>Resolución Quirúrgica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s-CL" sz="1200" dirty="0">
                <a:solidFill>
                  <a:srgbClr val="FFFFFF"/>
                </a:solidFill>
                <a:latin typeface="gobCL" pitchFamily="50" charset="0"/>
              </a:rPr>
              <a:t>Compra de servicios oftalmólogos en horario inhábil.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s-CL" sz="1200" dirty="0">
                <a:solidFill>
                  <a:srgbClr val="FFFFFF"/>
                </a:solidFill>
                <a:latin typeface="gobCL" pitchFamily="50" charset="0"/>
              </a:rPr>
              <a:t>Convenio con Clínica Iquique para extensión de pabellones.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endParaRPr lang="es-CL" sz="1200" dirty="0">
              <a:solidFill>
                <a:srgbClr val="FFFFFF"/>
              </a:solidFill>
              <a:latin typeface="gobCL" pitchFamily="50" charset="0"/>
            </a:endParaRPr>
          </a:p>
          <a:p>
            <a:pPr>
              <a:defRPr/>
            </a:pPr>
            <a:r>
              <a:rPr lang="es-CL" sz="1200" b="1" dirty="0">
                <a:solidFill>
                  <a:srgbClr val="FFFFFF"/>
                </a:solidFill>
                <a:latin typeface="gobCL" pitchFamily="50" charset="0"/>
              </a:rPr>
              <a:t>Resolución Ambulatoria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s-CL" sz="1200" dirty="0">
                <a:solidFill>
                  <a:srgbClr val="FFFFFF"/>
                </a:solidFill>
                <a:latin typeface="gobCL" pitchFamily="50" charset="0"/>
              </a:rPr>
              <a:t>Implementación Policlínico de Memoria (GES 85).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s-CL" sz="1200" dirty="0">
                <a:solidFill>
                  <a:srgbClr val="FFFFFF"/>
                </a:solidFill>
                <a:latin typeface="gobCL" pitchFamily="50" charset="0"/>
              </a:rPr>
              <a:t>Atención de usuarios adultos mayores vía telemedicina con especialistas.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s-CL" sz="1200" dirty="0">
                <a:solidFill>
                  <a:srgbClr val="FFFFFF"/>
                </a:solidFill>
                <a:latin typeface="gobCL" pitchFamily="50" charset="0"/>
              </a:rPr>
              <a:t>Supervisión y monitoria de nodos críticos identificados según PS.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endParaRPr lang="es-CL" sz="1200" dirty="0">
              <a:solidFill>
                <a:srgbClr val="FFFFFF"/>
              </a:solidFill>
              <a:latin typeface="gobCL" pitchFamily="50" charset="0"/>
            </a:endParaRP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endParaRPr lang="es-CL" sz="1200" dirty="0">
              <a:solidFill>
                <a:srgbClr val="FFFFFF"/>
              </a:solidFill>
              <a:latin typeface="gobCL" pitchFamily="50" charset="0"/>
            </a:endParaRPr>
          </a:p>
          <a:p>
            <a:pPr>
              <a:defRPr/>
            </a:pPr>
            <a:endParaRPr lang="es-CL" dirty="0"/>
          </a:p>
        </p:txBody>
      </p:sp>
      <p:sp>
        <p:nvSpPr>
          <p:cNvPr id="18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CL" sz="4000" b="1" dirty="0"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Como lo lograremos? </a:t>
            </a:r>
            <a:endParaRPr lang="es-MX" sz="4000" b="1" dirty="0"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pic>
        <p:nvPicPr>
          <p:cNvPr id="92172" name="Picture 2" descr="Definición de Objetivo - Qué es y Concept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7838" y="150813"/>
            <a:ext cx="2668587" cy="200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CL" sz="4000" b="1" dirty="0"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Como lo lograremos? </a:t>
            </a:r>
            <a:endParaRPr lang="es-MX" sz="4000" b="1" dirty="0"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93187" name="Marcador de contenido 2"/>
          <p:cNvSpPr>
            <a:spLocks noGrp="1"/>
          </p:cNvSpPr>
          <p:nvPr>
            <p:ph idx="1"/>
          </p:nvPr>
        </p:nvSpPr>
        <p:spPr>
          <a:xfrm>
            <a:off x="1096963" y="1651000"/>
            <a:ext cx="10058400" cy="4022725"/>
          </a:xfrm>
        </p:spPr>
        <p:txBody>
          <a:bodyPr/>
          <a:lstStyle/>
          <a:p>
            <a:endParaRPr lang="es-CL" altLang="es-MX" smtClean="0"/>
          </a:p>
          <a:p>
            <a:pPr>
              <a:buFont typeface="Wingdings" panose="05000000000000000000" pitchFamily="2" charset="2"/>
              <a:buChar char="Ø"/>
            </a:pPr>
            <a:r>
              <a:rPr lang="es-CL" altLang="es-MX" smtClean="0">
                <a:latin typeface="Cambria" panose="02040503050406030204" pitchFamily="18" charset="0"/>
              </a:rPr>
              <a:t>Procesos de Referencia y contrarrefencia : Integración de Sistemas RAYEN (APS) – YANI (Hospital)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CL" altLang="es-MX" smtClean="0">
                <a:latin typeface="Cambria" panose="02040503050406030204" pitchFamily="18" charset="0"/>
              </a:rPr>
              <a:t>Manteniendo TELECOMITES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CL" altLang="es-MX" smtClean="0">
                <a:latin typeface="Cambria" panose="02040503050406030204" pitchFamily="18" charset="0"/>
              </a:rPr>
              <a:t>Revisando y Actualizando la Cartera de Prestaciones : Cruce de Oferta actual y demandas proyectadas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CL" altLang="es-MX" smtClean="0">
                <a:latin typeface="Cambria" panose="02040503050406030204" pitchFamily="18" charset="0"/>
              </a:rPr>
              <a:t>Coordinación e Integración de cuidados entre APS y Hospital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CL" altLang="es-MX" smtClean="0">
                <a:latin typeface="Cambria" panose="02040503050406030204" pitchFamily="18" charset="0"/>
              </a:rPr>
              <a:t>Retomar actividades suspendidas: Acompañamiento durante la Hospitalización y parto, parto intercultural , ingreso de parteras.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CL" altLang="es-MX" smtClean="0">
                <a:latin typeface="Cambria" panose="02040503050406030204" pitchFamily="18" charset="0"/>
              </a:rPr>
              <a:t>Gestión de oferta de horas médicas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CL" altLang="es-MX" smtClean="0">
                <a:latin typeface="Cambria" panose="02040503050406030204" pitchFamily="18" charset="0"/>
              </a:rPr>
              <a:t>Avances de proyectos de Normalización de Área de Apoyo diagnostico</a:t>
            </a:r>
          </a:p>
          <a:p>
            <a:pPr>
              <a:buFont typeface="Wingdings" panose="05000000000000000000" pitchFamily="2" charset="2"/>
              <a:buChar char="Ø"/>
            </a:pPr>
            <a:endParaRPr lang="es-CL" altLang="es-MX" smtClean="0">
              <a:latin typeface="Cambria" panose="020405030504060302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s-CL" altLang="es-MX" smtClean="0"/>
          </a:p>
          <a:p>
            <a:endParaRPr lang="es-CL" altLang="es-MX" smtClean="0"/>
          </a:p>
          <a:p>
            <a:endParaRPr lang="es-MX" altLang="es-MX" smtClean="0"/>
          </a:p>
        </p:txBody>
      </p:sp>
      <p:pic>
        <p:nvPicPr>
          <p:cNvPr id="93188" name="Picture 2" descr="Definición de Objetivo - Qué es y Concep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238" y="112713"/>
            <a:ext cx="2668587" cy="200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2a91f97afe_1_1294"/>
          <p:cNvSpPr txBox="1">
            <a:spLocks noGrp="1"/>
          </p:cNvSpPr>
          <p:nvPr>
            <p:ph type="title"/>
          </p:nvPr>
        </p:nvSpPr>
        <p:spPr>
          <a:xfrm>
            <a:off x="2365375" y="857250"/>
            <a:ext cx="7886700" cy="993775"/>
          </a:xfrm>
        </p:spPr>
        <p:txBody>
          <a:bodyPr spcFirstLastPara="1" lIns="68569" tIns="34275" rIns="68569" bIns="34275" anchor="ctr"/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defRPr/>
            </a:pPr>
            <a:r>
              <a:rPr lang="es-CL"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s-CL"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s-CL"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s-CL"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1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235" name="Google Shape;154;g12a91f97afe_1_1294"/>
          <p:cNvSpPr txBox="1">
            <a:spLocks noChangeArrowheads="1"/>
          </p:cNvSpPr>
          <p:nvPr/>
        </p:nvSpPr>
        <p:spPr bwMode="auto">
          <a:xfrm>
            <a:off x="1182688" y="1824038"/>
            <a:ext cx="6704012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34275" rIns="68569" bIns="34275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>
                <a:srgbClr val="888888"/>
              </a:buClr>
              <a:buSzPts val="3200"/>
            </a:pPr>
            <a:r>
              <a:rPr lang="es-MX" altLang="es-MX" sz="2800" b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Calibri" panose="020F0502020204030204" pitchFamily="34" charset="0"/>
              </a:rPr>
              <a:t>Gestión Tiempos De Espera</a:t>
            </a:r>
          </a:p>
        </p:txBody>
      </p:sp>
      <p:sp>
        <p:nvSpPr>
          <p:cNvPr id="95236" name="Google Shape;158;g12a91f97afe_1_1294"/>
          <p:cNvSpPr txBox="1">
            <a:spLocks noChangeArrowheads="1"/>
          </p:cNvSpPr>
          <p:nvPr/>
        </p:nvSpPr>
        <p:spPr bwMode="auto">
          <a:xfrm>
            <a:off x="1557338" y="6205538"/>
            <a:ext cx="8675687" cy="323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68569" rIns="68569" bIns="6856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s-CL" altLang="es-MX" sz="1200" i="1">
                <a:solidFill>
                  <a:srgbClr val="595959"/>
                </a:solidFill>
                <a:cs typeface="Calibri" panose="020F0502020204030204" pitchFamily="34" charset="0"/>
                <a:sym typeface="Calibri" panose="020F0502020204030204" pitchFamily="34" charset="0"/>
              </a:rPr>
              <a:t>La atención durante estados de emergencia se ve condicionada a la ocupación hospitalaria, priorizando la atención de urgencia ​</a:t>
            </a:r>
            <a:endParaRPr lang="es-MX" altLang="es-MX" sz="1500" i="1">
              <a:solidFill>
                <a:srgbClr val="595959"/>
              </a:solidFill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95237" name="Diagrama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100" y="2298700"/>
            <a:ext cx="8064500" cy="372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1096963" y="287338"/>
            <a:ext cx="10058400" cy="144938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 kern="1200" spc="-5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s-CL" sz="4000" b="1" dirty="0">
                <a:latin typeface="Cambria" panose="02040503050406030204" pitchFamily="18" charset="0"/>
                <a:ea typeface="Cambria" panose="02040503050406030204" pitchFamily="18" charset="0"/>
              </a:rPr>
              <a:t>Como lo lograremos? </a:t>
            </a:r>
            <a:endParaRPr lang="es-MX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Imagen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1846263"/>
            <a:ext cx="1144587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3" name="Imagen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7225" y="1909763"/>
            <a:ext cx="1547813" cy="104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4" name="Imagen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7438" y="2316163"/>
            <a:ext cx="588962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5" name="Imagen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238" y="3114675"/>
            <a:ext cx="1087437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7225" y="3211513"/>
            <a:ext cx="561975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7" name="Diagrama 4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0" y="2120900"/>
            <a:ext cx="4546600" cy="421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8" name="Imagen 10" descr="Un grupo de personas en un salón&#10;&#10;Descripción generada automáticament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150" y="4273550"/>
            <a:ext cx="1312863" cy="175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9" name="Imagen 12" descr="Un grupo de personas en una oficina&#10;&#10;Descripción generada automáticament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0" y="4246563"/>
            <a:ext cx="1312863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90" name="Imagen 16" descr="Un grupo de personas junto a una silla en un cuarto&#10;&#10;Descripción generada automáticamente con confianza baja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9200" y="4246563"/>
            <a:ext cx="1312863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uadroTexto 13"/>
          <p:cNvSpPr txBox="1"/>
          <p:nvPr/>
        </p:nvSpPr>
        <p:spPr>
          <a:xfrm>
            <a:off x="1289050" y="1736725"/>
            <a:ext cx="4572000" cy="425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defRPr/>
            </a:pPr>
            <a:r>
              <a:rPr lang="es-CL" sz="24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SALUD DIGITAL</a:t>
            </a:r>
          </a:p>
        </p:txBody>
      </p:sp>
      <p:sp>
        <p:nvSpPr>
          <p:cNvPr id="15" name="Título 1"/>
          <p:cNvSpPr txBox="1">
            <a:spLocks/>
          </p:cNvSpPr>
          <p:nvPr/>
        </p:nvSpPr>
        <p:spPr>
          <a:xfrm>
            <a:off x="1096963" y="287338"/>
            <a:ext cx="10058400" cy="144938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 kern="1200" spc="-5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s-CL" sz="4000" b="1" dirty="0">
                <a:latin typeface="Cambria" panose="02040503050406030204" pitchFamily="18" charset="0"/>
                <a:ea typeface="Cambria" panose="02040503050406030204" pitchFamily="18" charset="0"/>
              </a:rPr>
              <a:t>Como lo lograremos? </a:t>
            </a:r>
            <a:endParaRPr lang="es-MX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12a91f97afe_1_131"/>
          <p:cNvSpPr txBox="1"/>
          <p:nvPr/>
        </p:nvSpPr>
        <p:spPr>
          <a:xfrm>
            <a:off x="3043238" y="971550"/>
            <a:ext cx="7105650" cy="619125"/>
          </a:xfrm>
          <a:prstGeom prst="rect">
            <a:avLst/>
          </a:prstGeom>
          <a:noFill/>
          <a:ln>
            <a:noFill/>
          </a:ln>
        </p:spPr>
        <p:txBody>
          <a:bodyPr spcFirstLastPara="1" lIns="68569" tIns="34275" rIns="68569" bIns="34275" anchor="ctr">
            <a:normAutofit/>
          </a:bodyPr>
          <a:lstStyle/>
          <a:p>
            <a:pPr defTabSz="6858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defRPr/>
            </a:pPr>
            <a:r>
              <a:rPr lang="es-MX" sz="2400" b="1" kern="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  <a:sym typeface="Calibri"/>
              </a:rPr>
              <a:t>                </a:t>
            </a:r>
            <a:r>
              <a:rPr lang="es-MX" sz="2400" b="1" kern="0" dirty="0">
                <a:latin typeface="Verdana" panose="020B0604030504040204" pitchFamily="34" charset="0"/>
                <a:ea typeface="Verdana" panose="020B0604030504040204" pitchFamily="34" charset="0"/>
                <a:cs typeface="Calibri"/>
                <a:sym typeface="Calibri"/>
              </a:rPr>
              <a:t>F</a:t>
            </a:r>
            <a:r>
              <a:rPr lang="es-CL" sz="2400" b="1" kern="0" dirty="0">
                <a:latin typeface="Verdana" panose="020B0604030504040204" pitchFamily="34" charset="0"/>
                <a:ea typeface="Verdana" panose="020B0604030504040204" pitchFamily="34" charset="0"/>
                <a:cs typeface="Calibri"/>
                <a:sym typeface="Calibri"/>
              </a:rPr>
              <a:t>ARMACIA</a:t>
            </a:r>
            <a:endParaRPr sz="1050" b="1" kern="0" dirty="0"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</p:txBody>
      </p:sp>
      <p:pic>
        <p:nvPicPr>
          <p:cNvPr id="99331" name="Imagen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0" y="647700"/>
            <a:ext cx="24003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2" name="Diagrama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300" y="1333500"/>
            <a:ext cx="31496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ángulo 10"/>
          <p:cNvSpPr/>
          <p:nvPr/>
        </p:nvSpPr>
        <p:spPr>
          <a:xfrm>
            <a:off x="142875" y="2187575"/>
            <a:ext cx="3621088" cy="40322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14313" indent="-214313" algn="just">
              <a:buFont typeface="Arial" panose="020B0604020202020204" pitchFamily="34" charset="0"/>
              <a:buChar char="•"/>
              <a:defRPr/>
            </a:pPr>
            <a:r>
              <a:rPr lang="es-CL" sz="1600" b="1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Farmacias y botiquines </a:t>
            </a:r>
            <a:r>
              <a:rPr lang="es-CL" sz="1600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de la Red Asistencial, con atención permanente para sus usuarios</a:t>
            </a:r>
          </a:p>
          <a:p>
            <a:pPr algn="just">
              <a:defRPr/>
            </a:pPr>
            <a:endParaRPr lang="es-CL" sz="1600" dirty="0"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214313" indent="-214313" algn="just">
              <a:buFont typeface="Arial" panose="020B0604020202020204" pitchFamily="34" charset="0"/>
              <a:buChar char="•"/>
              <a:defRPr/>
            </a:pPr>
            <a:r>
              <a:rPr lang="es-CL" sz="1600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Se gestiona </a:t>
            </a:r>
            <a:r>
              <a:rPr lang="es-CL" sz="1600" b="1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extensión horaria </a:t>
            </a:r>
            <a:r>
              <a:rPr lang="es-CL" sz="1600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en Farmacia Ambulatoria HETG (hasta las 20:00hrs)</a:t>
            </a:r>
          </a:p>
          <a:p>
            <a:pPr marL="214313" indent="-214313" algn="just">
              <a:buFont typeface="Arial" panose="020B0604020202020204" pitchFamily="34" charset="0"/>
              <a:buChar char="•"/>
              <a:defRPr/>
            </a:pPr>
            <a:endParaRPr lang="es-CL" sz="1600" dirty="0"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algn="just">
              <a:defRPr/>
            </a:pPr>
            <a:endParaRPr lang="es-CL" sz="1600" dirty="0"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214313" indent="-214313" algn="just">
              <a:buFont typeface="Arial" panose="020B0604020202020204" pitchFamily="34" charset="0"/>
              <a:buChar char="•"/>
              <a:defRPr/>
            </a:pPr>
            <a:r>
              <a:rPr lang="es-CL" sz="1600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Se mantiene estrategia de </a:t>
            </a:r>
            <a:r>
              <a:rPr lang="es-CL" sz="1600" b="1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coordinación territorial </a:t>
            </a:r>
            <a:r>
              <a:rPr lang="es-CL" sz="1600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de medicamentos y entrega de medicamentos a domicilio a grupos priorizados de la población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7305675" y="1858963"/>
            <a:ext cx="5008563" cy="44323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s-MX" sz="1200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Gestión con </a:t>
            </a:r>
            <a:r>
              <a:rPr lang="es-MX" sz="1200" b="1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CENABAST</a:t>
            </a:r>
            <a:r>
              <a:rPr lang="es-MX" sz="1200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envió de medicamentos por 2 meses para distribución a la Red Asistencial</a:t>
            </a:r>
            <a:br>
              <a:rPr lang="es-MX" sz="1200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</a:br>
            <a:endParaRPr lang="es-MX" sz="1200" dirty="0"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s-CL" sz="1200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Entrega de </a:t>
            </a:r>
            <a:r>
              <a:rPr lang="es-CL" sz="1200" b="1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Medicamentos a Domicilio </a:t>
            </a:r>
            <a:r>
              <a:rPr lang="es-CL" sz="1200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(Hospital, APS y Farmacia de Salud Mental)</a:t>
            </a:r>
            <a:br>
              <a:rPr lang="es-CL" sz="1200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</a:br>
            <a:r>
              <a:rPr lang="es-CL" sz="1200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2020 </a:t>
            </a:r>
            <a:r>
              <a:rPr lang="es-CL" sz="1200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11.840 entregas a domicilio</a:t>
            </a:r>
            <a:br>
              <a:rPr lang="es-CL" sz="1200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  <a:sym typeface="Wingdings" panose="05000000000000000000" pitchFamily="2" charset="2"/>
              </a:rPr>
            </a:br>
            <a:r>
              <a:rPr lang="es-CL" sz="1200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2021  13.125 entregas a domicilio</a:t>
            </a:r>
            <a:br>
              <a:rPr lang="es-CL" sz="1200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  <a:sym typeface="Wingdings" panose="05000000000000000000" pitchFamily="2" charset="2"/>
              </a:rPr>
            </a:br>
            <a:r>
              <a:rPr lang="es-CL" sz="1200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APS 2021  35.832 entregas a domicilio, fuente DEIS</a:t>
            </a:r>
            <a:br>
              <a:rPr lang="es-CL" sz="1200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  <a:sym typeface="Wingdings" panose="05000000000000000000" pitchFamily="2" charset="2"/>
              </a:rPr>
            </a:br>
            <a:endParaRPr lang="es-CL" sz="1200" dirty="0"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s-CL" sz="1200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Fortalecimiento de </a:t>
            </a:r>
            <a:r>
              <a:rPr lang="es-CL" sz="1200" b="1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Coordinación Territorial de Medicamentos</a:t>
            </a:r>
            <a:r>
              <a:rPr lang="es-CL" sz="1200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(farmacia móvil), entrega de esquemas anticoagulantes, Ley Ricarte Soto y Programas Ministeriales de Alto Costo.</a:t>
            </a:r>
            <a:br>
              <a:rPr lang="es-CL" sz="1200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</a:br>
            <a:r>
              <a:rPr lang="es-CL" sz="1200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2020 </a:t>
            </a:r>
            <a:r>
              <a:rPr lang="es-CL" sz="1200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1.579 recetas a comunas rurales y borde costero.</a:t>
            </a:r>
            <a:br>
              <a:rPr lang="es-CL" sz="1200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  <a:sym typeface="Wingdings" panose="05000000000000000000" pitchFamily="2" charset="2"/>
              </a:rPr>
            </a:br>
            <a:r>
              <a:rPr lang="es-CL" sz="1200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2021  1.583 recetas a comunas rurales y borde costero.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endParaRPr lang="es-CL" sz="1200" dirty="0"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s-CL" sz="1200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Apertura web para la </a:t>
            </a:r>
            <a:r>
              <a:rPr lang="es-CL" sz="1200" b="1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solicitud de recetas y medicamentos</a:t>
            </a:r>
          </a:p>
          <a:p>
            <a:pPr>
              <a:defRPr/>
            </a:pPr>
            <a:endParaRPr lang="es-CL" sz="1200" dirty="0"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s-CL" sz="1200" b="1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Gestión de brechas de equipamiento </a:t>
            </a:r>
            <a:r>
              <a:rPr lang="es-CL" sz="1200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Droguería y Farmacia HETG (Refrigeradores Clínicos y Balanzas). Compras GORE y Donación Compañías Mineras.</a:t>
            </a:r>
            <a:endParaRPr lang="es-CL" sz="1200" dirty="0"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>
              <a:defRPr/>
            </a:pPr>
            <a:endParaRPr lang="es-MX" dirty="0"/>
          </a:p>
        </p:txBody>
      </p:sp>
      <p:sp>
        <p:nvSpPr>
          <p:cNvPr id="15" name="Abrir llave 14"/>
          <p:cNvSpPr/>
          <p:nvPr/>
        </p:nvSpPr>
        <p:spPr>
          <a:xfrm>
            <a:off x="6861175" y="2024063"/>
            <a:ext cx="388938" cy="4178300"/>
          </a:xfrm>
          <a:prstGeom prst="leftBrace">
            <a:avLst>
              <a:gd name="adj1" fmla="val 8333"/>
              <a:gd name="adj2" fmla="val 47435"/>
            </a:avLst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CL"/>
          </a:p>
        </p:txBody>
      </p:sp>
      <p:sp>
        <p:nvSpPr>
          <p:cNvPr id="16" name="Cerrar llave 15"/>
          <p:cNvSpPr/>
          <p:nvPr/>
        </p:nvSpPr>
        <p:spPr>
          <a:xfrm>
            <a:off x="3935413" y="1844675"/>
            <a:ext cx="265112" cy="3676650"/>
          </a:xfrm>
          <a:prstGeom prst="rightBrac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CL"/>
          </a:p>
        </p:txBody>
      </p:sp>
      <p:pic>
        <p:nvPicPr>
          <p:cNvPr id="99337" name="Imagen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488" y="1636713"/>
            <a:ext cx="487362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Marcador de número de diapositiva 1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1096963" y="6459538"/>
            <a:ext cx="24733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l"/>
            <a:fld id="{A89920D8-33AA-47D0-B970-67CACE0B548B}" type="slidenum">
              <a:rPr lang="en-US" altLang="es-MX" sz="900">
                <a:solidFill>
                  <a:srgbClr val="FFFFFF"/>
                </a:solidFill>
              </a:rPr>
              <a:pPr algn="l"/>
              <a:t>16</a:t>
            </a:fld>
            <a:endParaRPr lang="en-US" altLang="es-MX" sz="900">
              <a:solidFill>
                <a:srgbClr val="FFFFFF"/>
              </a:solidFill>
            </a:endParaRPr>
          </a:p>
        </p:txBody>
      </p:sp>
      <p:sp>
        <p:nvSpPr>
          <p:cNvPr id="101379" name="CuadroTexto 4"/>
          <p:cNvSpPr txBox="1">
            <a:spLocks noChangeArrowheads="1"/>
          </p:cNvSpPr>
          <p:nvPr/>
        </p:nvSpPr>
        <p:spPr bwMode="auto">
          <a:xfrm>
            <a:off x="4065588" y="1189038"/>
            <a:ext cx="457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s-MX" altLang="es-MX"/>
              <a:t>Acciones Normalización Post- Pandemia</a:t>
            </a:r>
            <a:endParaRPr lang="es-CL" altLang="es-MX"/>
          </a:p>
        </p:txBody>
      </p:sp>
      <p:sp>
        <p:nvSpPr>
          <p:cNvPr id="7" name="CuadroTexto 6"/>
          <p:cNvSpPr txBox="1"/>
          <p:nvPr/>
        </p:nvSpPr>
        <p:spPr>
          <a:xfrm>
            <a:off x="2630488" y="677863"/>
            <a:ext cx="66421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CL" sz="24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Unidades de Apoyo Diagnóstico </a:t>
            </a:r>
            <a:endParaRPr lang="es-CL" sz="2400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1381" name="Marcador de contenido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100" y="1968500"/>
            <a:ext cx="8534400" cy="405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6800" y="276225"/>
            <a:ext cx="10058400" cy="1449388"/>
          </a:xfrm>
        </p:spPr>
        <p:txBody>
          <a:bodyPr/>
          <a:lstStyle/>
          <a:p>
            <a:pPr>
              <a:defRPr/>
            </a:pPr>
            <a:r>
              <a:rPr lang="es-CL" sz="4000" b="1" dirty="0"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Estrategias Atención Terciaria :</a:t>
            </a:r>
          </a:p>
        </p:txBody>
      </p:sp>
      <p:pic>
        <p:nvPicPr>
          <p:cNvPr id="102403" name="Diagrama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2501900"/>
            <a:ext cx="491490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4" name="Diagrama 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700" y="2654300"/>
            <a:ext cx="5384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4"/>
          <p:cNvSpPr txBox="1">
            <a:spLocks/>
          </p:cNvSpPr>
          <p:nvPr/>
        </p:nvSpPr>
        <p:spPr bwMode="auto">
          <a:xfrm>
            <a:off x="862013" y="1987550"/>
            <a:ext cx="3879850" cy="51593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920" tIns="60960" rIns="121920" bIns="60960" anchor="ctr"/>
          <a:lstStyle>
            <a:defPPr>
              <a:defRPr lang="es-CL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FFFFFF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es-CL" altLang="es-CL" sz="2000" dirty="0">
                <a:solidFill>
                  <a:srgbClr val="37609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PRIORIDADES EN PANDEMIA </a:t>
            </a:r>
            <a:endParaRPr lang="es-CL" altLang="es-CL" sz="2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Content Placeholder 4"/>
          <p:cNvSpPr txBox="1">
            <a:spLocks/>
          </p:cNvSpPr>
          <p:nvPr/>
        </p:nvSpPr>
        <p:spPr bwMode="auto">
          <a:xfrm>
            <a:off x="7245350" y="1987550"/>
            <a:ext cx="3879850" cy="5159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21920" tIns="60960" rIns="121920" bIns="60960" anchor="ctr"/>
          <a:lstStyle>
            <a:defPPr>
              <a:defRPr lang="es-CL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FFFFFF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es-CL" altLang="es-CL" sz="20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REACTIVACIÓN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CL" sz="4000" b="1" dirty="0"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Como lo lograremos? </a:t>
            </a:r>
            <a:endParaRPr lang="es-MX" sz="4000" b="1" dirty="0"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04451" name="Marcador de contenido 2"/>
          <p:cNvSpPr>
            <a:spLocks noGrp="1"/>
          </p:cNvSpPr>
          <p:nvPr>
            <p:ph idx="1"/>
          </p:nvPr>
        </p:nvSpPr>
        <p:spPr>
          <a:xfrm>
            <a:off x="1096963" y="1651000"/>
            <a:ext cx="10058400" cy="4022725"/>
          </a:xfrm>
        </p:spPr>
        <p:txBody>
          <a:bodyPr/>
          <a:lstStyle/>
          <a:p>
            <a:endParaRPr lang="es-CL" altLang="es-MX" smtClean="0"/>
          </a:p>
          <a:p>
            <a:pPr>
              <a:buFont typeface="Wingdings" panose="05000000000000000000" pitchFamily="2" charset="2"/>
              <a:buChar char="Ø"/>
            </a:pPr>
            <a:r>
              <a:rPr lang="es-CL" altLang="es-MX" smtClean="0">
                <a:latin typeface="Cambria" panose="02040503050406030204" pitchFamily="18" charset="0"/>
              </a:rPr>
              <a:t> Gestionar la mantención de los 80 cupos de Hospitalización Domiciliaria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CL" altLang="es-MX" smtClean="0">
                <a:latin typeface="Cambria" panose="02040503050406030204" pitchFamily="18" charset="0"/>
              </a:rPr>
              <a:t>Implementar estrategias de Complejización y Descomplejización de camas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CL" altLang="es-MX" smtClean="0">
                <a:latin typeface="Cambria" panose="02040503050406030204" pitchFamily="18" charset="0"/>
              </a:rPr>
              <a:t>Celebración de Convenios con sector privado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CL" altLang="es-MX" smtClean="0">
                <a:latin typeface="Cambria" panose="02040503050406030204" pitchFamily="18" charset="0"/>
              </a:rPr>
              <a:t>Ejecución de proyectos de resolución de LE y GES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CL" altLang="es-MX" smtClean="0">
                <a:latin typeface="Cambria" panose="02040503050406030204" pitchFamily="18" charset="0"/>
              </a:rPr>
              <a:t>En proceso de selección y reclutamiento de rrhh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CL" altLang="es-MX" smtClean="0">
                <a:latin typeface="Cambria" panose="02040503050406030204" pitchFamily="18" charset="0"/>
              </a:rPr>
              <a:t>Aumento de horas de pabellón ( extensión horaria)</a:t>
            </a:r>
          </a:p>
          <a:p>
            <a:pPr>
              <a:buFont typeface="Wingdings" panose="05000000000000000000" pitchFamily="2" charset="2"/>
              <a:buChar char="Ø"/>
            </a:pPr>
            <a:endParaRPr lang="es-CL" altLang="es-MX" smtClean="0">
              <a:latin typeface="Cambria" panose="020405030504060302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s-CL" altLang="es-MX" smtClean="0">
              <a:latin typeface="Cambria" panose="020405030504060302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s-CL" altLang="es-MX" smtClean="0">
              <a:latin typeface="Cambria" panose="020405030504060302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s-CL" altLang="es-MX" smtClean="0"/>
          </a:p>
          <a:p>
            <a:endParaRPr lang="es-CL" altLang="es-MX" smtClean="0"/>
          </a:p>
          <a:p>
            <a:endParaRPr lang="es-MX" altLang="es-MX" smtClean="0"/>
          </a:p>
        </p:txBody>
      </p:sp>
      <p:pic>
        <p:nvPicPr>
          <p:cNvPr id="104452" name="Picture 2" descr="Definición de Objetivo - Qué es y Concep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238" y="112713"/>
            <a:ext cx="2668587" cy="200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2a91f97afe_1_1294"/>
          <p:cNvSpPr txBox="1">
            <a:spLocks noGrp="1"/>
          </p:cNvSpPr>
          <p:nvPr>
            <p:ph type="title"/>
          </p:nvPr>
        </p:nvSpPr>
        <p:spPr>
          <a:xfrm>
            <a:off x="2976563" y="642938"/>
            <a:ext cx="7886700" cy="993775"/>
          </a:xfrm>
        </p:spPr>
        <p:txBody>
          <a:bodyPr spcFirstLastPara="1" lIns="68569" tIns="34275" rIns="68569" bIns="34275" anchor="ctr"/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defRPr/>
            </a:pPr>
            <a:r>
              <a:rPr lang="es-CL"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s-CL"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s-CL"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s-CL"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1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804863" y="-160338"/>
            <a:ext cx="10058400" cy="1044576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 kern="1200" spc="-5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s-CL" sz="4000" b="1" dirty="0">
                <a:latin typeface="Cambria" panose="02040503050406030204" pitchFamily="18" charset="0"/>
                <a:ea typeface="Cambria" panose="02040503050406030204" pitchFamily="18" charset="0"/>
              </a:rPr>
              <a:t>Como lo lograremos? </a:t>
            </a:r>
            <a:endParaRPr lang="es-MX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Google Shape;340;g12a91f97afe_1_110"/>
          <p:cNvSpPr txBox="1"/>
          <p:nvPr/>
        </p:nvSpPr>
        <p:spPr>
          <a:xfrm>
            <a:off x="2481263" y="839788"/>
            <a:ext cx="7105650" cy="820737"/>
          </a:xfrm>
          <a:prstGeom prst="rect">
            <a:avLst/>
          </a:prstGeom>
          <a:noFill/>
          <a:ln>
            <a:noFill/>
          </a:ln>
        </p:spPr>
        <p:txBody>
          <a:bodyPr spcFirstLastPara="1" lIns="68569" tIns="34275" rIns="68569" bIns="34275" anchor="ctr">
            <a:norm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defRPr/>
            </a:pPr>
            <a:r>
              <a:rPr lang="es-CL" sz="2400" b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  <a:sym typeface="Calibri"/>
              </a:rPr>
              <a:t>HOSPITALIZACIÓN DOMICILIARIA</a:t>
            </a:r>
            <a:endParaRPr sz="2400" b="1" dirty="0">
              <a:solidFill>
                <a:schemeClr val="bg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6501" name="Imagen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238" y="4570413"/>
            <a:ext cx="4195762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2" name="Imagen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25" y="1789113"/>
            <a:ext cx="8967788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3" name="Imagen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3" y="4494213"/>
            <a:ext cx="4286250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Freeform 54"/>
          <p:cNvSpPr/>
          <p:nvPr/>
        </p:nvSpPr>
        <p:spPr>
          <a:xfrm rot="21359671">
            <a:off x="-28575" y="5768975"/>
            <a:ext cx="2955925" cy="1193800"/>
          </a:xfrm>
          <a:custGeom>
            <a:avLst/>
            <a:gdLst>
              <a:gd name="connsiteX0" fmla="*/ 5912203 w 5912203"/>
              <a:gd name="connsiteY0" fmla="*/ 0 h 2387950"/>
              <a:gd name="connsiteX1" fmla="*/ 5912203 w 5912203"/>
              <a:gd name="connsiteY1" fmla="*/ 2387950 h 2387950"/>
              <a:gd name="connsiteX2" fmla="*/ 0 w 5912203"/>
              <a:gd name="connsiteY2" fmla="*/ 1973960 h 2387950"/>
              <a:gd name="connsiteX3" fmla="*/ 138223 w 5912203"/>
              <a:gd name="connsiteY3" fmla="*/ 0 h 2387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12203" h="2387950">
                <a:moveTo>
                  <a:pt x="5912203" y="0"/>
                </a:moveTo>
                <a:lnTo>
                  <a:pt x="5912203" y="2387950"/>
                </a:lnTo>
                <a:lnTo>
                  <a:pt x="0" y="1973960"/>
                </a:lnTo>
                <a:lnTo>
                  <a:pt x="138223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Open Sans Light" panose="020B0306030504020204" pitchFamily="34" charset="0"/>
            </a:endParaRPr>
          </a:p>
        </p:txBody>
      </p:sp>
      <p:sp>
        <p:nvSpPr>
          <p:cNvPr id="2" name="Freeform 1"/>
          <p:cNvSpPr>
            <a:spLocks noChangeArrowheads="1"/>
          </p:cNvSpPr>
          <p:nvPr/>
        </p:nvSpPr>
        <p:spPr bwMode="auto">
          <a:xfrm>
            <a:off x="5751513" y="1450975"/>
            <a:ext cx="2282825" cy="3076575"/>
          </a:xfrm>
          <a:custGeom>
            <a:avLst/>
            <a:gdLst>
              <a:gd name="T0" fmla="*/ 5753 w 6990"/>
              <a:gd name="T1" fmla="*/ 0 h 9422"/>
              <a:gd name="T2" fmla="*/ 6989 w 6990"/>
              <a:gd name="T3" fmla="*/ 9421 h 9422"/>
              <a:gd name="T4" fmla="*/ 1014 w 6990"/>
              <a:gd name="T5" fmla="*/ 8298 h 9422"/>
              <a:gd name="T6" fmla="*/ 0 w 6990"/>
              <a:gd name="T7" fmla="*/ 4220 h 9422"/>
              <a:gd name="T8" fmla="*/ 3306 w 6990"/>
              <a:gd name="T9" fmla="*/ 3554 h 9422"/>
              <a:gd name="T10" fmla="*/ 4852 w 6990"/>
              <a:gd name="T11" fmla="*/ 2277 h 9422"/>
              <a:gd name="T12" fmla="*/ 4973 w 6990"/>
              <a:gd name="T13" fmla="*/ 1425 h 9422"/>
              <a:gd name="T14" fmla="*/ 5753 w 6990"/>
              <a:gd name="T15" fmla="*/ 0 h 94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990" h="9422">
                <a:moveTo>
                  <a:pt x="5753" y="0"/>
                </a:moveTo>
                <a:lnTo>
                  <a:pt x="6989" y="9421"/>
                </a:lnTo>
                <a:lnTo>
                  <a:pt x="1014" y="8298"/>
                </a:lnTo>
                <a:lnTo>
                  <a:pt x="0" y="4220"/>
                </a:lnTo>
                <a:lnTo>
                  <a:pt x="3306" y="3554"/>
                </a:lnTo>
                <a:lnTo>
                  <a:pt x="4852" y="2277"/>
                </a:lnTo>
                <a:lnTo>
                  <a:pt x="4973" y="1425"/>
                </a:lnTo>
                <a:lnTo>
                  <a:pt x="5753" y="0"/>
                </a:lnTo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3266" dirty="0">
              <a:latin typeface="Open Sans Light" panose="020B0306030504020204" pitchFamily="34" charset="0"/>
            </a:endParaRPr>
          </a:p>
        </p:txBody>
      </p:sp>
      <p:sp>
        <p:nvSpPr>
          <p:cNvPr id="3" name="Freeform 2"/>
          <p:cNvSpPr>
            <a:spLocks noChangeArrowheads="1"/>
          </p:cNvSpPr>
          <p:nvPr/>
        </p:nvSpPr>
        <p:spPr bwMode="auto">
          <a:xfrm>
            <a:off x="4683125" y="2809875"/>
            <a:ext cx="1346200" cy="714375"/>
          </a:xfrm>
          <a:custGeom>
            <a:avLst/>
            <a:gdLst>
              <a:gd name="T0" fmla="*/ 498 w 4123"/>
              <a:gd name="T1" fmla="*/ 0 h 2188"/>
              <a:gd name="T2" fmla="*/ 0 w 4123"/>
              <a:gd name="T3" fmla="*/ 2187 h 2188"/>
              <a:gd name="T4" fmla="*/ 4122 w 4123"/>
              <a:gd name="T5" fmla="*/ 1580 h 2188"/>
              <a:gd name="T6" fmla="*/ 4122 w 4123"/>
              <a:gd name="T7" fmla="*/ 670 h 2188"/>
              <a:gd name="T8" fmla="*/ 498 w 4123"/>
              <a:gd name="T9" fmla="*/ 0 h 2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23" h="2188">
                <a:moveTo>
                  <a:pt x="498" y="0"/>
                </a:moveTo>
                <a:lnTo>
                  <a:pt x="0" y="2187"/>
                </a:lnTo>
                <a:lnTo>
                  <a:pt x="4122" y="1580"/>
                </a:lnTo>
                <a:lnTo>
                  <a:pt x="4122" y="670"/>
                </a:lnTo>
                <a:lnTo>
                  <a:pt x="498" y="0"/>
                </a:lnTo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3266" dirty="0">
              <a:latin typeface="Open Sans Light" panose="020B0306030504020204" pitchFamily="34" charset="0"/>
            </a:endParaRPr>
          </a:p>
        </p:txBody>
      </p:sp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5057775" y="3136900"/>
            <a:ext cx="2155825" cy="1055688"/>
          </a:xfrm>
          <a:custGeom>
            <a:avLst/>
            <a:gdLst>
              <a:gd name="T0" fmla="*/ 5955 w 6603"/>
              <a:gd name="T1" fmla="*/ 0 h 3231"/>
              <a:gd name="T2" fmla="*/ 6602 w 6603"/>
              <a:gd name="T3" fmla="*/ 3230 h 3231"/>
              <a:gd name="T4" fmla="*/ 0 w 6603"/>
              <a:gd name="T5" fmla="*/ 2402 h 3231"/>
              <a:gd name="T6" fmla="*/ 1001 w 6603"/>
              <a:gd name="T7" fmla="*/ 943 h 3231"/>
              <a:gd name="T8" fmla="*/ 5955 w 6603"/>
              <a:gd name="T9" fmla="*/ 0 h 3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603" h="3231">
                <a:moveTo>
                  <a:pt x="5955" y="0"/>
                </a:moveTo>
                <a:lnTo>
                  <a:pt x="6602" y="3230"/>
                </a:lnTo>
                <a:lnTo>
                  <a:pt x="0" y="2402"/>
                </a:lnTo>
                <a:lnTo>
                  <a:pt x="1001" y="943"/>
                </a:lnTo>
                <a:lnTo>
                  <a:pt x="5955" y="0"/>
                </a:lnTo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3266" dirty="0">
              <a:latin typeface="Open Sans Light" panose="020B0306030504020204" pitchFamily="34" charset="0"/>
            </a:endParaRPr>
          </a:p>
        </p:txBody>
      </p:sp>
      <p:sp>
        <p:nvSpPr>
          <p:cNvPr id="5" name="Freeform 4"/>
          <p:cNvSpPr>
            <a:spLocks noChangeArrowheads="1"/>
          </p:cNvSpPr>
          <p:nvPr/>
        </p:nvSpPr>
        <p:spPr bwMode="auto">
          <a:xfrm>
            <a:off x="6692900" y="4926013"/>
            <a:ext cx="2119313" cy="1931987"/>
          </a:xfrm>
          <a:custGeom>
            <a:avLst/>
            <a:gdLst>
              <a:gd name="T0" fmla="*/ 5494 w 6485"/>
              <a:gd name="T1" fmla="*/ 0 h 5915"/>
              <a:gd name="T2" fmla="*/ 6484 w 6485"/>
              <a:gd name="T3" fmla="*/ 5914 h 5915"/>
              <a:gd name="T4" fmla="*/ 0 w 6485"/>
              <a:gd name="T5" fmla="*/ 5914 h 5915"/>
              <a:gd name="T6" fmla="*/ 0 w 6485"/>
              <a:gd name="T7" fmla="*/ 3411 h 5915"/>
              <a:gd name="T8" fmla="*/ 5494 w 6485"/>
              <a:gd name="T9" fmla="*/ 0 h 59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485" h="5915">
                <a:moveTo>
                  <a:pt x="5494" y="0"/>
                </a:moveTo>
                <a:lnTo>
                  <a:pt x="6484" y="5914"/>
                </a:lnTo>
                <a:lnTo>
                  <a:pt x="0" y="5914"/>
                </a:lnTo>
                <a:lnTo>
                  <a:pt x="0" y="3411"/>
                </a:lnTo>
                <a:lnTo>
                  <a:pt x="5494" y="0"/>
                </a:lnTo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3266" dirty="0">
              <a:latin typeface="Open Sans Light" panose="020B0306030504020204" pitchFamily="34" charset="0"/>
            </a:endParaRPr>
          </a:p>
        </p:txBody>
      </p:sp>
      <p:sp>
        <p:nvSpPr>
          <p:cNvPr id="6" name="Freeform 5"/>
          <p:cNvSpPr>
            <a:spLocks noChangeArrowheads="1"/>
          </p:cNvSpPr>
          <p:nvPr/>
        </p:nvSpPr>
        <p:spPr bwMode="auto">
          <a:xfrm>
            <a:off x="3619500" y="3822700"/>
            <a:ext cx="3271838" cy="2224088"/>
          </a:xfrm>
          <a:custGeom>
            <a:avLst/>
            <a:gdLst>
              <a:gd name="T0" fmla="*/ 1584 w 10018"/>
              <a:gd name="T1" fmla="*/ 0 h 6813"/>
              <a:gd name="T2" fmla="*/ 0 w 10018"/>
              <a:gd name="T3" fmla="*/ 6812 h 6813"/>
              <a:gd name="T4" fmla="*/ 10017 w 10018"/>
              <a:gd name="T5" fmla="*/ 4347 h 6813"/>
              <a:gd name="T6" fmla="*/ 8456 w 10018"/>
              <a:gd name="T7" fmla="*/ 1570 h 6813"/>
              <a:gd name="T8" fmla="*/ 1584 w 10018"/>
              <a:gd name="T9" fmla="*/ 0 h 68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018" h="6813">
                <a:moveTo>
                  <a:pt x="1584" y="0"/>
                </a:moveTo>
                <a:lnTo>
                  <a:pt x="0" y="6812"/>
                </a:lnTo>
                <a:lnTo>
                  <a:pt x="10017" y="4347"/>
                </a:lnTo>
                <a:lnTo>
                  <a:pt x="8456" y="1570"/>
                </a:lnTo>
                <a:lnTo>
                  <a:pt x="1584" y="0"/>
                </a:lnTo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3266" dirty="0">
              <a:latin typeface="Open Sans Light" panose="020B0306030504020204" pitchFamily="34" charset="0"/>
            </a:endParaRPr>
          </a:p>
        </p:txBody>
      </p:sp>
      <p:sp>
        <p:nvSpPr>
          <p:cNvPr id="7" name="Freeform 6"/>
          <p:cNvSpPr>
            <a:spLocks noChangeArrowheads="1"/>
          </p:cNvSpPr>
          <p:nvPr/>
        </p:nvSpPr>
        <p:spPr bwMode="auto">
          <a:xfrm>
            <a:off x="2560638" y="946150"/>
            <a:ext cx="6251575" cy="5956300"/>
          </a:xfrm>
          <a:custGeom>
            <a:avLst/>
            <a:gdLst>
              <a:gd name="T0" fmla="*/ 11954 w 19141"/>
              <a:gd name="T1" fmla="*/ 7447 h 18235"/>
              <a:gd name="T2" fmla="*/ 11954 w 19141"/>
              <a:gd name="T3" fmla="*/ 7447 h 18235"/>
              <a:gd name="T4" fmla="*/ 7764 w 19141"/>
              <a:gd name="T5" fmla="*/ 8768 h 18235"/>
              <a:gd name="T6" fmla="*/ 7764 w 19141"/>
              <a:gd name="T7" fmla="*/ 8768 h 18235"/>
              <a:gd name="T8" fmla="*/ 16848 w 19141"/>
              <a:gd name="T9" fmla="*/ 11276 h 18235"/>
              <a:gd name="T10" fmla="*/ 16848 w 19141"/>
              <a:gd name="T11" fmla="*/ 11276 h 18235"/>
              <a:gd name="T12" fmla="*/ 12511 w 19141"/>
              <a:gd name="T13" fmla="*/ 18234 h 18235"/>
              <a:gd name="T14" fmla="*/ 0 w 19141"/>
              <a:gd name="T15" fmla="*/ 18234 h 18235"/>
              <a:gd name="T16" fmla="*/ 0 w 19141"/>
              <a:gd name="T17" fmla="*/ 14616 h 18235"/>
              <a:gd name="T18" fmla="*/ 0 w 19141"/>
              <a:gd name="T19" fmla="*/ 14616 h 18235"/>
              <a:gd name="T20" fmla="*/ 10693 w 19141"/>
              <a:gd name="T21" fmla="*/ 11604 h 18235"/>
              <a:gd name="T22" fmla="*/ 10693 w 19141"/>
              <a:gd name="T23" fmla="*/ 11604 h 18235"/>
              <a:gd name="T24" fmla="*/ 4413 w 19141"/>
              <a:gd name="T25" fmla="*/ 9466 h 18235"/>
              <a:gd name="T26" fmla="*/ 4413 w 19141"/>
              <a:gd name="T27" fmla="*/ 9466 h 18235"/>
              <a:gd name="T28" fmla="*/ 4461 w 19141"/>
              <a:gd name="T29" fmla="*/ 8025 h 18235"/>
              <a:gd name="T30" fmla="*/ 4461 w 19141"/>
              <a:gd name="T31" fmla="*/ 8025 h 18235"/>
              <a:gd name="T32" fmla="*/ 7824 w 19141"/>
              <a:gd name="T33" fmla="*/ 7200 h 18235"/>
              <a:gd name="T34" fmla="*/ 7824 w 19141"/>
              <a:gd name="T35" fmla="*/ 7200 h 18235"/>
              <a:gd name="T36" fmla="*/ 8947 w 19141"/>
              <a:gd name="T37" fmla="*/ 6732 h 18235"/>
              <a:gd name="T38" fmla="*/ 8947 w 19141"/>
              <a:gd name="T39" fmla="*/ 6732 h 18235"/>
              <a:gd name="T40" fmla="*/ 6428 w 19141"/>
              <a:gd name="T41" fmla="*/ 6138 h 18235"/>
              <a:gd name="T42" fmla="*/ 6428 w 19141"/>
              <a:gd name="T43" fmla="*/ 6138 h 18235"/>
              <a:gd name="T44" fmla="*/ 7478 w 19141"/>
              <a:gd name="T45" fmla="*/ 5387 h 18235"/>
              <a:gd name="T46" fmla="*/ 7478 w 19141"/>
              <a:gd name="T47" fmla="*/ 5387 h 18235"/>
              <a:gd name="T48" fmla="*/ 13903 w 19141"/>
              <a:gd name="T49" fmla="*/ 1903 h 18235"/>
              <a:gd name="T50" fmla="*/ 12856 w 19141"/>
              <a:gd name="T51" fmla="*/ 2136 h 18235"/>
              <a:gd name="T52" fmla="*/ 14253 w 19141"/>
              <a:gd name="T53" fmla="*/ 0 h 18235"/>
              <a:gd name="T54" fmla="*/ 15699 w 19141"/>
              <a:gd name="T55" fmla="*/ 2136 h 18235"/>
              <a:gd name="T56" fmla="*/ 14698 w 19141"/>
              <a:gd name="T57" fmla="*/ 1903 h 18235"/>
              <a:gd name="T58" fmla="*/ 14698 w 19141"/>
              <a:gd name="T59" fmla="*/ 1903 h 18235"/>
              <a:gd name="T60" fmla="*/ 9567 w 19141"/>
              <a:gd name="T61" fmla="*/ 5962 h 18235"/>
              <a:gd name="T62" fmla="*/ 9567 w 19141"/>
              <a:gd name="T63" fmla="*/ 5962 h 18235"/>
              <a:gd name="T64" fmla="*/ 9557 w 19141"/>
              <a:gd name="T65" fmla="*/ 6030 h 18235"/>
              <a:gd name="T66" fmla="*/ 9557 w 19141"/>
              <a:gd name="T67" fmla="*/ 6030 h 18235"/>
              <a:gd name="T68" fmla="*/ 11954 w 19141"/>
              <a:gd name="T69" fmla="*/ 7447 h 18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9141" h="18235">
                <a:moveTo>
                  <a:pt x="11954" y="7447"/>
                </a:moveTo>
                <a:lnTo>
                  <a:pt x="11954" y="7447"/>
                </a:lnTo>
                <a:cubicBezTo>
                  <a:pt x="10302" y="8116"/>
                  <a:pt x="6679" y="8475"/>
                  <a:pt x="7764" y="8768"/>
                </a:cubicBezTo>
                <a:lnTo>
                  <a:pt x="7764" y="8768"/>
                </a:lnTo>
                <a:cubicBezTo>
                  <a:pt x="8905" y="9076"/>
                  <a:pt x="14557" y="8915"/>
                  <a:pt x="16848" y="11276"/>
                </a:cubicBezTo>
                <a:lnTo>
                  <a:pt x="16848" y="11276"/>
                </a:lnTo>
                <a:cubicBezTo>
                  <a:pt x="19140" y="13637"/>
                  <a:pt x="12511" y="18234"/>
                  <a:pt x="12511" y="18234"/>
                </a:cubicBezTo>
                <a:lnTo>
                  <a:pt x="0" y="18234"/>
                </a:lnTo>
                <a:lnTo>
                  <a:pt x="0" y="14616"/>
                </a:lnTo>
                <a:lnTo>
                  <a:pt x="0" y="14616"/>
                </a:lnTo>
                <a:cubicBezTo>
                  <a:pt x="0" y="14616"/>
                  <a:pt x="10267" y="13140"/>
                  <a:pt x="10693" y="11604"/>
                </a:cubicBezTo>
                <a:lnTo>
                  <a:pt x="10693" y="11604"/>
                </a:lnTo>
                <a:cubicBezTo>
                  <a:pt x="11064" y="10272"/>
                  <a:pt x="6374" y="10534"/>
                  <a:pt x="4413" y="9466"/>
                </a:cubicBezTo>
                <a:lnTo>
                  <a:pt x="4413" y="9466"/>
                </a:lnTo>
                <a:cubicBezTo>
                  <a:pt x="3829" y="9149"/>
                  <a:pt x="3882" y="8315"/>
                  <a:pt x="4461" y="8025"/>
                </a:cubicBezTo>
                <a:lnTo>
                  <a:pt x="4461" y="8025"/>
                </a:lnTo>
                <a:cubicBezTo>
                  <a:pt x="5007" y="7751"/>
                  <a:pt x="6019" y="7462"/>
                  <a:pt x="7824" y="7200"/>
                </a:cubicBezTo>
                <a:lnTo>
                  <a:pt x="7824" y="7200"/>
                </a:lnTo>
                <a:cubicBezTo>
                  <a:pt x="10142" y="6919"/>
                  <a:pt x="9279" y="6793"/>
                  <a:pt x="8947" y="6732"/>
                </a:cubicBezTo>
                <a:lnTo>
                  <a:pt x="8947" y="6732"/>
                </a:lnTo>
                <a:cubicBezTo>
                  <a:pt x="8728" y="6692"/>
                  <a:pt x="7074" y="6489"/>
                  <a:pt x="6428" y="6138"/>
                </a:cubicBezTo>
                <a:lnTo>
                  <a:pt x="6428" y="6138"/>
                </a:lnTo>
                <a:cubicBezTo>
                  <a:pt x="5974" y="5891"/>
                  <a:pt x="5989" y="5491"/>
                  <a:pt x="7478" y="5387"/>
                </a:cubicBezTo>
                <a:lnTo>
                  <a:pt x="7478" y="5387"/>
                </a:lnTo>
                <a:cubicBezTo>
                  <a:pt x="13212" y="4990"/>
                  <a:pt x="13774" y="4171"/>
                  <a:pt x="13903" y="1903"/>
                </a:cubicBezTo>
                <a:lnTo>
                  <a:pt x="12856" y="2136"/>
                </a:lnTo>
                <a:lnTo>
                  <a:pt x="14253" y="0"/>
                </a:lnTo>
                <a:lnTo>
                  <a:pt x="15699" y="2136"/>
                </a:lnTo>
                <a:lnTo>
                  <a:pt x="14698" y="1903"/>
                </a:lnTo>
                <a:lnTo>
                  <a:pt x="14698" y="1903"/>
                </a:lnTo>
                <a:cubicBezTo>
                  <a:pt x="14698" y="1903"/>
                  <a:pt x="15152" y="5992"/>
                  <a:pt x="9567" y="5962"/>
                </a:cubicBezTo>
                <a:lnTo>
                  <a:pt x="9567" y="5962"/>
                </a:lnTo>
                <a:cubicBezTo>
                  <a:pt x="9527" y="5962"/>
                  <a:pt x="9519" y="6018"/>
                  <a:pt x="9557" y="6030"/>
                </a:cubicBezTo>
                <a:lnTo>
                  <a:pt x="9557" y="6030"/>
                </a:lnTo>
                <a:cubicBezTo>
                  <a:pt x="9557" y="6030"/>
                  <a:pt x="14750" y="6313"/>
                  <a:pt x="11954" y="7447"/>
                </a:cubicBezTo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3266" dirty="0">
              <a:latin typeface="Open Sans Light" panose="020B0306030504020204" pitchFamily="34" charset="0"/>
            </a:endParaRPr>
          </a:p>
        </p:txBody>
      </p:sp>
      <p:sp>
        <p:nvSpPr>
          <p:cNvPr id="8" name="Freeform 7"/>
          <p:cNvSpPr>
            <a:spLocks noChangeArrowheads="1"/>
          </p:cNvSpPr>
          <p:nvPr/>
        </p:nvSpPr>
        <p:spPr bwMode="auto">
          <a:xfrm>
            <a:off x="1852613" y="4171950"/>
            <a:ext cx="1217612" cy="2011363"/>
          </a:xfrm>
          <a:custGeom>
            <a:avLst/>
            <a:gdLst>
              <a:gd name="T0" fmla="*/ 3731 w 3732"/>
              <a:gd name="T1" fmla="*/ 1866 h 6161"/>
              <a:gd name="T2" fmla="*/ 3731 w 3732"/>
              <a:gd name="T3" fmla="*/ 1866 h 6161"/>
              <a:gd name="T4" fmla="*/ 1865 w 3732"/>
              <a:gd name="T5" fmla="*/ 0 h 6161"/>
              <a:gd name="T6" fmla="*/ 1865 w 3732"/>
              <a:gd name="T7" fmla="*/ 0 h 6161"/>
              <a:gd name="T8" fmla="*/ 0 w 3732"/>
              <a:gd name="T9" fmla="*/ 1866 h 6161"/>
              <a:gd name="T10" fmla="*/ 0 w 3732"/>
              <a:gd name="T11" fmla="*/ 1866 h 6161"/>
              <a:gd name="T12" fmla="*/ 1768 w 3732"/>
              <a:gd name="T13" fmla="*/ 3729 h 6161"/>
              <a:gd name="T14" fmla="*/ 1768 w 3732"/>
              <a:gd name="T15" fmla="*/ 5498 h 6161"/>
              <a:gd name="T16" fmla="*/ 1768 w 3732"/>
              <a:gd name="T17" fmla="*/ 5498 h 6161"/>
              <a:gd name="T18" fmla="*/ 1527 w 3732"/>
              <a:gd name="T19" fmla="*/ 5822 h 6161"/>
              <a:gd name="T20" fmla="*/ 1527 w 3732"/>
              <a:gd name="T21" fmla="*/ 5822 h 6161"/>
              <a:gd name="T22" fmla="*/ 1865 w 3732"/>
              <a:gd name="T23" fmla="*/ 6160 h 6161"/>
              <a:gd name="T24" fmla="*/ 1865 w 3732"/>
              <a:gd name="T25" fmla="*/ 6160 h 6161"/>
              <a:gd name="T26" fmla="*/ 2204 w 3732"/>
              <a:gd name="T27" fmla="*/ 5822 h 6161"/>
              <a:gd name="T28" fmla="*/ 2204 w 3732"/>
              <a:gd name="T29" fmla="*/ 5822 h 6161"/>
              <a:gd name="T30" fmla="*/ 1963 w 3732"/>
              <a:gd name="T31" fmla="*/ 5498 h 6161"/>
              <a:gd name="T32" fmla="*/ 1963 w 3732"/>
              <a:gd name="T33" fmla="*/ 3729 h 6161"/>
              <a:gd name="T34" fmla="*/ 1963 w 3732"/>
              <a:gd name="T35" fmla="*/ 3729 h 6161"/>
              <a:gd name="T36" fmla="*/ 3731 w 3732"/>
              <a:gd name="T37" fmla="*/ 1866 h 6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732" h="6161">
                <a:moveTo>
                  <a:pt x="3731" y="1866"/>
                </a:moveTo>
                <a:lnTo>
                  <a:pt x="3731" y="1866"/>
                </a:lnTo>
                <a:cubicBezTo>
                  <a:pt x="3731" y="836"/>
                  <a:pt x="2896" y="0"/>
                  <a:pt x="1865" y="0"/>
                </a:cubicBezTo>
                <a:lnTo>
                  <a:pt x="1865" y="0"/>
                </a:lnTo>
                <a:cubicBezTo>
                  <a:pt x="835" y="0"/>
                  <a:pt x="0" y="836"/>
                  <a:pt x="0" y="1866"/>
                </a:cubicBezTo>
                <a:lnTo>
                  <a:pt x="0" y="1866"/>
                </a:lnTo>
                <a:cubicBezTo>
                  <a:pt x="0" y="2864"/>
                  <a:pt x="783" y="3678"/>
                  <a:pt x="1768" y="3729"/>
                </a:cubicBezTo>
                <a:lnTo>
                  <a:pt x="1768" y="5498"/>
                </a:lnTo>
                <a:lnTo>
                  <a:pt x="1768" y="5498"/>
                </a:lnTo>
                <a:cubicBezTo>
                  <a:pt x="1629" y="5539"/>
                  <a:pt x="1527" y="5669"/>
                  <a:pt x="1527" y="5822"/>
                </a:cubicBezTo>
                <a:lnTo>
                  <a:pt x="1527" y="5822"/>
                </a:lnTo>
                <a:cubicBezTo>
                  <a:pt x="1527" y="6009"/>
                  <a:pt x="1679" y="6160"/>
                  <a:pt x="1865" y="6160"/>
                </a:cubicBezTo>
                <a:lnTo>
                  <a:pt x="1865" y="6160"/>
                </a:lnTo>
                <a:cubicBezTo>
                  <a:pt x="2052" y="6160"/>
                  <a:pt x="2204" y="6009"/>
                  <a:pt x="2204" y="5822"/>
                </a:cubicBezTo>
                <a:lnTo>
                  <a:pt x="2204" y="5822"/>
                </a:lnTo>
                <a:cubicBezTo>
                  <a:pt x="2204" y="5669"/>
                  <a:pt x="2102" y="5539"/>
                  <a:pt x="1963" y="5498"/>
                </a:cubicBezTo>
                <a:lnTo>
                  <a:pt x="1963" y="3729"/>
                </a:lnTo>
                <a:lnTo>
                  <a:pt x="1963" y="3729"/>
                </a:lnTo>
                <a:cubicBezTo>
                  <a:pt x="2948" y="3678"/>
                  <a:pt x="3731" y="2864"/>
                  <a:pt x="3731" y="1866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3266" dirty="0">
              <a:latin typeface="Open Sans Light" panose="020B0306030504020204" pitchFamily="34" charset="0"/>
            </a:endParaRPr>
          </a:p>
        </p:txBody>
      </p:sp>
      <p:sp useBgFill="1">
        <p:nvSpPr>
          <p:cNvPr id="9" name="Freeform 8"/>
          <p:cNvSpPr>
            <a:spLocks noChangeArrowheads="1"/>
          </p:cNvSpPr>
          <p:nvPr/>
        </p:nvSpPr>
        <p:spPr bwMode="auto">
          <a:xfrm>
            <a:off x="1971675" y="4305300"/>
            <a:ext cx="930275" cy="930275"/>
          </a:xfrm>
          <a:custGeom>
            <a:avLst/>
            <a:gdLst>
              <a:gd name="T0" fmla="*/ 2849 w 2850"/>
              <a:gd name="T1" fmla="*/ 1425 h 2850"/>
              <a:gd name="T2" fmla="*/ 2849 w 2850"/>
              <a:gd name="T3" fmla="*/ 1425 h 2850"/>
              <a:gd name="T4" fmla="*/ 1424 w 2850"/>
              <a:gd name="T5" fmla="*/ 2849 h 2850"/>
              <a:gd name="T6" fmla="*/ 1424 w 2850"/>
              <a:gd name="T7" fmla="*/ 2849 h 2850"/>
              <a:gd name="T8" fmla="*/ 0 w 2850"/>
              <a:gd name="T9" fmla="*/ 1425 h 2850"/>
              <a:gd name="T10" fmla="*/ 0 w 2850"/>
              <a:gd name="T11" fmla="*/ 1425 h 2850"/>
              <a:gd name="T12" fmla="*/ 1424 w 2850"/>
              <a:gd name="T13" fmla="*/ 0 h 2850"/>
              <a:gd name="T14" fmla="*/ 1424 w 2850"/>
              <a:gd name="T15" fmla="*/ 0 h 2850"/>
              <a:gd name="T16" fmla="*/ 2849 w 2850"/>
              <a:gd name="T17" fmla="*/ 1425 h 28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850" h="2850">
                <a:moveTo>
                  <a:pt x="2849" y="1425"/>
                </a:moveTo>
                <a:lnTo>
                  <a:pt x="2849" y="1425"/>
                </a:lnTo>
                <a:cubicBezTo>
                  <a:pt x="2849" y="2212"/>
                  <a:pt x="2211" y="2849"/>
                  <a:pt x="1424" y="2849"/>
                </a:cubicBezTo>
                <a:lnTo>
                  <a:pt x="1424" y="2849"/>
                </a:lnTo>
                <a:cubicBezTo>
                  <a:pt x="637" y="2849"/>
                  <a:pt x="0" y="2212"/>
                  <a:pt x="0" y="1425"/>
                </a:cubicBezTo>
                <a:lnTo>
                  <a:pt x="0" y="1425"/>
                </a:lnTo>
                <a:cubicBezTo>
                  <a:pt x="0" y="638"/>
                  <a:pt x="637" y="0"/>
                  <a:pt x="1424" y="0"/>
                </a:cubicBezTo>
                <a:lnTo>
                  <a:pt x="1424" y="0"/>
                </a:lnTo>
                <a:cubicBezTo>
                  <a:pt x="2211" y="0"/>
                  <a:pt x="2849" y="638"/>
                  <a:pt x="2849" y="1425"/>
                </a:cubicBezTo>
              </a:path>
            </a:pathLst>
          </a:custGeom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3266" dirty="0">
              <a:latin typeface="Open Sans Light" panose="020B0306030504020204" pitchFamily="34" charset="0"/>
            </a:endParaRPr>
          </a:p>
        </p:txBody>
      </p:sp>
      <p:sp>
        <p:nvSpPr>
          <p:cNvPr id="10" name="Freeform 9"/>
          <p:cNvSpPr>
            <a:spLocks noChangeArrowheads="1"/>
          </p:cNvSpPr>
          <p:nvPr/>
        </p:nvSpPr>
        <p:spPr bwMode="auto">
          <a:xfrm>
            <a:off x="7481888" y="3951288"/>
            <a:ext cx="946150" cy="1562100"/>
          </a:xfrm>
          <a:custGeom>
            <a:avLst/>
            <a:gdLst>
              <a:gd name="T0" fmla="*/ 2898 w 2899"/>
              <a:gd name="T1" fmla="*/ 1449 h 4786"/>
              <a:gd name="T2" fmla="*/ 2898 w 2899"/>
              <a:gd name="T3" fmla="*/ 1449 h 4786"/>
              <a:gd name="T4" fmla="*/ 1449 w 2899"/>
              <a:gd name="T5" fmla="*/ 0 h 4786"/>
              <a:gd name="T6" fmla="*/ 1449 w 2899"/>
              <a:gd name="T7" fmla="*/ 0 h 4786"/>
              <a:gd name="T8" fmla="*/ 0 w 2899"/>
              <a:gd name="T9" fmla="*/ 1449 h 4786"/>
              <a:gd name="T10" fmla="*/ 0 w 2899"/>
              <a:gd name="T11" fmla="*/ 1449 h 4786"/>
              <a:gd name="T12" fmla="*/ 1374 w 2899"/>
              <a:gd name="T13" fmla="*/ 2896 h 4786"/>
              <a:gd name="T14" fmla="*/ 1374 w 2899"/>
              <a:gd name="T15" fmla="*/ 4270 h 4786"/>
              <a:gd name="T16" fmla="*/ 1374 w 2899"/>
              <a:gd name="T17" fmla="*/ 4270 h 4786"/>
              <a:gd name="T18" fmla="*/ 1186 w 2899"/>
              <a:gd name="T19" fmla="*/ 4522 h 4786"/>
              <a:gd name="T20" fmla="*/ 1186 w 2899"/>
              <a:gd name="T21" fmla="*/ 4522 h 4786"/>
              <a:gd name="T22" fmla="*/ 1449 w 2899"/>
              <a:gd name="T23" fmla="*/ 4785 h 4786"/>
              <a:gd name="T24" fmla="*/ 1449 w 2899"/>
              <a:gd name="T25" fmla="*/ 4785 h 4786"/>
              <a:gd name="T26" fmla="*/ 1712 w 2899"/>
              <a:gd name="T27" fmla="*/ 4522 h 4786"/>
              <a:gd name="T28" fmla="*/ 1712 w 2899"/>
              <a:gd name="T29" fmla="*/ 4522 h 4786"/>
              <a:gd name="T30" fmla="*/ 1525 w 2899"/>
              <a:gd name="T31" fmla="*/ 4270 h 4786"/>
              <a:gd name="T32" fmla="*/ 1525 w 2899"/>
              <a:gd name="T33" fmla="*/ 2896 h 4786"/>
              <a:gd name="T34" fmla="*/ 1525 w 2899"/>
              <a:gd name="T35" fmla="*/ 2896 h 4786"/>
              <a:gd name="T36" fmla="*/ 2898 w 2899"/>
              <a:gd name="T37" fmla="*/ 1449 h 47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899" h="4786">
                <a:moveTo>
                  <a:pt x="2898" y="1449"/>
                </a:moveTo>
                <a:lnTo>
                  <a:pt x="2898" y="1449"/>
                </a:lnTo>
                <a:cubicBezTo>
                  <a:pt x="2898" y="649"/>
                  <a:pt x="2249" y="0"/>
                  <a:pt x="1449" y="0"/>
                </a:cubicBezTo>
                <a:lnTo>
                  <a:pt x="1449" y="0"/>
                </a:lnTo>
                <a:cubicBezTo>
                  <a:pt x="648" y="0"/>
                  <a:pt x="0" y="649"/>
                  <a:pt x="0" y="1449"/>
                </a:cubicBezTo>
                <a:lnTo>
                  <a:pt x="0" y="1449"/>
                </a:lnTo>
                <a:cubicBezTo>
                  <a:pt x="0" y="2223"/>
                  <a:pt x="608" y="2856"/>
                  <a:pt x="1374" y="2896"/>
                </a:cubicBezTo>
                <a:lnTo>
                  <a:pt x="1374" y="4270"/>
                </a:lnTo>
                <a:lnTo>
                  <a:pt x="1374" y="4270"/>
                </a:lnTo>
                <a:cubicBezTo>
                  <a:pt x="1265" y="4302"/>
                  <a:pt x="1186" y="4403"/>
                  <a:pt x="1186" y="4522"/>
                </a:cubicBezTo>
                <a:lnTo>
                  <a:pt x="1186" y="4522"/>
                </a:lnTo>
                <a:cubicBezTo>
                  <a:pt x="1186" y="4667"/>
                  <a:pt x="1304" y="4785"/>
                  <a:pt x="1449" y="4785"/>
                </a:cubicBezTo>
                <a:lnTo>
                  <a:pt x="1449" y="4785"/>
                </a:lnTo>
                <a:cubicBezTo>
                  <a:pt x="1595" y="4785"/>
                  <a:pt x="1712" y="4667"/>
                  <a:pt x="1712" y="4522"/>
                </a:cubicBezTo>
                <a:lnTo>
                  <a:pt x="1712" y="4522"/>
                </a:lnTo>
                <a:cubicBezTo>
                  <a:pt x="1712" y="4403"/>
                  <a:pt x="1633" y="4302"/>
                  <a:pt x="1525" y="4270"/>
                </a:cubicBezTo>
                <a:lnTo>
                  <a:pt x="1525" y="2896"/>
                </a:lnTo>
                <a:lnTo>
                  <a:pt x="1525" y="2896"/>
                </a:lnTo>
                <a:cubicBezTo>
                  <a:pt x="2290" y="2856"/>
                  <a:pt x="2898" y="2223"/>
                  <a:pt x="2898" y="1449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3266" dirty="0">
              <a:latin typeface="Open Sans Light" panose="020B0306030504020204" pitchFamily="34" charset="0"/>
            </a:endParaRPr>
          </a:p>
        </p:txBody>
      </p:sp>
      <p:sp useBgFill="1">
        <p:nvSpPr>
          <p:cNvPr id="11" name="Freeform 10"/>
          <p:cNvSpPr>
            <a:spLocks noChangeArrowheads="1"/>
          </p:cNvSpPr>
          <p:nvPr/>
        </p:nvSpPr>
        <p:spPr bwMode="auto">
          <a:xfrm>
            <a:off x="7593013" y="4064000"/>
            <a:ext cx="723900" cy="722313"/>
          </a:xfrm>
          <a:custGeom>
            <a:avLst/>
            <a:gdLst>
              <a:gd name="T0" fmla="*/ 2214 w 2215"/>
              <a:gd name="T1" fmla="*/ 1107 h 2214"/>
              <a:gd name="T2" fmla="*/ 2214 w 2215"/>
              <a:gd name="T3" fmla="*/ 1107 h 2214"/>
              <a:gd name="T4" fmla="*/ 1107 w 2215"/>
              <a:gd name="T5" fmla="*/ 2213 h 2214"/>
              <a:gd name="T6" fmla="*/ 1107 w 2215"/>
              <a:gd name="T7" fmla="*/ 2213 h 2214"/>
              <a:gd name="T8" fmla="*/ 0 w 2215"/>
              <a:gd name="T9" fmla="*/ 1107 h 2214"/>
              <a:gd name="T10" fmla="*/ 0 w 2215"/>
              <a:gd name="T11" fmla="*/ 1107 h 2214"/>
              <a:gd name="T12" fmla="*/ 1107 w 2215"/>
              <a:gd name="T13" fmla="*/ 0 h 2214"/>
              <a:gd name="T14" fmla="*/ 1107 w 2215"/>
              <a:gd name="T15" fmla="*/ 0 h 2214"/>
              <a:gd name="T16" fmla="*/ 2214 w 2215"/>
              <a:gd name="T17" fmla="*/ 1107 h 22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215" h="2214">
                <a:moveTo>
                  <a:pt x="2214" y="1107"/>
                </a:moveTo>
                <a:lnTo>
                  <a:pt x="2214" y="1107"/>
                </a:lnTo>
                <a:cubicBezTo>
                  <a:pt x="2214" y="1718"/>
                  <a:pt x="1718" y="2213"/>
                  <a:pt x="1107" y="2213"/>
                </a:cubicBezTo>
                <a:lnTo>
                  <a:pt x="1107" y="2213"/>
                </a:lnTo>
                <a:cubicBezTo>
                  <a:pt x="495" y="2213"/>
                  <a:pt x="0" y="1718"/>
                  <a:pt x="0" y="1107"/>
                </a:cubicBezTo>
                <a:lnTo>
                  <a:pt x="0" y="1107"/>
                </a:lnTo>
                <a:cubicBezTo>
                  <a:pt x="0" y="495"/>
                  <a:pt x="495" y="0"/>
                  <a:pt x="1107" y="0"/>
                </a:cubicBezTo>
                <a:lnTo>
                  <a:pt x="1107" y="0"/>
                </a:lnTo>
                <a:cubicBezTo>
                  <a:pt x="1718" y="0"/>
                  <a:pt x="2214" y="495"/>
                  <a:pt x="2214" y="1107"/>
                </a:cubicBezTo>
              </a:path>
            </a:pathLst>
          </a:custGeom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3266" dirty="0">
              <a:latin typeface="Open Sans Light" panose="020B0306030504020204" pitchFamily="34" charset="0"/>
            </a:endParaRPr>
          </a:p>
        </p:txBody>
      </p:sp>
      <p:sp>
        <p:nvSpPr>
          <p:cNvPr id="12" name="Freeform 11"/>
          <p:cNvSpPr>
            <a:spLocks noChangeArrowheads="1"/>
          </p:cNvSpPr>
          <p:nvPr/>
        </p:nvSpPr>
        <p:spPr bwMode="auto">
          <a:xfrm>
            <a:off x="5083175" y="2901950"/>
            <a:ext cx="755650" cy="1247775"/>
          </a:xfrm>
          <a:custGeom>
            <a:avLst/>
            <a:gdLst>
              <a:gd name="T0" fmla="*/ 2316 w 2317"/>
              <a:gd name="T1" fmla="*/ 1159 h 3825"/>
              <a:gd name="T2" fmla="*/ 2316 w 2317"/>
              <a:gd name="T3" fmla="*/ 1159 h 3825"/>
              <a:gd name="T4" fmla="*/ 1158 w 2317"/>
              <a:gd name="T5" fmla="*/ 0 h 3825"/>
              <a:gd name="T6" fmla="*/ 1158 w 2317"/>
              <a:gd name="T7" fmla="*/ 0 h 3825"/>
              <a:gd name="T8" fmla="*/ 0 w 2317"/>
              <a:gd name="T9" fmla="*/ 1159 h 3825"/>
              <a:gd name="T10" fmla="*/ 0 w 2317"/>
              <a:gd name="T11" fmla="*/ 1159 h 3825"/>
              <a:gd name="T12" fmla="*/ 1098 w 2317"/>
              <a:gd name="T13" fmla="*/ 2315 h 3825"/>
              <a:gd name="T14" fmla="*/ 1098 w 2317"/>
              <a:gd name="T15" fmla="*/ 3413 h 3825"/>
              <a:gd name="T16" fmla="*/ 1098 w 2317"/>
              <a:gd name="T17" fmla="*/ 3413 h 3825"/>
              <a:gd name="T18" fmla="*/ 948 w 2317"/>
              <a:gd name="T19" fmla="*/ 3614 h 3825"/>
              <a:gd name="T20" fmla="*/ 948 w 2317"/>
              <a:gd name="T21" fmla="*/ 3614 h 3825"/>
              <a:gd name="T22" fmla="*/ 1158 w 2317"/>
              <a:gd name="T23" fmla="*/ 3824 h 3825"/>
              <a:gd name="T24" fmla="*/ 1158 w 2317"/>
              <a:gd name="T25" fmla="*/ 3824 h 3825"/>
              <a:gd name="T26" fmla="*/ 1368 w 2317"/>
              <a:gd name="T27" fmla="*/ 3614 h 3825"/>
              <a:gd name="T28" fmla="*/ 1368 w 2317"/>
              <a:gd name="T29" fmla="*/ 3614 h 3825"/>
              <a:gd name="T30" fmla="*/ 1219 w 2317"/>
              <a:gd name="T31" fmla="*/ 3413 h 3825"/>
              <a:gd name="T32" fmla="*/ 1219 w 2317"/>
              <a:gd name="T33" fmla="*/ 2315 h 3825"/>
              <a:gd name="T34" fmla="*/ 1219 w 2317"/>
              <a:gd name="T35" fmla="*/ 2315 h 3825"/>
              <a:gd name="T36" fmla="*/ 2316 w 2317"/>
              <a:gd name="T37" fmla="*/ 1159 h 38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317" h="3825">
                <a:moveTo>
                  <a:pt x="2316" y="1159"/>
                </a:moveTo>
                <a:lnTo>
                  <a:pt x="2316" y="1159"/>
                </a:lnTo>
                <a:cubicBezTo>
                  <a:pt x="2316" y="518"/>
                  <a:pt x="1798" y="0"/>
                  <a:pt x="1158" y="0"/>
                </a:cubicBezTo>
                <a:lnTo>
                  <a:pt x="1158" y="0"/>
                </a:lnTo>
                <a:cubicBezTo>
                  <a:pt x="518" y="0"/>
                  <a:pt x="0" y="518"/>
                  <a:pt x="0" y="1159"/>
                </a:cubicBezTo>
                <a:lnTo>
                  <a:pt x="0" y="1159"/>
                </a:lnTo>
                <a:cubicBezTo>
                  <a:pt x="0" y="1778"/>
                  <a:pt x="486" y="2284"/>
                  <a:pt x="1098" y="2315"/>
                </a:cubicBezTo>
                <a:lnTo>
                  <a:pt x="1098" y="3413"/>
                </a:lnTo>
                <a:lnTo>
                  <a:pt x="1098" y="3413"/>
                </a:lnTo>
                <a:cubicBezTo>
                  <a:pt x="1011" y="3439"/>
                  <a:pt x="948" y="3519"/>
                  <a:pt x="948" y="3614"/>
                </a:cubicBezTo>
                <a:lnTo>
                  <a:pt x="948" y="3614"/>
                </a:lnTo>
                <a:cubicBezTo>
                  <a:pt x="948" y="3731"/>
                  <a:pt x="1042" y="3824"/>
                  <a:pt x="1158" y="3824"/>
                </a:cubicBezTo>
                <a:lnTo>
                  <a:pt x="1158" y="3824"/>
                </a:lnTo>
                <a:cubicBezTo>
                  <a:pt x="1275" y="3824"/>
                  <a:pt x="1368" y="3731"/>
                  <a:pt x="1368" y="3614"/>
                </a:cubicBezTo>
                <a:lnTo>
                  <a:pt x="1368" y="3614"/>
                </a:lnTo>
                <a:cubicBezTo>
                  <a:pt x="1368" y="3519"/>
                  <a:pt x="1305" y="3439"/>
                  <a:pt x="1219" y="3413"/>
                </a:cubicBezTo>
                <a:lnTo>
                  <a:pt x="1219" y="2315"/>
                </a:lnTo>
                <a:lnTo>
                  <a:pt x="1219" y="2315"/>
                </a:lnTo>
                <a:cubicBezTo>
                  <a:pt x="1830" y="2284"/>
                  <a:pt x="2316" y="1778"/>
                  <a:pt x="2316" y="1159"/>
                </a:cubicBez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3266" dirty="0">
              <a:latin typeface="Open Sans Light" panose="020B0306030504020204" pitchFamily="34" charset="0"/>
            </a:endParaRPr>
          </a:p>
        </p:txBody>
      </p:sp>
      <p:sp useBgFill="1">
        <p:nvSpPr>
          <p:cNvPr id="13" name="Freeform 12"/>
          <p:cNvSpPr>
            <a:spLocks noChangeArrowheads="1"/>
          </p:cNvSpPr>
          <p:nvPr/>
        </p:nvSpPr>
        <p:spPr bwMode="auto">
          <a:xfrm>
            <a:off x="5172075" y="2989263"/>
            <a:ext cx="577850" cy="579437"/>
          </a:xfrm>
          <a:custGeom>
            <a:avLst/>
            <a:gdLst>
              <a:gd name="T0" fmla="*/ 1769 w 1770"/>
              <a:gd name="T1" fmla="*/ 886 h 1771"/>
              <a:gd name="T2" fmla="*/ 1769 w 1770"/>
              <a:gd name="T3" fmla="*/ 886 h 1771"/>
              <a:gd name="T4" fmla="*/ 884 w 1770"/>
              <a:gd name="T5" fmla="*/ 1770 h 1771"/>
              <a:gd name="T6" fmla="*/ 884 w 1770"/>
              <a:gd name="T7" fmla="*/ 1770 h 1771"/>
              <a:gd name="T8" fmla="*/ 0 w 1770"/>
              <a:gd name="T9" fmla="*/ 886 h 1771"/>
              <a:gd name="T10" fmla="*/ 0 w 1770"/>
              <a:gd name="T11" fmla="*/ 886 h 1771"/>
              <a:gd name="T12" fmla="*/ 884 w 1770"/>
              <a:gd name="T13" fmla="*/ 0 h 1771"/>
              <a:gd name="T14" fmla="*/ 884 w 1770"/>
              <a:gd name="T15" fmla="*/ 0 h 1771"/>
              <a:gd name="T16" fmla="*/ 1769 w 1770"/>
              <a:gd name="T17" fmla="*/ 886 h 17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70" h="1771">
                <a:moveTo>
                  <a:pt x="1769" y="886"/>
                </a:moveTo>
                <a:lnTo>
                  <a:pt x="1769" y="886"/>
                </a:lnTo>
                <a:cubicBezTo>
                  <a:pt x="1769" y="1374"/>
                  <a:pt x="1373" y="1770"/>
                  <a:pt x="884" y="1770"/>
                </a:cubicBezTo>
                <a:lnTo>
                  <a:pt x="884" y="1770"/>
                </a:lnTo>
                <a:cubicBezTo>
                  <a:pt x="395" y="1770"/>
                  <a:pt x="0" y="1374"/>
                  <a:pt x="0" y="886"/>
                </a:cubicBezTo>
                <a:lnTo>
                  <a:pt x="0" y="886"/>
                </a:lnTo>
                <a:cubicBezTo>
                  <a:pt x="0" y="397"/>
                  <a:pt x="395" y="0"/>
                  <a:pt x="884" y="0"/>
                </a:cubicBezTo>
                <a:lnTo>
                  <a:pt x="884" y="0"/>
                </a:lnTo>
                <a:cubicBezTo>
                  <a:pt x="1373" y="0"/>
                  <a:pt x="1769" y="397"/>
                  <a:pt x="1769" y="886"/>
                </a:cubicBezTo>
              </a:path>
            </a:pathLst>
          </a:custGeom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3266" dirty="0">
              <a:latin typeface="Open Sans Light" panose="020B0306030504020204" pitchFamily="34" charset="0"/>
            </a:endParaRPr>
          </a:p>
        </p:txBody>
      </p:sp>
      <p:sp>
        <p:nvSpPr>
          <p:cNvPr id="14" name="Freeform 13"/>
          <p:cNvSpPr>
            <a:spLocks noChangeArrowheads="1"/>
          </p:cNvSpPr>
          <p:nvPr/>
        </p:nvSpPr>
        <p:spPr bwMode="auto">
          <a:xfrm>
            <a:off x="6456363" y="2274888"/>
            <a:ext cx="596900" cy="985837"/>
          </a:xfrm>
          <a:custGeom>
            <a:avLst/>
            <a:gdLst>
              <a:gd name="T0" fmla="*/ 1827 w 1828"/>
              <a:gd name="T1" fmla="*/ 914 h 3018"/>
              <a:gd name="T2" fmla="*/ 1827 w 1828"/>
              <a:gd name="T3" fmla="*/ 914 h 3018"/>
              <a:gd name="T4" fmla="*/ 913 w 1828"/>
              <a:gd name="T5" fmla="*/ 0 h 3018"/>
              <a:gd name="T6" fmla="*/ 913 w 1828"/>
              <a:gd name="T7" fmla="*/ 0 h 3018"/>
              <a:gd name="T8" fmla="*/ 0 w 1828"/>
              <a:gd name="T9" fmla="*/ 914 h 3018"/>
              <a:gd name="T10" fmla="*/ 0 w 1828"/>
              <a:gd name="T11" fmla="*/ 914 h 3018"/>
              <a:gd name="T12" fmla="*/ 866 w 1828"/>
              <a:gd name="T13" fmla="*/ 1826 h 3018"/>
              <a:gd name="T14" fmla="*/ 866 w 1828"/>
              <a:gd name="T15" fmla="*/ 2693 h 3018"/>
              <a:gd name="T16" fmla="*/ 866 w 1828"/>
              <a:gd name="T17" fmla="*/ 2693 h 3018"/>
              <a:gd name="T18" fmla="*/ 748 w 1828"/>
              <a:gd name="T19" fmla="*/ 2852 h 3018"/>
              <a:gd name="T20" fmla="*/ 748 w 1828"/>
              <a:gd name="T21" fmla="*/ 2852 h 3018"/>
              <a:gd name="T22" fmla="*/ 913 w 1828"/>
              <a:gd name="T23" fmla="*/ 3017 h 3018"/>
              <a:gd name="T24" fmla="*/ 913 w 1828"/>
              <a:gd name="T25" fmla="*/ 3017 h 3018"/>
              <a:gd name="T26" fmla="*/ 1079 w 1828"/>
              <a:gd name="T27" fmla="*/ 2852 h 3018"/>
              <a:gd name="T28" fmla="*/ 1079 w 1828"/>
              <a:gd name="T29" fmla="*/ 2852 h 3018"/>
              <a:gd name="T30" fmla="*/ 961 w 1828"/>
              <a:gd name="T31" fmla="*/ 2693 h 3018"/>
              <a:gd name="T32" fmla="*/ 961 w 1828"/>
              <a:gd name="T33" fmla="*/ 1826 h 3018"/>
              <a:gd name="T34" fmla="*/ 961 w 1828"/>
              <a:gd name="T35" fmla="*/ 1826 h 3018"/>
              <a:gd name="T36" fmla="*/ 1827 w 1828"/>
              <a:gd name="T37" fmla="*/ 914 h 30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828" h="3018">
                <a:moveTo>
                  <a:pt x="1827" y="914"/>
                </a:moveTo>
                <a:lnTo>
                  <a:pt x="1827" y="914"/>
                </a:lnTo>
                <a:cubicBezTo>
                  <a:pt x="1827" y="409"/>
                  <a:pt x="1418" y="0"/>
                  <a:pt x="913" y="0"/>
                </a:cubicBezTo>
                <a:lnTo>
                  <a:pt x="913" y="0"/>
                </a:lnTo>
                <a:cubicBezTo>
                  <a:pt x="408" y="0"/>
                  <a:pt x="0" y="409"/>
                  <a:pt x="0" y="914"/>
                </a:cubicBezTo>
                <a:lnTo>
                  <a:pt x="0" y="914"/>
                </a:lnTo>
                <a:cubicBezTo>
                  <a:pt x="0" y="1402"/>
                  <a:pt x="383" y="1802"/>
                  <a:pt x="866" y="1826"/>
                </a:cubicBezTo>
                <a:lnTo>
                  <a:pt x="866" y="2693"/>
                </a:lnTo>
                <a:lnTo>
                  <a:pt x="866" y="2693"/>
                </a:lnTo>
                <a:cubicBezTo>
                  <a:pt x="797" y="2713"/>
                  <a:pt x="748" y="2777"/>
                  <a:pt x="748" y="2852"/>
                </a:cubicBezTo>
                <a:lnTo>
                  <a:pt x="748" y="2852"/>
                </a:lnTo>
                <a:cubicBezTo>
                  <a:pt x="748" y="2943"/>
                  <a:pt x="822" y="3017"/>
                  <a:pt x="913" y="3017"/>
                </a:cubicBezTo>
                <a:lnTo>
                  <a:pt x="913" y="3017"/>
                </a:lnTo>
                <a:cubicBezTo>
                  <a:pt x="1005" y="3017"/>
                  <a:pt x="1079" y="2943"/>
                  <a:pt x="1079" y="2852"/>
                </a:cubicBezTo>
                <a:lnTo>
                  <a:pt x="1079" y="2852"/>
                </a:lnTo>
                <a:cubicBezTo>
                  <a:pt x="1079" y="2777"/>
                  <a:pt x="1029" y="2713"/>
                  <a:pt x="961" y="2693"/>
                </a:cubicBezTo>
                <a:lnTo>
                  <a:pt x="961" y="1826"/>
                </a:lnTo>
                <a:lnTo>
                  <a:pt x="961" y="1826"/>
                </a:lnTo>
                <a:cubicBezTo>
                  <a:pt x="1444" y="1802"/>
                  <a:pt x="1827" y="1402"/>
                  <a:pt x="1827" y="914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3266" dirty="0">
              <a:latin typeface="Open Sans Light" panose="020B0306030504020204" pitchFamily="34" charset="0"/>
            </a:endParaRPr>
          </a:p>
        </p:txBody>
      </p:sp>
      <p:sp useBgFill="1">
        <p:nvSpPr>
          <p:cNvPr id="15" name="Freeform 14"/>
          <p:cNvSpPr>
            <a:spLocks noChangeArrowheads="1"/>
          </p:cNvSpPr>
          <p:nvPr/>
        </p:nvSpPr>
        <p:spPr bwMode="auto">
          <a:xfrm>
            <a:off x="6524625" y="2346325"/>
            <a:ext cx="457200" cy="455613"/>
          </a:xfrm>
          <a:custGeom>
            <a:avLst/>
            <a:gdLst>
              <a:gd name="T0" fmla="*/ 1396 w 1397"/>
              <a:gd name="T1" fmla="*/ 698 h 1397"/>
              <a:gd name="T2" fmla="*/ 1396 w 1397"/>
              <a:gd name="T3" fmla="*/ 698 h 1397"/>
              <a:gd name="T4" fmla="*/ 698 w 1397"/>
              <a:gd name="T5" fmla="*/ 1396 h 1397"/>
              <a:gd name="T6" fmla="*/ 698 w 1397"/>
              <a:gd name="T7" fmla="*/ 1396 h 1397"/>
              <a:gd name="T8" fmla="*/ 0 w 1397"/>
              <a:gd name="T9" fmla="*/ 698 h 1397"/>
              <a:gd name="T10" fmla="*/ 0 w 1397"/>
              <a:gd name="T11" fmla="*/ 698 h 1397"/>
              <a:gd name="T12" fmla="*/ 698 w 1397"/>
              <a:gd name="T13" fmla="*/ 0 h 1397"/>
              <a:gd name="T14" fmla="*/ 698 w 1397"/>
              <a:gd name="T15" fmla="*/ 0 h 1397"/>
              <a:gd name="T16" fmla="*/ 1396 w 1397"/>
              <a:gd name="T17" fmla="*/ 698 h 13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97" h="1397">
                <a:moveTo>
                  <a:pt x="1396" y="698"/>
                </a:moveTo>
                <a:lnTo>
                  <a:pt x="1396" y="698"/>
                </a:lnTo>
                <a:cubicBezTo>
                  <a:pt x="1396" y="1083"/>
                  <a:pt x="1084" y="1396"/>
                  <a:pt x="698" y="1396"/>
                </a:cubicBezTo>
                <a:lnTo>
                  <a:pt x="698" y="1396"/>
                </a:lnTo>
                <a:cubicBezTo>
                  <a:pt x="313" y="1396"/>
                  <a:pt x="0" y="1083"/>
                  <a:pt x="0" y="698"/>
                </a:cubicBezTo>
                <a:lnTo>
                  <a:pt x="0" y="698"/>
                </a:lnTo>
                <a:cubicBezTo>
                  <a:pt x="0" y="312"/>
                  <a:pt x="313" y="0"/>
                  <a:pt x="698" y="0"/>
                </a:cubicBezTo>
                <a:lnTo>
                  <a:pt x="698" y="0"/>
                </a:lnTo>
                <a:cubicBezTo>
                  <a:pt x="1084" y="0"/>
                  <a:pt x="1396" y="312"/>
                  <a:pt x="1396" y="698"/>
                </a:cubicBezTo>
              </a:path>
            </a:pathLst>
          </a:custGeom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3266" dirty="0">
              <a:latin typeface="Open Sans Light" panose="020B0306030504020204" pitchFamily="34" charset="0"/>
            </a:endParaRPr>
          </a:p>
        </p:txBody>
      </p:sp>
      <p:sp>
        <p:nvSpPr>
          <p:cNvPr id="16" name="Freeform 15"/>
          <p:cNvSpPr>
            <a:spLocks noChangeArrowheads="1"/>
          </p:cNvSpPr>
          <p:nvPr/>
        </p:nvSpPr>
        <p:spPr bwMode="auto">
          <a:xfrm>
            <a:off x="7197725" y="1074738"/>
            <a:ext cx="515938" cy="852487"/>
          </a:xfrm>
          <a:custGeom>
            <a:avLst/>
            <a:gdLst>
              <a:gd name="T0" fmla="*/ 1579 w 1580"/>
              <a:gd name="T1" fmla="*/ 790 h 2609"/>
              <a:gd name="T2" fmla="*/ 1579 w 1580"/>
              <a:gd name="T3" fmla="*/ 790 h 2609"/>
              <a:gd name="T4" fmla="*/ 790 w 1580"/>
              <a:gd name="T5" fmla="*/ 0 h 2609"/>
              <a:gd name="T6" fmla="*/ 790 w 1580"/>
              <a:gd name="T7" fmla="*/ 0 h 2609"/>
              <a:gd name="T8" fmla="*/ 0 w 1580"/>
              <a:gd name="T9" fmla="*/ 790 h 2609"/>
              <a:gd name="T10" fmla="*/ 0 w 1580"/>
              <a:gd name="T11" fmla="*/ 790 h 2609"/>
              <a:gd name="T12" fmla="*/ 749 w 1580"/>
              <a:gd name="T13" fmla="*/ 1578 h 2609"/>
              <a:gd name="T14" fmla="*/ 749 w 1580"/>
              <a:gd name="T15" fmla="*/ 2327 h 2609"/>
              <a:gd name="T16" fmla="*/ 749 w 1580"/>
              <a:gd name="T17" fmla="*/ 2327 h 2609"/>
              <a:gd name="T18" fmla="*/ 646 w 1580"/>
              <a:gd name="T19" fmla="*/ 2465 h 2609"/>
              <a:gd name="T20" fmla="*/ 646 w 1580"/>
              <a:gd name="T21" fmla="*/ 2465 h 2609"/>
              <a:gd name="T22" fmla="*/ 790 w 1580"/>
              <a:gd name="T23" fmla="*/ 2608 h 2609"/>
              <a:gd name="T24" fmla="*/ 790 w 1580"/>
              <a:gd name="T25" fmla="*/ 2608 h 2609"/>
              <a:gd name="T26" fmla="*/ 933 w 1580"/>
              <a:gd name="T27" fmla="*/ 2465 h 2609"/>
              <a:gd name="T28" fmla="*/ 933 w 1580"/>
              <a:gd name="T29" fmla="*/ 2465 h 2609"/>
              <a:gd name="T30" fmla="*/ 831 w 1580"/>
              <a:gd name="T31" fmla="*/ 2327 h 2609"/>
              <a:gd name="T32" fmla="*/ 831 w 1580"/>
              <a:gd name="T33" fmla="*/ 1578 h 2609"/>
              <a:gd name="T34" fmla="*/ 831 w 1580"/>
              <a:gd name="T35" fmla="*/ 1578 h 2609"/>
              <a:gd name="T36" fmla="*/ 1579 w 1580"/>
              <a:gd name="T37" fmla="*/ 790 h 26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580" h="2609">
                <a:moveTo>
                  <a:pt x="1579" y="790"/>
                </a:moveTo>
                <a:lnTo>
                  <a:pt x="1579" y="790"/>
                </a:lnTo>
                <a:cubicBezTo>
                  <a:pt x="1579" y="354"/>
                  <a:pt x="1225" y="0"/>
                  <a:pt x="790" y="0"/>
                </a:cubicBezTo>
                <a:lnTo>
                  <a:pt x="790" y="0"/>
                </a:lnTo>
                <a:cubicBezTo>
                  <a:pt x="353" y="0"/>
                  <a:pt x="0" y="354"/>
                  <a:pt x="0" y="790"/>
                </a:cubicBezTo>
                <a:lnTo>
                  <a:pt x="0" y="790"/>
                </a:lnTo>
                <a:cubicBezTo>
                  <a:pt x="0" y="1213"/>
                  <a:pt x="331" y="1557"/>
                  <a:pt x="749" y="1578"/>
                </a:cubicBezTo>
                <a:lnTo>
                  <a:pt x="749" y="2327"/>
                </a:lnTo>
                <a:lnTo>
                  <a:pt x="749" y="2327"/>
                </a:lnTo>
                <a:cubicBezTo>
                  <a:pt x="689" y="2345"/>
                  <a:pt x="646" y="2399"/>
                  <a:pt x="646" y="2465"/>
                </a:cubicBezTo>
                <a:lnTo>
                  <a:pt x="646" y="2465"/>
                </a:lnTo>
                <a:cubicBezTo>
                  <a:pt x="646" y="2543"/>
                  <a:pt x="710" y="2608"/>
                  <a:pt x="790" y="2608"/>
                </a:cubicBezTo>
                <a:lnTo>
                  <a:pt x="790" y="2608"/>
                </a:lnTo>
                <a:cubicBezTo>
                  <a:pt x="868" y="2608"/>
                  <a:pt x="933" y="2543"/>
                  <a:pt x="933" y="2465"/>
                </a:cubicBezTo>
                <a:lnTo>
                  <a:pt x="933" y="2465"/>
                </a:lnTo>
                <a:cubicBezTo>
                  <a:pt x="933" y="2399"/>
                  <a:pt x="889" y="2345"/>
                  <a:pt x="831" y="2327"/>
                </a:cubicBezTo>
                <a:lnTo>
                  <a:pt x="831" y="1578"/>
                </a:lnTo>
                <a:lnTo>
                  <a:pt x="831" y="1578"/>
                </a:lnTo>
                <a:cubicBezTo>
                  <a:pt x="1248" y="1557"/>
                  <a:pt x="1579" y="1213"/>
                  <a:pt x="1579" y="790"/>
                </a:cubicBezTo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3266" dirty="0">
              <a:latin typeface="Open Sans Light" panose="020B0306030504020204" pitchFamily="34" charset="0"/>
            </a:endParaRPr>
          </a:p>
        </p:txBody>
      </p:sp>
      <p:sp useBgFill="1">
        <p:nvSpPr>
          <p:cNvPr id="17" name="Freeform 16"/>
          <p:cNvSpPr>
            <a:spLocks noChangeArrowheads="1"/>
          </p:cNvSpPr>
          <p:nvPr/>
        </p:nvSpPr>
        <p:spPr bwMode="auto">
          <a:xfrm>
            <a:off x="7258050" y="1136650"/>
            <a:ext cx="393700" cy="393700"/>
          </a:xfrm>
          <a:custGeom>
            <a:avLst/>
            <a:gdLst>
              <a:gd name="T0" fmla="*/ 1207 w 1208"/>
              <a:gd name="T1" fmla="*/ 603 h 1207"/>
              <a:gd name="T2" fmla="*/ 1207 w 1208"/>
              <a:gd name="T3" fmla="*/ 603 h 1207"/>
              <a:gd name="T4" fmla="*/ 604 w 1208"/>
              <a:gd name="T5" fmla="*/ 1206 h 1207"/>
              <a:gd name="T6" fmla="*/ 604 w 1208"/>
              <a:gd name="T7" fmla="*/ 1206 h 1207"/>
              <a:gd name="T8" fmla="*/ 0 w 1208"/>
              <a:gd name="T9" fmla="*/ 603 h 1207"/>
              <a:gd name="T10" fmla="*/ 0 w 1208"/>
              <a:gd name="T11" fmla="*/ 603 h 1207"/>
              <a:gd name="T12" fmla="*/ 604 w 1208"/>
              <a:gd name="T13" fmla="*/ 0 h 1207"/>
              <a:gd name="T14" fmla="*/ 604 w 1208"/>
              <a:gd name="T15" fmla="*/ 0 h 1207"/>
              <a:gd name="T16" fmla="*/ 1207 w 1208"/>
              <a:gd name="T17" fmla="*/ 603 h 12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08" h="1207">
                <a:moveTo>
                  <a:pt x="1207" y="603"/>
                </a:moveTo>
                <a:lnTo>
                  <a:pt x="1207" y="603"/>
                </a:lnTo>
                <a:cubicBezTo>
                  <a:pt x="1207" y="936"/>
                  <a:pt x="937" y="1206"/>
                  <a:pt x="604" y="1206"/>
                </a:cubicBezTo>
                <a:lnTo>
                  <a:pt x="604" y="1206"/>
                </a:lnTo>
                <a:cubicBezTo>
                  <a:pt x="271" y="1206"/>
                  <a:pt x="0" y="936"/>
                  <a:pt x="0" y="603"/>
                </a:cubicBezTo>
                <a:lnTo>
                  <a:pt x="0" y="603"/>
                </a:lnTo>
                <a:cubicBezTo>
                  <a:pt x="0" y="270"/>
                  <a:pt x="271" y="0"/>
                  <a:pt x="604" y="0"/>
                </a:cubicBezTo>
                <a:lnTo>
                  <a:pt x="604" y="0"/>
                </a:lnTo>
                <a:cubicBezTo>
                  <a:pt x="937" y="0"/>
                  <a:pt x="1207" y="270"/>
                  <a:pt x="1207" y="603"/>
                </a:cubicBezTo>
              </a:path>
            </a:pathLst>
          </a:custGeom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3266" dirty="0">
              <a:latin typeface="Open Sans Light" panose="020B0306030504020204" pitchFamily="34" charset="0"/>
            </a:endParaRPr>
          </a:p>
        </p:txBody>
      </p:sp>
      <p:sp useBgFill="1">
        <p:nvSpPr>
          <p:cNvPr id="18" name="Freeform 17"/>
          <p:cNvSpPr>
            <a:spLocks noChangeArrowheads="1"/>
          </p:cNvSpPr>
          <p:nvPr/>
        </p:nvSpPr>
        <p:spPr bwMode="auto">
          <a:xfrm>
            <a:off x="2724150" y="5505450"/>
            <a:ext cx="2105025" cy="815975"/>
          </a:xfrm>
          <a:custGeom>
            <a:avLst/>
            <a:gdLst>
              <a:gd name="T0" fmla="*/ 6379 w 6445"/>
              <a:gd name="T1" fmla="*/ 2484 h 2485"/>
              <a:gd name="T2" fmla="*/ 65 w 6445"/>
              <a:gd name="T3" fmla="*/ 2484 h 2485"/>
              <a:gd name="T4" fmla="*/ 65 w 6445"/>
              <a:gd name="T5" fmla="*/ 2484 h 2485"/>
              <a:gd name="T6" fmla="*/ 0 w 6445"/>
              <a:gd name="T7" fmla="*/ 2420 h 2485"/>
              <a:gd name="T8" fmla="*/ 0 w 6445"/>
              <a:gd name="T9" fmla="*/ 66 h 2485"/>
              <a:gd name="T10" fmla="*/ 0 w 6445"/>
              <a:gd name="T11" fmla="*/ 66 h 2485"/>
              <a:gd name="T12" fmla="*/ 65 w 6445"/>
              <a:gd name="T13" fmla="*/ 0 h 2485"/>
              <a:gd name="T14" fmla="*/ 6379 w 6445"/>
              <a:gd name="T15" fmla="*/ 0 h 2485"/>
              <a:gd name="T16" fmla="*/ 6379 w 6445"/>
              <a:gd name="T17" fmla="*/ 0 h 2485"/>
              <a:gd name="T18" fmla="*/ 6444 w 6445"/>
              <a:gd name="T19" fmla="*/ 66 h 2485"/>
              <a:gd name="T20" fmla="*/ 6444 w 6445"/>
              <a:gd name="T21" fmla="*/ 2420 h 2485"/>
              <a:gd name="T22" fmla="*/ 6444 w 6445"/>
              <a:gd name="T23" fmla="*/ 2420 h 2485"/>
              <a:gd name="T24" fmla="*/ 6379 w 6445"/>
              <a:gd name="T25" fmla="*/ 2484 h 24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445" h="2485">
                <a:moveTo>
                  <a:pt x="6379" y="2484"/>
                </a:moveTo>
                <a:lnTo>
                  <a:pt x="65" y="2484"/>
                </a:lnTo>
                <a:lnTo>
                  <a:pt x="65" y="2484"/>
                </a:lnTo>
                <a:cubicBezTo>
                  <a:pt x="29" y="2484"/>
                  <a:pt x="0" y="2455"/>
                  <a:pt x="0" y="2420"/>
                </a:cubicBezTo>
                <a:lnTo>
                  <a:pt x="0" y="66"/>
                </a:lnTo>
                <a:lnTo>
                  <a:pt x="0" y="66"/>
                </a:lnTo>
                <a:cubicBezTo>
                  <a:pt x="0" y="30"/>
                  <a:pt x="29" y="0"/>
                  <a:pt x="65" y="0"/>
                </a:cubicBezTo>
                <a:lnTo>
                  <a:pt x="6379" y="0"/>
                </a:lnTo>
                <a:lnTo>
                  <a:pt x="6379" y="0"/>
                </a:lnTo>
                <a:cubicBezTo>
                  <a:pt x="6415" y="0"/>
                  <a:pt x="6444" y="30"/>
                  <a:pt x="6444" y="66"/>
                </a:cubicBezTo>
                <a:lnTo>
                  <a:pt x="6444" y="2420"/>
                </a:lnTo>
                <a:lnTo>
                  <a:pt x="6444" y="2420"/>
                </a:lnTo>
                <a:cubicBezTo>
                  <a:pt x="6444" y="2455"/>
                  <a:pt x="6415" y="2484"/>
                  <a:pt x="6379" y="2484"/>
                </a:cubicBezTo>
              </a:path>
            </a:pathLst>
          </a:custGeom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3266" dirty="0">
                <a:latin typeface="Open Sans Light" panose="020B0306030504020204" pitchFamily="34" charset="0"/>
              </a:rPr>
              <a:t> </a:t>
            </a:r>
          </a:p>
        </p:txBody>
      </p:sp>
      <p:sp>
        <p:nvSpPr>
          <p:cNvPr id="19" name="Freeform 18"/>
          <p:cNvSpPr>
            <a:spLocks noChangeArrowheads="1"/>
          </p:cNvSpPr>
          <p:nvPr/>
        </p:nvSpPr>
        <p:spPr bwMode="auto">
          <a:xfrm>
            <a:off x="2755900" y="5092700"/>
            <a:ext cx="2060575" cy="512763"/>
          </a:xfrm>
          <a:custGeom>
            <a:avLst/>
            <a:gdLst>
              <a:gd name="T0" fmla="*/ 6444 w 6445"/>
              <a:gd name="T1" fmla="*/ 258 h 743"/>
              <a:gd name="T2" fmla="*/ 6444 w 6445"/>
              <a:gd name="T3" fmla="*/ 742 h 743"/>
              <a:gd name="T4" fmla="*/ 0 w 6445"/>
              <a:gd name="T5" fmla="*/ 742 h 743"/>
              <a:gd name="T6" fmla="*/ 0 w 6445"/>
              <a:gd name="T7" fmla="*/ 258 h 743"/>
              <a:gd name="T8" fmla="*/ 0 w 6445"/>
              <a:gd name="T9" fmla="*/ 258 h 743"/>
              <a:gd name="T10" fmla="*/ 258 w 6445"/>
              <a:gd name="T11" fmla="*/ 0 h 743"/>
              <a:gd name="T12" fmla="*/ 6186 w 6445"/>
              <a:gd name="T13" fmla="*/ 0 h 743"/>
              <a:gd name="T14" fmla="*/ 6186 w 6445"/>
              <a:gd name="T15" fmla="*/ 0 h 743"/>
              <a:gd name="T16" fmla="*/ 6444 w 6445"/>
              <a:gd name="T17" fmla="*/ 258 h 7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445" h="743">
                <a:moveTo>
                  <a:pt x="6444" y="258"/>
                </a:moveTo>
                <a:lnTo>
                  <a:pt x="6444" y="742"/>
                </a:lnTo>
                <a:lnTo>
                  <a:pt x="0" y="742"/>
                </a:lnTo>
                <a:lnTo>
                  <a:pt x="0" y="258"/>
                </a:lnTo>
                <a:lnTo>
                  <a:pt x="0" y="258"/>
                </a:lnTo>
                <a:cubicBezTo>
                  <a:pt x="0" y="116"/>
                  <a:pt x="116" y="0"/>
                  <a:pt x="258" y="0"/>
                </a:cubicBezTo>
                <a:lnTo>
                  <a:pt x="6186" y="0"/>
                </a:lnTo>
                <a:lnTo>
                  <a:pt x="6186" y="0"/>
                </a:lnTo>
                <a:cubicBezTo>
                  <a:pt x="6329" y="0"/>
                  <a:pt x="6444" y="116"/>
                  <a:pt x="6444" y="258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3266" dirty="0">
              <a:latin typeface="Open Sans Light" panose="020B0306030504020204" pitchFamily="34" charset="0"/>
            </a:endParaRPr>
          </a:p>
        </p:txBody>
      </p:sp>
      <p:sp useBgFill="1">
        <p:nvSpPr>
          <p:cNvPr id="20" name="Freeform 19"/>
          <p:cNvSpPr>
            <a:spLocks noChangeArrowheads="1"/>
          </p:cNvSpPr>
          <p:nvPr/>
        </p:nvSpPr>
        <p:spPr bwMode="auto">
          <a:xfrm>
            <a:off x="5588000" y="4926013"/>
            <a:ext cx="1989138" cy="819150"/>
          </a:xfrm>
          <a:custGeom>
            <a:avLst/>
            <a:gdLst>
              <a:gd name="T0" fmla="*/ 5784 w 5844"/>
              <a:gd name="T1" fmla="*/ 2252 h 2253"/>
              <a:gd name="T2" fmla="*/ 58 w 5844"/>
              <a:gd name="T3" fmla="*/ 2252 h 2253"/>
              <a:gd name="T4" fmla="*/ 58 w 5844"/>
              <a:gd name="T5" fmla="*/ 2252 h 2253"/>
              <a:gd name="T6" fmla="*/ 0 w 5844"/>
              <a:gd name="T7" fmla="*/ 2193 h 2253"/>
              <a:gd name="T8" fmla="*/ 0 w 5844"/>
              <a:gd name="T9" fmla="*/ 58 h 2253"/>
              <a:gd name="T10" fmla="*/ 0 w 5844"/>
              <a:gd name="T11" fmla="*/ 58 h 2253"/>
              <a:gd name="T12" fmla="*/ 58 w 5844"/>
              <a:gd name="T13" fmla="*/ 0 h 2253"/>
              <a:gd name="T14" fmla="*/ 5784 w 5844"/>
              <a:gd name="T15" fmla="*/ 0 h 2253"/>
              <a:gd name="T16" fmla="*/ 5784 w 5844"/>
              <a:gd name="T17" fmla="*/ 0 h 2253"/>
              <a:gd name="T18" fmla="*/ 5843 w 5844"/>
              <a:gd name="T19" fmla="*/ 58 h 2253"/>
              <a:gd name="T20" fmla="*/ 5843 w 5844"/>
              <a:gd name="T21" fmla="*/ 2193 h 2253"/>
              <a:gd name="T22" fmla="*/ 5843 w 5844"/>
              <a:gd name="T23" fmla="*/ 2193 h 2253"/>
              <a:gd name="T24" fmla="*/ 5784 w 5844"/>
              <a:gd name="T25" fmla="*/ 2252 h 2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844" h="2253">
                <a:moveTo>
                  <a:pt x="5784" y="2252"/>
                </a:moveTo>
                <a:lnTo>
                  <a:pt x="58" y="2252"/>
                </a:lnTo>
                <a:lnTo>
                  <a:pt x="58" y="2252"/>
                </a:lnTo>
                <a:cubicBezTo>
                  <a:pt x="26" y="2252"/>
                  <a:pt x="0" y="2225"/>
                  <a:pt x="0" y="2193"/>
                </a:cubicBezTo>
                <a:lnTo>
                  <a:pt x="0" y="58"/>
                </a:lnTo>
                <a:lnTo>
                  <a:pt x="0" y="58"/>
                </a:lnTo>
                <a:cubicBezTo>
                  <a:pt x="0" y="26"/>
                  <a:pt x="26" y="0"/>
                  <a:pt x="58" y="0"/>
                </a:cubicBezTo>
                <a:lnTo>
                  <a:pt x="5784" y="0"/>
                </a:lnTo>
                <a:lnTo>
                  <a:pt x="5784" y="0"/>
                </a:lnTo>
                <a:cubicBezTo>
                  <a:pt x="5816" y="0"/>
                  <a:pt x="5843" y="26"/>
                  <a:pt x="5843" y="58"/>
                </a:cubicBezTo>
                <a:lnTo>
                  <a:pt x="5843" y="2193"/>
                </a:lnTo>
                <a:lnTo>
                  <a:pt x="5843" y="2193"/>
                </a:lnTo>
                <a:cubicBezTo>
                  <a:pt x="5843" y="2225"/>
                  <a:pt x="5816" y="2252"/>
                  <a:pt x="5784" y="2252"/>
                </a:cubicBezTo>
              </a:path>
            </a:pathLst>
          </a:custGeom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3266" dirty="0">
              <a:latin typeface="Open Sans Light" panose="020B0306030504020204" pitchFamily="34" charset="0"/>
            </a:endParaRPr>
          </a:p>
        </p:txBody>
      </p:sp>
      <p:sp>
        <p:nvSpPr>
          <p:cNvPr id="21" name="Freeform 20"/>
          <p:cNvSpPr>
            <a:spLocks noChangeArrowheads="1"/>
          </p:cNvSpPr>
          <p:nvPr/>
        </p:nvSpPr>
        <p:spPr bwMode="auto">
          <a:xfrm>
            <a:off x="5572125" y="4608513"/>
            <a:ext cx="2017713" cy="366712"/>
          </a:xfrm>
          <a:custGeom>
            <a:avLst/>
            <a:gdLst>
              <a:gd name="T0" fmla="*/ 5843 w 5844"/>
              <a:gd name="T1" fmla="*/ 233 h 673"/>
              <a:gd name="T2" fmla="*/ 5843 w 5844"/>
              <a:gd name="T3" fmla="*/ 672 h 673"/>
              <a:gd name="T4" fmla="*/ 0 w 5844"/>
              <a:gd name="T5" fmla="*/ 672 h 673"/>
              <a:gd name="T6" fmla="*/ 0 w 5844"/>
              <a:gd name="T7" fmla="*/ 233 h 673"/>
              <a:gd name="T8" fmla="*/ 0 w 5844"/>
              <a:gd name="T9" fmla="*/ 233 h 673"/>
              <a:gd name="T10" fmla="*/ 233 w 5844"/>
              <a:gd name="T11" fmla="*/ 0 h 673"/>
              <a:gd name="T12" fmla="*/ 5609 w 5844"/>
              <a:gd name="T13" fmla="*/ 0 h 673"/>
              <a:gd name="T14" fmla="*/ 5609 w 5844"/>
              <a:gd name="T15" fmla="*/ 0 h 673"/>
              <a:gd name="T16" fmla="*/ 5843 w 5844"/>
              <a:gd name="T17" fmla="*/ 233 h 6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844" h="673">
                <a:moveTo>
                  <a:pt x="5843" y="233"/>
                </a:moveTo>
                <a:lnTo>
                  <a:pt x="5843" y="672"/>
                </a:lnTo>
                <a:lnTo>
                  <a:pt x="0" y="672"/>
                </a:lnTo>
                <a:lnTo>
                  <a:pt x="0" y="233"/>
                </a:lnTo>
                <a:lnTo>
                  <a:pt x="0" y="233"/>
                </a:lnTo>
                <a:cubicBezTo>
                  <a:pt x="0" y="104"/>
                  <a:pt x="104" y="0"/>
                  <a:pt x="233" y="0"/>
                </a:cubicBezTo>
                <a:lnTo>
                  <a:pt x="5609" y="0"/>
                </a:lnTo>
                <a:lnTo>
                  <a:pt x="5609" y="0"/>
                </a:lnTo>
                <a:cubicBezTo>
                  <a:pt x="5738" y="0"/>
                  <a:pt x="5843" y="104"/>
                  <a:pt x="5843" y="233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3266" dirty="0">
              <a:latin typeface="Open Sans Light" panose="020B0306030504020204" pitchFamily="34" charset="0"/>
            </a:endParaRPr>
          </a:p>
        </p:txBody>
      </p:sp>
      <p:sp useBgFill="1">
        <p:nvSpPr>
          <p:cNvPr id="22" name="Freeform 21"/>
          <p:cNvSpPr>
            <a:spLocks noChangeArrowheads="1"/>
          </p:cNvSpPr>
          <p:nvPr/>
        </p:nvSpPr>
        <p:spPr bwMode="auto">
          <a:xfrm>
            <a:off x="2965450" y="3684588"/>
            <a:ext cx="2117725" cy="493712"/>
          </a:xfrm>
          <a:custGeom>
            <a:avLst/>
            <a:gdLst>
              <a:gd name="T0" fmla="*/ 5553 w 5611"/>
              <a:gd name="T1" fmla="*/ 2161 h 2162"/>
              <a:gd name="T2" fmla="*/ 56 w 5611"/>
              <a:gd name="T3" fmla="*/ 2161 h 2162"/>
              <a:gd name="T4" fmla="*/ 56 w 5611"/>
              <a:gd name="T5" fmla="*/ 2161 h 2162"/>
              <a:gd name="T6" fmla="*/ 0 w 5611"/>
              <a:gd name="T7" fmla="*/ 2105 h 2162"/>
              <a:gd name="T8" fmla="*/ 0 w 5611"/>
              <a:gd name="T9" fmla="*/ 56 h 2162"/>
              <a:gd name="T10" fmla="*/ 0 w 5611"/>
              <a:gd name="T11" fmla="*/ 56 h 2162"/>
              <a:gd name="T12" fmla="*/ 56 w 5611"/>
              <a:gd name="T13" fmla="*/ 0 h 2162"/>
              <a:gd name="T14" fmla="*/ 5553 w 5611"/>
              <a:gd name="T15" fmla="*/ 0 h 2162"/>
              <a:gd name="T16" fmla="*/ 5553 w 5611"/>
              <a:gd name="T17" fmla="*/ 0 h 2162"/>
              <a:gd name="T18" fmla="*/ 5610 w 5611"/>
              <a:gd name="T19" fmla="*/ 56 h 2162"/>
              <a:gd name="T20" fmla="*/ 5610 w 5611"/>
              <a:gd name="T21" fmla="*/ 2105 h 2162"/>
              <a:gd name="T22" fmla="*/ 5610 w 5611"/>
              <a:gd name="T23" fmla="*/ 2105 h 2162"/>
              <a:gd name="T24" fmla="*/ 5553 w 5611"/>
              <a:gd name="T25" fmla="*/ 2161 h 2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611" h="2162">
                <a:moveTo>
                  <a:pt x="5553" y="2161"/>
                </a:moveTo>
                <a:lnTo>
                  <a:pt x="56" y="2161"/>
                </a:lnTo>
                <a:lnTo>
                  <a:pt x="56" y="2161"/>
                </a:lnTo>
                <a:cubicBezTo>
                  <a:pt x="25" y="2161"/>
                  <a:pt x="0" y="2136"/>
                  <a:pt x="0" y="2105"/>
                </a:cubicBezTo>
                <a:lnTo>
                  <a:pt x="0" y="56"/>
                </a:lnTo>
                <a:lnTo>
                  <a:pt x="0" y="56"/>
                </a:lnTo>
                <a:cubicBezTo>
                  <a:pt x="0" y="25"/>
                  <a:pt x="25" y="0"/>
                  <a:pt x="56" y="0"/>
                </a:cubicBezTo>
                <a:lnTo>
                  <a:pt x="5553" y="0"/>
                </a:lnTo>
                <a:lnTo>
                  <a:pt x="5553" y="0"/>
                </a:lnTo>
                <a:cubicBezTo>
                  <a:pt x="5585" y="0"/>
                  <a:pt x="5610" y="25"/>
                  <a:pt x="5610" y="56"/>
                </a:cubicBezTo>
                <a:lnTo>
                  <a:pt x="5610" y="2105"/>
                </a:lnTo>
                <a:lnTo>
                  <a:pt x="5610" y="2105"/>
                </a:lnTo>
                <a:cubicBezTo>
                  <a:pt x="5610" y="2136"/>
                  <a:pt x="5585" y="2161"/>
                  <a:pt x="5553" y="2161"/>
                </a:cubicBezTo>
              </a:path>
            </a:pathLst>
          </a:custGeom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3266" dirty="0">
              <a:latin typeface="Open Sans Light" panose="020B0306030504020204" pitchFamily="34" charset="0"/>
            </a:endParaRPr>
          </a:p>
        </p:txBody>
      </p:sp>
      <p:sp>
        <p:nvSpPr>
          <p:cNvPr id="23" name="Freeform 22"/>
          <p:cNvSpPr>
            <a:spLocks noChangeArrowheads="1"/>
          </p:cNvSpPr>
          <p:nvPr/>
        </p:nvSpPr>
        <p:spPr bwMode="auto">
          <a:xfrm>
            <a:off x="3022600" y="3441700"/>
            <a:ext cx="2060575" cy="276225"/>
          </a:xfrm>
          <a:custGeom>
            <a:avLst/>
            <a:gdLst>
              <a:gd name="T0" fmla="*/ 5610 w 5611"/>
              <a:gd name="T1" fmla="*/ 224 h 646"/>
              <a:gd name="T2" fmla="*/ 5610 w 5611"/>
              <a:gd name="T3" fmla="*/ 645 h 646"/>
              <a:gd name="T4" fmla="*/ 0 w 5611"/>
              <a:gd name="T5" fmla="*/ 645 h 646"/>
              <a:gd name="T6" fmla="*/ 0 w 5611"/>
              <a:gd name="T7" fmla="*/ 224 h 646"/>
              <a:gd name="T8" fmla="*/ 0 w 5611"/>
              <a:gd name="T9" fmla="*/ 224 h 646"/>
              <a:gd name="T10" fmla="*/ 224 w 5611"/>
              <a:gd name="T11" fmla="*/ 0 h 646"/>
              <a:gd name="T12" fmla="*/ 5385 w 5611"/>
              <a:gd name="T13" fmla="*/ 0 h 646"/>
              <a:gd name="T14" fmla="*/ 5385 w 5611"/>
              <a:gd name="T15" fmla="*/ 0 h 646"/>
              <a:gd name="T16" fmla="*/ 5610 w 5611"/>
              <a:gd name="T17" fmla="*/ 224 h 6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611" h="646">
                <a:moveTo>
                  <a:pt x="5610" y="224"/>
                </a:moveTo>
                <a:lnTo>
                  <a:pt x="5610" y="645"/>
                </a:lnTo>
                <a:lnTo>
                  <a:pt x="0" y="645"/>
                </a:lnTo>
                <a:lnTo>
                  <a:pt x="0" y="224"/>
                </a:lnTo>
                <a:lnTo>
                  <a:pt x="0" y="224"/>
                </a:lnTo>
                <a:cubicBezTo>
                  <a:pt x="0" y="100"/>
                  <a:pt x="100" y="0"/>
                  <a:pt x="224" y="0"/>
                </a:cubicBezTo>
                <a:lnTo>
                  <a:pt x="5385" y="0"/>
                </a:lnTo>
                <a:lnTo>
                  <a:pt x="5385" y="0"/>
                </a:lnTo>
                <a:cubicBezTo>
                  <a:pt x="5509" y="0"/>
                  <a:pt x="5610" y="100"/>
                  <a:pt x="5610" y="224"/>
                </a:cubicBez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3266" dirty="0">
              <a:latin typeface="Open Sans Light" panose="020B0306030504020204" pitchFamily="34" charset="0"/>
            </a:endParaRPr>
          </a:p>
        </p:txBody>
      </p:sp>
      <p:sp useBgFill="1">
        <p:nvSpPr>
          <p:cNvPr id="24" name="Freeform 23"/>
          <p:cNvSpPr>
            <a:spLocks noChangeArrowheads="1"/>
          </p:cNvSpPr>
          <p:nvPr/>
        </p:nvSpPr>
        <p:spPr bwMode="auto">
          <a:xfrm>
            <a:off x="7105650" y="2784475"/>
            <a:ext cx="2049463" cy="304800"/>
          </a:xfrm>
          <a:custGeom>
            <a:avLst/>
            <a:gdLst>
              <a:gd name="T0" fmla="*/ 5331 w 5386"/>
              <a:gd name="T1" fmla="*/ 2076 h 2077"/>
              <a:gd name="T2" fmla="*/ 54 w 5386"/>
              <a:gd name="T3" fmla="*/ 2076 h 2077"/>
              <a:gd name="T4" fmla="*/ 54 w 5386"/>
              <a:gd name="T5" fmla="*/ 2076 h 2077"/>
              <a:gd name="T6" fmla="*/ 0 w 5386"/>
              <a:gd name="T7" fmla="*/ 2021 h 2077"/>
              <a:gd name="T8" fmla="*/ 0 w 5386"/>
              <a:gd name="T9" fmla="*/ 55 h 2077"/>
              <a:gd name="T10" fmla="*/ 0 w 5386"/>
              <a:gd name="T11" fmla="*/ 55 h 2077"/>
              <a:gd name="T12" fmla="*/ 54 w 5386"/>
              <a:gd name="T13" fmla="*/ 0 h 2077"/>
              <a:gd name="T14" fmla="*/ 5331 w 5386"/>
              <a:gd name="T15" fmla="*/ 0 h 2077"/>
              <a:gd name="T16" fmla="*/ 5331 w 5386"/>
              <a:gd name="T17" fmla="*/ 0 h 2077"/>
              <a:gd name="T18" fmla="*/ 5385 w 5386"/>
              <a:gd name="T19" fmla="*/ 55 h 2077"/>
              <a:gd name="T20" fmla="*/ 5385 w 5386"/>
              <a:gd name="T21" fmla="*/ 2021 h 2077"/>
              <a:gd name="T22" fmla="*/ 5385 w 5386"/>
              <a:gd name="T23" fmla="*/ 2021 h 2077"/>
              <a:gd name="T24" fmla="*/ 5331 w 5386"/>
              <a:gd name="T25" fmla="*/ 2076 h 20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386" h="2077">
                <a:moveTo>
                  <a:pt x="5331" y="2076"/>
                </a:moveTo>
                <a:lnTo>
                  <a:pt x="54" y="2076"/>
                </a:lnTo>
                <a:lnTo>
                  <a:pt x="54" y="2076"/>
                </a:lnTo>
                <a:cubicBezTo>
                  <a:pt x="24" y="2076"/>
                  <a:pt x="0" y="2051"/>
                  <a:pt x="0" y="2021"/>
                </a:cubicBezTo>
                <a:lnTo>
                  <a:pt x="0" y="55"/>
                </a:lnTo>
                <a:lnTo>
                  <a:pt x="0" y="55"/>
                </a:lnTo>
                <a:cubicBezTo>
                  <a:pt x="0" y="25"/>
                  <a:pt x="24" y="0"/>
                  <a:pt x="54" y="0"/>
                </a:cubicBezTo>
                <a:lnTo>
                  <a:pt x="5331" y="0"/>
                </a:lnTo>
                <a:lnTo>
                  <a:pt x="5331" y="0"/>
                </a:lnTo>
                <a:cubicBezTo>
                  <a:pt x="5361" y="0"/>
                  <a:pt x="5385" y="25"/>
                  <a:pt x="5385" y="55"/>
                </a:cubicBezTo>
                <a:lnTo>
                  <a:pt x="5385" y="2021"/>
                </a:lnTo>
                <a:lnTo>
                  <a:pt x="5385" y="2021"/>
                </a:lnTo>
                <a:cubicBezTo>
                  <a:pt x="5385" y="2051"/>
                  <a:pt x="5361" y="2076"/>
                  <a:pt x="5331" y="2076"/>
                </a:cubicBezTo>
              </a:path>
            </a:pathLst>
          </a:custGeom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3266" dirty="0">
              <a:latin typeface="Open Sans Light" panose="020B0306030504020204" pitchFamily="34" charset="0"/>
            </a:endParaRPr>
          </a:p>
        </p:txBody>
      </p:sp>
      <p:sp>
        <p:nvSpPr>
          <p:cNvPr id="25" name="Freeform 24"/>
          <p:cNvSpPr>
            <a:spLocks noChangeArrowheads="1"/>
          </p:cNvSpPr>
          <p:nvPr/>
        </p:nvSpPr>
        <p:spPr bwMode="auto">
          <a:xfrm>
            <a:off x="7105650" y="2411413"/>
            <a:ext cx="1997075" cy="395287"/>
          </a:xfrm>
          <a:custGeom>
            <a:avLst/>
            <a:gdLst>
              <a:gd name="T0" fmla="*/ 5385 w 5386"/>
              <a:gd name="T1" fmla="*/ 216 h 621"/>
              <a:gd name="T2" fmla="*/ 5385 w 5386"/>
              <a:gd name="T3" fmla="*/ 620 h 621"/>
              <a:gd name="T4" fmla="*/ 0 w 5386"/>
              <a:gd name="T5" fmla="*/ 620 h 621"/>
              <a:gd name="T6" fmla="*/ 0 w 5386"/>
              <a:gd name="T7" fmla="*/ 216 h 621"/>
              <a:gd name="T8" fmla="*/ 0 w 5386"/>
              <a:gd name="T9" fmla="*/ 216 h 621"/>
              <a:gd name="T10" fmla="*/ 215 w 5386"/>
              <a:gd name="T11" fmla="*/ 0 h 621"/>
              <a:gd name="T12" fmla="*/ 5170 w 5386"/>
              <a:gd name="T13" fmla="*/ 0 h 621"/>
              <a:gd name="T14" fmla="*/ 5170 w 5386"/>
              <a:gd name="T15" fmla="*/ 0 h 621"/>
              <a:gd name="T16" fmla="*/ 5385 w 5386"/>
              <a:gd name="T17" fmla="*/ 216 h 6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386" h="621">
                <a:moveTo>
                  <a:pt x="5385" y="216"/>
                </a:moveTo>
                <a:lnTo>
                  <a:pt x="5385" y="620"/>
                </a:lnTo>
                <a:lnTo>
                  <a:pt x="0" y="620"/>
                </a:lnTo>
                <a:lnTo>
                  <a:pt x="0" y="216"/>
                </a:lnTo>
                <a:lnTo>
                  <a:pt x="0" y="216"/>
                </a:lnTo>
                <a:cubicBezTo>
                  <a:pt x="0" y="96"/>
                  <a:pt x="97" y="0"/>
                  <a:pt x="215" y="0"/>
                </a:cubicBezTo>
                <a:lnTo>
                  <a:pt x="5170" y="0"/>
                </a:lnTo>
                <a:lnTo>
                  <a:pt x="5170" y="0"/>
                </a:lnTo>
                <a:cubicBezTo>
                  <a:pt x="5288" y="0"/>
                  <a:pt x="5385" y="96"/>
                  <a:pt x="5385" y="216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3266" dirty="0">
              <a:latin typeface="Open Sans Light" panose="020B0306030504020204" pitchFamily="34" charset="0"/>
            </a:endParaRPr>
          </a:p>
        </p:txBody>
      </p:sp>
      <p:sp useBgFill="1">
        <p:nvSpPr>
          <p:cNvPr id="26" name="Freeform 25"/>
          <p:cNvSpPr>
            <a:spLocks noChangeArrowheads="1"/>
          </p:cNvSpPr>
          <p:nvPr/>
        </p:nvSpPr>
        <p:spPr bwMode="auto">
          <a:xfrm>
            <a:off x="5437188" y="1462088"/>
            <a:ext cx="1717675" cy="333375"/>
          </a:xfrm>
          <a:custGeom>
            <a:avLst/>
            <a:gdLst>
              <a:gd name="T0" fmla="*/ 5204 w 5258"/>
              <a:gd name="T1" fmla="*/ 2027 h 2028"/>
              <a:gd name="T2" fmla="*/ 53 w 5258"/>
              <a:gd name="T3" fmla="*/ 2027 h 2028"/>
              <a:gd name="T4" fmla="*/ 53 w 5258"/>
              <a:gd name="T5" fmla="*/ 2027 h 2028"/>
              <a:gd name="T6" fmla="*/ 0 w 5258"/>
              <a:gd name="T7" fmla="*/ 1974 h 2028"/>
              <a:gd name="T8" fmla="*/ 0 w 5258"/>
              <a:gd name="T9" fmla="*/ 53 h 2028"/>
              <a:gd name="T10" fmla="*/ 0 w 5258"/>
              <a:gd name="T11" fmla="*/ 53 h 2028"/>
              <a:gd name="T12" fmla="*/ 53 w 5258"/>
              <a:gd name="T13" fmla="*/ 0 h 2028"/>
              <a:gd name="T14" fmla="*/ 5204 w 5258"/>
              <a:gd name="T15" fmla="*/ 0 h 2028"/>
              <a:gd name="T16" fmla="*/ 5204 w 5258"/>
              <a:gd name="T17" fmla="*/ 0 h 2028"/>
              <a:gd name="T18" fmla="*/ 5257 w 5258"/>
              <a:gd name="T19" fmla="*/ 53 h 2028"/>
              <a:gd name="T20" fmla="*/ 5257 w 5258"/>
              <a:gd name="T21" fmla="*/ 1974 h 2028"/>
              <a:gd name="T22" fmla="*/ 5257 w 5258"/>
              <a:gd name="T23" fmla="*/ 1974 h 2028"/>
              <a:gd name="T24" fmla="*/ 5204 w 5258"/>
              <a:gd name="T25" fmla="*/ 2027 h 20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258" h="2028">
                <a:moveTo>
                  <a:pt x="5204" y="2027"/>
                </a:moveTo>
                <a:lnTo>
                  <a:pt x="53" y="2027"/>
                </a:lnTo>
                <a:lnTo>
                  <a:pt x="53" y="2027"/>
                </a:lnTo>
                <a:cubicBezTo>
                  <a:pt x="24" y="2027"/>
                  <a:pt x="0" y="2003"/>
                  <a:pt x="0" y="1974"/>
                </a:cubicBezTo>
                <a:lnTo>
                  <a:pt x="0" y="53"/>
                </a:lnTo>
                <a:lnTo>
                  <a:pt x="0" y="53"/>
                </a:lnTo>
                <a:cubicBezTo>
                  <a:pt x="0" y="24"/>
                  <a:pt x="24" y="0"/>
                  <a:pt x="53" y="0"/>
                </a:cubicBezTo>
                <a:lnTo>
                  <a:pt x="5204" y="0"/>
                </a:lnTo>
                <a:lnTo>
                  <a:pt x="5204" y="0"/>
                </a:lnTo>
                <a:cubicBezTo>
                  <a:pt x="5233" y="0"/>
                  <a:pt x="5257" y="24"/>
                  <a:pt x="5257" y="53"/>
                </a:cubicBezTo>
                <a:lnTo>
                  <a:pt x="5257" y="1974"/>
                </a:lnTo>
                <a:lnTo>
                  <a:pt x="5257" y="1974"/>
                </a:lnTo>
                <a:cubicBezTo>
                  <a:pt x="5257" y="2003"/>
                  <a:pt x="5233" y="2027"/>
                  <a:pt x="5204" y="2027"/>
                </a:cubicBezTo>
              </a:path>
            </a:pathLst>
          </a:custGeom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3266" dirty="0">
              <a:latin typeface="Open Sans Light" panose="020B0306030504020204" pitchFamily="34" charset="0"/>
            </a:endParaRPr>
          </a:p>
        </p:txBody>
      </p:sp>
      <p:sp>
        <p:nvSpPr>
          <p:cNvPr id="27" name="Freeform 26"/>
          <p:cNvSpPr>
            <a:spLocks noChangeArrowheads="1"/>
          </p:cNvSpPr>
          <p:nvPr/>
        </p:nvSpPr>
        <p:spPr bwMode="auto">
          <a:xfrm>
            <a:off x="5437188" y="1019175"/>
            <a:ext cx="1717675" cy="441325"/>
          </a:xfrm>
          <a:custGeom>
            <a:avLst/>
            <a:gdLst>
              <a:gd name="T0" fmla="*/ 5257 w 5258"/>
              <a:gd name="T1" fmla="*/ 210 h 607"/>
              <a:gd name="T2" fmla="*/ 5257 w 5258"/>
              <a:gd name="T3" fmla="*/ 606 h 607"/>
              <a:gd name="T4" fmla="*/ 0 w 5258"/>
              <a:gd name="T5" fmla="*/ 606 h 607"/>
              <a:gd name="T6" fmla="*/ 0 w 5258"/>
              <a:gd name="T7" fmla="*/ 210 h 607"/>
              <a:gd name="T8" fmla="*/ 0 w 5258"/>
              <a:gd name="T9" fmla="*/ 210 h 607"/>
              <a:gd name="T10" fmla="*/ 210 w 5258"/>
              <a:gd name="T11" fmla="*/ 0 h 607"/>
              <a:gd name="T12" fmla="*/ 5047 w 5258"/>
              <a:gd name="T13" fmla="*/ 0 h 607"/>
              <a:gd name="T14" fmla="*/ 5047 w 5258"/>
              <a:gd name="T15" fmla="*/ 0 h 607"/>
              <a:gd name="T16" fmla="*/ 5257 w 5258"/>
              <a:gd name="T17" fmla="*/ 210 h 6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258" h="607">
                <a:moveTo>
                  <a:pt x="5257" y="210"/>
                </a:moveTo>
                <a:lnTo>
                  <a:pt x="5257" y="606"/>
                </a:lnTo>
                <a:lnTo>
                  <a:pt x="0" y="606"/>
                </a:lnTo>
                <a:lnTo>
                  <a:pt x="0" y="210"/>
                </a:lnTo>
                <a:lnTo>
                  <a:pt x="0" y="210"/>
                </a:lnTo>
                <a:cubicBezTo>
                  <a:pt x="0" y="94"/>
                  <a:pt x="94" y="0"/>
                  <a:pt x="210" y="0"/>
                </a:cubicBezTo>
                <a:lnTo>
                  <a:pt x="5047" y="0"/>
                </a:lnTo>
                <a:lnTo>
                  <a:pt x="5047" y="0"/>
                </a:lnTo>
                <a:cubicBezTo>
                  <a:pt x="5163" y="0"/>
                  <a:pt x="5257" y="94"/>
                  <a:pt x="5257" y="210"/>
                </a:cubicBezTo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3266" dirty="0">
              <a:latin typeface="Open Sans Light" panose="020B0306030504020204" pitchFamily="34" charset="0"/>
            </a:endParaRPr>
          </a:p>
        </p:txBody>
      </p:sp>
      <p:sp>
        <p:nvSpPr>
          <p:cNvPr id="28" name="Freeform 27"/>
          <p:cNvSpPr>
            <a:spLocks noChangeArrowheads="1"/>
          </p:cNvSpPr>
          <p:nvPr/>
        </p:nvSpPr>
        <p:spPr bwMode="auto">
          <a:xfrm>
            <a:off x="4737100" y="993775"/>
            <a:ext cx="71438" cy="119063"/>
          </a:xfrm>
          <a:custGeom>
            <a:avLst/>
            <a:gdLst>
              <a:gd name="T0" fmla="*/ 202 w 219"/>
              <a:gd name="T1" fmla="*/ 335 h 366"/>
              <a:gd name="T2" fmla="*/ 202 w 219"/>
              <a:gd name="T3" fmla="*/ 335 h 366"/>
              <a:gd name="T4" fmla="*/ 213 w 219"/>
              <a:gd name="T5" fmla="*/ 339 h 366"/>
              <a:gd name="T6" fmla="*/ 213 w 219"/>
              <a:gd name="T7" fmla="*/ 339 h 366"/>
              <a:gd name="T8" fmla="*/ 218 w 219"/>
              <a:gd name="T9" fmla="*/ 350 h 366"/>
              <a:gd name="T10" fmla="*/ 218 w 219"/>
              <a:gd name="T11" fmla="*/ 350 h 366"/>
              <a:gd name="T12" fmla="*/ 213 w 219"/>
              <a:gd name="T13" fmla="*/ 361 h 366"/>
              <a:gd name="T14" fmla="*/ 213 w 219"/>
              <a:gd name="T15" fmla="*/ 361 h 366"/>
              <a:gd name="T16" fmla="*/ 202 w 219"/>
              <a:gd name="T17" fmla="*/ 365 h 366"/>
              <a:gd name="T18" fmla="*/ 16 w 219"/>
              <a:gd name="T19" fmla="*/ 365 h 366"/>
              <a:gd name="T20" fmla="*/ 16 w 219"/>
              <a:gd name="T21" fmla="*/ 365 h 366"/>
              <a:gd name="T22" fmla="*/ 4 w 219"/>
              <a:gd name="T23" fmla="*/ 361 h 366"/>
              <a:gd name="T24" fmla="*/ 4 w 219"/>
              <a:gd name="T25" fmla="*/ 361 h 366"/>
              <a:gd name="T26" fmla="*/ 0 w 219"/>
              <a:gd name="T27" fmla="*/ 350 h 366"/>
              <a:gd name="T28" fmla="*/ 0 w 219"/>
              <a:gd name="T29" fmla="*/ 15 h 366"/>
              <a:gd name="T30" fmla="*/ 0 w 219"/>
              <a:gd name="T31" fmla="*/ 15 h 366"/>
              <a:gd name="T32" fmla="*/ 5 w 219"/>
              <a:gd name="T33" fmla="*/ 4 h 366"/>
              <a:gd name="T34" fmla="*/ 5 w 219"/>
              <a:gd name="T35" fmla="*/ 4 h 366"/>
              <a:gd name="T36" fmla="*/ 17 w 219"/>
              <a:gd name="T37" fmla="*/ 0 h 366"/>
              <a:gd name="T38" fmla="*/ 17 w 219"/>
              <a:gd name="T39" fmla="*/ 0 h 366"/>
              <a:gd name="T40" fmla="*/ 28 w 219"/>
              <a:gd name="T41" fmla="*/ 4 h 366"/>
              <a:gd name="T42" fmla="*/ 28 w 219"/>
              <a:gd name="T43" fmla="*/ 4 h 366"/>
              <a:gd name="T44" fmla="*/ 33 w 219"/>
              <a:gd name="T45" fmla="*/ 15 h 366"/>
              <a:gd name="T46" fmla="*/ 33 w 219"/>
              <a:gd name="T47" fmla="*/ 335 h 366"/>
              <a:gd name="T48" fmla="*/ 202 w 219"/>
              <a:gd name="T49" fmla="*/ 335 h 3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19" h="366">
                <a:moveTo>
                  <a:pt x="202" y="335"/>
                </a:moveTo>
                <a:lnTo>
                  <a:pt x="202" y="335"/>
                </a:lnTo>
                <a:cubicBezTo>
                  <a:pt x="207" y="335"/>
                  <a:pt x="210" y="336"/>
                  <a:pt x="213" y="339"/>
                </a:cubicBezTo>
                <a:lnTo>
                  <a:pt x="213" y="339"/>
                </a:lnTo>
                <a:cubicBezTo>
                  <a:pt x="216" y="342"/>
                  <a:pt x="218" y="345"/>
                  <a:pt x="218" y="350"/>
                </a:cubicBezTo>
                <a:lnTo>
                  <a:pt x="218" y="350"/>
                </a:lnTo>
                <a:cubicBezTo>
                  <a:pt x="218" y="354"/>
                  <a:pt x="216" y="358"/>
                  <a:pt x="213" y="361"/>
                </a:cubicBezTo>
                <a:lnTo>
                  <a:pt x="213" y="361"/>
                </a:lnTo>
                <a:cubicBezTo>
                  <a:pt x="210" y="364"/>
                  <a:pt x="207" y="365"/>
                  <a:pt x="202" y="365"/>
                </a:cubicBezTo>
                <a:lnTo>
                  <a:pt x="16" y="365"/>
                </a:lnTo>
                <a:lnTo>
                  <a:pt x="16" y="365"/>
                </a:lnTo>
                <a:cubicBezTo>
                  <a:pt x="11" y="365"/>
                  <a:pt x="8" y="364"/>
                  <a:pt x="4" y="361"/>
                </a:cubicBezTo>
                <a:lnTo>
                  <a:pt x="4" y="361"/>
                </a:lnTo>
                <a:cubicBezTo>
                  <a:pt x="1" y="358"/>
                  <a:pt x="0" y="354"/>
                  <a:pt x="0" y="350"/>
                </a:cubicBezTo>
                <a:lnTo>
                  <a:pt x="0" y="15"/>
                </a:lnTo>
                <a:lnTo>
                  <a:pt x="0" y="15"/>
                </a:lnTo>
                <a:cubicBezTo>
                  <a:pt x="0" y="11"/>
                  <a:pt x="2" y="7"/>
                  <a:pt x="5" y="4"/>
                </a:cubicBezTo>
                <a:lnTo>
                  <a:pt x="5" y="4"/>
                </a:lnTo>
                <a:cubicBezTo>
                  <a:pt x="8" y="1"/>
                  <a:pt x="12" y="0"/>
                  <a:pt x="17" y="0"/>
                </a:cubicBezTo>
                <a:lnTo>
                  <a:pt x="17" y="0"/>
                </a:lnTo>
                <a:cubicBezTo>
                  <a:pt x="21" y="0"/>
                  <a:pt x="25" y="1"/>
                  <a:pt x="28" y="4"/>
                </a:cubicBezTo>
                <a:lnTo>
                  <a:pt x="28" y="4"/>
                </a:lnTo>
                <a:cubicBezTo>
                  <a:pt x="31" y="7"/>
                  <a:pt x="33" y="11"/>
                  <a:pt x="33" y="15"/>
                </a:cubicBezTo>
                <a:lnTo>
                  <a:pt x="33" y="335"/>
                </a:lnTo>
                <a:lnTo>
                  <a:pt x="202" y="335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3266" dirty="0">
              <a:latin typeface="Open Sans Light" panose="020B0306030504020204" pitchFamily="34" charset="0"/>
            </a:endParaRPr>
          </a:p>
        </p:txBody>
      </p:sp>
      <p:sp>
        <p:nvSpPr>
          <p:cNvPr id="29" name="Freeform 28"/>
          <p:cNvSpPr>
            <a:spLocks noChangeArrowheads="1"/>
          </p:cNvSpPr>
          <p:nvPr/>
        </p:nvSpPr>
        <p:spPr bwMode="auto">
          <a:xfrm>
            <a:off x="4821238" y="992188"/>
            <a:ext cx="101600" cy="120650"/>
          </a:xfrm>
          <a:custGeom>
            <a:avLst/>
            <a:gdLst>
              <a:gd name="T0" fmla="*/ 307 w 309"/>
              <a:gd name="T1" fmla="*/ 347 h 369"/>
              <a:gd name="T2" fmla="*/ 307 w 309"/>
              <a:gd name="T3" fmla="*/ 347 h 369"/>
              <a:gd name="T4" fmla="*/ 308 w 309"/>
              <a:gd name="T5" fmla="*/ 352 h 369"/>
              <a:gd name="T6" fmla="*/ 308 w 309"/>
              <a:gd name="T7" fmla="*/ 352 h 369"/>
              <a:gd name="T8" fmla="*/ 303 w 309"/>
              <a:gd name="T9" fmla="*/ 364 h 369"/>
              <a:gd name="T10" fmla="*/ 303 w 309"/>
              <a:gd name="T11" fmla="*/ 364 h 369"/>
              <a:gd name="T12" fmla="*/ 292 w 309"/>
              <a:gd name="T13" fmla="*/ 368 h 369"/>
              <a:gd name="T14" fmla="*/ 292 w 309"/>
              <a:gd name="T15" fmla="*/ 368 h 369"/>
              <a:gd name="T16" fmla="*/ 283 w 309"/>
              <a:gd name="T17" fmla="*/ 365 h 369"/>
              <a:gd name="T18" fmla="*/ 283 w 309"/>
              <a:gd name="T19" fmla="*/ 365 h 369"/>
              <a:gd name="T20" fmla="*/ 277 w 309"/>
              <a:gd name="T21" fmla="*/ 357 h 369"/>
              <a:gd name="T22" fmla="*/ 238 w 309"/>
              <a:gd name="T23" fmla="*/ 262 h 369"/>
              <a:gd name="T24" fmla="*/ 68 w 309"/>
              <a:gd name="T25" fmla="*/ 262 h 369"/>
              <a:gd name="T26" fmla="*/ 30 w 309"/>
              <a:gd name="T27" fmla="*/ 357 h 369"/>
              <a:gd name="T28" fmla="*/ 30 w 309"/>
              <a:gd name="T29" fmla="*/ 357 h 369"/>
              <a:gd name="T30" fmla="*/ 16 w 309"/>
              <a:gd name="T31" fmla="*/ 368 h 369"/>
              <a:gd name="T32" fmla="*/ 16 w 309"/>
              <a:gd name="T33" fmla="*/ 368 h 369"/>
              <a:gd name="T34" fmla="*/ 5 w 309"/>
              <a:gd name="T35" fmla="*/ 364 h 369"/>
              <a:gd name="T36" fmla="*/ 5 w 309"/>
              <a:gd name="T37" fmla="*/ 364 h 369"/>
              <a:gd name="T38" fmla="*/ 0 w 309"/>
              <a:gd name="T39" fmla="*/ 354 h 369"/>
              <a:gd name="T40" fmla="*/ 0 w 309"/>
              <a:gd name="T41" fmla="*/ 352 h 369"/>
              <a:gd name="T42" fmla="*/ 0 w 309"/>
              <a:gd name="T43" fmla="*/ 352 h 369"/>
              <a:gd name="T44" fmla="*/ 1 w 309"/>
              <a:gd name="T45" fmla="*/ 348 h 369"/>
              <a:gd name="T46" fmla="*/ 139 w 309"/>
              <a:gd name="T47" fmla="*/ 11 h 369"/>
              <a:gd name="T48" fmla="*/ 139 w 309"/>
              <a:gd name="T49" fmla="*/ 11 h 369"/>
              <a:gd name="T50" fmla="*/ 154 w 309"/>
              <a:gd name="T51" fmla="*/ 0 h 369"/>
              <a:gd name="T52" fmla="*/ 154 w 309"/>
              <a:gd name="T53" fmla="*/ 0 h 369"/>
              <a:gd name="T54" fmla="*/ 163 w 309"/>
              <a:gd name="T55" fmla="*/ 3 h 369"/>
              <a:gd name="T56" fmla="*/ 163 w 309"/>
              <a:gd name="T57" fmla="*/ 3 h 369"/>
              <a:gd name="T58" fmla="*/ 170 w 309"/>
              <a:gd name="T59" fmla="*/ 11 h 369"/>
              <a:gd name="T60" fmla="*/ 307 w 309"/>
              <a:gd name="T61" fmla="*/ 347 h 369"/>
              <a:gd name="T62" fmla="*/ 80 w 309"/>
              <a:gd name="T63" fmla="*/ 231 h 369"/>
              <a:gd name="T64" fmla="*/ 225 w 309"/>
              <a:gd name="T65" fmla="*/ 231 h 369"/>
              <a:gd name="T66" fmla="*/ 152 w 309"/>
              <a:gd name="T67" fmla="*/ 52 h 369"/>
              <a:gd name="T68" fmla="*/ 80 w 309"/>
              <a:gd name="T69" fmla="*/ 231 h 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09" h="369">
                <a:moveTo>
                  <a:pt x="307" y="347"/>
                </a:moveTo>
                <a:lnTo>
                  <a:pt x="307" y="347"/>
                </a:lnTo>
                <a:cubicBezTo>
                  <a:pt x="308" y="349"/>
                  <a:pt x="308" y="351"/>
                  <a:pt x="308" y="352"/>
                </a:cubicBezTo>
                <a:lnTo>
                  <a:pt x="308" y="352"/>
                </a:lnTo>
                <a:cubicBezTo>
                  <a:pt x="308" y="357"/>
                  <a:pt x="306" y="360"/>
                  <a:pt x="303" y="364"/>
                </a:cubicBezTo>
                <a:lnTo>
                  <a:pt x="303" y="364"/>
                </a:lnTo>
                <a:cubicBezTo>
                  <a:pt x="301" y="367"/>
                  <a:pt x="296" y="368"/>
                  <a:pt x="292" y="368"/>
                </a:cubicBezTo>
                <a:lnTo>
                  <a:pt x="292" y="368"/>
                </a:lnTo>
                <a:cubicBezTo>
                  <a:pt x="289" y="368"/>
                  <a:pt x="286" y="367"/>
                  <a:pt x="283" y="365"/>
                </a:cubicBezTo>
                <a:lnTo>
                  <a:pt x="283" y="365"/>
                </a:lnTo>
                <a:cubicBezTo>
                  <a:pt x="281" y="363"/>
                  <a:pt x="279" y="360"/>
                  <a:pt x="277" y="357"/>
                </a:cubicBezTo>
                <a:lnTo>
                  <a:pt x="238" y="262"/>
                </a:lnTo>
                <a:lnTo>
                  <a:pt x="68" y="262"/>
                </a:lnTo>
                <a:lnTo>
                  <a:pt x="30" y="357"/>
                </a:lnTo>
                <a:lnTo>
                  <a:pt x="30" y="357"/>
                </a:lnTo>
                <a:cubicBezTo>
                  <a:pt x="27" y="364"/>
                  <a:pt x="22" y="368"/>
                  <a:pt x="16" y="368"/>
                </a:cubicBezTo>
                <a:lnTo>
                  <a:pt x="16" y="368"/>
                </a:lnTo>
                <a:cubicBezTo>
                  <a:pt x="10" y="368"/>
                  <a:pt x="7" y="367"/>
                  <a:pt x="5" y="364"/>
                </a:cubicBezTo>
                <a:lnTo>
                  <a:pt x="5" y="364"/>
                </a:lnTo>
                <a:cubicBezTo>
                  <a:pt x="2" y="362"/>
                  <a:pt x="1" y="358"/>
                  <a:pt x="0" y="354"/>
                </a:cubicBezTo>
                <a:lnTo>
                  <a:pt x="0" y="352"/>
                </a:lnTo>
                <a:lnTo>
                  <a:pt x="0" y="352"/>
                </a:lnTo>
                <a:cubicBezTo>
                  <a:pt x="0" y="351"/>
                  <a:pt x="0" y="349"/>
                  <a:pt x="1" y="348"/>
                </a:cubicBezTo>
                <a:lnTo>
                  <a:pt x="139" y="11"/>
                </a:lnTo>
                <a:lnTo>
                  <a:pt x="139" y="11"/>
                </a:lnTo>
                <a:cubicBezTo>
                  <a:pt x="141" y="4"/>
                  <a:pt x="147" y="0"/>
                  <a:pt x="154" y="0"/>
                </a:cubicBezTo>
                <a:lnTo>
                  <a:pt x="154" y="0"/>
                </a:lnTo>
                <a:cubicBezTo>
                  <a:pt x="158" y="0"/>
                  <a:pt x="161" y="1"/>
                  <a:pt x="163" y="3"/>
                </a:cubicBezTo>
                <a:lnTo>
                  <a:pt x="163" y="3"/>
                </a:lnTo>
                <a:cubicBezTo>
                  <a:pt x="166" y="5"/>
                  <a:pt x="168" y="8"/>
                  <a:pt x="170" y="11"/>
                </a:cubicBezTo>
                <a:lnTo>
                  <a:pt x="307" y="347"/>
                </a:lnTo>
                <a:close/>
                <a:moveTo>
                  <a:pt x="80" y="231"/>
                </a:moveTo>
                <a:lnTo>
                  <a:pt x="225" y="231"/>
                </a:lnTo>
                <a:lnTo>
                  <a:pt x="152" y="52"/>
                </a:lnTo>
                <a:lnTo>
                  <a:pt x="80" y="2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3266" dirty="0">
              <a:latin typeface="Open Sans Light" panose="020B0306030504020204" pitchFamily="34" charset="0"/>
            </a:endParaRPr>
          </a:p>
        </p:txBody>
      </p:sp>
      <p:sp>
        <p:nvSpPr>
          <p:cNvPr id="30" name="Freeform 29"/>
          <p:cNvSpPr>
            <a:spLocks noChangeArrowheads="1"/>
          </p:cNvSpPr>
          <p:nvPr/>
        </p:nvSpPr>
        <p:spPr bwMode="auto">
          <a:xfrm>
            <a:off x="4914900" y="993775"/>
            <a:ext cx="92075" cy="119063"/>
          </a:xfrm>
          <a:custGeom>
            <a:avLst/>
            <a:gdLst>
              <a:gd name="T0" fmla="*/ 265 w 281"/>
              <a:gd name="T1" fmla="*/ 0 h 366"/>
              <a:gd name="T2" fmla="*/ 265 w 281"/>
              <a:gd name="T3" fmla="*/ 0 h 366"/>
              <a:gd name="T4" fmla="*/ 276 w 281"/>
              <a:gd name="T5" fmla="*/ 4 h 366"/>
              <a:gd name="T6" fmla="*/ 276 w 281"/>
              <a:gd name="T7" fmla="*/ 4 h 366"/>
              <a:gd name="T8" fmla="*/ 280 w 281"/>
              <a:gd name="T9" fmla="*/ 15 h 366"/>
              <a:gd name="T10" fmla="*/ 280 w 281"/>
              <a:gd name="T11" fmla="*/ 15 h 366"/>
              <a:gd name="T12" fmla="*/ 276 w 281"/>
              <a:gd name="T13" fmla="*/ 26 h 366"/>
              <a:gd name="T14" fmla="*/ 276 w 281"/>
              <a:gd name="T15" fmla="*/ 26 h 366"/>
              <a:gd name="T16" fmla="*/ 265 w 281"/>
              <a:gd name="T17" fmla="*/ 29 h 366"/>
              <a:gd name="T18" fmla="*/ 156 w 281"/>
              <a:gd name="T19" fmla="*/ 29 h 366"/>
              <a:gd name="T20" fmla="*/ 156 w 281"/>
              <a:gd name="T21" fmla="*/ 350 h 366"/>
              <a:gd name="T22" fmla="*/ 156 w 281"/>
              <a:gd name="T23" fmla="*/ 350 h 366"/>
              <a:gd name="T24" fmla="*/ 152 w 281"/>
              <a:gd name="T25" fmla="*/ 361 h 366"/>
              <a:gd name="T26" fmla="*/ 152 w 281"/>
              <a:gd name="T27" fmla="*/ 361 h 366"/>
              <a:gd name="T28" fmla="*/ 140 w 281"/>
              <a:gd name="T29" fmla="*/ 365 h 366"/>
              <a:gd name="T30" fmla="*/ 140 w 281"/>
              <a:gd name="T31" fmla="*/ 365 h 366"/>
              <a:gd name="T32" fmla="*/ 128 w 281"/>
              <a:gd name="T33" fmla="*/ 361 h 366"/>
              <a:gd name="T34" fmla="*/ 128 w 281"/>
              <a:gd name="T35" fmla="*/ 361 h 366"/>
              <a:gd name="T36" fmla="*/ 124 w 281"/>
              <a:gd name="T37" fmla="*/ 350 h 366"/>
              <a:gd name="T38" fmla="*/ 124 w 281"/>
              <a:gd name="T39" fmla="*/ 29 h 366"/>
              <a:gd name="T40" fmla="*/ 16 w 281"/>
              <a:gd name="T41" fmla="*/ 29 h 366"/>
              <a:gd name="T42" fmla="*/ 16 w 281"/>
              <a:gd name="T43" fmla="*/ 29 h 366"/>
              <a:gd name="T44" fmla="*/ 4 w 281"/>
              <a:gd name="T45" fmla="*/ 25 h 366"/>
              <a:gd name="T46" fmla="*/ 4 w 281"/>
              <a:gd name="T47" fmla="*/ 25 h 366"/>
              <a:gd name="T48" fmla="*/ 0 w 281"/>
              <a:gd name="T49" fmla="*/ 14 h 366"/>
              <a:gd name="T50" fmla="*/ 0 w 281"/>
              <a:gd name="T51" fmla="*/ 14 h 366"/>
              <a:gd name="T52" fmla="*/ 4 w 281"/>
              <a:gd name="T53" fmla="*/ 4 h 366"/>
              <a:gd name="T54" fmla="*/ 4 w 281"/>
              <a:gd name="T55" fmla="*/ 4 h 366"/>
              <a:gd name="T56" fmla="*/ 16 w 281"/>
              <a:gd name="T57" fmla="*/ 0 h 366"/>
              <a:gd name="T58" fmla="*/ 265 w 281"/>
              <a:gd name="T59" fmla="*/ 0 h 3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81" h="366">
                <a:moveTo>
                  <a:pt x="265" y="0"/>
                </a:moveTo>
                <a:lnTo>
                  <a:pt x="265" y="0"/>
                </a:lnTo>
                <a:cubicBezTo>
                  <a:pt x="269" y="0"/>
                  <a:pt x="273" y="1"/>
                  <a:pt x="276" y="4"/>
                </a:cubicBezTo>
                <a:lnTo>
                  <a:pt x="276" y="4"/>
                </a:lnTo>
                <a:cubicBezTo>
                  <a:pt x="278" y="7"/>
                  <a:pt x="280" y="10"/>
                  <a:pt x="280" y="15"/>
                </a:cubicBezTo>
                <a:lnTo>
                  <a:pt x="280" y="15"/>
                </a:lnTo>
                <a:cubicBezTo>
                  <a:pt x="280" y="19"/>
                  <a:pt x="278" y="23"/>
                  <a:pt x="276" y="26"/>
                </a:cubicBezTo>
                <a:lnTo>
                  <a:pt x="276" y="26"/>
                </a:lnTo>
                <a:cubicBezTo>
                  <a:pt x="273" y="28"/>
                  <a:pt x="269" y="29"/>
                  <a:pt x="265" y="29"/>
                </a:cubicBezTo>
                <a:lnTo>
                  <a:pt x="156" y="29"/>
                </a:lnTo>
                <a:lnTo>
                  <a:pt x="156" y="350"/>
                </a:lnTo>
                <a:lnTo>
                  <a:pt x="156" y="350"/>
                </a:lnTo>
                <a:cubicBezTo>
                  <a:pt x="156" y="354"/>
                  <a:pt x="155" y="358"/>
                  <a:pt x="152" y="361"/>
                </a:cubicBezTo>
                <a:lnTo>
                  <a:pt x="152" y="361"/>
                </a:lnTo>
                <a:cubicBezTo>
                  <a:pt x="149" y="364"/>
                  <a:pt x="145" y="365"/>
                  <a:pt x="140" y="365"/>
                </a:cubicBezTo>
                <a:lnTo>
                  <a:pt x="140" y="365"/>
                </a:lnTo>
                <a:cubicBezTo>
                  <a:pt x="135" y="365"/>
                  <a:pt x="131" y="364"/>
                  <a:pt x="128" y="361"/>
                </a:cubicBezTo>
                <a:lnTo>
                  <a:pt x="128" y="361"/>
                </a:lnTo>
                <a:cubicBezTo>
                  <a:pt x="125" y="358"/>
                  <a:pt x="124" y="354"/>
                  <a:pt x="124" y="350"/>
                </a:cubicBezTo>
                <a:lnTo>
                  <a:pt x="124" y="29"/>
                </a:lnTo>
                <a:lnTo>
                  <a:pt x="16" y="29"/>
                </a:lnTo>
                <a:lnTo>
                  <a:pt x="16" y="29"/>
                </a:lnTo>
                <a:cubicBezTo>
                  <a:pt x="11" y="29"/>
                  <a:pt x="7" y="28"/>
                  <a:pt x="4" y="25"/>
                </a:cubicBezTo>
                <a:lnTo>
                  <a:pt x="4" y="25"/>
                </a:lnTo>
                <a:cubicBezTo>
                  <a:pt x="1" y="23"/>
                  <a:pt x="0" y="19"/>
                  <a:pt x="0" y="14"/>
                </a:cubicBezTo>
                <a:lnTo>
                  <a:pt x="0" y="14"/>
                </a:lnTo>
                <a:cubicBezTo>
                  <a:pt x="0" y="10"/>
                  <a:pt x="1" y="7"/>
                  <a:pt x="4" y="4"/>
                </a:cubicBezTo>
                <a:lnTo>
                  <a:pt x="4" y="4"/>
                </a:lnTo>
                <a:cubicBezTo>
                  <a:pt x="7" y="1"/>
                  <a:pt x="11" y="0"/>
                  <a:pt x="16" y="0"/>
                </a:cubicBezTo>
                <a:lnTo>
                  <a:pt x="265" y="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3266" dirty="0">
              <a:latin typeface="Open Sans Light" panose="020B0306030504020204" pitchFamily="34" charset="0"/>
            </a:endParaRPr>
          </a:p>
        </p:txBody>
      </p:sp>
      <p:sp>
        <p:nvSpPr>
          <p:cNvPr id="31" name="Freeform 30"/>
          <p:cNvSpPr>
            <a:spLocks noChangeArrowheads="1"/>
          </p:cNvSpPr>
          <p:nvPr/>
        </p:nvSpPr>
        <p:spPr bwMode="auto">
          <a:xfrm>
            <a:off x="5035550" y="993775"/>
            <a:ext cx="74613" cy="119063"/>
          </a:xfrm>
          <a:custGeom>
            <a:avLst/>
            <a:gdLst>
              <a:gd name="T0" fmla="*/ 208 w 224"/>
              <a:gd name="T1" fmla="*/ 335 h 366"/>
              <a:gd name="T2" fmla="*/ 208 w 224"/>
              <a:gd name="T3" fmla="*/ 335 h 366"/>
              <a:gd name="T4" fmla="*/ 218 w 224"/>
              <a:gd name="T5" fmla="*/ 339 h 366"/>
              <a:gd name="T6" fmla="*/ 218 w 224"/>
              <a:gd name="T7" fmla="*/ 339 h 366"/>
              <a:gd name="T8" fmla="*/ 223 w 224"/>
              <a:gd name="T9" fmla="*/ 350 h 366"/>
              <a:gd name="T10" fmla="*/ 223 w 224"/>
              <a:gd name="T11" fmla="*/ 350 h 366"/>
              <a:gd name="T12" fmla="*/ 218 w 224"/>
              <a:gd name="T13" fmla="*/ 361 h 366"/>
              <a:gd name="T14" fmla="*/ 218 w 224"/>
              <a:gd name="T15" fmla="*/ 361 h 366"/>
              <a:gd name="T16" fmla="*/ 208 w 224"/>
              <a:gd name="T17" fmla="*/ 365 h 366"/>
              <a:gd name="T18" fmla="*/ 16 w 224"/>
              <a:gd name="T19" fmla="*/ 365 h 366"/>
              <a:gd name="T20" fmla="*/ 16 w 224"/>
              <a:gd name="T21" fmla="*/ 365 h 366"/>
              <a:gd name="T22" fmla="*/ 4 w 224"/>
              <a:gd name="T23" fmla="*/ 361 h 366"/>
              <a:gd name="T24" fmla="*/ 4 w 224"/>
              <a:gd name="T25" fmla="*/ 361 h 366"/>
              <a:gd name="T26" fmla="*/ 0 w 224"/>
              <a:gd name="T27" fmla="*/ 350 h 366"/>
              <a:gd name="T28" fmla="*/ 0 w 224"/>
              <a:gd name="T29" fmla="*/ 15 h 366"/>
              <a:gd name="T30" fmla="*/ 0 w 224"/>
              <a:gd name="T31" fmla="*/ 15 h 366"/>
              <a:gd name="T32" fmla="*/ 4 w 224"/>
              <a:gd name="T33" fmla="*/ 4 h 366"/>
              <a:gd name="T34" fmla="*/ 4 w 224"/>
              <a:gd name="T35" fmla="*/ 4 h 366"/>
              <a:gd name="T36" fmla="*/ 16 w 224"/>
              <a:gd name="T37" fmla="*/ 0 h 366"/>
              <a:gd name="T38" fmla="*/ 208 w 224"/>
              <a:gd name="T39" fmla="*/ 0 h 366"/>
              <a:gd name="T40" fmla="*/ 208 w 224"/>
              <a:gd name="T41" fmla="*/ 0 h 366"/>
              <a:gd name="T42" fmla="*/ 218 w 224"/>
              <a:gd name="T43" fmla="*/ 4 h 366"/>
              <a:gd name="T44" fmla="*/ 218 w 224"/>
              <a:gd name="T45" fmla="*/ 4 h 366"/>
              <a:gd name="T46" fmla="*/ 223 w 224"/>
              <a:gd name="T47" fmla="*/ 15 h 366"/>
              <a:gd name="T48" fmla="*/ 223 w 224"/>
              <a:gd name="T49" fmla="*/ 15 h 366"/>
              <a:gd name="T50" fmla="*/ 218 w 224"/>
              <a:gd name="T51" fmla="*/ 26 h 366"/>
              <a:gd name="T52" fmla="*/ 218 w 224"/>
              <a:gd name="T53" fmla="*/ 26 h 366"/>
              <a:gd name="T54" fmla="*/ 208 w 224"/>
              <a:gd name="T55" fmla="*/ 30 h 366"/>
              <a:gd name="T56" fmla="*/ 33 w 224"/>
              <a:gd name="T57" fmla="*/ 30 h 366"/>
              <a:gd name="T58" fmla="*/ 33 w 224"/>
              <a:gd name="T59" fmla="*/ 161 h 366"/>
              <a:gd name="T60" fmla="*/ 184 w 224"/>
              <a:gd name="T61" fmla="*/ 161 h 366"/>
              <a:gd name="T62" fmla="*/ 184 w 224"/>
              <a:gd name="T63" fmla="*/ 161 h 366"/>
              <a:gd name="T64" fmla="*/ 195 w 224"/>
              <a:gd name="T65" fmla="*/ 166 h 366"/>
              <a:gd name="T66" fmla="*/ 195 w 224"/>
              <a:gd name="T67" fmla="*/ 166 h 366"/>
              <a:gd name="T68" fmla="*/ 199 w 224"/>
              <a:gd name="T69" fmla="*/ 177 h 366"/>
              <a:gd name="T70" fmla="*/ 199 w 224"/>
              <a:gd name="T71" fmla="*/ 177 h 366"/>
              <a:gd name="T72" fmla="*/ 195 w 224"/>
              <a:gd name="T73" fmla="*/ 188 h 366"/>
              <a:gd name="T74" fmla="*/ 195 w 224"/>
              <a:gd name="T75" fmla="*/ 188 h 366"/>
              <a:gd name="T76" fmla="*/ 184 w 224"/>
              <a:gd name="T77" fmla="*/ 192 h 366"/>
              <a:gd name="T78" fmla="*/ 33 w 224"/>
              <a:gd name="T79" fmla="*/ 192 h 366"/>
              <a:gd name="T80" fmla="*/ 33 w 224"/>
              <a:gd name="T81" fmla="*/ 335 h 366"/>
              <a:gd name="T82" fmla="*/ 208 w 224"/>
              <a:gd name="T83" fmla="*/ 335 h 3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24" h="366">
                <a:moveTo>
                  <a:pt x="208" y="335"/>
                </a:moveTo>
                <a:lnTo>
                  <a:pt x="208" y="335"/>
                </a:lnTo>
                <a:cubicBezTo>
                  <a:pt x="212" y="335"/>
                  <a:pt x="216" y="336"/>
                  <a:pt x="218" y="339"/>
                </a:cubicBezTo>
                <a:lnTo>
                  <a:pt x="218" y="339"/>
                </a:lnTo>
                <a:cubicBezTo>
                  <a:pt x="221" y="342"/>
                  <a:pt x="223" y="346"/>
                  <a:pt x="223" y="350"/>
                </a:cubicBezTo>
                <a:lnTo>
                  <a:pt x="223" y="350"/>
                </a:lnTo>
                <a:cubicBezTo>
                  <a:pt x="223" y="355"/>
                  <a:pt x="221" y="358"/>
                  <a:pt x="218" y="361"/>
                </a:cubicBezTo>
                <a:lnTo>
                  <a:pt x="218" y="361"/>
                </a:lnTo>
                <a:cubicBezTo>
                  <a:pt x="216" y="364"/>
                  <a:pt x="212" y="365"/>
                  <a:pt x="208" y="365"/>
                </a:cubicBezTo>
                <a:lnTo>
                  <a:pt x="16" y="365"/>
                </a:lnTo>
                <a:lnTo>
                  <a:pt x="16" y="365"/>
                </a:lnTo>
                <a:cubicBezTo>
                  <a:pt x="11" y="365"/>
                  <a:pt x="7" y="364"/>
                  <a:pt x="4" y="361"/>
                </a:cubicBezTo>
                <a:lnTo>
                  <a:pt x="4" y="361"/>
                </a:lnTo>
                <a:cubicBezTo>
                  <a:pt x="1" y="358"/>
                  <a:pt x="0" y="354"/>
                  <a:pt x="0" y="350"/>
                </a:cubicBezTo>
                <a:lnTo>
                  <a:pt x="0" y="15"/>
                </a:lnTo>
                <a:lnTo>
                  <a:pt x="0" y="15"/>
                </a:lnTo>
                <a:cubicBezTo>
                  <a:pt x="0" y="11"/>
                  <a:pt x="1" y="7"/>
                  <a:pt x="4" y="4"/>
                </a:cubicBezTo>
                <a:lnTo>
                  <a:pt x="4" y="4"/>
                </a:lnTo>
                <a:cubicBezTo>
                  <a:pt x="7" y="1"/>
                  <a:pt x="11" y="0"/>
                  <a:pt x="16" y="0"/>
                </a:cubicBezTo>
                <a:lnTo>
                  <a:pt x="208" y="0"/>
                </a:lnTo>
                <a:lnTo>
                  <a:pt x="208" y="0"/>
                </a:lnTo>
                <a:cubicBezTo>
                  <a:pt x="212" y="0"/>
                  <a:pt x="216" y="1"/>
                  <a:pt x="218" y="4"/>
                </a:cubicBezTo>
                <a:lnTo>
                  <a:pt x="218" y="4"/>
                </a:lnTo>
                <a:cubicBezTo>
                  <a:pt x="221" y="7"/>
                  <a:pt x="223" y="11"/>
                  <a:pt x="223" y="15"/>
                </a:cubicBezTo>
                <a:lnTo>
                  <a:pt x="223" y="15"/>
                </a:lnTo>
                <a:cubicBezTo>
                  <a:pt x="223" y="20"/>
                  <a:pt x="221" y="23"/>
                  <a:pt x="218" y="26"/>
                </a:cubicBezTo>
                <a:lnTo>
                  <a:pt x="218" y="26"/>
                </a:lnTo>
                <a:cubicBezTo>
                  <a:pt x="216" y="29"/>
                  <a:pt x="212" y="30"/>
                  <a:pt x="208" y="30"/>
                </a:cubicBezTo>
                <a:lnTo>
                  <a:pt x="33" y="30"/>
                </a:lnTo>
                <a:lnTo>
                  <a:pt x="33" y="161"/>
                </a:lnTo>
                <a:lnTo>
                  <a:pt x="184" y="161"/>
                </a:lnTo>
                <a:lnTo>
                  <a:pt x="184" y="161"/>
                </a:lnTo>
                <a:cubicBezTo>
                  <a:pt x="189" y="161"/>
                  <a:pt x="192" y="163"/>
                  <a:pt x="195" y="166"/>
                </a:cubicBezTo>
                <a:lnTo>
                  <a:pt x="195" y="166"/>
                </a:lnTo>
                <a:cubicBezTo>
                  <a:pt x="198" y="169"/>
                  <a:pt x="199" y="172"/>
                  <a:pt x="199" y="177"/>
                </a:cubicBezTo>
                <a:lnTo>
                  <a:pt x="199" y="177"/>
                </a:lnTo>
                <a:cubicBezTo>
                  <a:pt x="199" y="182"/>
                  <a:pt x="198" y="185"/>
                  <a:pt x="195" y="188"/>
                </a:cubicBezTo>
                <a:lnTo>
                  <a:pt x="195" y="188"/>
                </a:lnTo>
                <a:cubicBezTo>
                  <a:pt x="192" y="191"/>
                  <a:pt x="189" y="192"/>
                  <a:pt x="184" y="192"/>
                </a:cubicBezTo>
                <a:lnTo>
                  <a:pt x="33" y="192"/>
                </a:lnTo>
                <a:lnTo>
                  <a:pt x="33" y="335"/>
                </a:lnTo>
                <a:lnTo>
                  <a:pt x="208" y="335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3266" dirty="0">
              <a:latin typeface="Open Sans Light" panose="020B0306030504020204" pitchFamily="34" charset="0"/>
            </a:endParaRPr>
          </a:p>
        </p:txBody>
      </p:sp>
      <p:sp>
        <p:nvSpPr>
          <p:cNvPr id="32" name="Freeform 31"/>
          <p:cNvSpPr>
            <a:spLocks noChangeArrowheads="1"/>
          </p:cNvSpPr>
          <p:nvPr/>
        </p:nvSpPr>
        <p:spPr bwMode="auto">
          <a:xfrm>
            <a:off x="8124825" y="1520825"/>
            <a:ext cx="609600" cy="265113"/>
          </a:xfrm>
          <a:custGeom>
            <a:avLst/>
            <a:gdLst>
              <a:gd name="T0" fmla="*/ 1583 w 1867"/>
              <a:gd name="T1" fmla="*/ 282 h 810"/>
              <a:gd name="T2" fmla="*/ 1583 w 1867"/>
              <a:gd name="T3" fmla="*/ 282 h 810"/>
              <a:gd name="T4" fmla="*/ 1375 w 1867"/>
              <a:gd name="T5" fmla="*/ 336 h 810"/>
              <a:gd name="T6" fmla="*/ 1375 w 1867"/>
              <a:gd name="T7" fmla="*/ 336 h 810"/>
              <a:gd name="T8" fmla="*/ 917 w 1867"/>
              <a:gd name="T9" fmla="*/ 0 h 810"/>
              <a:gd name="T10" fmla="*/ 917 w 1867"/>
              <a:gd name="T11" fmla="*/ 0 h 810"/>
              <a:gd name="T12" fmla="*/ 436 w 1867"/>
              <a:gd name="T13" fmla="*/ 481 h 810"/>
              <a:gd name="T14" fmla="*/ 436 w 1867"/>
              <a:gd name="T15" fmla="*/ 506 h 810"/>
              <a:gd name="T16" fmla="*/ 436 w 1867"/>
              <a:gd name="T17" fmla="*/ 506 h 810"/>
              <a:gd name="T18" fmla="*/ 240 w 1867"/>
              <a:gd name="T19" fmla="*/ 405 h 810"/>
              <a:gd name="T20" fmla="*/ 240 w 1867"/>
              <a:gd name="T21" fmla="*/ 405 h 810"/>
              <a:gd name="T22" fmla="*/ 0 w 1867"/>
              <a:gd name="T23" fmla="*/ 645 h 810"/>
              <a:gd name="T24" fmla="*/ 0 w 1867"/>
              <a:gd name="T25" fmla="*/ 645 h 810"/>
              <a:gd name="T26" fmla="*/ 164 w 1867"/>
              <a:gd name="T27" fmla="*/ 809 h 810"/>
              <a:gd name="T28" fmla="*/ 436 w 1867"/>
              <a:gd name="T29" fmla="*/ 809 h 810"/>
              <a:gd name="T30" fmla="*/ 480 w 1867"/>
              <a:gd name="T31" fmla="*/ 809 h 810"/>
              <a:gd name="T32" fmla="*/ 1239 w 1867"/>
              <a:gd name="T33" fmla="*/ 809 h 810"/>
              <a:gd name="T34" fmla="*/ 1397 w 1867"/>
              <a:gd name="T35" fmla="*/ 809 h 810"/>
              <a:gd name="T36" fmla="*/ 1703 w 1867"/>
              <a:gd name="T37" fmla="*/ 809 h 810"/>
              <a:gd name="T38" fmla="*/ 1703 w 1867"/>
              <a:gd name="T39" fmla="*/ 809 h 810"/>
              <a:gd name="T40" fmla="*/ 1866 w 1867"/>
              <a:gd name="T41" fmla="*/ 645 h 810"/>
              <a:gd name="T42" fmla="*/ 1866 w 1867"/>
              <a:gd name="T43" fmla="*/ 603 h 810"/>
              <a:gd name="T44" fmla="*/ 1866 w 1867"/>
              <a:gd name="T45" fmla="*/ 603 h 810"/>
              <a:gd name="T46" fmla="*/ 1583 w 1867"/>
              <a:gd name="T47" fmla="*/ 282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867" h="810">
                <a:moveTo>
                  <a:pt x="1583" y="282"/>
                </a:moveTo>
                <a:lnTo>
                  <a:pt x="1583" y="282"/>
                </a:lnTo>
                <a:cubicBezTo>
                  <a:pt x="1505" y="274"/>
                  <a:pt x="1433" y="296"/>
                  <a:pt x="1375" y="336"/>
                </a:cubicBezTo>
                <a:lnTo>
                  <a:pt x="1375" y="336"/>
                </a:lnTo>
                <a:cubicBezTo>
                  <a:pt x="1313" y="141"/>
                  <a:pt x="1132" y="0"/>
                  <a:pt x="917" y="0"/>
                </a:cubicBezTo>
                <a:lnTo>
                  <a:pt x="917" y="0"/>
                </a:lnTo>
                <a:cubicBezTo>
                  <a:pt x="651" y="0"/>
                  <a:pt x="436" y="216"/>
                  <a:pt x="436" y="481"/>
                </a:cubicBezTo>
                <a:lnTo>
                  <a:pt x="436" y="506"/>
                </a:lnTo>
                <a:lnTo>
                  <a:pt x="436" y="506"/>
                </a:lnTo>
                <a:cubicBezTo>
                  <a:pt x="393" y="445"/>
                  <a:pt x="321" y="405"/>
                  <a:pt x="240" y="405"/>
                </a:cubicBezTo>
                <a:lnTo>
                  <a:pt x="240" y="405"/>
                </a:lnTo>
                <a:cubicBezTo>
                  <a:pt x="107" y="405"/>
                  <a:pt x="0" y="512"/>
                  <a:pt x="0" y="645"/>
                </a:cubicBezTo>
                <a:lnTo>
                  <a:pt x="0" y="645"/>
                </a:lnTo>
                <a:cubicBezTo>
                  <a:pt x="0" y="735"/>
                  <a:pt x="73" y="809"/>
                  <a:pt x="164" y="809"/>
                </a:cubicBezTo>
                <a:lnTo>
                  <a:pt x="436" y="809"/>
                </a:lnTo>
                <a:lnTo>
                  <a:pt x="480" y="809"/>
                </a:lnTo>
                <a:lnTo>
                  <a:pt x="1239" y="809"/>
                </a:lnTo>
                <a:lnTo>
                  <a:pt x="1397" y="809"/>
                </a:lnTo>
                <a:lnTo>
                  <a:pt x="1703" y="809"/>
                </a:lnTo>
                <a:lnTo>
                  <a:pt x="1703" y="809"/>
                </a:lnTo>
                <a:cubicBezTo>
                  <a:pt x="1793" y="809"/>
                  <a:pt x="1866" y="735"/>
                  <a:pt x="1866" y="645"/>
                </a:cubicBezTo>
                <a:lnTo>
                  <a:pt x="1866" y="603"/>
                </a:lnTo>
                <a:lnTo>
                  <a:pt x="1866" y="603"/>
                </a:lnTo>
                <a:cubicBezTo>
                  <a:pt x="1866" y="440"/>
                  <a:pt x="1745" y="297"/>
                  <a:pt x="1583" y="282"/>
                </a:cubicBezTo>
              </a:path>
            </a:pathLst>
          </a:custGeom>
          <a:solidFill>
            <a:srgbClr val="FDFFFE"/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3266" dirty="0">
              <a:latin typeface="Open Sans Light" panose="020B0306030504020204" pitchFamily="34" charset="0"/>
            </a:endParaRPr>
          </a:p>
        </p:txBody>
      </p:sp>
      <p:sp>
        <p:nvSpPr>
          <p:cNvPr id="33" name="Freeform 32"/>
          <p:cNvSpPr>
            <a:spLocks noChangeArrowheads="1"/>
          </p:cNvSpPr>
          <p:nvPr/>
        </p:nvSpPr>
        <p:spPr bwMode="auto">
          <a:xfrm>
            <a:off x="3325813" y="1382713"/>
            <a:ext cx="815975" cy="354012"/>
          </a:xfrm>
          <a:custGeom>
            <a:avLst/>
            <a:gdLst>
              <a:gd name="T0" fmla="*/ 2117 w 2497"/>
              <a:gd name="T1" fmla="*/ 377 h 1083"/>
              <a:gd name="T2" fmla="*/ 2117 w 2497"/>
              <a:gd name="T3" fmla="*/ 377 h 1083"/>
              <a:gd name="T4" fmla="*/ 1839 w 2497"/>
              <a:gd name="T5" fmla="*/ 448 h 1083"/>
              <a:gd name="T6" fmla="*/ 1839 w 2497"/>
              <a:gd name="T7" fmla="*/ 448 h 1083"/>
              <a:gd name="T8" fmla="*/ 1226 w 2497"/>
              <a:gd name="T9" fmla="*/ 0 h 1083"/>
              <a:gd name="T10" fmla="*/ 1226 w 2497"/>
              <a:gd name="T11" fmla="*/ 0 h 1083"/>
              <a:gd name="T12" fmla="*/ 583 w 2497"/>
              <a:gd name="T13" fmla="*/ 643 h 1083"/>
              <a:gd name="T14" fmla="*/ 583 w 2497"/>
              <a:gd name="T15" fmla="*/ 677 h 1083"/>
              <a:gd name="T16" fmla="*/ 583 w 2497"/>
              <a:gd name="T17" fmla="*/ 677 h 1083"/>
              <a:gd name="T18" fmla="*/ 321 w 2497"/>
              <a:gd name="T19" fmla="*/ 541 h 1083"/>
              <a:gd name="T20" fmla="*/ 321 w 2497"/>
              <a:gd name="T21" fmla="*/ 541 h 1083"/>
              <a:gd name="T22" fmla="*/ 321 w 2497"/>
              <a:gd name="T23" fmla="*/ 541 h 1083"/>
              <a:gd name="T24" fmla="*/ 0 w 2497"/>
              <a:gd name="T25" fmla="*/ 863 h 1083"/>
              <a:gd name="T26" fmla="*/ 0 w 2497"/>
              <a:gd name="T27" fmla="*/ 863 h 1083"/>
              <a:gd name="T28" fmla="*/ 219 w 2497"/>
              <a:gd name="T29" fmla="*/ 1082 h 1083"/>
              <a:gd name="T30" fmla="*/ 583 w 2497"/>
              <a:gd name="T31" fmla="*/ 1082 h 1083"/>
              <a:gd name="T32" fmla="*/ 642 w 2497"/>
              <a:gd name="T33" fmla="*/ 1082 h 1083"/>
              <a:gd name="T34" fmla="*/ 1656 w 2497"/>
              <a:gd name="T35" fmla="*/ 1082 h 1083"/>
              <a:gd name="T36" fmla="*/ 1869 w 2497"/>
              <a:gd name="T37" fmla="*/ 1082 h 1083"/>
              <a:gd name="T38" fmla="*/ 2277 w 2497"/>
              <a:gd name="T39" fmla="*/ 1082 h 1083"/>
              <a:gd name="T40" fmla="*/ 2277 w 2497"/>
              <a:gd name="T41" fmla="*/ 1082 h 1083"/>
              <a:gd name="T42" fmla="*/ 2496 w 2497"/>
              <a:gd name="T43" fmla="*/ 863 h 1083"/>
              <a:gd name="T44" fmla="*/ 2496 w 2497"/>
              <a:gd name="T45" fmla="*/ 805 h 1083"/>
              <a:gd name="T46" fmla="*/ 2496 w 2497"/>
              <a:gd name="T47" fmla="*/ 805 h 1083"/>
              <a:gd name="T48" fmla="*/ 2117 w 2497"/>
              <a:gd name="T49" fmla="*/ 377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497" h="1083">
                <a:moveTo>
                  <a:pt x="2117" y="377"/>
                </a:moveTo>
                <a:lnTo>
                  <a:pt x="2117" y="377"/>
                </a:lnTo>
                <a:cubicBezTo>
                  <a:pt x="2013" y="367"/>
                  <a:pt x="1917" y="395"/>
                  <a:pt x="1839" y="448"/>
                </a:cubicBezTo>
                <a:lnTo>
                  <a:pt x="1839" y="448"/>
                </a:lnTo>
                <a:cubicBezTo>
                  <a:pt x="1756" y="189"/>
                  <a:pt x="1513" y="0"/>
                  <a:pt x="1226" y="0"/>
                </a:cubicBezTo>
                <a:lnTo>
                  <a:pt x="1226" y="0"/>
                </a:lnTo>
                <a:cubicBezTo>
                  <a:pt x="871" y="0"/>
                  <a:pt x="583" y="288"/>
                  <a:pt x="583" y="643"/>
                </a:cubicBezTo>
                <a:lnTo>
                  <a:pt x="583" y="677"/>
                </a:lnTo>
                <a:lnTo>
                  <a:pt x="583" y="677"/>
                </a:lnTo>
                <a:cubicBezTo>
                  <a:pt x="525" y="595"/>
                  <a:pt x="429" y="541"/>
                  <a:pt x="321" y="541"/>
                </a:cubicBezTo>
                <a:lnTo>
                  <a:pt x="321" y="541"/>
                </a:lnTo>
                <a:lnTo>
                  <a:pt x="321" y="541"/>
                </a:lnTo>
                <a:cubicBezTo>
                  <a:pt x="144" y="541"/>
                  <a:pt x="0" y="685"/>
                  <a:pt x="0" y="863"/>
                </a:cubicBezTo>
                <a:lnTo>
                  <a:pt x="0" y="863"/>
                </a:lnTo>
                <a:cubicBezTo>
                  <a:pt x="0" y="984"/>
                  <a:pt x="98" y="1082"/>
                  <a:pt x="219" y="1082"/>
                </a:cubicBezTo>
                <a:lnTo>
                  <a:pt x="583" y="1082"/>
                </a:lnTo>
                <a:lnTo>
                  <a:pt x="642" y="1082"/>
                </a:lnTo>
                <a:lnTo>
                  <a:pt x="1656" y="1082"/>
                </a:lnTo>
                <a:lnTo>
                  <a:pt x="1869" y="1082"/>
                </a:lnTo>
                <a:lnTo>
                  <a:pt x="2277" y="1082"/>
                </a:lnTo>
                <a:lnTo>
                  <a:pt x="2277" y="1082"/>
                </a:lnTo>
                <a:cubicBezTo>
                  <a:pt x="2398" y="1082"/>
                  <a:pt x="2496" y="984"/>
                  <a:pt x="2496" y="863"/>
                </a:cubicBezTo>
                <a:lnTo>
                  <a:pt x="2496" y="805"/>
                </a:lnTo>
                <a:lnTo>
                  <a:pt x="2496" y="805"/>
                </a:lnTo>
                <a:cubicBezTo>
                  <a:pt x="2496" y="588"/>
                  <a:pt x="2334" y="397"/>
                  <a:pt x="2117" y="377"/>
                </a:cubicBezTo>
              </a:path>
            </a:pathLst>
          </a:custGeom>
          <a:solidFill>
            <a:srgbClr val="FDFFFE"/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3266" dirty="0">
              <a:latin typeface="Open Sans Light" panose="020B0306030504020204" pitchFamily="34" charset="0"/>
            </a:endParaRPr>
          </a:p>
        </p:txBody>
      </p:sp>
      <p:sp>
        <p:nvSpPr>
          <p:cNvPr id="34" name="Freeform 33"/>
          <p:cNvSpPr>
            <a:spLocks noChangeArrowheads="1"/>
          </p:cNvSpPr>
          <p:nvPr/>
        </p:nvSpPr>
        <p:spPr bwMode="auto">
          <a:xfrm>
            <a:off x="4478338" y="1736725"/>
            <a:ext cx="608012" cy="263525"/>
          </a:xfrm>
          <a:custGeom>
            <a:avLst/>
            <a:gdLst>
              <a:gd name="T0" fmla="*/ 1578 w 1862"/>
              <a:gd name="T1" fmla="*/ 281 h 807"/>
              <a:gd name="T2" fmla="*/ 1578 w 1862"/>
              <a:gd name="T3" fmla="*/ 281 h 807"/>
              <a:gd name="T4" fmla="*/ 1370 w 1862"/>
              <a:gd name="T5" fmla="*/ 334 h 807"/>
              <a:gd name="T6" fmla="*/ 1370 w 1862"/>
              <a:gd name="T7" fmla="*/ 334 h 807"/>
              <a:gd name="T8" fmla="*/ 913 w 1862"/>
              <a:gd name="T9" fmla="*/ 0 h 807"/>
              <a:gd name="T10" fmla="*/ 913 w 1862"/>
              <a:gd name="T11" fmla="*/ 0 h 807"/>
              <a:gd name="T12" fmla="*/ 434 w 1862"/>
              <a:gd name="T13" fmla="*/ 479 h 807"/>
              <a:gd name="T14" fmla="*/ 434 w 1862"/>
              <a:gd name="T15" fmla="*/ 505 h 807"/>
              <a:gd name="T16" fmla="*/ 434 w 1862"/>
              <a:gd name="T17" fmla="*/ 505 h 807"/>
              <a:gd name="T18" fmla="*/ 239 w 1862"/>
              <a:gd name="T19" fmla="*/ 403 h 807"/>
              <a:gd name="T20" fmla="*/ 239 w 1862"/>
              <a:gd name="T21" fmla="*/ 403 h 807"/>
              <a:gd name="T22" fmla="*/ 0 w 1862"/>
              <a:gd name="T23" fmla="*/ 643 h 807"/>
              <a:gd name="T24" fmla="*/ 0 w 1862"/>
              <a:gd name="T25" fmla="*/ 643 h 807"/>
              <a:gd name="T26" fmla="*/ 163 w 1862"/>
              <a:gd name="T27" fmla="*/ 806 h 807"/>
              <a:gd name="T28" fmla="*/ 434 w 1862"/>
              <a:gd name="T29" fmla="*/ 806 h 807"/>
              <a:gd name="T30" fmla="*/ 479 w 1862"/>
              <a:gd name="T31" fmla="*/ 806 h 807"/>
              <a:gd name="T32" fmla="*/ 1235 w 1862"/>
              <a:gd name="T33" fmla="*/ 806 h 807"/>
              <a:gd name="T34" fmla="*/ 1393 w 1862"/>
              <a:gd name="T35" fmla="*/ 806 h 807"/>
              <a:gd name="T36" fmla="*/ 1697 w 1862"/>
              <a:gd name="T37" fmla="*/ 806 h 807"/>
              <a:gd name="T38" fmla="*/ 1697 w 1862"/>
              <a:gd name="T39" fmla="*/ 806 h 807"/>
              <a:gd name="T40" fmla="*/ 1861 w 1862"/>
              <a:gd name="T41" fmla="*/ 643 h 807"/>
              <a:gd name="T42" fmla="*/ 1861 w 1862"/>
              <a:gd name="T43" fmla="*/ 600 h 807"/>
              <a:gd name="T44" fmla="*/ 1861 w 1862"/>
              <a:gd name="T45" fmla="*/ 600 h 807"/>
              <a:gd name="T46" fmla="*/ 1578 w 1862"/>
              <a:gd name="T47" fmla="*/ 281 h 8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862" h="807">
                <a:moveTo>
                  <a:pt x="1578" y="281"/>
                </a:moveTo>
                <a:lnTo>
                  <a:pt x="1578" y="281"/>
                </a:lnTo>
                <a:cubicBezTo>
                  <a:pt x="1501" y="273"/>
                  <a:pt x="1429" y="294"/>
                  <a:pt x="1370" y="334"/>
                </a:cubicBezTo>
                <a:lnTo>
                  <a:pt x="1370" y="334"/>
                </a:lnTo>
                <a:cubicBezTo>
                  <a:pt x="1309" y="140"/>
                  <a:pt x="1128" y="0"/>
                  <a:pt x="913" y="0"/>
                </a:cubicBezTo>
                <a:lnTo>
                  <a:pt x="913" y="0"/>
                </a:lnTo>
                <a:cubicBezTo>
                  <a:pt x="649" y="0"/>
                  <a:pt x="434" y="215"/>
                  <a:pt x="434" y="479"/>
                </a:cubicBezTo>
                <a:lnTo>
                  <a:pt x="434" y="505"/>
                </a:lnTo>
                <a:lnTo>
                  <a:pt x="434" y="505"/>
                </a:lnTo>
                <a:cubicBezTo>
                  <a:pt x="391" y="443"/>
                  <a:pt x="320" y="403"/>
                  <a:pt x="239" y="403"/>
                </a:cubicBezTo>
                <a:lnTo>
                  <a:pt x="239" y="403"/>
                </a:lnTo>
                <a:cubicBezTo>
                  <a:pt x="106" y="403"/>
                  <a:pt x="0" y="511"/>
                  <a:pt x="0" y="643"/>
                </a:cubicBezTo>
                <a:lnTo>
                  <a:pt x="0" y="643"/>
                </a:lnTo>
                <a:cubicBezTo>
                  <a:pt x="0" y="733"/>
                  <a:pt x="72" y="806"/>
                  <a:pt x="163" y="806"/>
                </a:cubicBezTo>
                <a:lnTo>
                  <a:pt x="434" y="806"/>
                </a:lnTo>
                <a:lnTo>
                  <a:pt x="479" y="806"/>
                </a:lnTo>
                <a:lnTo>
                  <a:pt x="1235" y="806"/>
                </a:lnTo>
                <a:lnTo>
                  <a:pt x="1393" y="806"/>
                </a:lnTo>
                <a:lnTo>
                  <a:pt x="1697" y="806"/>
                </a:lnTo>
                <a:lnTo>
                  <a:pt x="1697" y="806"/>
                </a:lnTo>
                <a:cubicBezTo>
                  <a:pt x="1788" y="806"/>
                  <a:pt x="1861" y="733"/>
                  <a:pt x="1861" y="643"/>
                </a:cubicBezTo>
                <a:lnTo>
                  <a:pt x="1861" y="600"/>
                </a:lnTo>
                <a:lnTo>
                  <a:pt x="1861" y="600"/>
                </a:lnTo>
                <a:cubicBezTo>
                  <a:pt x="1861" y="438"/>
                  <a:pt x="1740" y="296"/>
                  <a:pt x="1578" y="281"/>
                </a:cubicBezTo>
              </a:path>
            </a:pathLst>
          </a:custGeom>
          <a:solidFill>
            <a:srgbClr val="FDFFFE"/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3266" dirty="0">
              <a:latin typeface="Open Sans Light" panose="020B0306030504020204" pitchFamily="34" charset="0"/>
            </a:endParaRPr>
          </a:p>
        </p:txBody>
      </p:sp>
      <p:sp>
        <p:nvSpPr>
          <p:cNvPr id="76836" name="TextBox 35"/>
          <p:cNvSpPr txBox="1">
            <a:spLocks noChangeArrowheads="1"/>
          </p:cNvSpPr>
          <p:nvPr/>
        </p:nvSpPr>
        <p:spPr bwMode="auto">
          <a:xfrm>
            <a:off x="7591425" y="4232275"/>
            <a:ext cx="722313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" panose="020F050202020403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595959"/>
                </a:solidFill>
                <a:latin typeface="Calibri" panose="020F050202020403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Calibri" panose="020F050202020403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s-MX" sz="1900" b="1">
                <a:solidFill>
                  <a:schemeClr val="accent2"/>
                </a:solidFill>
                <a:latin typeface="Poppins SemiBold" pitchFamily="2" charset="0"/>
                <a:ea typeface="League Spartan"/>
                <a:cs typeface="Poppins SemiBold" pitchFamily="2" charset="0"/>
              </a:rPr>
              <a:t>2019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194550" y="1200150"/>
            <a:ext cx="520700" cy="261938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100" b="1" dirty="0">
                <a:solidFill>
                  <a:schemeClr val="accent5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2022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510338" y="2443163"/>
            <a:ext cx="490537" cy="261937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100" b="1" dirty="0">
                <a:solidFill>
                  <a:schemeClr val="accent4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2021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116513" y="3113088"/>
            <a:ext cx="684212" cy="338137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chemeClr val="accent3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2020</a:t>
            </a:r>
          </a:p>
        </p:txBody>
      </p:sp>
      <p:sp>
        <p:nvSpPr>
          <p:cNvPr id="76840" name="TextBox 39"/>
          <p:cNvSpPr txBox="1">
            <a:spLocks noChangeArrowheads="1"/>
          </p:cNvSpPr>
          <p:nvPr/>
        </p:nvSpPr>
        <p:spPr bwMode="auto">
          <a:xfrm>
            <a:off x="2073275" y="4576763"/>
            <a:ext cx="727075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" panose="020F050202020403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595959"/>
                </a:solidFill>
                <a:latin typeface="Calibri" panose="020F050202020403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Calibri" panose="020F050202020403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s-MX" sz="1900" b="1">
                <a:solidFill>
                  <a:schemeClr val="accent1"/>
                </a:solidFill>
                <a:latin typeface="Poppins SemiBold" pitchFamily="2" charset="0"/>
                <a:ea typeface="League Spartan"/>
                <a:cs typeface="Poppins SemiBold" pitchFamily="2" charset="0"/>
              </a:rPr>
              <a:t>2018</a:t>
            </a:r>
          </a:p>
        </p:txBody>
      </p:sp>
      <p:sp>
        <p:nvSpPr>
          <p:cNvPr id="76841" name="TextBox 40"/>
          <p:cNvSpPr txBox="1">
            <a:spLocks noChangeArrowheads="1"/>
          </p:cNvSpPr>
          <p:nvPr/>
        </p:nvSpPr>
        <p:spPr bwMode="auto">
          <a:xfrm>
            <a:off x="2944813" y="5154613"/>
            <a:ext cx="176212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" panose="020F050202020403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595959"/>
                </a:solidFill>
                <a:latin typeface="Calibri" panose="020F050202020403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Calibri" panose="020F050202020403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s-MX" sz="1100">
                <a:solidFill>
                  <a:schemeClr val="bg1"/>
                </a:solidFill>
                <a:latin typeface="Poppins SemiBold" pitchFamily="2" charset="0"/>
                <a:ea typeface="Open Sans Light" pitchFamily="34" charset="0"/>
                <a:cs typeface="Poppins SemiBold" pitchFamily="2" charset="0"/>
              </a:rPr>
              <a:t>Emergencia natural y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s-MX" sz="1100">
                <a:solidFill>
                  <a:schemeClr val="bg1"/>
                </a:solidFill>
                <a:latin typeface="Poppins SemiBold" pitchFamily="2" charset="0"/>
                <a:ea typeface="Open Sans Light" pitchFamily="34" charset="0"/>
                <a:cs typeface="Poppins SemiBold" pitchFamily="2" charset="0"/>
              </a:rPr>
              <a:t>Epidemiológica </a:t>
            </a:r>
          </a:p>
        </p:txBody>
      </p:sp>
      <p:sp>
        <p:nvSpPr>
          <p:cNvPr id="76842" name="TextBox 41"/>
          <p:cNvSpPr txBox="1">
            <a:spLocks noChangeArrowheads="1"/>
          </p:cNvSpPr>
          <p:nvPr/>
        </p:nvSpPr>
        <p:spPr bwMode="auto">
          <a:xfrm>
            <a:off x="5310188" y="4584700"/>
            <a:ext cx="260667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" panose="020F050202020403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595959"/>
                </a:solidFill>
                <a:latin typeface="Calibri" panose="020F050202020403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Calibri" panose="020F050202020403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s-MX" sz="1100">
                <a:solidFill>
                  <a:schemeClr val="bg1"/>
                </a:solidFill>
                <a:latin typeface="Poppins SemiBold" pitchFamily="2" charset="0"/>
                <a:ea typeface="Open Sans Light" pitchFamily="34" charset="0"/>
                <a:cs typeface="Poppins SemiBold" pitchFamily="2" charset="0"/>
              </a:rPr>
              <a:t>Emergencia Natural y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s-MX" sz="1100">
                <a:solidFill>
                  <a:schemeClr val="bg1"/>
                </a:solidFill>
                <a:latin typeface="Poppins SemiBold" pitchFamily="2" charset="0"/>
                <a:ea typeface="Open Sans Light" pitchFamily="34" charset="0"/>
                <a:cs typeface="Poppins SemiBold" pitchFamily="2" charset="0"/>
              </a:rPr>
              <a:t>Social 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s-MX" sz="1100">
              <a:solidFill>
                <a:schemeClr val="bg1"/>
              </a:solidFill>
              <a:latin typeface="Poppins SemiBold" pitchFamily="2" charset="0"/>
              <a:ea typeface="Open Sans Light" pitchFamily="34" charset="0"/>
              <a:cs typeface="Poppins SemiBold" pitchFamily="2" charset="0"/>
            </a:endParaRPr>
          </a:p>
        </p:txBody>
      </p:sp>
      <p:sp>
        <p:nvSpPr>
          <p:cNvPr id="76843" name="TextBox 42"/>
          <p:cNvSpPr txBox="1">
            <a:spLocks noChangeArrowheads="1"/>
          </p:cNvSpPr>
          <p:nvPr/>
        </p:nvSpPr>
        <p:spPr bwMode="auto">
          <a:xfrm>
            <a:off x="7407275" y="2409825"/>
            <a:ext cx="133191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" panose="020F050202020403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595959"/>
                </a:solidFill>
                <a:latin typeface="Calibri" panose="020F050202020403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Calibri" panose="020F050202020403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s-MX" sz="1100">
                <a:solidFill>
                  <a:schemeClr val="bg1"/>
                </a:solidFill>
                <a:latin typeface="Poppins SemiBold" pitchFamily="2" charset="0"/>
                <a:ea typeface="Open Sans Light" pitchFamily="34" charset="0"/>
                <a:cs typeface="Poppins SemiBold" pitchFamily="2" charset="0"/>
              </a:rPr>
              <a:t>Emergencia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s-MX" sz="1100">
                <a:solidFill>
                  <a:schemeClr val="bg1"/>
                </a:solidFill>
                <a:latin typeface="Poppins SemiBold" pitchFamily="2" charset="0"/>
                <a:ea typeface="Open Sans Light" pitchFamily="34" charset="0"/>
                <a:cs typeface="Poppins SemiBold" pitchFamily="2" charset="0"/>
              </a:rPr>
              <a:t> Epidemiológica</a:t>
            </a:r>
          </a:p>
        </p:txBody>
      </p:sp>
      <p:sp>
        <p:nvSpPr>
          <p:cNvPr id="76844" name="TextBox 43"/>
          <p:cNvSpPr txBox="1">
            <a:spLocks noChangeArrowheads="1"/>
          </p:cNvSpPr>
          <p:nvPr/>
        </p:nvSpPr>
        <p:spPr bwMode="auto">
          <a:xfrm>
            <a:off x="3028950" y="3429000"/>
            <a:ext cx="2154238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" panose="020F050202020403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595959"/>
                </a:solidFill>
                <a:latin typeface="Calibri" panose="020F050202020403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Calibri" panose="020F050202020403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s-MX" sz="1100">
                <a:solidFill>
                  <a:schemeClr val="bg1"/>
                </a:solidFill>
                <a:latin typeface="Poppins SemiBold" pitchFamily="2" charset="0"/>
                <a:ea typeface="Open Sans Light" pitchFamily="34" charset="0"/>
                <a:cs typeface="Poppins SemiBold" pitchFamily="2" charset="0"/>
              </a:rPr>
              <a:t>Emergencia Epidemióogica</a:t>
            </a:r>
          </a:p>
        </p:txBody>
      </p:sp>
      <p:sp>
        <p:nvSpPr>
          <p:cNvPr id="76845" name="TextBox 44"/>
          <p:cNvSpPr txBox="1">
            <a:spLocks noChangeArrowheads="1"/>
          </p:cNvSpPr>
          <p:nvPr/>
        </p:nvSpPr>
        <p:spPr bwMode="auto">
          <a:xfrm>
            <a:off x="5661025" y="1046163"/>
            <a:ext cx="129698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" panose="020F050202020403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595959"/>
                </a:solidFill>
                <a:latin typeface="Calibri" panose="020F050202020403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Calibri" panose="020F050202020403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s-MX" sz="1100">
                <a:solidFill>
                  <a:schemeClr val="bg1"/>
                </a:solidFill>
                <a:latin typeface="Poppins SemiBold" pitchFamily="2" charset="0"/>
                <a:ea typeface="Open Sans Light" pitchFamily="34" charset="0"/>
                <a:cs typeface="Poppins SemiBold" pitchFamily="2" charset="0"/>
              </a:rPr>
              <a:t>Emergencia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s-MX" sz="1100">
                <a:solidFill>
                  <a:schemeClr val="bg1"/>
                </a:solidFill>
                <a:latin typeface="Poppins SemiBold" pitchFamily="2" charset="0"/>
                <a:ea typeface="Open Sans Light" pitchFamily="34" charset="0"/>
                <a:cs typeface="Poppins SemiBold" pitchFamily="2" charset="0"/>
              </a:rPr>
              <a:t>Epidemiologica</a:t>
            </a:r>
          </a:p>
        </p:txBody>
      </p:sp>
      <p:sp>
        <p:nvSpPr>
          <p:cNvPr id="46" name="Subtitle 2"/>
          <p:cNvSpPr txBox="1">
            <a:spLocks/>
          </p:cNvSpPr>
          <p:nvPr/>
        </p:nvSpPr>
        <p:spPr>
          <a:xfrm>
            <a:off x="5441950" y="1471613"/>
            <a:ext cx="1684338" cy="288925"/>
          </a:xfrm>
          <a:prstGeom prst="rect">
            <a:avLst/>
          </a:prstGeom>
        </p:spPr>
        <p:txBody>
          <a:bodyPr lIns="45720" tIns="22860" rIns="45720" bIns="2286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50"/>
              </a:lnSpc>
              <a:defRPr/>
            </a:pPr>
            <a:r>
              <a:rPr lang="en-US" sz="1250" dirty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PANDEMIA COVID19.</a:t>
            </a:r>
          </a:p>
        </p:txBody>
      </p:sp>
      <p:sp>
        <p:nvSpPr>
          <p:cNvPr id="47" name="Subtitle 2"/>
          <p:cNvSpPr txBox="1">
            <a:spLocks/>
          </p:cNvSpPr>
          <p:nvPr/>
        </p:nvSpPr>
        <p:spPr>
          <a:xfrm>
            <a:off x="3140075" y="3694113"/>
            <a:ext cx="1941513" cy="288925"/>
          </a:xfrm>
          <a:prstGeom prst="rect">
            <a:avLst/>
          </a:prstGeom>
        </p:spPr>
        <p:txBody>
          <a:bodyPr lIns="45720" tIns="22860" rIns="45720" bIns="2286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50"/>
              </a:lnSpc>
              <a:defRPr/>
            </a:pPr>
            <a:r>
              <a:rPr lang="en-US" sz="1250" dirty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PANDEMIA COVID19</a:t>
            </a:r>
          </a:p>
        </p:txBody>
      </p:sp>
      <p:sp>
        <p:nvSpPr>
          <p:cNvPr id="48" name="Subtitle 2"/>
          <p:cNvSpPr txBox="1">
            <a:spLocks/>
          </p:cNvSpPr>
          <p:nvPr/>
        </p:nvSpPr>
        <p:spPr>
          <a:xfrm>
            <a:off x="7227888" y="2809875"/>
            <a:ext cx="1746250" cy="288925"/>
          </a:xfrm>
          <a:prstGeom prst="rect">
            <a:avLst/>
          </a:prstGeom>
        </p:spPr>
        <p:txBody>
          <a:bodyPr lIns="45720" tIns="22860" rIns="45720" bIns="2286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50"/>
              </a:lnSpc>
              <a:defRPr/>
            </a:pPr>
            <a:r>
              <a:rPr lang="en-US" sz="1250" dirty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PANDEMIA COVID19</a:t>
            </a:r>
          </a:p>
        </p:txBody>
      </p:sp>
      <p:sp>
        <p:nvSpPr>
          <p:cNvPr id="49" name="Subtitle 2"/>
          <p:cNvSpPr txBox="1">
            <a:spLocks/>
          </p:cNvSpPr>
          <p:nvPr/>
        </p:nvSpPr>
        <p:spPr>
          <a:xfrm>
            <a:off x="5753100" y="4959350"/>
            <a:ext cx="1714500" cy="596900"/>
          </a:xfrm>
          <a:prstGeom prst="rect">
            <a:avLst/>
          </a:prstGeom>
        </p:spPr>
        <p:txBody>
          <a:bodyPr lIns="45720" tIns="22860" rIns="45720" bIns="2286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50"/>
              </a:lnSpc>
              <a:defRPr/>
            </a:pPr>
            <a:r>
              <a:rPr lang="en-US" sz="1250" dirty="0" err="1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Lluvias</a:t>
            </a:r>
            <a:r>
              <a:rPr lang="en-US" sz="1250" dirty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250" dirty="0" err="1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Estivales</a:t>
            </a:r>
            <a:r>
              <a:rPr lang="en-US" sz="1250" dirty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</a:p>
          <a:p>
            <a:pPr>
              <a:lnSpc>
                <a:spcPts val="2050"/>
              </a:lnSpc>
              <a:defRPr/>
            </a:pPr>
            <a:r>
              <a:rPr lang="en-US" sz="1250" dirty="0" err="1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Estallido</a:t>
            </a:r>
            <a:r>
              <a:rPr lang="en-US" sz="1250" dirty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Social .</a:t>
            </a:r>
          </a:p>
        </p:txBody>
      </p:sp>
      <p:sp>
        <p:nvSpPr>
          <p:cNvPr id="76850" name="Título 1"/>
          <p:cNvSpPr txBox="1">
            <a:spLocks noChangeArrowheads="1"/>
          </p:cNvSpPr>
          <p:nvPr/>
        </p:nvSpPr>
        <p:spPr bwMode="auto">
          <a:xfrm>
            <a:off x="1952625" y="169863"/>
            <a:ext cx="10058400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" panose="020F0502020204030204" pitchFamily="34" charset="0"/>
                <a:ea typeface="ヒラギノ角ゴ Pro W3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595959"/>
                </a:solidFill>
                <a:latin typeface="Calibri" panose="020F0502020204030204" pitchFamily="34" charset="0"/>
                <a:ea typeface="ヒラギノ角ゴ Pro W3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Calibri" panose="020F0502020204030204" pitchFamily="34" charset="0"/>
                <a:ea typeface="ヒラギノ角ゴ Pro W3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CL" altLang="es-MX" sz="40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 panose="020B0604030504040204" pitchFamily="34" charset="0"/>
              </a:rPr>
              <a:t>¿Que ha pasado en estos años  ?</a:t>
            </a:r>
          </a:p>
        </p:txBody>
      </p:sp>
      <p:sp>
        <p:nvSpPr>
          <p:cNvPr id="56" name="Subtitle 2"/>
          <p:cNvSpPr txBox="1">
            <a:spLocks/>
          </p:cNvSpPr>
          <p:nvPr/>
        </p:nvSpPr>
        <p:spPr>
          <a:xfrm>
            <a:off x="2876550" y="5618163"/>
            <a:ext cx="1714500" cy="596900"/>
          </a:xfrm>
          <a:prstGeom prst="rect">
            <a:avLst/>
          </a:prstGeom>
        </p:spPr>
        <p:txBody>
          <a:bodyPr lIns="45720" tIns="22860" rIns="45720" bIns="2286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50"/>
              </a:lnSpc>
              <a:defRPr/>
            </a:pPr>
            <a:r>
              <a:rPr lang="en-US" sz="1250" dirty="0" err="1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Lluvias</a:t>
            </a:r>
            <a:r>
              <a:rPr lang="en-US" sz="1250" dirty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250" dirty="0" err="1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Estivales</a:t>
            </a:r>
            <a:r>
              <a:rPr lang="en-US" sz="1250" dirty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</a:p>
          <a:p>
            <a:pPr>
              <a:lnSpc>
                <a:spcPts val="2050"/>
              </a:lnSpc>
              <a:defRPr/>
            </a:pPr>
            <a:r>
              <a:rPr lang="en-US" sz="1250" dirty="0" err="1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Alerta</a:t>
            </a:r>
            <a:r>
              <a:rPr lang="en-US" sz="1250" dirty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de </a:t>
            </a:r>
            <a:r>
              <a:rPr lang="en-US" sz="1250" dirty="0" err="1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Febriles</a:t>
            </a:r>
            <a:endParaRPr lang="en-US" sz="1250" dirty="0">
              <a:solidFill>
                <a:schemeClr val="tx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3" name="Globo: línea con borde y barra de énfasis 52"/>
          <p:cNvSpPr/>
          <p:nvPr/>
        </p:nvSpPr>
        <p:spPr>
          <a:xfrm>
            <a:off x="8707438" y="941388"/>
            <a:ext cx="2630487" cy="439737"/>
          </a:xfrm>
          <a:prstGeom prst="accentBorderCallout1">
            <a:avLst/>
          </a:prstGeom>
          <a:solidFill>
            <a:schemeClr val="accent5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MX" dirty="0"/>
              <a:t>REACTIVACIÓN DE LA RED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202238" y="6381750"/>
            <a:ext cx="2333625" cy="385763"/>
          </a:xfrm>
        </p:spPr>
        <p:txBody>
          <a:bodyPr/>
          <a:lstStyle/>
          <a:p>
            <a:pPr>
              <a:defRPr/>
            </a:pPr>
            <a:r>
              <a:rPr lang="es-MX" sz="2250" b="1" dirty="0">
                <a:solidFill>
                  <a:schemeClr val="bg1"/>
                </a:solidFill>
                <a:latin typeface="gobCL" pitchFamily="50" charset="0"/>
                <a:cs typeface="+mj-cs"/>
              </a:rPr>
              <a:t>2019-2020-2021</a:t>
            </a: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4545013" y="5507038"/>
            <a:ext cx="3506787" cy="87471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 kern="1200" spc="-5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s-MX" sz="2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PRODUCCIÓN GES</a:t>
            </a:r>
          </a:p>
        </p:txBody>
      </p:sp>
      <p:sp>
        <p:nvSpPr>
          <p:cNvPr id="3" name="Rectángulo 2"/>
          <p:cNvSpPr/>
          <p:nvPr/>
        </p:nvSpPr>
        <p:spPr>
          <a:xfrm>
            <a:off x="2363788" y="2082800"/>
            <a:ext cx="7596187" cy="1587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/>
          </a:p>
        </p:txBody>
      </p:sp>
      <p:sp>
        <p:nvSpPr>
          <p:cNvPr id="9" name="Rectángulo 8"/>
          <p:cNvSpPr/>
          <p:nvPr/>
        </p:nvSpPr>
        <p:spPr>
          <a:xfrm>
            <a:off x="1585913" y="2038350"/>
            <a:ext cx="4329112" cy="3963988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/>
          </a:p>
        </p:txBody>
      </p:sp>
      <p:sp>
        <p:nvSpPr>
          <p:cNvPr id="58376" name="Marcador de contenido 2"/>
          <p:cNvSpPr>
            <a:spLocks noGrp="1"/>
          </p:cNvSpPr>
          <p:nvPr>
            <p:ph idx="1"/>
          </p:nvPr>
        </p:nvSpPr>
        <p:spPr>
          <a:xfrm>
            <a:off x="2608263" y="2119313"/>
            <a:ext cx="2963862" cy="328612"/>
          </a:xfrm>
        </p:spPr>
        <p:txBody>
          <a:bodyPr/>
          <a:lstStyle/>
          <a:p>
            <a:pPr>
              <a:defRPr/>
            </a:pPr>
            <a:r>
              <a:rPr lang="en-US" altLang="es-CL" sz="1350" b="1" dirty="0" err="1">
                <a:solidFill>
                  <a:schemeClr val="bg1"/>
                </a:solidFill>
                <a:latin typeface="gobCL" pitchFamily="50" charset="0"/>
                <a:ea typeface="League Spartan"/>
                <a:cs typeface="Arial" panose="020B0604020202020204" pitchFamily="34" charset="0"/>
              </a:rPr>
              <a:t>Garantías</a:t>
            </a:r>
            <a:r>
              <a:rPr lang="en-US" altLang="es-CL" sz="1350" b="1" dirty="0">
                <a:solidFill>
                  <a:schemeClr val="bg1"/>
                </a:solidFill>
                <a:latin typeface="gobCL" pitchFamily="50" charset="0"/>
                <a:ea typeface="League Spartan"/>
                <a:cs typeface="Arial" panose="020B0604020202020204" pitchFamily="34" charset="0"/>
              </a:rPr>
              <a:t> </a:t>
            </a:r>
            <a:r>
              <a:rPr lang="en-US" altLang="es-CL" sz="1350" b="1" dirty="0" err="1">
                <a:solidFill>
                  <a:schemeClr val="bg1"/>
                </a:solidFill>
                <a:latin typeface="gobCL" pitchFamily="50" charset="0"/>
                <a:ea typeface="League Spartan"/>
                <a:cs typeface="Arial" panose="020B0604020202020204" pitchFamily="34" charset="0"/>
              </a:rPr>
              <a:t>Vencidas</a:t>
            </a:r>
            <a:r>
              <a:rPr lang="en-US" altLang="es-CL" sz="1350" b="1" dirty="0">
                <a:solidFill>
                  <a:schemeClr val="bg1"/>
                </a:solidFill>
                <a:latin typeface="gobCL" pitchFamily="50" charset="0"/>
                <a:ea typeface="League Spartan"/>
                <a:cs typeface="Arial" panose="020B0604020202020204" pitchFamily="34" charset="0"/>
              </a:rPr>
              <a:t> </a:t>
            </a:r>
            <a:r>
              <a:rPr lang="en-US" altLang="es-CL" sz="1350" b="1" dirty="0" err="1">
                <a:solidFill>
                  <a:schemeClr val="bg1"/>
                </a:solidFill>
                <a:latin typeface="gobCL" pitchFamily="50" charset="0"/>
                <a:ea typeface="League Spartan"/>
                <a:cs typeface="Arial" panose="020B0604020202020204" pitchFamily="34" charset="0"/>
              </a:rPr>
              <a:t>Anuales</a:t>
            </a:r>
            <a:endParaRPr lang="es-CL" altLang="es-CL" sz="1350" b="1" dirty="0">
              <a:solidFill>
                <a:schemeClr val="bg1"/>
              </a:solidFill>
              <a:ea typeface="League Spartan"/>
              <a:cs typeface="Arial" panose="020B0604020202020204" pitchFamily="34" charset="0"/>
            </a:endParaRPr>
          </a:p>
        </p:txBody>
      </p:sp>
      <p:sp>
        <p:nvSpPr>
          <p:cNvPr id="108551" name="Marcador de contenido 2"/>
          <p:cNvSpPr txBox="1">
            <a:spLocks/>
          </p:cNvSpPr>
          <p:nvPr/>
        </p:nvSpPr>
        <p:spPr bwMode="auto">
          <a:xfrm>
            <a:off x="7799388" y="2043113"/>
            <a:ext cx="3700462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/>
          <a:lstStyle>
            <a:lvl1pPr marL="90488" indent="-90488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382588" indent="-182563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566738" indent="-182563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749300" indent="-182563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931863" indent="-182563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1389063" indent="-18256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1846263" indent="-18256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2303463" indent="-18256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2760663" indent="-18256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en-US" altLang="es-CL" sz="1800" b="1">
              <a:solidFill>
                <a:srgbClr val="0070C0"/>
              </a:solidFill>
              <a:latin typeface="gobCL"/>
              <a:ea typeface="League Spartan"/>
              <a:cs typeface="Arial" panose="020B0604020202020204" pitchFamily="34" charset="0"/>
            </a:endParaRPr>
          </a:p>
          <a:p>
            <a:pPr algn="ctr"/>
            <a:endParaRPr lang="es-CL" altLang="es-CL" sz="1800" b="1">
              <a:solidFill>
                <a:srgbClr val="0070C0"/>
              </a:solidFill>
              <a:ea typeface="League Spartan"/>
              <a:cs typeface="Arial" panose="020B0604020202020204" pitchFamily="34" charset="0"/>
            </a:endParaRPr>
          </a:p>
        </p:txBody>
      </p:sp>
      <p:sp>
        <p:nvSpPr>
          <p:cNvPr id="32" name="Rectángulo 31"/>
          <p:cNvSpPr/>
          <p:nvPr/>
        </p:nvSpPr>
        <p:spPr>
          <a:xfrm>
            <a:off x="1774825" y="5427663"/>
            <a:ext cx="3992563" cy="3444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s-CL" sz="825"/>
          </a:p>
        </p:txBody>
      </p:sp>
      <p:sp>
        <p:nvSpPr>
          <p:cNvPr id="40" name="Rectángulo 39"/>
          <p:cNvSpPr/>
          <p:nvPr/>
        </p:nvSpPr>
        <p:spPr>
          <a:xfrm>
            <a:off x="6249988" y="2001838"/>
            <a:ext cx="4297362" cy="3948112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 dirty="0"/>
          </a:p>
        </p:txBody>
      </p:sp>
      <p:pic>
        <p:nvPicPr>
          <p:cNvPr id="108554" name="Gráfico 40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300" y="2362200"/>
            <a:ext cx="41148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5" name="Imagen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8" y="5545138"/>
            <a:ext cx="18923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Rectángulo 43"/>
          <p:cNvSpPr/>
          <p:nvPr/>
        </p:nvSpPr>
        <p:spPr>
          <a:xfrm>
            <a:off x="6346825" y="5402263"/>
            <a:ext cx="4102100" cy="3444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s-CL" sz="825"/>
          </a:p>
        </p:txBody>
      </p:sp>
      <p:pic>
        <p:nvPicPr>
          <p:cNvPr id="108557" name="Imagen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297"/>
          <a:stretch>
            <a:fillRect/>
          </a:stretch>
        </p:blipFill>
        <p:spPr bwMode="auto">
          <a:xfrm>
            <a:off x="7442200" y="5500688"/>
            <a:ext cx="1912938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85" name="CuadroTexto 1"/>
          <p:cNvSpPr txBox="1">
            <a:spLocks noChangeArrowheads="1"/>
          </p:cNvSpPr>
          <p:nvPr/>
        </p:nvSpPr>
        <p:spPr bwMode="auto">
          <a:xfrm>
            <a:off x="6918325" y="5321300"/>
            <a:ext cx="3825875" cy="2238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s-CL" altLang="es-CL" sz="825" dirty="0">
                <a:solidFill>
                  <a:schemeClr val="bg1"/>
                </a:solidFill>
                <a:latin typeface="gobCL" pitchFamily="50" charset="0"/>
              </a:rPr>
              <a:t> Ene     Feb   Mar     Abr      </a:t>
            </a:r>
            <a:r>
              <a:rPr lang="es-CL" altLang="es-CL" sz="825" dirty="0" err="1">
                <a:solidFill>
                  <a:schemeClr val="bg1"/>
                </a:solidFill>
                <a:latin typeface="gobCL" pitchFamily="50" charset="0"/>
              </a:rPr>
              <a:t>May</a:t>
            </a:r>
            <a:r>
              <a:rPr lang="es-CL" altLang="es-CL" sz="825" dirty="0">
                <a:solidFill>
                  <a:schemeClr val="bg1"/>
                </a:solidFill>
                <a:latin typeface="gobCL" pitchFamily="50" charset="0"/>
              </a:rPr>
              <a:t>      Jun     Jul       </a:t>
            </a:r>
            <a:r>
              <a:rPr lang="es-CL" altLang="es-CL" sz="825" dirty="0" err="1">
                <a:solidFill>
                  <a:schemeClr val="bg1"/>
                </a:solidFill>
                <a:latin typeface="gobCL" pitchFamily="50" charset="0"/>
              </a:rPr>
              <a:t>Ago</a:t>
            </a:r>
            <a:r>
              <a:rPr lang="es-CL" altLang="es-CL" sz="825" dirty="0">
                <a:solidFill>
                  <a:schemeClr val="bg1"/>
                </a:solidFill>
                <a:latin typeface="gobCL" pitchFamily="50" charset="0"/>
              </a:rPr>
              <a:t>    Sept     Oct     Nov     Dic</a:t>
            </a:r>
            <a:r>
              <a:rPr lang="es-CL" altLang="es-CL" sz="825" dirty="0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58386" name="Marcador de contenido 2"/>
          <p:cNvSpPr txBox="1">
            <a:spLocks/>
          </p:cNvSpPr>
          <p:nvPr/>
        </p:nvSpPr>
        <p:spPr bwMode="auto">
          <a:xfrm>
            <a:off x="7164388" y="2060575"/>
            <a:ext cx="4422775" cy="328613"/>
          </a:xfrm>
          <a:prstGeom prst="rect">
            <a:avLst/>
          </a:prstGeom>
          <a:noFill/>
          <a:ln>
            <a:noFill/>
          </a:ln>
        </p:spPr>
        <p:txBody>
          <a:bodyPr lIns="0" rIns="0"/>
          <a:lstStyle>
            <a:lvl1pPr marL="90488" indent="-90488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382588" indent="-182563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566738" indent="-182563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749300" indent="-182563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931863" indent="-182563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1389063" indent="-18256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1846263" indent="-18256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2303463" indent="-18256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2760663" indent="-18256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s-CL" sz="1350" b="1">
                <a:solidFill>
                  <a:srgbClr val="0070C0"/>
                </a:solidFill>
                <a:latin typeface="gobCL" pitchFamily="50" charset="0"/>
                <a:ea typeface="League Spartan"/>
                <a:cs typeface="Arial" panose="020B0604020202020204" pitchFamily="34" charset="0"/>
              </a:rPr>
              <a:t>Garantías Cumplidas Anuales</a:t>
            </a:r>
            <a:endParaRPr lang="es-CL" altLang="es-CL" sz="1350" b="1">
              <a:solidFill>
                <a:srgbClr val="0070C0"/>
              </a:solidFill>
              <a:ea typeface="League Spartan"/>
              <a:cs typeface="Arial" panose="020B0604020202020204" pitchFamily="34" charset="0"/>
            </a:endParaRPr>
          </a:p>
        </p:txBody>
      </p:sp>
      <p:pic>
        <p:nvPicPr>
          <p:cNvPr id="108560" name="Gráfico 20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300" y="2463800"/>
            <a:ext cx="40132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CuadroTexto 1"/>
          <p:cNvSpPr txBox="1"/>
          <p:nvPr/>
        </p:nvSpPr>
        <p:spPr>
          <a:xfrm>
            <a:off x="2363788" y="5305425"/>
            <a:ext cx="3827462" cy="223838"/>
          </a:xfrm>
          <a:prstGeom prst="rect">
            <a:avLst/>
          </a:prstGeom>
        </p:spPr>
        <p:txBody>
          <a:bodyPr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s-CL" sz="825" dirty="0">
                <a:solidFill>
                  <a:schemeClr val="bg1">
                    <a:lumMod val="50000"/>
                  </a:schemeClr>
                </a:solidFill>
                <a:latin typeface="gobCL" pitchFamily="50" charset="0"/>
              </a:rPr>
              <a:t>Ene    Feb     Mar      Abr     May      Jun       Jul       </a:t>
            </a:r>
            <a:r>
              <a:rPr lang="es-CL" sz="825" dirty="0" err="1">
                <a:solidFill>
                  <a:schemeClr val="bg1">
                    <a:lumMod val="50000"/>
                  </a:schemeClr>
                </a:solidFill>
                <a:latin typeface="gobCL" pitchFamily="50" charset="0"/>
              </a:rPr>
              <a:t>Ago</a:t>
            </a:r>
            <a:r>
              <a:rPr lang="es-CL" sz="825" dirty="0">
                <a:solidFill>
                  <a:schemeClr val="bg1">
                    <a:lumMod val="50000"/>
                  </a:schemeClr>
                </a:solidFill>
                <a:latin typeface="gobCL" pitchFamily="50" charset="0"/>
              </a:rPr>
              <a:t>      Sept      Oct      Nov      Dic</a:t>
            </a:r>
            <a:r>
              <a:rPr lang="es-CL" sz="825" dirty="0">
                <a:solidFill>
                  <a:schemeClr val="bg1">
                    <a:lumMod val="50000"/>
                  </a:schemeClr>
                </a:solidFill>
              </a:rPr>
              <a:t>  </a:t>
            </a:r>
          </a:p>
        </p:txBody>
      </p:sp>
      <p:sp>
        <p:nvSpPr>
          <p:cNvPr id="20" name="Título 1"/>
          <p:cNvSpPr txBox="1">
            <a:spLocks/>
          </p:cNvSpPr>
          <p:nvPr/>
        </p:nvSpPr>
        <p:spPr>
          <a:xfrm>
            <a:off x="1036638" y="817563"/>
            <a:ext cx="10058400" cy="833437"/>
          </a:xfrm>
          <a:prstGeom prst="rect">
            <a:avLst/>
          </a:prstGeom>
        </p:spPr>
        <p:txBody>
          <a:bodyPr anchor="b"/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 kern="1200" spc="-5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s-MX" sz="4000" b="1" dirty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es-MX" sz="40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s-MX" sz="4000" b="1" dirty="0">
                <a:latin typeface="Cambria" panose="02040503050406030204" pitchFamily="18" charset="0"/>
                <a:ea typeface="Cambria" panose="02040503050406030204" pitchFamily="18" charset="0"/>
              </a:rPr>
              <a:t>Atención Secundaria y Terciaria: </a:t>
            </a:r>
            <a:br>
              <a:rPr lang="es-MX" sz="40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s-MX" sz="4000" b="1" dirty="0">
                <a:latin typeface="Cambria" panose="02040503050406030204" pitchFamily="18" charset="0"/>
                <a:ea typeface="Cambria" panose="02040503050406030204" pitchFamily="18" charset="0"/>
              </a:rPr>
              <a:t>Producción: Avances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ángulo 7"/>
          <p:cNvSpPr>
            <a:spLocks noChangeArrowheads="1"/>
          </p:cNvSpPr>
          <p:nvPr/>
        </p:nvSpPr>
        <p:spPr bwMode="auto">
          <a:xfrm>
            <a:off x="1798638" y="1874838"/>
            <a:ext cx="37353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s-CL" altLang="es-MX" sz="900" b="1">
                <a:solidFill>
                  <a:srgbClr val="595959"/>
                </a:solidFill>
                <a:latin typeface="Verdana" panose="020B0604030504040204" pitchFamily="34" charset="0"/>
              </a:rPr>
              <a:t>Lista de Espera Consulta Nueva </a:t>
            </a:r>
          </a:p>
          <a:p>
            <a:pPr algn="ctr"/>
            <a:r>
              <a:rPr lang="es-CL" altLang="es-MX" sz="900" b="1">
                <a:solidFill>
                  <a:srgbClr val="595959"/>
                </a:solidFill>
                <a:latin typeface="Verdana" panose="020B0604030504040204" pitchFamily="34" charset="0"/>
              </a:rPr>
              <a:t>Total pacientes mensuales2021 (Incluye Odontología) </a:t>
            </a:r>
          </a:p>
        </p:txBody>
      </p:sp>
      <p:sp>
        <p:nvSpPr>
          <p:cNvPr id="12" name="Rectángulo: esquinas redondeadas 9"/>
          <p:cNvSpPr/>
          <p:nvPr/>
        </p:nvSpPr>
        <p:spPr>
          <a:xfrm>
            <a:off x="3948113" y="1123950"/>
            <a:ext cx="3405187" cy="4349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L" dirty="0">
                <a:solidFill>
                  <a:srgbClr val="3886A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Gestión de Tiempos de Espera 2021</a:t>
            </a:r>
          </a:p>
        </p:txBody>
      </p:sp>
      <p:sp>
        <p:nvSpPr>
          <p:cNvPr id="110596" name="Rectángulo 9"/>
          <p:cNvSpPr>
            <a:spLocks noChangeArrowheads="1"/>
          </p:cNvSpPr>
          <p:nvPr/>
        </p:nvSpPr>
        <p:spPr bwMode="auto">
          <a:xfrm>
            <a:off x="3243263" y="511175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endParaRPr lang="es-ES" altLang="es-CL" b="1">
              <a:solidFill>
                <a:srgbClr val="0063AF"/>
              </a:solidFill>
              <a:latin typeface="Verdana" panose="020B0604030504040204" pitchFamily="34" charset="0"/>
            </a:endParaRPr>
          </a:p>
        </p:txBody>
      </p:sp>
      <p:sp>
        <p:nvSpPr>
          <p:cNvPr id="110597" name="Rectángulo 12"/>
          <p:cNvSpPr>
            <a:spLocks noChangeArrowheads="1"/>
          </p:cNvSpPr>
          <p:nvPr/>
        </p:nvSpPr>
        <p:spPr bwMode="auto">
          <a:xfrm>
            <a:off x="6753225" y="1817688"/>
            <a:ext cx="3276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s-CL" altLang="es-MX" sz="900" b="1">
                <a:solidFill>
                  <a:srgbClr val="595959"/>
                </a:solidFill>
                <a:latin typeface="Verdana" panose="020B0604030504040204" pitchFamily="34" charset="0"/>
              </a:rPr>
              <a:t>Resolución de Lista de Espera CNE </a:t>
            </a:r>
          </a:p>
          <a:p>
            <a:pPr algn="ctr"/>
            <a:r>
              <a:rPr lang="es-CL" altLang="es-MX" sz="900" b="1">
                <a:solidFill>
                  <a:srgbClr val="595959"/>
                </a:solidFill>
                <a:latin typeface="Verdana" panose="020B0604030504040204" pitchFamily="34" charset="0"/>
              </a:rPr>
              <a:t>Egresos 2021 </a:t>
            </a:r>
          </a:p>
        </p:txBody>
      </p:sp>
      <p:graphicFrame>
        <p:nvGraphicFramePr>
          <p:cNvPr id="110598" name="Gráfico 13"/>
          <p:cNvGraphicFramePr>
            <a:graphicFrameLocks/>
          </p:cNvGraphicFramePr>
          <p:nvPr/>
        </p:nvGraphicFramePr>
        <p:xfrm>
          <a:off x="6607175" y="2773363"/>
          <a:ext cx="3568700" cy="3100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04" name="Chart" r:id="rId5" imgW="3578662" imgH="3109229" progId="Excel.Chart.8">
                  <p:embed/>
                </p:oleObj>
              </mc:Choice>
              <mc:Fallback>
                <p:oleObj name="Chart" r:id="rId5" imgW="3578662" imgH="3109229" progId="Excel.Chart.8">
                  <p:embed/>
                  <p:pic>
                    <p:nvPicPr>
                      <p:cNvPr id="0" name="Gráfico 13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07175" y="2773363"/>
                        <a:ext cx="3568700" cy="3100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ángulo: esquinas redondeadas 14"/>
          <p:cNvSpPr/>
          <p:nvPr/>
        </p:nvSpPr>
        <p:spPr>
          <a:xfrm>
            <a:off x="7637463" y="3516313"/>
            <a:ext cx="468312" cy="16033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L" sz="750" dirty="0">
                <a:solidFill>
                  <a:schemeClr val="tx1"/>
                </a:solidFill>
              </a:rPr>
              <a:t>19.108</a:t>
            </a:r>
          </a:p>
        </p:txBody>
      </p:sp>
      <p:sp>
        <p:nvSpPr>
          <p:cNvPr id="16" name="Rectángulo: esquinas redondeadas 15"/>
          <p:cNvSpPr/>
          <p:nvPr/>
        </p:nvSpPr>
        <p:spPr>
          <a:xfrm>
            <a:off x="8688388" y="3328988"/>
            <a:ext cx="522287" cy="1873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L" sz="750" dirty="0">
                <a:solidFill>
                  <a:schemeClr val="tx1"/>
                </a:solidFill>
              </a:rPr>
              <a:t>8.426</a:t>
            </a:r>
          </a:p>
        </p:txBody>
      </p:sp>
      <p:graphicFrame>
        <p:nvGraphicFramePr>
          <p:cNvPr id="110601" name="Gráfico 16"/>
          <p:cNvGraphicFramePr>
            <a:graphicFrameLocks/>
          </p:cNvGraphicFramePr>
          <p:nvPr/>
        </p:nvGraphicFramePr>
        <p:xfrm>
          <a:off x="684213" y="2603500"/>
          <a:ext cx="5294312" cy="2130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05" name="Gráfico" r:id="rId8" imgW="3720960" imgH="2212560" progId="Excel.Chart.8">
                  <p:embed/>
                </p:oleObj>
              </mc:Choice>
              <mc:Fallback>
                <p:oleObj name="Gráfico" r:id="rId8" imgW="3720960" imgH="2212560" progId="Excel.Chart.8">
                  <p:embed/>
                  <p:pic>
                    <p:nvPicPr>
                      <p:cNvPr id="0" name="Gráfico 16"/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2603500"/>
                        <a:ext cx="5294312" cy="2130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ángulo: esquinas redondeadas 17"/>
          <p:cNvSpPr/>
          <p:nvPr/>
        </p:nvSpPr>
        <p:spPr>
          <a:xfrm>
            <a:off x="1874838" y="5038725"/>
            <a:ext cx="2911475" cy="109696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L" dirty="0">
                <a:solidFill>
                  <a:schemeClr val="tx1"/>
                </a:solidFill>
              </a:rPr>
              <a:t>SSI termina el año 2021 con 396 días de espera promedio en CNE Médica </a:t>
            </a:r>
          </a:p>
        </p:txBody>
      </p:sp>
      <p:sp>
        <p:nvSpPr>
          <p:cNvPr id="110603" name="CuadroTexto 18"/>
          <p:cNvSpPr txBox="1">
            <a:spLocks noChangeArrowheads="1"/>
          </p:cNvSpPr>
          <p:nvPr/>
        </p:nvSpPr>
        <p:spPr bwMode="auto">
          <a:xfrm>
            <a:off x="3365500" y="511175"/>
            <a:ext cx="457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s-MX" altLang="es-CL" sz="2400" b="1">
                <a:solidFill>
                  <a:srgbClr val="0063AF"/>
                </a:solidFill>
                <a:latin typeface="Verdana" panose="020B0604030504040204" pitchFamily="34" charset="0"/>
              </a:rPr>
              <a:t>LISTA DE ESPERA</a:t>
            </a:r>
            <a:endParaRPr lang="es-ES" altLang="es-CL" sz="2400" b="1">
              <a:solidFill>
                <a:srgbClr val="0063AF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ángulo 6"/>
          <p:cNvSpPr>
            <a:spLocks noChangeArrowheads="1"/>
          </p:cNvSpPr>
          <p:nvPr/>
        </p:nvSpPr>
        <p:spPr bwMode="auto">
          <a:xfrm>
            <a:off x="2152650" y="2149475"/>
            <a:ext cx="32766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s-CL" altLang="es-MX" sz="900" b="1">
                <a:solidFill>
                  <a:srgbClr val="595959"/>
                </a:solidFill>
                <a:latin typeface="Verdana" panose="020B0604030504040204" pitchFamily="34" charset="0"/>
              </a:rPr>
              <a:t>Resolución de Lista de Espera Quirúrgica </a:t>
            </a:r>
          </a:p>
          <a:p>
            <a:pPr algn="ctr"/>
            <a:r>
              <a:rPr lang="es-CL" altLang="es-MX" sz="900" b="1">
                <a:solidFill>
                  <a:srgbClr val="595959"/>
                </a:solidFill>
                <a:latin typeface="Verdana" panose="020B0604030504040204" pitchFamily="34" charset="0"/>
              </a:rPr>
              <a:t>Total Pacientes mensuales 2021 </a:t>
            </a:r>
          </a:p>
          <a:p>
            <a:pPr algn="ctr"/>
            <a:r>
              <a:rPr lang="es-CL" altLang="es-MX" sz="900" b="1">
                <a:solidFill>
                  <a:srgbClr val="595959"/>
                </a:solidFill>
                <a:latin typeface="Verdana" panose="020B0604030504040204" pitchFamily="34" charset="0"/>
              </a:rPr>
              <a:t>Servicio de Salud Iquique</a:t>
            </a:r>
          </a:p>
        </p:txBody>
      </p:sp>
      <p:sp>
        <p:nvSpPr>
          <p:cNvPr id="10" name="Rectángulo: esquinas redondeadas 9"/>
          <p:cNvSpPr/>
          <p:nvPr/>
        </p:nvSpPr>
        <p:spPr>
          <a:xfrm>
            <a:off x="3660775" y="1190625"/>
            <a:ext cx="4819650" cy="4349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L" dirty="0">
                <a:solidFill>
                  <a:srgbClr val="3886A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Gestión de Tiempos Quirúrgicos de Espera 2021</a:t>
            </a:r>
          </a:p>
        </p:txBody>
      </p:sp>
      <p:pic>
        <p:nvPicPr>
          <p:cNvPr id="112644" name="Imagen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188" y="176213"/>
            <a:ext cx="452437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5" name="Rectángulo 10"/>
          <p:cNvSpPr>
            <a:spLocks noChangeArrowheads="1"/>
          </p:cNvSpPr>
          <p:nvPr/>
        </p:nvSpPr>
        <p:spPr bwMode="auto">
          <a:xfrm>
            <a:off x="3322638" y="476250"/>
            <a:ext cx="45132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s-MX" altLang="es-CL" b="1">
                <a:solidFill>
                  <a:srgbClr val="0063AF"/>
                </a:solidFill>
                <a:latin typeface="Verdana" panose="020B0604030504040204" pitchFamily="34" charset="0"/>
              </a:rPr>
              <a:t>LISTA DE ESPERA</a:t>
            </a:r>
            <a:endParaRPr lang="es-ES" altLang="es-CL" b="1">
              <a:solidFill>
                <a:srgbClr val="0063AF"/>
              </a:solidFill>
              <a:latin typeface="Verdana" panose="020B0604030504040204" pitchFamily="34" charset="0"/>
            </a:endParaRPr>
          </a:p>
        </p:txBody>
      </p:sp>
      <p:graphicFrame>
        <p:nvGraphicFramePr>
          <p:cNvPr id="112646" name="Gráfico 11"/>
          <p:cNvGraphicFramePr>
            <a:graphicFrameLocks/>
          </p:cNvGraphicFramePr>
          <p:nvPr/>
        </p:nvGraphicFramePr>
        <p:xfrm>
          <a:off x="6661150" y="2490788"/>
          <a:ext cx="3530600" cy="215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53" name="Chart" r:id="rId6" imgW="3535986" imgH="2164268" progId="Excel.Chart.8">
                  <p:embed/>
                </p:oleObj>
              </mc:Choice>
              <mc:Fallback>
                <p:oleObj name="Chart" r:id="rId6" imgW="3535986" imgH="2164268" progId="Excel.Chart.8">
                  <p:embed/>
                  <p:pic>
                    <p:nvPicPr>
                      <p:cNvPr id="0" name="Gráfico 11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1150" y="2490788"/>
                        <a:ext cx="3530600" cy="215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ángulo: esquinas redondeadas 1"/>
          <p:cNvSpPr/>
          <p:nvPr/>
        </p:nvSpPr>
        <p:spPr>
          <a:xfrm>
            <a:off x="7394575" y="4767263"/>
            <a:ext cx="1803400" cy="5080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L" sz="1050" dirty="0">
                <a:solidFill>
                  <a:schemeClr val="bg1"/>
                </a:solidFill>
              </a:rPr>
              <a:t>2.806 Egresos 2021</a:t>
            </a:r>
          </a:p>
        </p:txBody>
      </p:sp>
      <p:sp>
        <p:nvSpPr>
          <p:cNvPr id="112648" name="Rectángulo 12"/>
          <p:cNvSpPr>
            <a:spLocks noChangeArrowheads="1"/>
          </p:cNvSpPr>
          <p:nvPr/>
        </p:nvSpPr>
        <p:spPr bwMode="auto">
          <a:xfrm>
            <a:off x="6657975" y="2144713"/>
            <a:ext cx="32766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s-CL" altLang="es-MX" sz="900" b="1">
                <a:solidFill>
                  <a:srgbClr val="595959"/>
                </a:solidFill>
                <a:latin typeface="Verdana" panose="020B0604030504040204" pitchFamily="34" charset="0"/>
              </a:rPr>
              <a:t>Resolución de Lista de Espera Quirúrgica </a:t>
            </a:r>
          </a:p>
          <a:p>
            <a:pPr algn="ctr"/>
            <a:r>
              <a:rPr lang="es-CL" altLang="es-MX" sz="900" b="1">
                <a:solidFill>
                  <a:srgbClr val="595959"/>
                </a:solidFill>
                <a:latin typeface="Verdana" panose="020B0604030504040204" pitchFamily="34" charset="0"/>
              </a:rPr>
              <a:t>Egresos 2021 </a:t>
            </a:r>
          </a:p>
          <a:p>
            <a:pPr algn="ctr"/>
            <a:r>
              <a:rPr lang="es-CL" altLang="es-MX" sz="900" b="1">
                <a:solidFill>
                  <a:srgbClr val="595959"/>
                </a:solidFill>
                <a:latin typeface="Verdana" panose="020B0604030504040204" pitchFamily="34" charset="0"/>
              </a:rPr>
              <a:t>Servicio de Salud Iquique</a:t>
            </a:r>
          </a:p>
        </p:txBody>
      </p:sp>
      <p:sp>
        <p:nvSpPr>
          <p:cNvPr id="3" name="Rectángulo: esquinas redondeadas 2"/>
          <p:cNvSpPr/>
          <p:nvPr/>
        </p:nvSpPr>
        <p:spPr>
          <a:xfrm>
            <a:off x="7637463" y="3108325"/>
            <a:ext cx="396875" cy="16033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L" sz="750" dirty="0">
                <a:solidFill>
                  <a:schemeClr val="tx1"/>
                </a:solidFill>
              </a:rPr>
              <a:t>1236</a:t>
            </a:r>
          </a:p>
        </p:txBody>
      </p:sp>
      <p:sp>
        <p:nvSpPr>
          <p:cNvPr id="14" name="Rectángulo: esquinas redondeadas 13"/>
          <p:cNvSpPr/>
          <p:nvPr/>
        </p:nvSpPr>
        <p:spPr>
          <a:xfrm>
            <a:off x="8824913" y="3143250"/>
            <a:ext cx="395287" cy="1587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L" sz="750" dirty="0">
                <a:solidFill>
                  <a:schemeClr val="tx1"/>
                </a:solidFill>
              </a:rPr>
              <a:t>1570</a:t>
            </a:r>
          </a:p>
        </p:txBody>
      </p:sp>
      <p:graphicFrame>
        <p:nvGraphicFramePr>
          <p:cNvPr id="112651" name="Gráfico 14"/>
          <p:cNvGraphicFramePr>
            <a:graphicFrameLocks/>
          </p:cNvGraphicFramePr>
          <p:nvPr/>
        </p:nvGraphicFramePr>
        <p:xfrm>
          <a:off x="1770063" y="2641600"/>
          <a:ext cx="4351337" cy="1858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54" name="Chart" r:id="rId9" imgW="4359018" imgH="1865538" progId="Excel.Chart.8">
                  <p:embed/>
                </p:oleObj>
              </mc:Choice>
              <mc:Fallback>
                <p:oleObj name="Chart" r:id="rId9" imgW="4359018" imgH="1865538" progId="Excel.Chart.8">
                  <p:embed/>
                  <p:pic>
                    <p:nvPicPr>
                      <p:cNvPr id="0" name="Gráfico 14"/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0063" y="2641600"/>
                        <a:ext cx="4351337" cy="1858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ángulo: esquinas redondeadas 3"/>
          <p:cNvSpPr/>
          <p:nvPr/>
        </p:nvSpPr>
        <p:spPr>
          <a:xfrm>
            <a:off x="2774950" y="4598988"/>
            <a:ext cx="2459038" cy="84613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L" dirty="0">
                <a:solidFill>
                  <a:schemeClr val="tx1"/>
                </a:solidFill>
              </a:rPr>
              <a:t>SSI termina el año 2021 con 598 días de espera promedio.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Diagrama 1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2324100"/>
            <a:ext cx="104013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1" name="Imagen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4562475"/>
            <a:ext cx="366713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2" name="Imagen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556125"/>
            <a:ext cx="319088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3" name="Imagen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763" y="4521200"/>
            <a:ext cx="39211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4" name="Imagen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213" y="4535488"/>
            <a:ext cx="436562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5" name="Imagen 1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8725" y="4471988"/>
            <a:ext cx="315913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6" name="Imagen 1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9263" y="4344988"/>
            <a:ext cx="352425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Google Shape;340;g12a91f97afe_1_110"/>
          <p:cNvSpPr txBox="1"/>
          <p:nvPr/>
        </p:nvSpPr>
        <p:spPr>
          <a:xfrm>
            <a:off x="2244725" y="2012950"/>
            <a:ext cx="7105650" cy="404813"/>
          </a:xfrm>
          <a:prstGeom prst="rect">
            <a:avLst/>
          </a:prstGeom>
          <a:noFill/>
          <a:ln>
            <a:noFill/>
          </a:ln>
        </p:spPr>
        <p:txBody>
          <a:bodyPr spcFirstLastPara="1" lIns="68569" tIns="34275" rIns="68569" bIns="34275" anchor="ctr"/>
          <a:lstStyle/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defRPr/>
            </a:pPr>
            <a:r>
              <a:rPr lang="es-CL" sz="15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Demanda Servicio de Salud Iquique Especialidades Hospital Digital </a:t>
            </a:r>
            <a:endParaRPr lang="es-CL" sz="15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16" name="Tabla 2"/>
          <p:cNvGraphicFramePr>
            <a:graphicFrameLocks noGrp="1"/>
          </p:cNvGraphicFramePr>
          <p:nvPr/>
        </p:nvGraphicFramePr>
        <p:xfrm>
          <a:off x="1790700" y="4967288"/>
          <a:ext cx="6096000" cy="27781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96000"/>
              </a:tblGrid>
              <a:tr h="277812">
                <a:tc>
                  <a:txBody>
                    <a:bodyPr/>
                    <a:lstStyle/>
                    <a:p>
                      <a:r>
                        <a:rPr lang="es-MX" sz="800" dirty="0"/>
                        <a:t>Fuente: Plataformas de Registro Departamento Salud Digital </a:t>
                      </a:r>
                      <a:endParaRPr lang="es-CL" sz="800" dirty="0"/>
                    </a:p>
                  </a:txBody>
                  <a:tcPr marL="68580" marR="68580" marT="34251" marB="34251"/>
                </a:tc>
              </a:tr>
            </a:tbl>
          </a:graphicData>
        </a:graphic>
      </p:graphicFrame>
      <p:sp>
        <p:nvSpPr>
          <p:cNvPr id="17" name="CuadroTexto 16"/>
          <p:cNvSpPr txBox="1"/>
          <p:nvPr/>
        </p:nvSpPr>
        <p:spPr>
          <a:xfrm>
            <a:off x="3511550" y="941388"/>
            <a:ext cx="4572000" cy="425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defRPr/>
            </a:pPr>
            <a:r>
              <a:rPr lang="es-CL" sz="24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SALUD DIGITAL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11698288" y="0"/>
            <a:ext cx="296862" cy="6858000"/>
          </a:xfrm>
          <a:prstGeom prst="rect">
            <a:avLst/>
          </a:prstGeom>
          <a:solidFill>
            <a:srgbClr val="006C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L">
              <a:solidFill>
                <a:prstClr val="white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11591925" y="0"/>
            <a:ext cx="120650" cy="6858000"/>
          </a:xfrm>
          <a:prstGeom prst="rec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L">
              <a:solidFill>
                <a:prstClr val="white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1155700" y="2278063"/>
            <a:ext cx="8969375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7200" b="1" dirty="0">
                <a:solidFill>
                  <a:srgbClr val="5B9BD5">
                    <a:lumMod val="50000"/>
                  </a:srgbClr>
                </a:solidFill>
                <a:latin typeface="Calibri Light" panose="020F0302020204030204"/>
                <a:ea typeface="+mn-ea"/>
              </a:rPr>
              <a:t>Muchas Gracias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6800" y="276225"/>
            <a:ext cx="10058400" cy="1449388"/>
          </a:xfrm>
        </p:spPr>
        <p:txBody>
          <a:bodyPr/>
          <a:lstStyle/>
          <a:p>
            <a:pPr>
              <a:defRPr/>
            </a:pPr>
            <a:r>
              <a:rPr lang="es-CL" sz="4000" b="1" dirty="0"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Principales Limitantes :</a:t>
            </a: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066800" y="2309813"/>
            <a:ext cx="10058400" cy="3846512"/>
          </a:xfrm>
        </p:spPr>
        <p:txBody>
          <a:bodyPr/>
          <a:lstStyle/>
          <a:p>
            <a:pPr marL="457200" indent="-457200">
              <a:buFont typeface="+mj-lt"/>
              <a:buAutoNum type="arabicPeriod"/>
              <a:defRPr/>
            </a:pPr>
            <a:r>
              <a:rPr lang="es-CL" sz="2400" dirty="0"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Cambios en el perfil del Consultante o de la Demanda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s-CL" sz="2400" dirty="0"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Restricción de Movilidad establecidas en el Plan Paso a Paso. 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s-CL" sz="2400" dirty="0"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Oferta reconvertida para dar respuesta a la pandemia. 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s-CL" sz="2400" dirty="0"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Perdida de confianzas en el sistema sanitario por parte del usuario.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s-CL" sz="2400" dirty="0"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Ausentismo laboral: Desgaste físico y mental de los equipos de salud.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s-CL" sz="2400" dirty="0"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Infraestructura acorde para dar respuesta a la demanda </a:t>
            </a:r>
          </a:p>
          <a:p>
            <a:pPr marL="0" indent="0">
              <a:buFont typeface="Calibri" panose="020F0502020204030204" pitchFamily="34" charset="0"/>
              <a:buNone/>
              <a:defRPr/>
            </a:pPr>
            <a:endParaRPr lang="es-CL" sz="2400" dirty="0"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indent="-457200">
              <a:buFont typeface="+mj-lt"/>
              <a:buAutoNum type="arabicPeriod"/>
              <a:defRPr/>
            </a:pPr>
            <a:endParaRPr lang="es-CL" sz="2400" dirty="0"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indent="0">
              <a:buFont typeface="Calibri" panose="020F0502020204030204" pitchFamily="34" charset="0"/>
              <a:buNone/>
              <a:defRPr/>
            </a:pPr>
            <a:endParaRPr lang="es-MX" dirty="0">
              <a:cs typeface="+mn-cs"/>
            </a:endParaRPr>
          </a:p>
        </p:txBody>
      </p:sp>
      <p:pic>
        <p:nvPicPr>
          <p:cNvPr id="77828" name="Picture 2" descr="Técnicas de PNL: cómo descubrir anclajes limitantes - Alma Colectiv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7350" y="0"/>
            <a:ext cx="2644775" cy="281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6800" y="276225"/>
            <a:ext cx="10058400" cy="1449388"/>
          </a:xfrm>
        </p:spPr>
        <p:txBody>
          <a:bodyPr/>
          <a:lstStyle/>
          <a:p>
            <a:pPr>
              <a:defRPr/>
            </a:pPr>
            <a:r>
              <a:rPr lang="es-CL" sz="4000" b="1" dirty="0"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Estrategias Atención Primaria :</a:t>
            </a:r>
          </a:p>
        </p:txBody>
      </p:sp>
      <p:pic>
        <p:nvPicPr>
          <p:cNvPr id="78851" name="Diagrama 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2120900"/>
            <a:ext cx="4914900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2" name="Diagrama 6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138" y="2654300"/>
            <a:ext cx="5186362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4"/>
          <p:cNvSpPr txBox="1">
            <a:spLocks/>
          </p:cNvSpPr>
          <p:nvPr/>
        </p:nvSpPr>
        <p:spPr bwMode="auto">
          <a:xfrm>
            <a:off x="862013" y="1987550"/>
            <a:ext cx="3879850" cy="51593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920" tIns="60960" rIns="121920" bIns="60960" anchor="ctr"/>
          <a:lstStyle>
            <a:defPPr>
              <a:defRPr lang="es-CL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FFFFFF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es-CL" altLang="es-CL" sz="2000" dirty="0">
                <a:solidFill>
                  <a:srgbClr val="37609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AGENDA CORTO PLAZO </a:t>
            </a:r>
            <a:endParaRPr lang="es-CL" altLang="es-CL" sz="2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8854" name="Content Placeholder 4"/>
          <p:cNvSpPr txBox="1">
            <a:spLocks/>
          </p:cNvSpPr>
          <p:nvPr/>
        </p:nvSpPr>
        <p:spPr bwMode="auto">
          <a:xfrm>
            <a:off x="3303588" y="5538788"/>
            <a:ext cx="50609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20" tIns="60960" rIns="121920" bIns="60960" anchor="ctr"/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382588" indent="-182563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566738" indent="-182563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749300" indent="-182563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931863" indent="-182563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1389063" indent="-18256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1846263" indent="-18256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2303463" indent="-18256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2760663" indent="-18256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s-CL" altLang="es-CL">
                <a:solidFill>
                  <a:schemeClr val="accent1"/>
                </a:solidFill>
                <a:latin typeface="Candara" panose="020E0502030303020204" pitchFamily="34" charset="0"/>
              </a:rPr>
              <a:t>Reactivación y recuperación de cuidados postergados</a:t>
            </a:r>
          </a:p>
        </p:txBody>
      </p:sp>
      <p:sp>
        <p:nvSpPr>
          <p:cNvPr id="10" name="Content Placeholder 4"/>
          <p:cNvSpPr txBox="1">
            <a:spLocks/>
          </p:cNvSpPr>
          <p:nvPr/>
        </p:nvSpPr>
        <p:spPr bwMode="auto">
          <a:xfrm>
            <a:off x="7245350" y="1987550"/>
            <a:ext cx="3879850" cy="5159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21920" tIns="60960" rIns="121920" bIns="60960" anchor="ctr"/>
          <a:lstStyle>
            <a:defPPr>
              <a:defRPr lang="es-CL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FFFFFF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es-CL" altLang="es-CL" sz="20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AGENDA MEDIANO PLAZO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MX" sz="4000" b="1" dirty="0"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Atención Primaria : </a:t>
            </a:r>
            <a:r>
              <a:rPr lang="es-MX" sz="3200" b="1" dirty="0"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Producción: Avances  </a:t>
            </a:r>
          </a:p>
        </p:txBody>
      </p:sp>
      <p:graphicFrame>
        <p:nvGraphicFramePr>
          <p:cNvPr id="7" name="Tabla 6"/>
          <p:cNvGraphicFramePr>
            <a:graphicFrameLocks noGrp="1"/>
          </p:cNvGraphicFramePr>
          <p:nvPr/>
        </p:nvGraphicFramePr>
        <p:xfrm>
          <a:off x="841375" y="1895475"/>
          <a:ext cx="10144125" cy="4329113"/>
        </p:xfrm>
        <a:graphic>
          <a:graphicData uri="http://schemas.openxmlformats.org/drawingml/2006/table">
            <a:tbl>
              <a:tblPr firstRow="1" firstCol="1" bandRow="1"/>
              <a:tblGrid>
                <a:gridCol w="4362887"/>
                <a:gridCol w="1158289"/>
                <a:gridCol w="978110"/>
                <a:gridCol w="1351337"/>
                <a:gridCol w="1106809"/>
                <a:gridCol w="1186693"/>
              </a:tblGrid>
              <a:tr h="4496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PRESTACION</a:t>
                      </a:r>
                      <a:endParaRPr lang="es-CL" sz="1400" dirty="0">
                        <a:solidFill>
                          <a:srgbClr val="2E74B5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85" marR="43185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2F6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2018</a:t>
                      </a:r>
                      <a:endParaRPr lang="es-CL" sz="1400" dirty="0">
                        <a:solidFill>
                          <a:srgbClr val="2E74B5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85" marR="43185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2F6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2019</a:t>
                      </a:r>
                      <a:endParaRPr lang="es-CL" sz="1400" dirty="0">
                        <a:solidFill>
                          <a:srgbClr val="2E74B5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85" marR="43185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2F6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2020</a:t>
                      </a:r>
                      <a:endParaRPr lang="es-CL" sz="1400" dirty="0">
                        <a:solidFill>
                          <a:srgbClr val="2E74B5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85" marR="43185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2F6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2021</a:t>
                      </a:r>
                      <a:endParaRPr lang="es-CL" sz="1400" dirty="0">
                        <a:solidFill>
                          <a:srgbClr val="2E74B5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85" marR="43185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2F6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baseline="0" dirty="0">
                          <a:solidFill>
                            <a:schemeClr val="accen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2022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baseline="0" dirty="0">
                          <a:solidFill>
                            <a:schemeClr val="accen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ENE- ABR</a:t>
                      </a:r>
                      <a:endParaRPr lang="es-CL" sz="1400" dirty="0">
                        <a:solidFill>
                          <a:schemeClr val="accent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85" marR="43185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2F61"/>
                    </a:solidFill>
                  </a:tcPr>
                </a:tc>
              </a:tr>
              <a:tr h="2248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MORBILIDAD</a:t>
                      </a:r>
                      <a:endParaRPr lang="es-CL" sz="1400" dirty="0">
                        <a:solidFill>
                          <a:srgbClr val="2E74B5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85" marR="43185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2F6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b="1" dirty="0">
                          <a:solidFill>
                            <a:srgbClr val="2E74B5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223.646</a:t>
                      </a:r>
                    </a:p>
                  </a:txBody>
                  <a:tcPr marL="43185" marR="43185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2F6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b="1" dirty="0">
                          <a:solidFill>
                            <a:srgbClr val="2E74B5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207.325</a:t>
                      </a:r>
                    </a:p>
                  </a:txBody>
                  <a:tcPr marL="43185" marR="43185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2F6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b="1" dirty="0">
                          <a:solidFill>
                            <a:srgbClr val="2E74B5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132.970</a:t>
                      </a:r>
                    </a:p>
                  </a:txBody>
                  <a:tcPr marL="43185" marR="43185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2F6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b="1" dirty="0">
                          <a:solidFill>
                            <a:srgbClr val="2E74B5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130.417</a:t>
                      </a:r>
                    </a:p>
                  </a:txBody>
                  <a:tcPr marL="43185" marR="43185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2F6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b="1" dirty="0">
                          <a:solidFill>
                            <a:schemeClr val="accen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24.849</a:t>
                      </a:r>
                    </a:p>
                  </a:txBody>
                  <a:tcPr marL="43185" marR="43185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2F61">
                        <a:tint val="40000"/>
                      </a:srgbClr>
                    </a:solidFill>
                  </a:tcPr>
                </a:tc>
              </a:tr>
              <a:tr h="30810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CONTROL CARDIOVASCULAR</a:t>
                      </a:r>
                      <a:endParaRPr lang="es-CL" sz="1400" dirty="0">
                        <a:solidFill>
                          <a:srgbClr val="2E74B5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85" marR="43185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2F6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b="1" dirty="0">
                          <a:solidFill>
                            <a:srgbClr val="2E74B5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83.780</a:t>
                      </a:r>
                    </a:p>
                  </a:txBody>
                  <a:tcPr marL="43185" marR="43185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2F6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b="1" dirty="0">
                          <a:solidFill>
                            <a:srgbClr val="2E74B5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74.627</a:t>
                      </a:r>
                    </a:p>
                  </a:txBody>
                  <a:tcPr marL="43185" marR="43185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2F6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b="1" dirty="0">
                          <a:solidFill>
                            <a:srgbClr val="2E74B5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35.864</a:t>
                      </a:r>
                    </a:p>
                  </a:txBody>
                  <a:tcPr marL="43185" marR="43185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2F6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b="1" dirty="0">
                          <a:solidFill>
                            <a:srgbClr val="2E74B5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55.147</a:t>
                      </a:r>
                    </a:p>
                  </a:txBody>
                  <a:tcPr marL="43185" marR="43185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2F6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b="1" dirty="0">
                          <a:solidFill>
                            <a:schemeClr val="accen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15.390</a:t>
                      </a:r>
                    </a:p>
                  </a:txBody>
                  <a:tcPr marL="43185" marR="43185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2F61">
                        <a:tint val="20000"/>
                      </a:srgbClr>
                    </a:solidFill>
                  </a:tcPr>
                </a:tc>
              </a:tr>
              <a:tr h="2428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CONTROL SALUD MENTAL</a:t>
                      </a:r>
                      <a:endParaRPr lang="es-CL" sz="1400" dirty="0">
                        <a:solidFill>
                          <a:srgbClr val="2E74B5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85" marR="43185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2F6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b="1" dirty="0">
                          <a:solidFill>
                            <a:srgbClr val="2E74B5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56.373</a:t>
                      </a:r>
                    </a:p>
                  </a:txBody>
                  <a:tcPr marL="43185" marR="43185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2F6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b="1" dirty="0">
                          <a:solidFill>
                            <a:srgbClr val="2E74B5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58.476</a:t>
                      </a:r>
                    </a:p>
                  </a:txBody>
                  <a:tcPr marL="43185" marR="43185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2F6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b="1" dirty="0">
                          <a:solidFill>
                            <a:srgbClr val="2E74B5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26.069</a:t>
                      </a:r>
                    </a:p>
                  </a:txBody>
                  <a:tcPr marL="43185" marR="43185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2F6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b="1" dirty="0">
                          <a:solidFill>
                            <a:srgbClr val="2E74B5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35.096</a:t>
                      </a:r>
                    </a:p>
                  </a:txBody>
                  <a:tcPr marL="43185" marR="43185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2F6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b="1" dirty="0">
                          <a:solidFill>
                            <a:schemeClr val="accen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10.024</a:t>
                      </a:r>
                    </a:p>
                  </a:txBody>
                  <a:tcPr marL="43185" marR="43185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2F61">
                        <a:tint val="40000"/>
                      </a:srgbClr>
                    </a:solidFill>
                  </a:tcPr>
                </a:tc>
              </a:tr>
              <a:tr h="2428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CONTROL NIÑO SANO</a:t>
                      </a:r>
                      <a:endParaRPr lang="es-CL" sz="1400" dirty="0">
                        <a:solidFill>
                          <a:srgbClr val="2E74B5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85" marR="43185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2F6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b="1" dirty="0">
                          <a:solidFill>
                            <a:srgbClr val="2E74B5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47.167</a:t>
                      </a:r>
                    </a:p>
                  </a:txBody>
                  <a:tcPr marL="43185" marR="43185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2F6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b="1" dirty="0">
                          <a:solidFill>
                            <a:srgbClr val="2E74B5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49.859</a:t>
                      </a:r>
                    </a:p>
                  </a:txBody>
                  <a:tcPr marL="43185" marR="43185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2F6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b="1" dirty="0">
                          <a:solidFill>
                            <a:srgbClr val="2E74B5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23.071</a:t>
                      </a:r>
                    </a:p>
                  </a:txBody>
                  <a:tcPr marL="43185" marR="43185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2F6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b="1" dirty="0">
                          <a:solidFill>
                            <a:srgbClr val="2E74B5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32.662</a:t>
                      </a:r>
                    </a:p>
                  </a:txBody>
                  <a:tcPr marL="43185" marR="43185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2F6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b="1" dirty="0">
                          <a:solidFill>
                            <a:schemeClr val="accen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7.365</a:t>
                      </a:r>
                    </a:p>
                  </a:txBody>
                  <a:tcPr marL="43185" marR="43185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2F61">
                        <a:tint val="20000"/>
                      </a:srgbClr>
                    </a:solidFill>
                  </a:tcPr>
                </a:tc>
              </a:tr>
              <a:tr h="2902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DEPENDENCIA LEVE (total de usuarios)</a:t>
                      </a:r>
                      <a:endParaRPr lang="es-CL" sz="1400">
                        <a:solidFill>
                          <a:srgbClr val="2E74B5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85" marR="43185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2F6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b="1" dirty="0">
                          <a:solidFill>
                            <a:srgbClr val="2E74B5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344</a:t>
                      </a:r>
                    </a:p>
                  </a:txBody>
                  <a:tcPr marL="43185" marR="43185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2F6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b="1" dirty="0">
                          <a:solidFill>
                            <a:srgbClr val="2E74B5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430</a:t>
                      </a:r>
                    </a:p>
                  </a:txBody>
                  <a:tcPr marL="43185" marR="43185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2F6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b="1" dirty="0">
                          <a:solidFill>
                            <a:srgbClr val="2E74B5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387</a:t>
                      </a:r>
                    </a:p>
                  </a:txBody>
                  <a:tcPr marL="43185" marR="43185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2F6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b="1" dirty="0">
                          <a:solidFill>
                            <a:srgbClr val="2E74B5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220</a:t>
                      </a:r>
                    </a:p>
                  </a:txBody>
                  <a:tcPr marL="43185" marR="43185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2F6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CL" sz="1400" b="1" dirty="0">
                        <a:solidFill>
                          <a:schemeClr val="accent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85" marR="43185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2F61">
                        <a:tint val="40000"/>
                      </a:srgbClr>
                    </a:solidFill>
                  </a:tcPr>
                </a:tc>
              </a:tr>
              <a:tr h="3490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DEPENDENCIA MODERADA (total de usuarios)</a:t>
                      </a:r>
                      <a:endParaRPr lang="es-CL" sz="1400" dirty="0">
                        <a:solidFill>
                          <a:srgbClr val="2E74B5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85" marR="43185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2F6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b="1" dirty="0">
                          <a:solidFill>
                            <a:srgbClr val="2E74B5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217</a:t>
                      </a:r>
                    </a:p>
                  </a:txBody>
                  <a:tcPr marL="43185" marR="43185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2F6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b="1" dirty="0">
                          <a:solidFill>
                            <a:srgbClr val="2E74B5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219</a:t>
                      </a:r>
                    </a:p>
                  </a:txBody>
                  <a:tcPr marL="43185" marR="43185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2F6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b="1" dirty="0">
                          <a:solidFill>
                            <a:srgbClr val="2E74B5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159</a:t>
                      </a:r>
                    </a:p>
                  </a:txBody>
                  <a:tcPr marL="43185" marR="43185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2F6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b="1" dirty="0">
                          <a:solidFill>
                            <a:srgbClr val="2E74B5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176</a:t>
                      </a:r>
                    </a:p>
                  </a:txBody>
                  <a:tcPr marL="43185" marR="43185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2F6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CL" sz="1400" b="1" dirty="0">
                        <a:solidFill>
                          <a:schemeClr val="accent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85" marR="43185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2F61">
                        <a:tint val="20000"/>
                      </a:srgbClr>
                    </a:solidFill>
                  </a:tcPr>
                </a:tc>
              </a:tr>
              <a:tr h="3195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DEPENDENCIA SEVERA (total de usuarios)</a:t>
                      </a:r>
                      <a:endParaRPr lang="es-CL" sz="1400">
                        <a:solidFill>
                          <a:srgbClr val="2E74B5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85" marR="43185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2F6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b="1" dirty="0">
                          <a:solidFill>
                            <a:srgbClr val="2E74B5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723</a:t>
                      </a:r>
                    </a:p>
                  </a:txBody>
                  <a:tcPr marL="43185" marR="43185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2F6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b="1" dirty="0">
                          <a:solidFill>
                            <a:srgbClr val="2E74B5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788</a:t>
                      </a:r>
                    </a:p>
                  </a:txBody>
                  <a:tcPr marL="43185" marR="43185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2F6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b="1" dirty="0">
                          <a:solidFill>
                            <a:srgbClr val="2E74B5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686</a:t>
                      </a:r>
                    </a:p>
                  </a:txBody>
                  <a:tcPr marL="43185" marR="43185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2F6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b="1" dirty="0">
                          <a:solidFill>
                            <a:srgbClr val="2E74B5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828</a:t>
                      </a:r>
                    </a:p>
                  </a:txBody>
                  <a:tcPr marL="43185" marR="43185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2F6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CL" sz="1400" b="1" dirty="0">
                        <a:solidFill>
                          <a:schemeClr val="accent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85" marR="43185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2F61">
                        <a:tint val="40000"/>
                      </a:srgbClr>
                    </a:solidFill>
                  </a:tcPr>
                </a:tc>
              </a:tr>
              <a:tr h="2428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CONTROL ADOLESCENTE</a:t>
                      </a:r>
                      <a:endParaRPr lang="es-CL" sz="1400" dirty="0">
                        <a:solidFill>
                          <a:srgbClr val="2E74B5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85" marR="43185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2F6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b="1" dirty="0">
                          <a:solidFill>
                            <a:srgbClr val="2E74B5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6.498</a:t>
                      </a:r>
                    </a:p>
                  </a:txBody>
                  <a:tcPr marL="43185" marR="43185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2F6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b="1" dirty="0">
                          <a:solidFill>
                            <a:srgbClr val="2E74B5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6.671</a:t>
                      </a:r>
                    </a:p>
                  </a:txBody>
                  <a:tcPr marL="43185" marR="43185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2F6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b="1" dirty="0">
                          <a:solidFill>
                            <a:srgbClr val="2E74B5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1.460</a:t>
                      </a:r>
                    </a:p>
                  </a:txBody>
                  <a:tcPr marL="43185" marR="43185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2F6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b="1" dirty="0">
                          <a:solidFill>
                            <a:srgbClr val="2E74B5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4.091</a:t>
                      </a:r>
                    </a:p>
                  </a:txBody>
                  <a:tcPr marL="43185" marR="43185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2F6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b="1" dirty="0">
                          <a:solidFill>
                            <a:schemeClr val="accen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571</a:t>
                      </a:r>
                    </a:p>
                  </a:txBody>
                  <a:tcPr marL="43185" marR="43185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2F61">
                        <a:tint val="20000"/>
                      </a:srgbClr>
                    </a:solidFill>
                  </a:tcPr>
                </a:tc>
              </a:tr>
              <a:tr h="2248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EMP</a:t>
                      </a:r>
                      <a:endParaRPr lang="es-CL" sz="1400" dirty="0">
                        <a:solidFill>
                          <a:srgbClr val="2E74B5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85" marR="43185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2F6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b="1" dirty="0">
                          <a:solidFill>
                            <a:srgbClr val="2E74B5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27.820</a:t>
                      </a:r>
                    </a:p>
                  </a:txBody>
                  <a:tcPr marL="43185" marR="43185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2F6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b="1" dirty="0">
                          <a:solidFill>
                            <a:srgbClr val="2E74B5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31.125</a:t>
                      </a:r>
                    </a:p>
                  </a:txBody>
                  <a:tcPr marL="43185" marR="43185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2F6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b="1" dirty="0">
                          <a:solidFill>
                            <a:srgbClr val="2E74B5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6.328</a:t>
                      </a:r>
                    </a:p>
                  </a:txBody>
                  <a:tcPr marL="43185" marR="43185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2F6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b="1" dirty="0">
                          <a:solidFill>
                            <a:srgbClr val="2E74B5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9.415</a:t>
                      </a:r>
                    </a:p>
                  </a:txBody>
                  <a:tcPr marL="43185" marR="43185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2F6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b="1" dirty="0">
                          <a:solidFill>
                            <a:schemeClr val="accen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2.971</a:t>
                      </a:r>
                    </a:p>
                  </a:txBody>
                  <a:tcPr marL="43185" marR="43185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2F61">
                        <a:tint val="40000"/>
                      </a:srgbClr>
                    </a:solidFill>
                  </a:tcPr>
                </a:tc>
              </a:tr>
              <a:tr h="2248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EMPAM</a:t>
                      </a:r>
                      <a:endParaRPr lang="es-CL" sz="1400" dirty="0">
                        <a:solidFill>
                          <a:srgbClr val="2E74B5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85" marR="43185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2F6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b="1" dirty="0">
                          <a:solidFill>
                            <a:srgbClr val="2E74B5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11.003</a:t>
                      </a:r>
                    </a:p>
                  </a:txBody>
                  <a:tcPr marL="43185" marR="43185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2F6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b="1" dirty="0">
                          <a:solidFill>
                            <a:srgbClr val="2E74B5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11.495</a:t>
                      </a:r>
                    </a:p>
                  </a:txBody>
                  <a:tcPr marL="43185" marR="43185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2F6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b="1" dirty="0">
                          <a:solidFill>
                            <a:srgbClr val="2E74B5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2.990</a:t>
                      </a:r>
                    </a:p>
                  </a:txBody>
                  <a:tcPr marL="43185" marR="43185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2F6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b="1" dirty="0">
                          <a:solidFill>
                            <a:srgbClr val="2E74B5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4.483</a:t>
                      </a:r>
                    </a:p>
                  </a:txBody>
                  <a:tcPr marL="43185" marR="43185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2F6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b="1" dirty="0">
                          <a:solidFill>
                            <a:schemeClr val="accen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935</a:t>
                      </a:r>
                    </a:p>
                  </a:txBody>
                  <a:tcPr marL="43185" marR="43185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2F61">
                        <a:tint val="20000"/>
                      </a:srgbClr>
                    </a:solidFill>
                  </a:tcPr>
                </a:tc>
              </a:tr>
              <a:tr h="2624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CONTROL ODONTOLOGICO</a:t>
                      </a:r>
                      <a:endParaRPr lang="es-CL" sz="1400" dirty="0">
                        <a:solidFill>
                          <a:srgbClr val="2E74B5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85" marR="43185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2F6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b="1" dirty="0">
                          <a:solidFill>
                            <a:srgbClr val="2E74B5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55.901</a:t>
                      </a:r>
                    </a:p>
                  </a:txBody>
                  <a:tcPr marL="43185" marR="43185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2F6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b="1" dirty="0">
                          <a:solidFill>
                            <a:srgbClr val="2E74B5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65.579</a:t>
                      </a:r>
                    </a:p>
                  </a:txBody>
                  <a:tcPr marL="43185" marR="43185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2F6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b="1" dirty="0">
                          <a:solidFill>
                            <a:srgbClr val="2E74B5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17.906</a:t>
                      </a:r>
                    </a:p>
                  </a:txBody>
                  <a:tcPr marL="43185" marR="43185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2F6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b="1" dirty="0">
                          <a:solidFill>
                            <a:srgbClr val="2E74B5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18.296</a:t>
                      </a:r>
                    </a:p>
                  </a:txBody>
                  <a:tcPr marL="43185" marR="43185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2F6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b="1" dirty="0">
                          <a:solidFill>
                            <a:schemeClr val="accen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4.662</a:t>
                      </a:r>
                    </a:p>
                  </a:txBody>
                  <a:tcPr marL="43185" marR="43185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2F61">
                        <a:tint val="40000"/>
                      </a:srgbClr>
                    </a:solidFill>
                  </a:tcPr>
                </a:tc>
              </a:tr>
              <a:tr h="273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CONS. MORBILIDAD ODONTOLOGICA</a:t>
                      </a:r>
                      <a:endParaRPr lang="es-CL" sz="1400" dirty="0">
                        <a:solidFill>
                          <a:srgbClr val="2E74B5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85" marR="43185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2F6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b="1" dirty="0">
                          <a:solidFill>
                            <a:srgbClr val="2E74B5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80.884</a:t>
                      </a:r>
                    </a:p>
                  </a:txBody>
                  <a:tcPr marL="43185" marR="43185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2F6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b="1" dirty="0">
                          <a:solidFill>
                            <a:srgbClr val="2E74B5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86.865</a:t>
                      </a:r>
                    </a:p>
                  </a:txBody>
                  <a:tcPr marL="43185" marR="43185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2F6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b="1" dirty="0">
                          <a:solidFill>
                            <a:srgbClr val="2E74B5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32.713</a:t>
                      </a:r>
                    </a:p>
                  </a:txBody>
                  <a:tcPr marL="43185" marR="43185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2F6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b="1" dirty="0">
                          <a:solidFill>
                            <a:srgbClr val="2E74B5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48.829</a:t>
                      </a:r>
                    </a:p>
                  </a:txBody>
                  <a:tcPr marL="43185" marR="43185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2F6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b="1" dirty="0">
                          <a:solidFill>
                            <a:schemeClr val="accen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16.495</a:t>
                      </a:r>
                    </a:p>
                  </a:txBody>
                  <a:tcPr marL="43185" marR="43185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2F61">
                        <a:tint val="20000"/>
                      </a:srgbClr>
                    </a:solidFill>
                  </a:tcPr>
                </a:tc>
              </a:tr>
              <a:tr h="35035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POBLACION MIGRANTE</a:t>
                      </a:r>
                      <a:endParaRPr lang="es-CL" sz="1400" dirty="0">
                        <a:solidFill>
                          <a:srgbClr val="2E74B5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85" marR="43185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2F6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b="1" dirty="0">
                          <a:solidFill>
                            <a:srgbClr val="2E74B5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15.612</a:t>
                      </a:r>
                    </a:p>
                  </a:txBody>
                  <a:tcPr marL="43185" marR="43185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2F6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b="1" dirty="0">
                          <a:solidFill>
                            <a:srgbClr val="2E74B5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18.759</a:t>
                      </a:r>
                    </a:p>
                  </a:txBody>
                  <a:tcPr marL="43185" marR="43185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2F6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b="1" dirty="0">
                          <a:solidFill>
                            <a:srgbClr val="2E74B5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17.149</a:t>
                      </a:r>
                    </a:p>
                  </a:txBody>
                  <a:tcPr marL="43185" marR="43185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2F6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b="1" dirty="0">
                          <a:solidFill>
                            <a:srgbClr val="2E74B5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64.617</a:t>
                      </a:r>
                    </a:p>
                  </a:txBody>
                  <a:tcPr marL="43185" marR="43185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2F6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b="1" dirty="0">
                          <a:solidFill>
                            <a:schemeClr val="accen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9.708 </a:t>
                      </a:r>
                      <a:endParaRPr lang="es-CL" sz="1000" b="1" dirty="0">
                        <a:solidFill>
                          <a:schemeClr val="accent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85" marR="43185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2F61">
                        <a:tint val="40000"/>
                      </a:srgbClr>
                    </a:solidFill>
                  </a:tcPr>
                </a:tc>
              </a:tr>
              <a:tr h="3227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CONTROLES GINECOLOGICOS</a:t>
                      </a:r>
                      <a:endParaRPr lang="es-CL" sz="1400" dirty="0">
                        <a:solidFill>
                          <a:srgbClr val="2E74B5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85" marR="43185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2F6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b="1" dirty="0">
                          <a:solidFill>
                            <a:srgbClr val="2E74B5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16.646</a:t>
                      </a:r>
                    </a:p>
                  </a:txBody>
                  <a:tcPr marL="43185" marR="43185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2F6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b="1" dirty="0">
                          <a:solidFill>
                            <a:srgbClr val="2E74B5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15.790</a:t>
                      </a:r>
                    </a:p>
                  </a:txBody>
                  <a:tcPr marL="43185" marR="43185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2F6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b="1" dirty="0">
                          <a:solidFill>
                            <a:srgbClr val="2E74B5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8.362</a:t>
                      </a:r>
                    </a:p>
                  </a:txBody>
                  <a:tcPr marL="43185" marR="43185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2F6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b="1" dirty="0">
                          <a:solidFill>
                            <a:srgbClr val="2E74B5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13.290</a:t>
                      </a:r>
                    </a:p>
                  </a:txBody>
                  <a:tcPr marL="43185" marR="43185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2F6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b="1" dirty="0">
                          <a:solidFill>
                            <a:schemeClr val="accen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3.120</a:t>
                      </a:r>
                    </a:p>
                  </a:txBody>
                  <a:tcPr marL="43185" marR="43185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2F61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CL" sz="4000" b="1" dirty="0"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Como lo lograremos? </a:t>
            </a:r>
            <a:endParaRPr lang="es-MX" sz="4000" b="1" dirty="0"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96963" y="1651000"/>
            <a:ext cx="10058400" cy="4022725"/>
          </a:xfrm>
        </p:spPr>
        <p:txBody>
          <a:bodyPr/>
          <a:lstStyle/>
          <a:p>
            <a:pPr>
              <a:defRPr/>
            </a:pPr>
            <a:endParaRPr lang="es-CL" dirty="0">
              <a:cs typeface="+mn-cs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s-CL" dirty="0"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Fortalecer el trabajo de los equipos profesionales de manera sectorizada haciendo visible el modelo de salud integral. 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s-CL" dirty="0"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Rescate y búsqueda de población cautiva bajo control que está insistente. 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s-CL" dirty="0"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Transversalizar la importancia de patología oncología en la red, para aumentar la cobertura de PAP y Mamografía. 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s-CL" dirty="0"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Retomar las actividades presenciales al 100%, evitando la repetición de recetas y retomando controles de los programas crónicos. 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s-CL" dirty="0"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Seguimiento a las actividades programadas para el año 2022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s-CL" dirty="0"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Implementación : sistema de </a:t>
            </a:r>
            <a:r>
              <a:rPr lang="es-CL" dirty="0" err="1"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Teletriage</a:t>
            </a:r>
            <a:r>
              <a:rPr lang="es-CL" dirty="0"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que permite la gestión de la demanda por los establecimientos, partiremos con la Comuna de Iquique. </a:t>
            </a:r>
            <a:endParaRPr lang="es-CL" dirty="0">
              <a:cs typeface="+mn-cs"/>
            </a:endParaRPr>
          </a:p>
          <a:p>
            <a:pPr marL="0" indent="0">
              <a:buFont typeface="Calibri" panose="020F0502020204030204" pitchFamily="34" charset="0"/>
              <a:buNone/>
              <a:defRPr/>
            </a:pPr>
            <a:endParaRPr lang="es-CL" dirty="0">
              <a:cs typeface="+mn-cs"/>
            </a:endParaRPr>
          </a:p>
          <a:p>
            <a:pPr>
              <a:defRPr/>
            </a:pPr>
            <a:endParaRPr lang="es-CL" dirty="0">
              <a:cs typeface="+mn-cs"/>
            </a:endParaRPr>
          </a:p>
          <a:p>
            <a:pPr>
              <a:defRPr/>
            </a:pPr>
            <a:endParaRPr lang="es-MX" dirty="0">
              <a:cs typeface="+mn-cs"/>
            </a:endParaRPr>
          </a:p>
        </p:txBody>
      </p:sp>
      <p:pic>
        <p:nvPicPr>
          <p:cNvPr id="81924" name="Picture 2" descr="Definición de Objetivo - Qué es y Concep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238" y="112713"/>
            <a:ext cx="2668587" cy="200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36638" y="817563"/>
            <a:ext cx="10058400" cy="83343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s-MX" sz="4000" b="1" dirty="0"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/>
            </a:r>
            <a:br>
              <a:rPr lang="es-MX" sz="4000" b="1" dirty="0"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</a:br>
            <a:r>
              <a:rPr lang="es-MX" sz="4000" b="1" dirty="0"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Red de Salud Mental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96963" y="1651000"/>
            <a:ext cx="10379075" cy="4022725"/>
          </a:xfrm>
        </p:spPr>
        <p:txBody>
          <a:bodyPr/>
          <a:lstStyle/>
          <a:p>
            <a:pPr marL="0" indent="0">
              <a:buFont typeface="Calibri" panose="020F0502020204030204" pitchFamily="34" charset="0"/>
              <a:buNone/>
              <a:defRPr/>
            </a:pPr>
            <a:endParaRPr lang="es-CL" dirty="0">
              <a:cs typeface="+mn-cs"/>
            </a:endParaRPr>
          </a:p>
          <a:p>
            <a:pPr>
              <a:defRPr/>
            </a:pPr>
            <a:endParaRPr lang="es-CL" dirty="0">
              <a:cs typeface="+mn-cs"/>
            </a:endParaRPr>
          </a:p>
          <a:p>
            <a:pPr>
              <a:defRPr/>
            </a:pPr>
            <a:endParaRPr lang="es-MX" dirty="0">
              <a:cs typeface="+mn-cs"/>
            </a:endParaRPr>
          </a:p>
        </p:txBody>
      </p:sp>
      <p:pic>
        <p:nvPicPr>
          <p:cNvPr id="83972" name="Diagrama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1676400"/>
            <a:ext cx="10185400" cy="412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3" name="Imagen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15692">
            <a:off x="157163" y="5499100"/>
            <a:ext cx="1966912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4" name="Imagen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6" t="6940" r="13611" b="6760"/>
          <a:stretch>
            <a:fillRect/>
          </a:stretch>
        </p:blipFill>
        <p:spPr bwMode="auto">
          <a:xfrm rot="208255">
            <a:off x="3106738" y="5786438"/>
            <a:ext cx="19494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5" name="Imagen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2463" y="5357813"/>
            <a:ext cx="2370137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36638" y="817563"/>
            <a:ext cx="10058400" cy="83343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s-MX" sz="4000" b="1" dirty="0"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/>
            </a:r>
            <a:br>
              <a:rPr lang="es-MX" sz="4000" b="1" dirty="0"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</a:br>
            <a:r>
              <a:rPr lang="es-MX" sz="4000" b="1" dirty="0"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Red de Salud Mental: Producción: Avances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57263" y="1833563"/>
            <a:ext cx="10058400" cy="4022725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Font typeface="Calibri" panose="020F0502020204030204" pitchFamily="34" charset="0"/>
              <a:buNone/>
              <a:defRPr/>
            </a:pPr>
            <a:endParaRPr lang="es-CL" dirty="0">
              <a:cs typeface="+mn-cs"/>
            </a:endParaRPr>
          </a:p>
          <a:p>
            <a:pPr>
              <a:defRPr/>
            </a:pPr>
            <a:endParaRPr lang="es-CL" dirty="0">
              <a:cs typeface="+mn-cs"/>
            </a:endParaRPr>
          </a:p>
          <a:p>
            <a:pPr>
              <a:defRPr/>
            </a:pPr>
            <a:endParaRPr lang="es-MX" dirty="0">
              <a:cs typeface="+mn-cs"/>
            </a:endParaRPr>
          </a:p>
        </p:txBody>
      </p:sp>
      <p:graphicFrame>
        <p:nvGraphicFramePr>
          <p:cNvPr id="86020" name="Gráfico 6"/>
          <p:cNvGraphicFramePr>
            <a:graphicFrameLocks/>
          </p:cNvGraphicFramePr>
          <p:nvPr/>
        </p:nvGraphicFramePr>
        <p:xfrm>
          <a:off x="1203325" y="1833563"/>
          <a:ext cx="5016500" cy="3875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22" name="Gráfico" r:id="rId5" imgW="5023539" imgH="3883489" progId="Excel.Chart.8">
                  <p:embed/>
                </p:oleObj>
              </mc:Choice>
              <mc:Fallback>
                <p:oleObj name="Gráfico" r:id="rId5" imgW="5023539" imgH="3883489" progId="Excel.Chart.8">
                  <p:embed/>
                  <p:pic>
                    <p:nvPicPr>
                      <p:cNvPr id="0" name="Gráfico 6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3325" y="1833563"/>
                        <a:ext cx="5016500" cy="3875087"/>
                      </a:xfrm>
                      <a:prstGeom prst="rect">
                        <a:avLst/>
                      </a:prstGeom>
                      <a:solidFill>
                        <a:srgbClr val="D3F5F6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6021" name="Marcador de contenido 9"/>
          <p:cNvGraphicFramePr>
            <a:graphicFrameLocks/>
          </p:cNvGraphicFramePr>
          <p:nvPr/>
        </p:nvGraphicFramePr>
        <p:xfrm>
          <a:off x="5900738" y="1908175"/>
          <a:ext cx="5478462" cy="3948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23" name="Gráfico" r:id="rId8" imgW="5486876" imgH="3706689" progId="Excel.Chart.8">
                  <p:embed/>
                </p:oleObj>
              </mc:Choice>
              <mc:Fallback>
                <p:oleObj name="Gráfico" r:id="rId8" imgW="5486876" imgH="3706689" progId="Excel.Chart.8">
                  <p:embed/>
                  <p:pic>
                    <p:nvPicPr>
                      <p:cNvPr id="0" name="Marcador de contenido 9"/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00738" y="1908175"/>
                        <a:ext cx="5478462" cy="3948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36638" y="817563"/>
            <a:ext cx="10058400" cy="83343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s-MX" sz="4000" b="1" dirty="0"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/>
            </a:r>
            <a:br>
              <a:rPr lang="es-MX" sz="4000" b="1" dirty="0"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</a:br>
            <a:r>
              <a:rPr lang="es-MX" sz="4000" b="1" dirty="0"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Red de Salud Mental: Producción: Avances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96963" y="1651000"/>
            <a:ext cx="10058400" cy="4022725"/>
          </a:xfrm>
        </p:spPr>
        <p:txBody>
          <a:bodyPr/>
          <a:lstStyle/>
          <a:p>
            <a:pPr marL="0" indent="0">
              <a:buFont typeface="Calibri" panose="020F0502020204030204" pitchFamily="34" charset="0"/>
              <a:buNone/>
              <a:defRPr/>
            </a:pPr>
            <a:endParaRPr lang="es-CL" dirty="0">
              <a:cs typeface="+mn-cs"/>
            </a:endParaRPr>
          </a:p>
          <a:p>
            <a:pPr>
              <a:defRPr/>
            </a:pPr>
            <a:endParaRPr lang="es-CL" dirty="0">
              <a:cs typeface="+mn-cs"/>
            </a:endParaRPr>
          </a:p>
          <a:p>
            <a:pPr>
              <a:defRPr/>
            </a:pPr>
            <a:endParaRPr lang="es-MX" dirty="0">
              <a:cs typeface="+mn-cs"/>
            </a:endParaRPr>
          </a:p>
        </p:txBody>
      </p:sp>
      <p:graphicFrame>
        <p:nvGraphicFramePr>
          <p:cNvPr id="88068" name="Marcador de contenido 12"/>
          <p:cNvGraphicFramePr>
            <a:graphicFrameLocks/>
          </p:cNvGraphicFramePr>
          <p:nvPr/>
        </p:nvGraphicFramePr>
        <p:xfrm>
          <a:off x="2212975" y="1808163"/>
          <a:ext cx="7488238" cy="413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69" name="Chart" r:id="rId5" imgW="7800929" imgH="4533824" progId="Excel.Chart.8">
                  <p:embed/>
                </p:oleObj>
              </mc:Choice>
              <mc:Fallback>
                <p:oleObj name="Chart" r:id="rId5" imgW="7800929" imgH="4533824" progId="Excel.Chart.8">
                  <p:embed/>
                  <p:pic>
                    <p:nvPicPr>
                      <p:cNvPr id="0" name="Marcador de contenido 12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12975" y="1808163"/>
                        <a:ext cx="7488238" cy="4137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ción">
  <a:themeElements>
    <a:clrScheme name="SSI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FF0000"/>
      </a:accent1>
      <a:accent2>
        <a:srgbClr val="0070C0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ció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4917</TotalTime>
  <Words>1686</Words>
  <Application>Microsoft Office PowerPoint</Application>
  <PresentationFormat>Panorámica</PresentationFormat>
  <Paragraphs>345</Paragraphs>
  <Slides>24</Slides>
  <Notes>17</Notes>
  <HiddenSlides>0</HiddenSlides>
  <MMClips>0</MMClips>
  <ScaleCrop>false</ScaleCrop>
  <HeadingPairs>
    <vt:vector size="8" baseType="variant">
      <vt:variant>
        <vt:lpstr>Fuentes usadas</vt:lpstr>
      </vt:variant>
      <vt:variant>
        <vt:i4>14</vt:i4>
      </vt:variant>
      <vt:variant>
        <vt:lpstr>Tema</vt:lpstr>
      </vt:variant>
      <vt:variant>
        <vt:i4>8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47" baseType="lpstr">
      <vt:lpstr>Calibri</vt:lpstr>
      <vt:lpstr>MS PGothic</vt:lpstr>
      <vt:lpstr>Arial</vt:lpstr>
      <vt:lpstr>Calibri Light</vt:lpstr>
      <vt:lpstr>Verdana</vt:lpstr>
      <vt:lpstr>ヒラギノ角ゴ Pro W3</vt:lpstr>
      <vt:lpstr>Cambria</vt:lpstr>
      <vt:lpstr>Open Sans Light</vt:lpstr>
      <vt:lpstr>Poppins SemiBold</vt:lpstr>
      <vt:lpstr>League Spartan</vt:lpstr>
      <vt:lpstr>Candara</vt:lpstr>
      <vt:lpstr>Times New Roman</vt:lpstr>
      <vt:lpstr>Wingdings</vt:lpstr>
      <vt:lpstr>gobCL</vt:lpstr>
      <vt:lpstr>Retrospección</vt:lpstr>
      <vt:lpstr>7_Office Theme</vt:lpstr>
      <vt:lpstr>1_Office Theme</vt:lpstr>
      <vt:lpstr>9_Office Theme</vt:lpstr>
      <vt:lpstr>10_Office Theme</vt:lpstr>
      <vt:lpstr>Tema de Office</vt:lpstr>
      <vt:lpstr>11_Office Theme</vt:lpstr>
      <vt:lpstr>2_Office Theme</vt:lpstr>
      <vt:lpstr>Gráfico de Microsoft Excel</vt:lpstr>
      <vt:lpstr>Reactivación de la Red Asistencial SUBDIRECCION GESTIÓN ASISTENCIAL </vt:lpstr>
      <vt:lpstr>Presentación de PowerPoint</vt:lpstr>
      <vt:lpstr>Principales Limitantes :</vt:lpstr>
      <vt:lpstr>Estrategias Atención Primaria :</vt:lpstr>
      <vt:lpstr>Atención Primaria : Producción: Avances  </vt:lpstr>
      <vt:lpstr>Como lo lograremos? </vt:lpstr>
      <vt:lpstr> Red de Salud Mental</vt:lpstr>
      <vt:lpstr> Red de Salud Mental: Producción: Avances</vt:lpstr>
      <vt:lpstr> Red de Salud Mental: Producción: Avances</vt:lpstr>
      <vt:lpstr>Estrategias Atención Secundaria :</vt:lpstr>
      <vt:lpstr>Como lo lograremos? </vt:lpstr>
      <vt:lpstr>Como lo lograremos? </vt:lpstr>
      <vt:lpstr>  </vt:lpstr>
      <vt:lpstr>Presentación de PowerPoint</vt:lpstr>
      <vt:lpstr>Presentación de PowerPoint</vt:lpstr>
      <vt:lpstr>Presentación de PowerPoint</vt:lpstr>
      <vt:lpstr>Estrategias Atención Terciaria :</vt:lpstr>
      <vt:lpstr>Como lo lograremos? </vt:lpstr>
      <vt:lpstr>  </vt:lpstr>
      <vt:lpstr>2019-2020-2021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INFORME VISITA HOSPITAL CURICÓ Y PLAN DE TRABAJO PROPUESTO</dc:title>
  <dc:creator>andres dinamarca</dc:creator>
  <cp:lastModifiedBy>afigueroa</cp:lastModifiedBy>
  <cp:revision>253</cp:revision>
  <cp:lastPrinted>2019-09-30T13:06:16Z</cp:lastPrinted>
  <dcterms:created xsi:type="dcterms:W3CDTF">2019-06-04T14:14:14Z</dcterms:created>
  <dcterms:modified xsi:type="dcterms:W3CDTF">2022-06-17T14:05:47Z</dcterms:modified>
</cp:coreProperties>
</file>