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3499" r:id="rId3"/>
    <p:sldId id="3500" r:id="rId4"/>
    <p:sldId id="3501" r:id="rId5"/>
    <p:sldId id="3502" r:id="rId6"/>
    <p:sldId id="287" r:id="rId7"/>
    <p:sldId id="288" r:id="rId8"/>
    <p:sldId id="283" r:id="rId9"/>
    <p:sldId id="284" r:id="rId10"/>
    <p:sldId id="286" r:id="rId11"/>
    <p:sldId id="3498" r:id="rId12"/>
    <p:sldId id="294" r:id="rId13"/>
    <p:sldId id="3504" r:id="rId14"/>
    <p:sldId id="3503"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7"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7D11A-B0FE-403F-8577-59930F7164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8DDB9C0E-BE10-4967-B5CD-65505242F552}">
      <dgm:prSet phldrT="[Texto]"/>
      <dgm:spPr/>
      <dgm:t>
        <a:bodyPr/>
        <a:lstStyle/>
        <a:p>
          <a:r>
            <a:rPr lang="es-CL" dirty="0"/>
            <a:t>Jefe DRSM</a:t>
          </a:r>
        </a:p>
      </dgm:t>
    </dgm:pt>
    <dgm:pt modelId="{EB636BC7-ECE6-4A89-803B-F846C5D45926}" type="parTrans" cxnId="{C8825F52-5F8D-4061-B35F-7EAE85EC4A51}">
      <dgm:prSet/>
      <dgm:spPr/>
      <dgm:t>
        <a:bodyPr/>
        <a:lstStyle/>
        <a:p>
          <a:endParaRPr lang="es-CL"/>
        </a:p>
      </dgm:t>
    </dgm:pt>
    <dgm:pt modelId="{BE4652F7-945C-4B1D-A969-B71BAB3BB254}" type="sibTrans" cxnId="{C8825F52-5F8D-4061-B35F-7EAE85EC4A51}">
      <dgm:prSet/>
      <dgm:spPr/>
      <dgm:t>
        <a:bodyPr/>
        <a:lstStyle/>
        <a:p>
          <a:endParaRPr lang="es-CL"/>
        </a:p>
      </dgm:t>
    </dgm:pt>
    <dgm:pt modelId="{5A0FDBDA-794A-49D6-A47A-45CC89E58408}">
      <dgm:prSet phldrT="[Texto]"/>
      <dgm:spPr/>
      <dgm:t>
        <a:bodyPr/>
        <a:lstStyle/>
        <a:p>
          <a:r>
            <a:rPr lang="es-CL" dirty="0"/>
            <a:t>Unidad Gestión del Modelo y Procesos Clínicos </a:t>
          </a:r>
        </a:p>
      </dgm:t>
    </dgm:pt>
    <dgm:pt modelId="{9C7BB4A2-7BF9-4B12-AD35-12E5D2E99B80}" type="parTrans" cxnId="{D04EF2AA-A5DB-47BF-B5B5-9D33A7FAD88D}">
      <dgm:prSet/>
      <dgm:spPr/>
      <dgm:t>
        <a:bodyPr/>
        <a:lstStyle/>
        <a:p>
          <a:endParaRPr lang="es-CL"/>
        </a:p>
      </dgm:t>
    </dgm:pt>
    <dgm:pt modelId="{AC580D19-1ED5-486B-BBD1-FB2E3088A372}" type="sibTrans" cxnId="{D04EF2AA-A5DB-47BF-B5B5-9D33A7FAD88D}">
      <dgm:prSet/>
      <dgm:spPr/>
      <dgm:t>
        <a:bodyPr/>
        <a:lstStyle/>
        <a:p>
          <a:endParaRPr lang="es-CL"/>
        </a:p>
      </dgm:t>
    </dgm:pt>
    <dgm:pt modelId="{1283C9C0-1A2F-42B8-B710-AAD27183992D}">
      <dgm:prSet phldrT="[Texto]"/>
      <dgm:spPr/>
      <dgm:t>
        <a:bodyPr/>
        <a:lstStyle/>
        <a:p>
          <a:r>
            <a:rPr lang="es-CL" dirty="0"/>
            <a:t>Unidad de Planes y programas </a:t>
          </a:r>
        </a:p>
      </dgm:t>
    </dgm:pt>
    <dgm:pt modelId="{47700F53-4B8E-4C44-8C97-B09D39E33E5A}" type="parTrans" cxnId="{44BBE031-4AE8-4A30-B7B1-DB46FD310021}">
      <dgm:prSet/>
      <dgm:spPr/>
      <dgm:t>
        <a:bodyPr/>
        <a:lstStyle/>
        <a:p>
          <a:endParaRPr lang="es-CL"/>
        </a:p>
      </dgm:t>
    </dgm:pt>
    <dgm:pt modelId="{04D2EFD7-04C9-4572-96F2-3079F0698DCD}" type="sibTrans" cxnId="{44BBE031-4AE8-4A30-B7B1-DB46FD310021}">
      <dgm:prSet/>
      <dgm:spPr/>
      <dgm:t>
        <a:bodyPr/>
        <a:lstStyle/>
        <a:p>
          <a:endParaRPr lang="es-CL"/>
        </a:p>
      </dgm:t>
    </dgm:pt>
    <dgm:pt modelId="{770248DF-8516-4EB2-9349-F1F2D21284DA}">
      <dgm:prSet phldrT="[Texto]"/>
      <dgm:spPr/>
      <dgm:t>
        <a:bodyPr/>
        <a:lstStyle/>
        <a:p>
          <a:r>
            <a:rPr lang="es-CL" dirty="0"/>
            <a:t>Unidad de gestión administrativa y organizacional</a:t>
          </a:r>
        </a:p>
      </dgm:t>
    </dgm:pt>
    <dgm:pt modelId="{CEA6DCBD-AD04-4D4F-BCFB-D51CA827C296}" type="parTrans" cxnId="{0D961DE0-5C2A-43BC-A92A-A02018880DF4}">
      <dgm:prSet/>
      <dgm:spPr/>
      <dgm:t>
        <a:bodyPr/>
        <a:lstStyle/>
        <a:p>
          <a:endParaRPr lang="es-CL"/>
        </a:p>
      </dgm:t>
    </dgm:pt>
    <dgm:pt modelId="{772D8150-BE76-43ED-ABD4-F145B10011F5}" type="sibTrans" cxnId="{0D961DE0-5C2A-43BC-A92A-A02018880DF4}">
      <dgm:prSet/>
      <dgm:spPr/>
      <dgm:t>
        <a:bodyPr/>
        <a:lstStyle/>
        <a:p>
          <a:endParaRPr lang="es-CL"/>
        </a:p>
      </dgm:t>
    </dgm:pt>
    <dgm:pt modelId="{16E6E072-6731-4AC0-844E-91580625EF26}">
      <dgm:prSet phldrT="[Texto]"/>
      <dgm:spPr/>
      <dgm:t>
        <a:bodyPr/>
        <a:lstStyle/>
        <a:p>
          <a:r>
            <a:rPr lang="es-CL" dirty="0"/>
            <a:t>Unidad de Dispositivos Residenciales de Salud</a:t>
          </a:r>
        </a:p>
      </dgm:t>
    </dgm:pt>
    <dgm:pt modelId="{6C135D71-16A3-4E60-8597-47F0837AA59E}" type="parTrans" cxnId="{1F512B36-DE3E-4560-96B3-DCE2C1DCF898}">
      <dgm:prSet/>
      <dgm:spPr/>
      <dgm:t>
        <a:bodyPr/>
        <a:lstStyle/>
        <a:p>
          <a:endParaRPr lang="es-CL"/>
        </a:p>
      </dgm:t>
    </dgm:pt>
    <dgm:pt modelId="{DC5B4F60-BA83-4682-8FF8-7B4DF615053A}" type="sibTrans" cxnId="{1F512B36-DE3E-4560-96B3-DCE2C1DCF898}">
      <dgm:prSet/>
      <dgm:spPr/>
      <dgm:t>
        <a:bodyPr/>
        <a:lstStyle/>
        <a:p>
          <a:endParaRPr lang="es-CL"/>
        </a:p>
      </dgm:t>
    </dgm:pt>
    <dgm:pt modelId="{9CDCEB43-CCE0-4C86-AF47-9FC37B1B8D31}" type="pres">
      <dgm:prSet presAssocID="{5BA7D11A-B0FE-403F-8577-59930F716435}" presName="hierChild1" presStyleCnt="0">
        <dgm:presLayoutVars>
          <dgm:orgChart val="1"/>
          <dgm:chPref val="1"/>
          <dgm:dir/>
          <dgm:animOne val="branch"/>
          <dgm:animLvl val="lvl"/>
          <dgm:resizeHandles/>
        </dgm:presLayoutVars>
      </dgm:prSet>
      <dgm:spPr/>
    </dgm:pt>
    <dgm:pt modelId="{9A46F865-7ADA-4FDB-983D-C19BAAA79A23}" type="pres">
      <dgm:prSet presAssocID="{8DDB9C0E-BE10-4967-B5CD-65505242F552}" presName="hierRoot1" presStyleCnt="0">
        <dgm:presLayoutVars>
          <dgm:hierBranch val="init"/>
        </dgm:presLayoutVars>
      </dgm:prSet>
      <dgm:spPr/>
    </dgm:pt>
    <dgm:pt modelId="{6065A78E-3274-48F5-BAA2-5C357D7EFD9D}" type="pres">
      <dgm:prSet presAssocID="{8DDB9C0E-BE10-4967-B5CD-65505242F552}" presName="rootComposite1" presStyleCnt="0"/>
      <dgm:spPr/>
    </dgm:pt>
    <dgm:pt modelId="{8A037419-3065-4EC4-A021-CD201B3F7D69}" type="pres">
      <dgm:prSet presAssocID="{8DDB9C0E-BE10-4967-B5CD-65505242F552}" presName="rootText1" presStyleLbl="node0" presStyleIdx="0" presStyleCnt="1" custLinFactNeighborX="1655" custLinFactNeighborY="5182">
        <dgm:presLayoutVars>
          <dgm:chPref val="3"/>
        </dgm:presLayoutVars>
      </dgm:prSet>
      <dgm:spPr/>
    </dgm:pt>
    <dgm:pt modelId="{AC0AD970-917C-4A12-BFA1-F125E678FC36}" type="pres">
      <dgm:prSet presAssocID="{8DDB9C0E-BE10-4967-B5CD-65505242F552}" presName="rootConnector1" presStyleLbl="node1" presStyleIdx="0" presStyleCnt="0"/>
      <dgm:spPr/>
    </dgm:pt>
    <dgm:pt modelId="{AFC1AF02-5C94-46DB-A71C-4C8D2F33F1E0}" type="pres">
      <dgm:prSet presAssocID="{8DDB9C0E-BE10-4967-B5CD-65505242F552}" presName="hierChild2" presStyleCnt="0"/>
      <dgm:spPr/>
    </dgm:pt>
    <dgm:pt modelId="{77D6FB29-8EFD-4D12-AAD4-476209E66076}" type="pres">
      <dgm:prSet presAssocID="{9C7BB4A2-7BF9-4B12-AD35-12E5D2E99B80}" presName="Name37" presStyleLbl="parChTrans1D2" presStyleIdx="0" presStyleCnt="4"/>
      <dgm:spPr/>
    </dgm:pt>
    <dgm:pt modelId="{3139AAAC-F479-4721-BAD1-9CA1FC6B8367}" type="pres">
      <dgm:prSet presAssocID="{5A0FDBDA-794A-49D6-A47A-45CC89E58408}" presName="hierRoot2" presStyleCnt="0">
        <dgm:presLayoutVars>
          <dgm:hierBranch val="init"/>
        </dgm:presLayoutVars>
      </dgm:prSet>
      <dgm:spPr/>
    </dgm:pt>
    <dgm:pt modelId="{24306D1E-C6F8-43C8-A66E-54BA6A6992B2}" type="pres">
      <dgm:prSet presAssocID="{5A0FDBDA-794A-49D6-A47A-45CC89E58408}" presName="rootComposite" presStyleCnt="0"/>
      <dgm:spPr/>
    </dgm:pt>
    <dgm:pt modelId="{4C9049C7-FDFF-4F42-885C-5FD9DF3E8900}" type="pres">
      <dgm:prSet presAssocID="{5A0FDBDA-794A-49D6-A47A-45CC89E58408}" presName="rootText" presStyleLbl="node2" presStyleIdx="0" presStyleCnt="4">
        <dgm:presLayoutVars>
          <dgm:chPref val="3"/>
        </dgm:presLayoutVars>
      </dgm:prSet>
      <dgm:spPr/>
    </dgm:pt>
    <dgm:pt modelId="{99B092FC-52BA-4FED-BC9A-B7C6683683D7}" type="pres">
      <dgm:prSet presAssocID="{5A0FDBDA-794A-49D6-A47A-45CC89E58408}" presName="rootConnector" presStyleLbl="node2" presStyleIdx="0" presStyleCnt="4"/>
      <dgm:spPr/>
    </dgm:pt>
    <dgm:pt modelId="{240E7C4D-8980-42F2-959D-240DE2C80661}" type="pres">
      <dgm:prSet presAssocID="{5A0FDBDA-794A-49D6-A47A-45CC89E58408}" presName="hierChild4" presStyleCnt="0"/>
      <dgm:spPr/>
    </dgm:pt>
    <dgm:pt modelId="{7C7AFF9D-C5B7-47F5-B6A4-4CAF44CCB44D}" type="pres">
      <dgm:prSet presAssocID="{5A0FDBDA-794A-49D6-A47A-45CC89E58408}" presName="hierChild5" presStyleCnt="0"/>
      <dgm:spPr/>
    </dgm:pt>
    <dgm:pt modelId="{DB874BFE-6273-4737-B648-B3A2A14C6CE6}" type="pres">
      <dgm:prSet presAssocID="{47700F53-4B8E-4C44-8C97-B09D39E33E5A}" presName="Name37" presStyleLbl="parChTrans1D2" presStyleIdx="1" presStyleCnt="4"/>
      <dgm:spPr/>
    </dgm:pt>
    <dgm:pt modelId="{0A753E51-C678-4843-88AF-18E9AC89471F}" type="pres">
      <dgm:prSet presAssocID="{1283C9C0-1A2F-42B8-B710-AAD27183992D}" presName="hierRoot2" presStyleCnt="0">
        <dgm:presLayoutVars>
          <dgm:hierBranch val="init"/>
        </dgm:presLayoutVars>
      </dgm:prSet>
      <dgm:spPr/>
    </dgm:pt>
    <dgm:pt modelId="{4B1F753E-C783-45A9-985F-4126461D4944}" type="pres">
      <dgm:prSet presAssocID="{1283C9C0-1A2F-42B8-B710-AAD27183992D}" presName="rootComposite" presStyleCnt="0"/>
      <dgm:spPr/>
    </dgm:pt>
    <dgm:pt modelId="{E50CCE0C-1A38-4799-97E3-5F24879D018F}" type="pres">
      <dgm:prSet presAssocID="{1283C9C0-1A2F-42B8-B710-AAD27183992D}" presName="rootText" presStyleLbl="node2" presStyleIdx="1" presStyleCnt="4">
        <dgm:presLayoutVars>
          <dgm:chPref val="3"/>
        </dgm:presLayoutVars>
      </dgm:prSet>
      <dgm:spPr/>
    </dgm:pt>
    <dgm:pt modelId="{03BBBE4F-6E94-4A5A-8D56-21381D943CC6}" type="pres">
      <dgm:prSet presAssocID="{1283C9C0-1A2F-42B8-B710-AAD27183992D}" presName="rootConnector" presStyleLbl="node2" presStyleIdx="1" presStyleCnt="4"/>
      <dgm:spPr/>
    </dgm:pt>
    <dgm:pt modelId="{8D1D2353-3EA6-4363-8CBD-E67B0D9DFC30}" type="pres">
      <dgm:prSet presAssocID="{1283C9C0-1A2F-42B8-B710-AAD27183992D}" presName="hierChild4" presStyleCnt="0"/>
      <dgm:spPr/>
    </dgm:pt>
    <dgm:pt modelId="{26D91732-DDC9-4780-886A-6A9E6626ACAC}" type="pres">
      <dgm:prSet presAssocID="{1283C9C0-1A2F-42B8-B710-AAD27183992D}" presName="hierChild5" presStyleCnt="0"/>
      <dgm:spPr/>
    </dgm:pt>
    <dgm:pt modelId="{4386F266-CDE2-47B2-8C41-8812C9AA77A1}" type="pres">
      <dgm:prSet presAssocID="{CEA6DCBD-AD04-4D4F-BCFB-D51CA827C296}" presName="Name37" presStyleLbl="parChTrans1D2" presStyleIdx="2" presStyleCnt="4"/>
      <dgm:spPr/>
    </dgm:pt>
    <dgm:pt modelId="{0001E1EB-605A-4FE4-88F4-13DA9F3BC6EE}" type="pres">
      <dgm:prSet presAssocID="{770248DF-8516-4EB2-9349-F1F2D21284DA}" presName="hierRoot2" presStyleCnt="0">
        <dgm:presLayoutVars>
          <dgm:hierBranch val="init"/>
        </dgm:presLayoutVars>
      </dgm:prSet>
      <dgm:spPr/>
    </dgm:pt>
    <dgm:pt modelId="{FBFE3956-48AC-40F2-A1FF-540D8EB7607F}" type="pres">
      <dgm:prSet presAssocID="{770248DF-8516-4EB2-9349-F1F2D21284DA}" presName="rootComposite" presStyleCnt="0"/>
      <dgm:spPr/>
    </dgm:pt>
    <dgm:pt modelId="{A3D9A45D-C4A4-4A3E-B90D-2BE3AD7BC25D}" type="pres">
      <dgm:prSet presAssocID="{770248DF-8516-4EB2-9349-F1F2D21284DA}" presName="rootText" presStyleLbl="node2" presStyleIdx="2" presStyleCnt="4">
        <dgm:presLayoutVars>
          <dgm:chPref val="3"/>
        </dgm:presLayoutVars>
      </dgm:prSet>
      <dgm:spPr/>
    </dgm:pt>
    <dgm:pt modelId="{A6090253-9956-4BDA-9CE2-5BFCA1C42CBC}" type="pres">
      <dgm:prSet presAssocID="{770248DF-8516-4EB2-9349-F1F2D21284DA}" presName="rootConnector" presStyleLbl="node2" presStyleIdx="2" presStyleCnt="4"/>
      <dgm:spPr/>
    </dgm:pt>
    <dgm:pt modelId="{C1D10CE0-04C7-4463-9CC6-B114909AAC8E}" type="pres">
      <dgm:prSet presAssocID="{770248DF-8516-4EB2-9349-F1F2D21284DA}" presName="hierChild4" presStyleCnt="0"/>
      <dgm:spPr/>
    </dgm:pt>
    <dgm:pt modelId="{9C04DB29-7B30-43F4-98A3-7D862684502F}" type="pres">
      <dgm:prSet presAssocID="{770248DF-8516-4EB2-9349-F1F2D21284DA}" presName="hierChild5" presStyleCnt="0"/>
      <dgm:spPr/>
    </dgm:pt>
    <dgm:pt modelId="{097346FD-B35A-43C5-8FBE-6C8D544C5EEC}" type="pres">
      <dgm:prSet presAssocID="{6C135D71-16A3-4E60-8597-47F0837AA59E}" presName="Name37" presStyleLbl="parChTrans1D2" presStyleIdx="3" presStyleCnt="4"/>
      <dgm:spPr/>
    </dgm:pt>
    <dgm:pt modelId="{E0B481B3-3708-4B5E-9A19-EFEE64311D07}" type="pres">
      <dgm:prSet presAssocID="{16E6E072-6731-4AC0-844E-91580625EF26}" presName="hierRoot2" presStyleCnt="0">
        <dgm:presLayoutVars>
          <dgm:hierBranch val="init"/>
        </dgm:presLayoutVars>
      </dgm:prSet>
      <dgm:spPr/>
    </dgm:pt>
    <dgm:pt modelId="{810F4622-07A0-4E21-8B9B-E6FBB3D79840}" type="pres">
      <dgm:prSet presAssocID="{16E6E072-6731-4AC0-844E-91580625EF26}" presName="rootComposite" presStyleCnt="0"/>
      <dgm:spPr/>
    </dgm:pt>
    <dgm:pt modelId="{5FFC4858-4E81-4758-B3DF-64C17811EFAB}" type="pres">
      <dgm:prSet presAssocID="{16E6E072-6731-4AC0-844E-91580625EF26}" presName="rootText" presStyleLbl="node2" presStyleIdx="3" presStyleCnt="4">
        <dgm:presLayoutVars>
          <dgm:chPref val="3"/>
        </dgm:presLayoutVars>
      </dgm:prSet>
      <dgm:spPr/>
    </dgm:pt>
    <dgm:pt modelId="{D7200A10-C776-4D0E-A69D-884A96ADA2F8}" type="pres">
      <dgm:prSet presAssocID="{16E6E072-6731-4AC0-844E-91580625EF26}" presName="rootConnector" presStyleLbl="node2" presStyleIdx="3" presStyleCnt="4"/>
      <dgm:spPr/>
    </dgm:pt>
    <dgm:pt modelId="{C6F74102-C891-4F87-A1AE-C624019626D7}" type="pres">
      <dgm:prSet presAssocID="{16E6E072-6731-4AC0-844E-91580625EF26}" presName="hierChild4" presStyleCnt="0"/>
      <dgm:spPr/>
    </dgm:pt>
    <dgm:pt modelId="{E40A619F-9419-498E-A5FF-B42B4C07A1F2}" type="pres">
      <dgm:prSet presAssocID="{16E6E072-6731-4AC0-844E-91580625EF26}" presName="hierChild5" presStyleCnt="0"/>
      <dgm:spPr/>
    </dgm:pt>
    <dgm:pt modelId="{DADDD9C6-A297-41FA-88D6-9F9A518B0EB3}" type="pres">
      <dgm:prSet presAssocID="{8DDB9C0E-BE10-4967-B5CD-65505242F552}" presName="hierChild3" presStyleCnt="0"/>
      <dgm:spPr/>
    </dgm:pt>
  </dgm:ptLst>
  <dgm:cxnLst>
    <dgm:cxn modelId="{5238290B-32C3-4817-A680-88A27DE9DFFB}" type="presOf" srcId="{8DDB9C0E-BE10-4967-B5CD-65505242F552}" destId="{AC0AD970-917C-4A12-BFA1-F125E678FC36}" srcOrd="1" destOrd="0" presId="urn:microsoft.com/office/officeart/2005/8/layout/orgChart1"/>
    <dgm:cxn modelId="{C6DE3F0D-98FC-406C-A127-B5E32CCDF980}" type="presOf" srcId="{9C7BB4A2-7BF9-4B12-AD35-12E5D2E99B80}" destId="{77D6FB29-8EFD-4D12-AAD4-476209E66076}" srcOrd="0" destOrd="0" presId="urn:microsoft.com/office/officeart/2005/8/layout/orgChart1"/>
    <dgm:cxn modelId="{64E4570E-4709-4FD3-B9CF-570C7C36CA63}" type="presOf" srcId="{1283C9C0-1A2F-42B8-B710-AAD27183992D}" destId="{E50CCE0C-1A38-4799-97E3-5F24879D018F}" srcOrd="0" destOrd="0" presId="urn:microsoft.com/office/officeart/2005/8/layout/orgChart1"/>
    <dgm:cxn modelId="{44BBE031-4AE8-4A30-B7B1-DB46FD310021}" srcId="{8DDB9C0E-BE10-4967-B5CD-65505242F552}" destId="{1283C9C0-1A2F-42B8-B710-AAD27183992D}" srcOrd="1" destOrd="0" parTransId="{47700F53-4B8E-4C44-8C97-B09D39E33E5A}" sibTransId="{04D2EFD7-04C9-4572-96F2-3079F0698DCD}"/>
    <dgm:cxn modelId="{1F512B36-DE3E-4560-96B3-DCE2C1DCF898}" srcId="{8DDB9C0E-BE10-4967-B5CD-65505242F552}" destId="{16E6E072-6731-4AC0-844E-91580625EF26}" srcOrd="3" destOrd="0" parTransId="{6C135D71-16A3-4E60-8597-47F0837AA59E}" sibTransId="{DC5B4F60-BA83-4682-8FF8-7B4DF615053A}"/>
    <dgm:cxn modelId="{56C29D60-88F9-4356-9662-1B301B9A5E38}" type="presOf" srcId="{47700F53-4B8E-4C44-8C97-B09D39E33E5A}" destId="{DB874BFE-6273-4737-B648-B3A2A14C6CE6}" srcOrd="0" destOrd="0" presId="urn:microsoft.com/office/officeart/2005/8/layout/orgChart1"/>
    <dgm:cxn modelId="{EFF8EC61-AB5D-4B3A-9674-A369889BA8E1}" type="presOf" srcId="{5BA7D11A-B0FE-403F-8577-59930F716435}" destId="{9CDCEB43-CCE0-4C86-AF47-9FC37B1B8D31}" srcOrd="0" destOrd="0" presId="urn:microsoft.com/office/officeart/2005/8/layout/orgChart1"/>
    <dgm:cxn modelId="{3CA01D47-6417-4570-9336-F58FEFDAC45E}" type="presOf" srcId="{8DDB9C0E-BE10-4967-B5CD-65505242F552}" destId="{8A037419-3065-4EC4-A021-CD201B3F7D69}" srcOrd="0" destOrd="0" presId="urn:microsoft.com/office/officeart/2005/8/layout/orgChart1"/>
    <dgm:cxn modelId="{F2E85B49-7B50-4B99-9684-2E47E402AC31}" type="presOf" srcId="{16E6E072-6731-4AC0-844E-91580625EF26}" destId="{D7200A10-C776-4D0E-A69D-884A96ADA2F8}" srcOrd="1" destOrd="0" presId="urn:microsoft.com/office/officeart/2005/8/layout/orgChart1"/>
    <dgm:cxn modelId="{FF58254B-76E6-4D9E-9ED8-D0C83DF909EF}" type="presOf" srcId="{770248DF-8516-4EB2-9349-F1F2D21284DA}" destId="{A3D9A45D-C4A4-4A3E-B90D-2BE3AD7BC25D}" srcOrd="0" destOrd="0" presId="urn:microsoft.com/office/officeart/2005/8/layout/orgChart1"/>
    <dgm:cxn modelId="{66ED8E4C-CC53-4C24-BAAE-62F470A19C9C}" type="presOf" srcId="{770248DF-8516-4EB2-9349-F1F2D21284DA}" destId="{A6090253-9956-4BDA-9CE2-5BFCA1C42CBC}" srcOrd="1" destOrd="0" presId="urn:microsoft.com/office/officeart/2005/8/layout/orgChart1"/>
    <dgm:cxn modelId="{C8825F52-5F8D-4061-B35F-7EAE85EC4A51}" srcId="{5BA7D11A-B0FE-403F-8577-59930F716435}" destId="{8DDB9C0E-BE10-4967-B5CD-65505242F552}" srcOrd="0" destOrd="0" parTransId="{EB636BC7-ECE6-4A89-803B-F846C5D45926}" sibTransId="{BE4652F7-945C-4B1D-A969-B71BAB3BB254}"/>
    <dgm:cxn modelId="{5D28999A-0EE4-48A7-A782-616E27D30E5D}" type="presOf" srcId="{5A0FDBDA-794A-49D6-A47A-45CC89E58408}" destId="{4C9049C7-FDFF-4F42-885C-5FD9DF3E8900}" srcOrd="0" destOrd="0" presId="urn:microsoft.com/office/officeart/2005/8/layout/orgChart1"/>
    <dgm:cxn modelId="{D04EF2AA-A5DB-47BF-B5B5-9D33A7FAD88D}" srcId="{8DDB9C0E-BE10-4967-B5CD-65505242F552}" destId="{5A0FDBDA-794A-49D6-A47A-45CC89E58408}" srcOrd="0" destOrd="0" parTransId="{9C7BB4A2-7BF9-4B12-AD35-12E5D2E99B80}" sibTransId="{AC580D19-1ED5-486B-BBD1-FB2E3088A372}"/>
    <dgm:cxn modelId="{148D12B7-BED0-45E0-AE95-B897B0C2B304}" type="presOf" srcId="{16E6E072-6731-4AC0-844E-91580625EF26}" destId="{5FFC4858-4E81-4758-B3DF-64C17811EFAB}" srcOrd="0" destOrd="0" presId="urn:microsoft.com/office/officeart/2005/8/layout/orgChart1"/>
    <dgm:cxn modelId="{4EFBFDB8-AE28-47E6-8A19-3B25C8075E7B}" type="presOf" srcId="{5A0FDBDA-794A-49D6-A47A-45CC89E58408}" destId="{99B092FC-52BA-4FED-BC9A-B7C6683683D7}" srcOrd="1" destOrd="0" presId="urn:microsoft.com/office/officeart/2005/8/layout/orgChart1"/>
    <dgm:cxn modelId="{C24366D3-368D-4570-A84B-F108C6456E9D}" type="presOf" srcId="{CEA6DCBD-AD04-4D4F-BCFB-D51CA827C296}" destId="{4386F266-CDE2-47B2-8C41-8812C9AA77A1}" srcOrd="0" destOrd="0" presId="urn:microsoft.com/office/officeart/2005/8/layout/orgChart1"/>
    <dgm:cxn modelId="{5A6ACCD8-7791-411E-B59D-DDF16C3E287A}" type="presOf" srcId="{1283C9C0-1A2F-42B8-B710-AAD27183992D}" destId="{03BBBE4F-6E94-4A5A-8D56-21381D943CC6}" srcOrd="1" destOrd="0" presId="urn:microsoft.com/office/officeart/2005/8/layout/orgChart1"/>
    <dgm:cxn modelId="{0D961DE0-5C2A-43BC-A92A-A02018880DF4}" srcId="{8DDB9C0E-BE10-4967-B5CD-65505242F552}" destId="{770248DF-8516-4EB2-9349-F1F2D21284DA}" srcOrd="2" destOrd="0" parTransId="{CEA6DCBD-AD04-4D4F-BCFB-D51CA827C296}" sibTransId="{772D8150-BE76-43ED-ABD4-F145B10011F5}"/>
    <dgm:cxn modelId="{8C5B22F8-1929-429D-B05D-0743713EAD00}" type="presOf" srcId="{6C135D71-16A3-4E60-8597-47F0837AA59E}" destId="{097346FD-B35A-43C5-8FBE-6C8D544C5EEC}" srcOrd="0" destOrd="0" presId="urn:microsoft.com/office/officeart/2005/8/layout/orgChart1"/>
    <dgm:cxn modelId="{C9FC8938-2520-42C4-A5CC-48CED4ABF7CB}" type="presParOf" srcId="{9CDCEB43-CCE0-4C86-AF47-9FC37B1B8D31}" destId="{9A46F865-7ADA-4FDB-983D-C19BAAA79A23}" srcOrd="0" destOrd="0" presId="urn:microsoft.com/office/officeart/2005/8/layout/orgChart1"/>
    <dgm:cxn modelId="{4867C189-8AAB-43E2-940D-3336092B266D}" type="presParOf" srcId="{9A46F865-7ADA-4FDB-983D-C19BAAA79A23}" destId="{6065A78E-3274-48F5-BAA2-5C357D7EFD9D}" srcOrd="0" destOrd="0" presId="urn:microsoft.com/office/officeart/2005/8/layout/orgChart1"/>
    <dgm:cxn modelId="{77A91FC8-78A5-4D32-824B-E08E41CE08AF}" type="presParOf" srcId="{6065A78E-3274-48F5-BAA2-5C357D7EFD9D}" destId="{8A037419-3065-4EC4-A021-CD201B3F7D69}" srcOrd="0" destOrd="0" presId="urn:microsoft.com/office/officeart/2005/8/layout/orgChart1"/>
    <dgm:cxn modelId="{88276721-7D72-48B4-B4B0-67E7AF30FA14}" type="presParOf" srcId="{6065A78E-3274-48F5-BAA2-5C357D7EFD9D}" destId="{AC0AD970-917C-4A12-BFA1-F125E678FC36}" srcOrd="1" destOrd="0" presId="urn:microsoft.com/office/officeart/2005/8/layout/orgChart1"/>
    <dgm:cxn modelId="{4FFE9234-25D8-4A07-BD9A-5CA9BEAAB6FF}" type="presParOf" srcId="{9A46F865-7ADA-4FDB-983D-C19BAAA79A23}" destId="{AFC1AF02-5C94-46DB-A71C-4C8D2F33F1E0}" srcOrd="1" destOrd="0" presId="urn:microsoft.com/office/officeart/2005/8/layout/orgChart1"/>
    <dgm:cxn modelId="{39539A13-1E78-4110-AE2E-46B3D2F7435C}" type="presParOf" srcId="{AFC1AF02-5C94-46DB-A71C-4C8D2F33F1E0}" destId="{77D6FB29-8EFD-4D12-AAD4-476209E66076}" srcOrd="0" destOrd="0" presId="urn:microsoft.com/office/officeart/2005/8/layout/orgChart1"/>
    <dgm:cxn modelId="{A56D4618-93B2-49C4-AC4F-31BF991FD5B4}" type="presParOf" srcId="{AFC1AF02-5C94-46DB-A71C-4C8D2F33F1E0}" destId="{3139AAAC-F479-4721-BAD1-9CA1FC6B8367}" srcOrd="1" destOrd="0" presId="urn:microsoft.com/office/officeart/2005/8/layout/orgChart1"/>
    <dgm:cxn modelId="{CCF0341C-DD0D-461B-A651-1C3581AFA410}" type="presParOf" srcId="{3139AAAC-F479-4721-BAD1-9CA1FC6B8367}" destId="{24306D1E-C6F8-43C8-A66E-54BA6A6992B2}" srcOrd="0" destOrd="0" presId="urn:microsoft.com/office/officeart/2005/8/layout/orgChart1"/>
    <dgm:cxn modelId="{6DD21CDF-7D3C-4011-8796-F44C6CBB0D73}" type="presParOf" srcId="{24306D1E-C6F8-43C8-A66E-54BA6A6992B2}" destId="{4C9049C7-FDFF-4F42-885C-5FD9DF3E8900}" srcOrd="0" destOrd="0" presId="urn:microsoft.com/office/officeart/2005/8/layout/orgChart1"/>
    <dgm:cxn modelId="{032FF5D7-99A5-4A4D-B939-B5BE5DC3E539}" type="presParOf" srcId="{24306D1E-C6F8-43C8-A66E-54BA6A6992B2}" destId="{99B092FC-52BA-4FED-BC9A-B7C6683683D7}" srcOrd="1" destOrd="0" presId="urn:microsoft.com/office/officeart/2005/8/layout/orgChart1"/>
    <dgm:cxn modelId="{66CE79AD-2F44-4A3D-887B-52246D74AD43}" type="presParOf" srcId="{3139AAAC-F479-4721-BAD1-9CA1FC6B8367}" destId="{240E7C4D-8980-42F2-959D-240DE2C80661}" srcOrd="1" destOrd="0" presId="urn:microsoft.com/office/officeart/2005/8/layout/orgChart1"/>
    <dgm:cxn modelId="{CBDE4FA8-DB51-41BA-AA10-AD3660BA84B3}" type="presParOf" srcId="{3139AAAC-F479-4721-BAD1-9CA1FC6B8367}" destId="{7C7AFF9D-C5B7-47F5-B6A4-4CAF44CCB44D}" srcOrd="2" destOrd="0" presId="urn:microsoft.com/office/officeart/2005/8/layout/orgChart1"/>
    <dgm:cxn modelId="{63556C0F-CDE7-407A-AC3B-E7C7E9BB98F6}" type="presParOf" srcId="{AFC1AF02-5C94-46DB-A71C-4C8D2F33F1E0}" destId="{DB874BFE-6273-4737-B648-B3A2A14C6CE6}" srcOrd="2" destOrd="0" presId="urn:microsoft.com/office/officeart/2005/8/layout/orgChart1"/>
    <dgm:cxn modelId="{F273D68F-CF17-4C34-BB1F-B76AB2916F7C}" type="presParOf" srcId="{AFC1AF02-5C94-46DB-A71C-4C8D2F33F1E0}" destId="{0A753E51-C678-4843-88AF-18E9AC89471F}" srcOrd="3" destOrd="0" presId="urn:microsoft.com/office/officeart/2005/8/layout/orgChart1"/>
    <dgm:cxn modelId="{448FD4DC-4B12-426C-9B4A-9E08FBD3EBB0}" type="presParOf" srcId="{0A753E51-C678-4843-88AF-18E9AC89471F}" destId="{4B1F753E-C783-45A9-985F-4126461D4944}" srcOrd="0" destOrd="0" presId="urn:microsoft.com/office/officeart/2005/8/layout/orgChart1"/>
    <dgm:cxn modelId="{9B7B4E4A-C0BF-4125-8E0E-01873122B448}" type="presParOf" srcId="{4B1F753E-C783-45A9-985F-4126461D4944}" destId="{E50CCE0C-1A38-4799-97E3-5F24879D018F}" srcOrd="0" destOrd="0" presId="urn:microsoft.com/office/officeart/2005/8/layout/orgChart1"/>
    <dgm:cxn modelId="{95A055E1-DC6C-4AAE-A691-B287C223A7F1}" type="presParOf" srcId="{4B1F753E-C783-45A9-985F-4126461D4944}" destId="{03BBBE4F-6E94-4A5A-8D56-21381D943CC6}" srcOrd="1" destOrd="0" presId="urn:microsoft.com/office/officeart/2005/8/layout/orgChart1"/>
    <dgm:cxn modelId="{64CAB45B-2A4F-4F1D-89E4-5BF0E595A4F2}" type="presParOf" srcId="{0A753E51-C678-4843-88AF-18E9AC89471F}" destId="{8D1D2353-3EA6-4363-8CBD-E67B0D9DFC30}" srcOrd="1" destOrd="0" presId="urn:microsoft.com/office/officeart/2005/8/layout/orgChart1"/>
    <dgm:cxn modelId="{D1554AC1-7954-4094-B0BE-5B32311C6760}" type="presParOf" srcId="{0A753E51-C678-4843-88AF-18E9AC89471F}" destId="{26D91732-DDC9-4780-886A-6A9E6626ACAC}" srcOrd="2" destOrd="0" presId="urn:microsoft.com/office/officeart/2005/8/layout/orgChart1"/>
    <dgm:cxn modelId="{CD250900-5C09-4C57-9F78-206E2B018E08}" type="presParOf" srcId="{AFC1AF02-5C94-46DB-A71C-4C8D2F33F1E0}" destId="{4386F266-CDE2-47B2-8C41-8812C9AA77A1}" srcOrd="4" destOrd="0" presId="urn:microsoft.com/office/officeart/2005/8/layout/orgChart1"/>
    <dgm:cxn modelId="{CA0C63B3-23BD-49C9-9538-E7847F79B67F}" type="presParOf" srcId="{AFC1AF02-5C94-46DB-A71C-4C8D2F33F1E0}" destId="{0001E1EB-605A-4FE4-88F4-13DA9F3BC6EE}" srcOrd="5" destOrd="0" presId="urn:microsoft.com/office/officeart/2005/8/layout/orgChart1"/>
    <dgm:cxn modelId="{68A5A3D4-4AE5-4408-92E9-F60806B1D13A}" type="presParOf" srcId="{0001E1EB-605A-4FE4-88F4-13DA9F3BC6EE}" destId="{FBFE3956-48AC-40F2-A1FF-540D8EB7607F}" srcOrd="0" destOrd="0" presId="urn:microsoft.com/office/officeart/2005/8/layout/orgChart1"/>
    <dgm:cxn modelId="{EF55BE65-B154-4DEB-913B-7ECCCA78EBC0}" type="presParOf" srcId="{FBFE3956-48AC-40F2-A1FF-540D8EB7607F}" destId="{A3D9A45D-C4A4-4A3E-B90D-2BE3AD7BC25D}" srcOrd="0" destOrd="0" presId="urn:microsoft.com/office/officeart/2005/8/layout/orgChart1"/>
    <dgm:cxn modelId="{37059E01-89BC-425E-B842-72DCFAF84DB5}" type="presParOf" srcId="{FBFE3956-48AC-40F2-A1FF-540D8EB7607F}" destId="{A6090253-9956-4BDA-9CE2-5BFCA1C42CBC}" srcOrd="1" destOrd="0" presId="urn:microsoft.com/office/officeart/2005/8/layout/orgChart1"/>
    <dgm:cxn modelId="{694BF767-3DDA-4274-88EA-BBF7AE95A69C}" type="presParOf" srcId="{0001E1EB-605A-4FE4-88F4-13DA9F3BC6EE}" destId="{C1D10CE0-04C7-4463-9CC6-B114909AAC8E}" srcOrd="1" destOrd="0" presId="urn:microsoft.com/office/officeart/2005/8/layout/orgChart1"/>
    <dgm:cxn modelId="{93467752-668B-456B-8C23-A631B443B9CC}" type="presParOf" srcId="{0001E1EB-605A-4FE4-88F4-13DA9F3BC6EE}" destId="{9C04DB29-7B30-43F4-98A3-7D862684502F}" srcOrd="2" destOrd="0" presId="urn:microsoft.com/office/officeart/2005/8/layout/orgChart1"/>
    <dgm:cxn modelId="{382E9E24-D6A3-4857-B32D-E2081AC4FE1B}" type="presParOf" srcId="{AFC1AF02-5C94-46DB-A71C-4C8D2F33F1E0}" destId="{097346FD-B35A-43C5-8FBE-6C8D544C5EEC}" srcOrd="6" destOrd="0" presId="urn:microsoft.com/office/officeart/2005/8/layout/orgChart1"/>
    <dgm:cxn modelId="{98E3B274-DC08-437F-A6A4-F8146A5F5A55}" type="presParOf" srcId="{AFC1AF02-5C94-46DB-A71C-4C8D2F33F1E0}" destId="{E0B481B3-3708-4B5E-9A19-EFEE64311D07}" srcOrd="7" destOrd="0" presId="urn:microsoft.com/office/officeart/2005/8/layout/orgChart1"/>
    <dgm:cxn modelId="{5B02930C-E3C0-43FF-A8FD-CD58B274D0D4}" type="presParOf" srcId="{E0B481B3-3708-4B5E-9A19-EFEE64311D07}" destId="{810F4622-07A0-4E21-8B9B-E6FBB3D79840}" srcOrd="0" destOrd="0" presId="urn:microsoft.com/office/officeart/2005/8/layout/orgChart1"/>
    <dgm:cxn modelId="{4B96050D-554E-4D24-9246-37DB1467520E}" type="presParOf" srcId="{810F4622-07A0-4E21-8B9B-E6FBB3D79840}" destId="{5FFC4858-4E81-4758-B3DF-64C17811EFAB}" srcOrd="0" destOrd="0" presId="urn:microsoft.com/office/officeart/2005/8/layout/orgChart1"/>
    <dgm:cxn modelId="{62FE2290-D2C9-426B-A8AF-FC1EFE9EDAAF}" type="presParOf" srcId="{810F4622-07A0-4E21-8B9B-E6FBB3D79840}" destId="{D7200A10-C776-4D0E-A69D-884A96ADA2F8}" srcOrd="1" destOrd="0" presId="urn:microsoft.com/office/officeart/2005/8/layout/orgChart1"/>
    <dgm:cxn modelId="{7B05E2AD-4333-4D6C-9778-4FC6A53303A6}" type="presParOf" srcId="{E0B481B3-3708-4B5E-9A19-EFEE64311D07}" destId="{C6F74102-C891-4F87-A1AE-C624019626D7}" srcOrd="1" destOrd="0" presId="urn:microsoft.com/office/officeart/2005/8/layout/orgChart1"/>
    <dgm:cxn modelId="{70BAE933-BFE3-4073-8E1F-111AFA4460E8}" type="presParOf" srcId="{E0B481B3-3708-4B5E-9A19-EFEE64311D07}" destId="{E40A619F-9419-498E-A5FF-B42B4C07A1F2}" srcOrd="2" destOrd="0" presId="urn:microsoft.com/office/officeart/2005/8/layout/orgChart1"/>
    <dgm:cxn modelId="{0A2CD329-7831-47A3-97A7-CDA297B50755}" type="presParOf" srcId="{9A46F865-7ADA-4FDB-983D-C19BAAA79A23}" destId="{DADDD9C6-A297-41FA-88D6-9F9A518B0E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346FD-B35A-43C5-8FBE-6C8D544C5EEC}">
      <dsp:nvSpPr>
        <dsp:cNvPr id="0" name=""/>
        <dsp:cNvSpPr/>
      </dsp:nvSpPr>
      <dsp:spPr>
        <a:xfrm>
          <a:off x="3818353" y="2067052"/>
          <a:ext cx="2942276" cy="301172"/>
        </a:xfrm>
        <a:custGeom>
          <a:avLst/>
          <a:gdLst/>
          <a:ahLst/>
          <a:cxnLst/>
          <a:rect l="0" t="0" r="0" b="0"/>
          <a:pathLst>
            <a:path>
              <a:moveTo>
                <a:pt x="0" y="0"/>
              </a:moveTo>
              <a:lnTo>
                <a:pt x="0" y="129391"/>
              </a:lnTo>
              <a:lnTo>
                <a:pt x="2942276" y="129391"/>
              </a:lnTo>
              <a:lnTo>
                <a:pt x="2942276" y="3011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6F266-CDE2-47B2-8C41-8812C9AA77A1}">
      <dsp:nvSpPr>
        <dsp:cNvPr id="0" name=""/>
        <dsp:cNvSpPr/>
      </dsp:nvSpPr>
      <dsp:spPr>
        <a:xfrm>
          <a:off x="3818353" y="2067052"/>
          <a:ext cx="962708" cy="301172"/>
        </a:xfrm>
        <a:custGeom>
          <a:avLst/>
          <a:gdLst/>
          <a:ahLst/>
          <a:cxnLst/>
          <a:rect l="0" t="0" r="0" b="0"/>
          <a:pathLst>
            <a:path>
              <a:moveTo>
                <a:pt x="0" y="0"/>
              </a:moveTo>
              <a:lnTo>
                <a:pt x="0" y="129391"/>
              </a:lnTo>
              <a:lnTo>
                <a:pt x="962708" y="129391"/>
              </a:lnTo>
              <a:lnTo>
                <a:pt x="962708" y="3011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74BFE-6273-4737-B648-B3A2A14C6CE6}">
      <dsp:nvSpPr>
        <dsp:cNvPr id="0" name=""/>
        <dsp:cNvSpPr/>
      </dsp:nvSpPr>
      <dsp:spPr>
        <a:xfrm>
          <a:off x="2801493" y="2067052"/>
          <a:ext cx="1016859" cy="301172"/>
        </a:xfrm>
        <a:custGeom>
          <a:avLst/>
          <a:gdLst/>
          <a:ahLst/>
          <a:cxnLst/>
          <a:rect l="0" t="0" r="0" b="0"/>
          <a:pathLst>
            <a:path>
              <a:moveTo>
                <a:pt x="1016859" y="0"/>
              </a:moveTo>
              <a:lnTo>
                <a:pt x="1016859" y="129391"/>
              </a:lnTo>
              <a:lnTo>
                <a:pt x="0" y="129391"/>
              </a:lnTo>
              <a:lnTo>
                <a:pt x="0" y="3011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6FB29-8EFD-4D12-AAD4-476209E66076}">
      <dsp:nvSpPr>
        <dsp:cNvPr id="0" name=""/>
        <dsp:cNvSpPr/>
      </dsp:nvSpPr>
      <dsp:spPr>
        <a:xfrm>
          <a:off x="821925" y="2067052"/>
          <a:ext cx="2996427" cy="301172"/>
        </a:xfrm>
        <a:custGeom>
          <a:avLst/>
          <a:gdLst/>
          <a:ahLst/>
          <a:cxnLst/>
          <a:rect l="0" t="0" r="0" b="0"/>
          <a:pathLst>
            <a:path>
              <a:moveTo>
                <a:pt x="2996427" y="0"/>
              </a:moveTo>
              <a:lnTo>
                <a:pt x="2996427" y="129391"/>
              </a:lnTo>
              <a:lnTo>
                <a:pt x="0" y="129391"/>
              </a:lnTo>
              <a:lnTo>
                <a:pt x="0" y="3011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037419-3065-4EC4-A021-CD201B3F7D69}">
      <dsp:nvSpPr>
        <dsp:cNvPr id="0" name=""/>
        <dsp:cNvSpPr/>
      </dsp:nvSpPr>
      <dsp:spPr>
        <a:xfrm>
          <a:off x="3000350" y="1249048"/>
          <a:ext cx="1636006" cy="818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Jefe DRSM</a:t>
          </a:r>
        </a:p>
      </dsp:txBody>
      <dsp:txXfrm>
        <a:off x="3000350" y="1249048"/>
        <a:ext cx="1636006" cy="818003"/>
      </dsp:txXfrm>
    </dsp:sp>
    <dsp:sp modelId="{4C9049C7-FDFF-4F42-885C-5FD9DF3E8900}">
      <dsp:nvSpPr>
        <dsp:cNvPr id="0" name=""/>
        <dsp:cNvSpPr/>
      </dsp:nvSpPr>
      <dsp:spPr>
        <a:xfrm>
          <a:off x="3922" y="2368224"/>
          <a:ext cx="1636006" cy="818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Unidad Gestión del Modelo y Procesos Clínicos </a:t>
          </a:r>
        </a:p>
      </dsp:txBody>
      <dsp:txXfrm>
        <a:off x="3922" y="2368224"/>
        <a:ext cx="1636006" cy="818003"/>
      </dsp:txXfrm>
    </dsp:sp>
    <dsp:sp modelId="{E50CCE0C-1A38-4799-97E3-5F24879D018F}">
      <dsp:nvSpPr>
        <dsp:cNvPr id="0" name=""/>
        <dsp:cNvSpPr/>
      </dsp:nvSpPr>
      <dsp:spPr>
        <a:xfrm>
          <a:off x="1983490" y="2368224"/>
          <a:ext cx="1636006" cy="818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Unidad de Planes y programas </a:t>
          </a:r>
        </a:p>
      </dsp:txBody>
      <dsp:txXfrm>
        <a:off x="1983490" y="2368224"/>
        <a:ext cx="1636006" cy="818003"/>
      </dsp:txXfrm>
    </dsp:sp>
    <dsp:sp modelId="{A3D9A45D-C4A4-4A3E-B90D-2BE3AD7BC25D}">
      <dsp:nvSpPr>
        <dsp:cNvPr id="0" name=""/>
        <dsp:cNvSpPr/>
      </dsp:nvSpPr>
      <dsp:spPr>
        <a:xfrm>
          <a:off x="3963058" y="2368224"/>
          <a:ext cx="1636006" cy="818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Unidad de gestión administrativa y organizacional</a:t>
          </a:r>
        </a:p>
      </dsp:txBody>
      <dsp:txXfrm>
        <a:off x="3963058" y="2368224"/>
        <a:ext cx="1636006" cy="818003"/>
      </dsp:txXfrm>
    </dsp:sp>
    <dsp:sp modelId="{5FFC4858-4E81-4758-B3DF-64C17811EFAB}">
      <dsp:nvSpPr>
        <dsp:cNvPr id="0" name=""/>
        <dsp:cNvSpPr/>
      </dsp:nvSpPr>
      <dsp:spPr>
        <a:xfrm>
          <a:off x="5942626" y="2368224"/>
          <a:ext cx="1636006" cy="818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Unidad de Dispositivos Residenciales de Salud</a:t>
          </a:r>
        </a:p>
      </dsp:txBody>
      <dsp:txXfrm>
        <a:off x="5942626" y="2368224"/>
        <a:ext cx="1636006" cy="818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7FAEA-A170-4722-9524-97A7F8D6C868}" type="datetimeFigureOut">
              <a:rPr lang="es-CL" smtClean="0"/>
              <a:t>10-09-2025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563A2-3853-4B78-8F78-C18573F5A518}" type="slidenum">
              <a:rPr lang="es-CL" smtClean="0"/>
              <a:t>‹Nº›</a:t>
            </a:fld>
            <a:endParaRPr lang="es-CL"/>
          </a:p>
        </p:txBody>
      </p:sp>
    </p:spTree>
    <p:extLst>
      <p:ext uri="{BB962C8B-B14F-4D97-AF65-F5344CB8AC3E}">
        <p14:creationId xmlns:p14="http://schemas.microsoft.com/office/powerpoint/2010/main" val="273454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1</a:t>
            </a:fld>
            <a:endParaRPr lang="es-ES"/>
          </a:p>
        </p:txBody>
      </p:sp>
    </p:spTree>
    <p:extLst>
      <p:ext uri="{BB962C8B-B14F-4D97-AF65-F5344CB8AC3E}">
        <p14:creationId xmlns:p14="http://schemas.microsoft.com/office/powerpoint/2010/main" val="79715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CEF3D-B7EB-43E5-9A41-A84F721107BF}"/>
              </a:ext>
            </a:extLst>
          </p:cNvPr>
          <p:cNvSpPr>
            <a:spLocks noGrp="1"/>
          </p:cNvSpPr>
          <p:nvPr>
            <p:ph type="ctrTitle"/>
          </p:nvPr>
        </p:nvSpPr>
        <p:spPr>
          <a:xfrm>
            <a:off x="1524000" y="1122363"/>
            <a:ext cx="9144000" cy="2387600"/>
          </a:xfrm>
        </p:spPr>
        <p:txBody>
          <a:bodyPr anchor="b"/>
          <a:lstStyle>
            <a:lvl1pPr algn="ctr">
              <a:defRPr sz="6000"/>
            </a:lvl1pPr>
          </a:lstStyle>
          <a:p>
            <a:r>
              <a:rPr lang="es-ES"/>
              <a:t>Haz clic para modificar el estilo de título del patrón</a:t>
            </a:r>
            <a:endParaRPr lang="es-CL"/>
          </a:p>
        </p:txBody>
      </p:sp>
      <p:sp>
        <p:nvSpPr>
          <p:cNvPr id="3" name="Subtítulo 2">
            <a:extLst>
              <a:ext uri="{FF2B5EF4-FFF2-40B4-BE49-F238E27FC236}">
                <a16:creationId xmlns:a16="http://schemas.microsoft.com/office/drawing/2014/main" id="{F7E96115-F54C-4359-A128-0E9A4E09B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Haz clic para editar el estilo de subtítulo del patrón</a:t>
            </a:r>
            <a:endParaRPr lang="es-CL"/>
          </a:p>
        </p:txBody>
      </p:sp>
      <p:sp>
        <p:nvSpPr>
          <p:cNvPr id="4" name="Marcador de fecha 3">
            <a:extLst>
              <a:ext uri="{FF2B5EF4-FFF2-40B4-BE49-F238E27FC236}">
                <a16:creationId xmlns:a16="http://schemas.microsoft.com/office/drawing/2014/main" id="{07CE48B4-721B-4237-B0D0-52147F1BBAA4}"/>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BFA0A550-EC72-4134-B9FB-2318FD3763A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090DC4-F874-4B48-A2D4-738B1323973C}"/>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275708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5837E-FF44-4383-9538-EA40B63119C0}"/>
              </a:ext>
            </a:extLst>
          </p:cNvPr>
          <p:cNvSpPr>
            <a:spLocks noGrp="1"/>
          </p:cNvSpPr>
          <p:nvPr>
            <p:ph type="title"/>
          </p:nvPr>
        </p:nvSpPr>
        <p:spPr/>
        <p:txBody>
          <a:bodyPr/>
          <a:lstStyle/>
          <a:p>
            <a:r>
              <a:rPr lang="es-ES"/>
              <a:t>Haz clic para modificar el estilo de título del patrón</a:t>
            </a:r>
            <a:endParaRPr lang="es-CL"/>
          </a:p>
        </p:txBody>
      </p:sp>
      <p:sp>
        <p:nvSpPr>
          <p:cNvPr id="3" name="Marcador de texto vertical 2">
            <a:extLst>
              <a:ext uri="{FF2B5EF4-FFF2-40B4-BE49-F238E27FC236}">
                <a16:creationId xmlns:a16="http://schemas.microsoft.com/office/drawing/2014/main" id="{60CF9C00-4F96-419E-B3D8-5E855751A4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84EB46A-6B4D-4F09-A7FA-0CBC5CED52E5}"/>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2FF04522-EBE2-4386-B5DE-1D474B7A99F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DE807D1-15BD-4157-B2F1-A13A91DEB913}"/>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243054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8BC238-0F4E-477C-81AC-0134BD65E302}"/>
              </a:ext>
            </a:extLst>
          </p:cNvPr>
          <p:cNvSpPr>
            <a:spLocks noGrp="1"/>
          </p:cNvSpPr>
          <p:nvPr>
            <p:ph type="title" orient="vert"/>
          </p:nvPr>
        </p:nvSpPr>
        <p:spPr>
          <a:xfrm>
            <a:off x="8724900" y="365125"/>
            <a:ext cx="2628900" cy="5811838"/>
          </a:xfrm>
        </p:spPr>
        <p:txBody>
          <a:bodyPr vert="eaVert"/>
          <a:lstStyle/>
          <a:p>
            <a:r>
              <a:rPr lang="es-ES"/>
              <a:t>Haz clic para modificar el estilo de título del patrón</a:t>
            </a:r>
            <a:endParaRPr lang="es-CL"/>
          </a:p>
        </p:txBody>
      </p:sp>
      <p:sp>
        <p:nvSpPr>
          <p:cNvPr id="3" name="Marcador de texto vertical 2">
            <a:extLst>
              <a:ext uri="{FF2B5EF4-FFF2-40B4-BE49-F238E27FC236}">
                <a16:creationId xmlns:a16="http://schemas.microsoft.com/office/drawing/2014/main" id="{09A989C5-A93B-44D7-96CF-F027926E5DA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7782041-5FC5-4D68-B4EE-9AF01D9C99AC}"/>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D72E6D47-457F-4954-86FB-05BEBC7D10A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20B1BAD-FA8D-4B99-B5B4-3F3C0C01C298}"/>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26066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2279843"/>
            <a:ext cx="10515600" cy="837710"/>
          </a:xfrm>
        </p:spPr>
        <p:txBody>
          <a:bodyPr>
            <a:normAutofit/>
          </a:bodyPr>
          <a:lstStyle>
            <a:lvl1pPr algn="ctr">
              <a:defRPr sz="46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lámina</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4201159" y="3264816"/>
            <a:ext cx="3789682" cy="346738"/>
          </a:xfrm>
        </p:spPr>
        <p:txBody>
          <a:bodyPr>
            <a:normAutofit/>
          </a:bodyPr>
          <a:lstStyle>
            <a:lvl1pPr marL="0" indent="0" algn="ctr">
              <a:buNone/>
              <a:defRPr sz="2000">
                <a:solidFill>
                  <a:srgbClr val="0B4581"/>
                </a:solidFill>
              </a:defRPr>
            </a:lvl1pPr>
          </a:lstStyle>
          <a:p>
            <a:pPr lvl="0"/>
            <a:r>
              <a:rPr lang="es-MX" dirty="0"/>
              <a:t>Bajada de lámina</a:t>
            </a:r>
            <a:endParaRPr lang="es-CL" dirty="0"/>
          </a:p>
        </p:txBody>
      </p:sp>
    </p:spTree>
    <p:extLst>
      <p:ext uri="{BB962C8B-B14F-4D97-AF65-F5344CB8AC3E}">
        <p14:creationId xmlns:p14="http://schemas.microsoft.com/office/powerpoint/2010/main" val="377907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1733253"/>
            <a:ext cx="10515600" cy="675412"/>
          </a:xfrm>
        </p:spPr>
        <p:txBody>
          <a:bodyPr>
            <a:normAutofit/>
          </a:bodyPr>
          <a:lstStyle>
            <a:lvl1pPr algn="ctr">
              <a:defRPr sz="3733"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4" y="2481753"/>
            <a:ext cx="6427575" cy="491905"/>
          </a:xfrm>
        </p:spPr>
        <p:txBody>
          <a:bodyPr>
            <a:noAutofit/>
          </a:bodyPr>
          <a:lstStyle>
            <a:lvl1pPr marL="0" indent="0" algn="ctr">
              <a:buNone/>
              <a:defRPr sz="24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4388624" y="3983467"/>
            <a:ext cx="3414752" cy="1534565"/>
          </a:xfrm>
          <a:prstGeom prst="rect">
            <a:avLst/>
          </a:prstGeom>
        </p:spPr>
      </p:pic>
    </p:spTree>
    <p:extLst>
      <p:ext uri="{BB962C8B-B14F-4D97-AF65-F5344CB8AC3E}">
        <p14:creationId xmlns:p14="http://schemas.microsoft.com/office/powerpoint/2010/main" val="2243920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CFE26-6E90-4618-B8FB-40DACC8525F9}"/>
              </a:ext>
            </a:extLst>
          </p:cNvPr>
          <p:cNvSpPr>
            <a:spLocks noGrp="1"/>
          </p:cNvSpPr>
          <p:nvPr>
            <p:ph type="title"/>
          </p:nvPr>
        </p:nvSpPr>
        <p:spPr/>
        <p:txBody>
          <a:bodyPr/>
          <a:lstStyle/>
          <a:p>
            <a:r>
              <a:rPr lang="es-ES"/>
              <a:t>Haz clic para modificar el estilo de título del patrón</a:t>
            </a:r>
            <a:endParaRPr lang="es-CL"/>
          </a:p>
        </p:txBody>
      </p:sp>
      <p:sp>
        <p:nvSpPr>
          <p:cNvPr id="3" name="Marcador de contenido 2">
            <a:extLst>
              <a:ext uri="{FF2B5EF4-FFF2-40B4-BE49-F238E27FC236}">
                <a16:creationId xmlns:a16="http://schemas.microsoft.com/office/drawing/2014/main" id="{A485CA7D-C65B-41B2-83E8-470194D770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BF2FADE-4BD3-42FF-9843-BD2606045F78}"/>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2C97B238-13AD-4795-96B8-18669A85516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0246176-F629-45AF-A1CC-AEB428CBCD8E}"/>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356275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9498E-302E-49D8-8ADC-DFA9280AD51D}"/>
              </a:ext>
            </a:extLst>
          </p:cNvPr>
          <p:cNvSpPr>
            <a:spLocks noGrp="1"/>
          </p:cNvSpPr>
          <p:nvPr>
            <p:ph type="title"/>
          </p:nvPr>
        </p:nvSpPr>
        <p:spPr>
          <a:xfrm>
            <a:off x="831850" y="1709738"/>
            <a:ext cx="10515600" cy="2852737"/>
          </a:xfrm>
        </p:spPr>
        <p:txBody>
          <a:bodyPr anchor="b"/>
          <a:lstStyle>
            <a:lvl1pPr>
              <a:defRPr sz="6000"/>
            </a:lvl1pPr>
          </a:lstStyle>
          <a:p>
            <a:r>
              <a:rPr lang="es-ES"/>
              <a:t>Haz clic para modificar el estilo de título del patrón</a:t>
            </a:r>
            <a:endParaRPr lang="es-CL"/>
          </a:p>
        </p:txBody>
      </p:sp>
      <p:sp>
        <p:nvSpPr>
          <p:cNvPr id="3" name="Marcador de texto 2">
            <a:extLst>
              <a:ext uri="{FF2B5EF4-FFF2-40B4-BE49-F238E27FC236}">
                <a16:creationId xmlns:a16="http://schemas.microsoft.com/office/drawing/2014/main" id="{D061D605-3062-4871-BF8F-8C022F725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DFD6EE-3213-4F8F-8139-CF2A5DE1C9DC}"/>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9FB0F86A-6A70-44CE-B411-468C1623635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F038EED-9954-467E-8FA4-2C9EA4E571EA}"/>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112903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927A0-86AA-4163-801C-DE544CF98726}"/>
              </a:ext>
            </a:extLst>
          </p:cNvPr>
          <p:cNvSpPr>
            <a:spLocks noGrp="1"/>
          </p:cNvSpPr>
          <p:nvPr>
            <p:ph type="title"/>
          </p:nvPr>
        </p:nvSpPr>
        <p:spPr/>
        <p:txBody>
          <a:bodyPr/>
          <a:lstStyle/>
          <a:p>
            <a:r>
              <a:rPr lang="es-ES"/>
              <a:t>Haz clic para modificar el estilo de título del patrón</a:t>
            </a:r>
            <a:endParaRPr lang="es-CL"/>
          </a:p>
        </p:txBody>
      </p:sp>
      <p:sp>
        <p:nvSpPr>
          <p:cNvPr id="3" name="Marcador de contenido 2">
            <a:extLst>
              <a:ext uri="{FF2B5EF4-FFF2-40B4-BE49-F238E27FC236}">
                <a16:creationId xmlns:a16="http://schemas.microsoft.com/office/drawing/2014/main" id="{9AB1152A-36B9-4857-AA94-A9EBFA64FA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E2DADEC-E9E1-40D3-8177-97793D2EF3B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C039A12-6F0D-4FF7-A8B3-68DFAE4322DB}"/>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6" name="Marcador de pie de página 5">
            <a:extLst>
              <a:ext uri="{FF2B5EF4-FFF2-40B4-BE49-F238E27FC236}">
                <a16:creationId xmlns:a16="http://schemas.microsoft.com/office/drawing/2014/main" id="{BBF32E86-24EA-4706-9B0A-DFE82C478C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0F812AE-7EAE-4B63-86F6-251B5DCF9A31}"/>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327896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40762-6E52-4F0E-9399-2E2D9CBACD3D}"/>
              </a:ext>
            </a:extLst>
          </p:cNvPr>
          <p:cNvSpPr>
            <a:spLocks noGrp="1"/>
          </p:cNvSpPr>
          <p:nvPr>
            <p:ph type="title"/>
          </p:nvPr>
        </p:nvSpPr>
        <p:spPr>
          <a:xfrm>
            <a:off x="839788" y="365125"/>
            <a:ext cx="10515600" cy="1325563"/>
          </a:xfrm>
        </p:spPr>
        <p:txBody>
          <a:bodyPr/>
          <a:lstStyle/>
          <a:p>
            <a:r>
              <a:rPr lang="es-ES"/>
              <a:t>Haz clic para modificar el estilo de título del patrón</a:t>
            </a:r>
            <a:endParaRPr lang="es-CL"/>
          </a:p>
        </p:txBody>
      </p:sp>
      <p:sp>
        <p:nvSpPr>
          <p:cNvPr id="3" name="Marcador de texto 2">
            <a:extLst>
              <a:ext uri="{FF2B5EF4-FFF2-40B4-BE49-F238E27FC236}">
                <a16:creationId xmlns:a16="http://schemas.microsoft.com/office/drawing/2014/main" id="{7DB756C6-43FE-427F-8F04-9F705B963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DC85FD-96D5-459F-88B6-9E568175CA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08FDF84-61BE-49AF-894D-E3AAE6B7A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BC11A-6A8F-42A9-88EE-4D4A1306E5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C0D290E-5713-41A0-966C-C6F693693913}"/>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8" name="Marcador de pie de página 7">
            <a:extLst>
              <a:ext uri="{FF2B5EF4-FFF2-40B4-BE49-F238E27FC236}">
                <a16:creationId xmlns:a16="http://schemas.microsoft.com/office/drawing/2014/main" id="{A9B2D4C0-BAE9-420C-9012-58A608FE23E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540CD81-2BFD-476D-AF62-F2D910172DDD}"/>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365232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69672-BA7C-4932-B12F-82380DA09D4D}"/>
              </a:ext>
            </a:extLst>
          </p:cNvPr>
          <p:cNvSpPr>
            <a:spLocks noGrp="1"/>
          </p:cNvSpPr>
          <p:nvPr>
            <p:ph type="title"/>
          </p:nvPr>
        </p:nvSpPr>
        <p:spPr/>
        <p:txBody>
          <a:bodyPr/>
          <a:lstStyle/>
          <a:p>
            <a:r>
              <a:rPr lang="es-ES"/>
              <a:t>Haz clic para modificar el estilo de título del patrón</a:t>
            </a:r>
            <a:endParaRPr lang="es-CL"/>
          </a:p>
        </p:txBody>
      </p:sp>
      <p:sp>
        <p:nvSpPr>
          <p:cNvPr id="3" name="Marcador de fecha 2">
            <a:extLst>
              <a:ext uri="{FF2B5EF4-FFF2-40B4-BE49-F238E27FC236}">
                <a16:creationId xmlns:a16="http://schemas.microsoft.com/office/drawing/2014/main" id="{E1BF3815-7830-4837-BB8B-7A6614C2C07F}"/>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4" name="Marcador de pie de página 3">
            <a:extLst>
              <a:ext uri="{FF2B5EF4-FFF2-40B4-BE49-F238E27FC236}">
                <a16:creationId xmlns:a16="http://schemas.microsoft.com/office/drawing/2014/main" id="{80894CCA-9BB7-4C3C-A73A-6B4F3DEB524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F10520CB-34D3-4253-94A3-52CD9FDA76E3}"/>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224774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B8C7EB-10BC-4B65-8E7E-F30A4704E882}"/>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3" name="Marcador de pie de página 2">
            <a:extLst>
              <a:ext uri="{FF2B5EF4-FFF2-40B4-BE49-F238E27FC236}">
                <a16:creationId xmlns:a16="http://schemas.microsoft.com/office/drawing/2014/main" id="{3B221554-AE8E-472C-A0CB-08997754217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FECC825-A322-42BB-8CDB-3962B5508540}"/>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406029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FF65CD-EED0-439F-850E-E4267E510C8E}"/>
              </a:ext>
            </a:extLst>
          </p:cNvPr>
          <p:cNvSpPr>
            <a:spLocks noGrp="1"/>
          </p:cNvSpPr>
          <p:nvPr>
            <p:ph type="title"/>
          </p:nvPr>
        </p:nvSpPr>
        <p:spPr>
          <a:xfrm>
            <a:off x="839788" y="457200"/>
            <a:ext cx="3932237" cy="1600200"/>
          </a:xfrm>
        </p:spPr>
        <p:txBody>
          <a:bodyPr anchor="b"/>
          <a:lstStyle>
            <a:lvl1pPr>
              <a:defRPr sz="3200"/>
            </a:lvl1pPr>
          </a:lstStyle>
          <a:p>
            <a:r>
              <a:rPr lang="es-ES"/>
              <a:t>Haz clic para modificar el estilo de título del patrón</a:t>
            </a:r>
            <a:endParaRPr lang="es-CL"/>
          </a:p>
        </p:txBody>
      </p:sp>
      <p:sp>
        <p:nvSpPr>
          <p:cNvPr id="3" name="Marcador de contenido 2">
            <a:extLst>
              <a:ext uri="{FF2B5EF4-FFF2-40B4-BE49-F238E27FC236}">
                <a16:creationId xmlns:a16="http://schemas.microsoft.com/office/drawing/2014/main" id="{CEAE714A-A0BB-403B-84A7-9C551AC8D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9C40A6-0266-4919-BF86-43B07712C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B67A18-748F-4ED2-BFFC-C0D62AA58AD8}"/>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6" name="Marcador de pie de página 5">
            <a:extLst>
              <a:ext uri="{FF2B5EF4-FFF2-40B4-BE49-F238E27FC236}">
                <a16:creationId xmlns:a16="http://schemas.microsoft.com/office/drawing/2014/main" id="{772FDE3E-A4F2-465D-99B0-6C9DBDE374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F190706-6142-4A36-89F6-671111E0D345}"/>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155944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DBAB3-D93E-4D52-89F6-F5B4EF622CD6}"/>
              </a:ext>
            </a:extLst>
          </p:cNvPr>
          <p:cNvSpPr>
            <a:spLocks noGrp="1"/>
          </p:cNvSpPr>
          <p:nvPr>
            <p:ph type="title"/>
          </p:nvPr>
        </p:nvSpPr>
        <p:spPr>
          <a:xfrm>
            <a:off x="839788" y="457200"/>
            <a:ext cx="3932237" cy="1600200"/>
          </a:xfrm>
        </p:spPr>
        <p:txBody>
          <a:bodyPr anchor="b"/>
          <a:lstStyle>
            <a:lvl1pPr>
              <a:defRPr sz="3200"/>
            </a:lvl1pPr>
          </a:lstStyle>
          <a:p>
            <a:r>
              <a:rPr lang="es-ES"/>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700C84C3-0141-4223-B148-F97074977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7F178FF-61EF-4CE2-80AE-710A4A73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78599E-F42F-4019-A9D7-0AD80C8A79BF}"/>
              </a:ext>
            </a:extLst>
          </p:cNvPr>
          <p:cNvSpPr>
            <a:spLocks noGrp="1"/>
          </p:cNvSpPr>
          <p:nvPr>
            <p:ph type="dt" sz="half" idx="10"/>
          </p:nvPr>
        </p:nvSpPr>
        <p:spPr/>
        <p:txBody>
          <a:bodyPr/>
          <a:lstStyle/>
          <a:p>
            <a:fld id="{1102A9E9-D8C4-487F-A7B8-4485BCC3202F}" type="datetimeFigureOut">
              <a:rPr lang="es-CL" smtClean="0"/>
              <a:t>10-09-2025</a:t>
            </a:fld>
            <a:endParaRPr lang="es-CL"/>
          </a:p>
        </p:txBody>
      </p:sp>
      <p:sp>
        <p:nvSpPr>
          <p:cNvPr id="6" name="Marcador de pie de página 5">
            <a:extLst>
              <a:ext uri="{FF2B5EF4-FFF2-40B4-BE49-F238E27FC236}">
                <a16:creationId xmlns:a16="http://schemas.microsoft.com/office/drawing/2014/main" id="{4CC25234-E963-4D61-AAA6-CFC8235167C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359746A-D03F-40E6-A92F-85EFD130E6C7}"/>
              </a:ext>
            </a:extLst>
          </p:cNvPr>
          <p:cNvSpPr>
            <a:spLocks noGrp="1"/>
          </p:cNvSpPr>
          <p:nvPr>
            <p:ph type="sldNum" sz="quarter" idx="12"/>
          </p:nvPr>
        </p:nvSpPr>
        <p:spPr/>
        <p:txBody>
          <a:bodyPr/>
          <a:lstStyle/>
          <a:p>
            <a:fld id="{9CA7E464-9995-4EED-858D-3C5AA5EFBC70}" type="slidenum">
              <a:rPr lang="es-CL" smtClean="0"/>
              <a:t>‹Nº›</a:t>
            </a:fld>
            <a:endParaRPr lang="es-CL"/>
          </a:p>
        </p:txBody>
      </p:sp>
    </p:spTree>
    <p:extLst>
      <p:ext uri="{BB962C8B-B14F-4D97-AF65-F5344CB8AC3E}">
        <p14:creationId xmlns:p14="http://schemas.microsoft.com/office/powerpoint/2010/main" val="160616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88A6C4-25CC-4EE3-8F02-862A897310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Haz clic para modificar el estilo de título del patrón</a:t>
            </a:r>
            <a:endParaRPr lang="es-CL"/>
          </a:p>
        </p:txBody>
      </p:sp>
      <p:sp>
        <p:nvSpPr>
          <p:cNvPr id="3" name="Marcador de texto 2">
            <a:extLst>
              <a:ext uri="{FF2B5EF4-FFF2-40B4-BE49-F238E27FC236}">
                <a16:creationId xmlns:a16="http://schemas.microsoft.com/office/drawing/2014/main" id="{01237676-C0AC-4F65-AA43-3F7BC19A0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FAA45B3-664D-4E41-8B56-AB4878AAB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2A9E9-D8C4-487F-A7B8-4485BCC3202F}" type="datetimeFigureOut">
              <a:rPr lang="es-CL" smtClean="0"/>
              <a:t>10-09-2025</a:t>
            </a:fld>
            <a:endParaRPr lang="es-CL"/>
          </a:p>
        </p:txBody>
      </p:sp>
      <p:sp>
        <p:nvSpPr>
          <p:cNvPr id="5" name="Marcador de pie de página 4">
            <a:extLst>
              <a:ext uri="{FF2B5EF4-FFF2-40B4-BE49-F238E27FC236}">
                <a16:creationId xmlns:a16="http://schemas.microsoft.com/office/drawing/2014/main" id="{9C8A0738-7486-47E0-A048-11D65F1D8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4ED1319-0275-450E-8CC3-1EBB8CA92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7E464-9995-4EED-858D-3C5AA5EFBC70}" type="slidenum">
              <a:rPr lang="es-CL" smtClean="0"/>
              <a:t>‹Nº›</a:t>
            </a:fld>
            <a:endParaRPr lang="es-CL"/>
          </a:p>
        </p:txBody>
      </p:sp>
    </p:spTree>
    <p:extLst>
      <p:ext uri="{BB962C8B-B14F-4D97-AF65-F5344CB8AC3E}">
        <p14:creationId xmlns:p14="http://schemas.microsoft.com/office/powerpoint/2010/main" val="3782706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FF992-2855-D3B0-27E2-9CB22A10F332}"/>
              </a:ext>
            </a:extLst>
          </p:cNvPr>
          <p:cNvSpPr>
            <a:spLocks noGrp="1"/>
          </p:cNvSpPr>
          <p:nvPr>
            <p:ph type="title"/>
          </p:nvPr>
        </p:nvSpPr>
        <p:spPr/>
        <p:txBody>
          <a:bodyPr>
            <a:normAutofit fontScale="90000"/>
          </a:bodyPr>
          <a:lstStyle/>
          <a:p>
            <a:r>
              <a:rPr lang="es-CL" dirty="0"/>
              <a:t>Departamento de Salud Mental</a:t>
            </a:r>
            <a:br>
              <a:rPr lang="es-CL" dirty="0"/>
            </a:br>
            <a:r>
              <a:rPr lang="es-CL" dirty="0"/>
              <a:t>Servicio de Salud Tarapacá</a:t>
            </a:r>
          </a:p>
        </p:txBody>
      </p:sp>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DA00-CB49-1BBF-D5B9-9ABAD966963D}"/>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3BFBFB3F-6FCE-5A36-2828-A35DCCD35331}"/>
              </a:ext>
            </a:extLst>
          </p:cNvPr>
          <p:cNvSpPr txBox="1"/>
          <p:nvPr/>
        </p:nvSpPr>
        <p:spPr>
          <a:xfrm>
            <a:off x="2984649" y="483732"/>
            <a:ext cx="6096000" cy="523220"/>
          </a:xfrm>
          <a:prstGeom prst="rect">
            <a:avLst/>
          </a:prstGeom>
          <a:noFill/>
        </p:spPr>
        <p:txBody>
          <a:bodyPr wrap="square">
            <a:spAutoFit/>
          </a:bodyPr>
          <a:lstStyle/>
          <a:p>
            <a:pPr algn="ctr"/>
            <a:r>
              <a:rPr lang="es-CL" sz="2800" b="1" noProof="0" dirty="0">
                <a:solidFill>
                  <a:schemeClr val="accent1">
                    <a:lumMod val="75000"/>
                  </a:schemeClr>
                </a:solidFill>
              </a:rPr>
              <a:t>COSAM Tamarugal</a:t>
            </a:r>
          </a:p>
        </p:txBody>
      </p:sp>
      <p:graphicFrame>
        <p:nvGraphicFramePr>
          <p:cNvPr id="9" name="Tabla 8">
            <a:extLst>
              <a:ext uri="{FF2B5EF4-FFF2-40B4-BE49-F238E27FC236}">
                <a16:creationId xmlns:a16="http://schemas.microsoft.com/office/drawing/2014/main" id="{F2F68356-20AD-C967-D855-6D6B713D53C2}"/>
              </a:ext>
            </a:extLst>
          </p:cNvPr>
          <p:cNvGraphicFramePr>
            <a:graphicFrameLocks noGrp="1"/>
          </p:cNvGraphicFramePr>
          <p:nvPr>
            <p:extLst>
              <p:ext uri="{D42A27DB-BD31-4B8C-83A1-F6EECF244321}">
                <p14:modId xmlns:p14="http://schemas.microsoft.com/office/powerpoint/2010/main" val="624735205"/>
              </p:ext>
            </p:extLst>
          </p:nvPr>
        </p:nvGraphicFramePr>
        <p:xfrm>
          <a:off x="341069" y="1643145"/>
          <a:ext cx="5906244" cy="1440374"/>
        </p:xfrm>
        <a:graphic>
          <a:graphicData uri="http://schemas.openxmlformats.org/drawingml/2006/table">
            <a:tbl>
              <a:tblPr firstRow="1" firstCol="1" bandRow="1">
                <a:tableStyleId>{22838BEF-8BB2-4498-84A7-C5851F593DF1}</a:tableStyleId>
              </a:tblPr>
              <a:tblGrid>
                <a:gridCol w="2557722">
                  <a:extLst>
                    <a:ext uri="{9D8B030D-6E8A-4147-A177-3AD203B41FA5}">
                      <a16:colId xmlns:a16="http://schemas.microsoft.com/office/drawing/2014/main" val="4240217222"/>
                    </a:ext>
                  </a:extLst>
                </a:gridCol>
                <a:gridCol w="3348522">
                  <a:extLst>
                    <a:ext uri="{9D8B030D-6E8A-4147-A177-3AD203B41FA5}">
                      <a16:colId xmlns:a16="http://schemas.microsoft.com/office/drawing/2014/main" val="2256234517"/>
                    </a:ext>
                  </a:extLst>
                </a:gridCol>
              </a:tblGrid>
              <a:tr h="132518">
                <a:tc gridSpan="2">
                  <a:txBody>
                    <a:bodyPr/>
                    <a:lstStyle/>
                    <a:p>
                      <a:pPr algn="ctr">
                        <a:lnSpc>
                          <a:spcPct val="107000"/>
                        </a:lnSpc>
                        <a:spcAft>
                          <a:spcPts val="800"/>
                        </a:spcAft>
                      </a:pPr>
                      <a:r>
                        <a:rPr lang="es-CL" sz="900" kern="100" noProof="0" dirty="0">
                          <a:effectLst/>
                        </a:rPr>
                        <a:t>HABILITACION COSAM TAMARUGAL</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L"/>
                    </a:p>
                  </a:txBody>
                  <a:tcPr/>
                </a:tc>
                <a:extLst>
                  <a:ext uri="{0D108BD9-81ED-4DB2-BD59-A6C34878D82A}">
                    <a16:rowId xmlns:a16="http://schemas.microsoft.com/office/drawing/2014/main" val="3618762164"/>
                  </a:ext>
                </a:extLst>
              </a:tr>
              <a:tr h="161973">
                <a:tc>
                  <a:txBody>
                    <a:bodyPr/>
                    <a:lstStyle/>
                    <a:p>
                      <a:pPr>
                        <a:lnSpc>
                          <a:spcPct val="107000"/>
                        </a:lnSpc>
                        <a:spcAft>
                          <a:spcPts val="800"/>
                        </a:spcAft>
                      </a:pPr>
                      <a:r>
                        <a:rPr lang="es-CL" sz="900" kern="100" noProof="0" dirty="0">
                          <a:effectLst/>
                        </a:rPr>
                        <a:t>Estado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1100" kern="100" noProof="0" dirty="0">
                          <a:effectLst/>
                          <a:latin typeface="Calibri" panose="020F0502020204030204" pitchFamily="34" charset="0"/>
                          <a:ea typeface="Calibri" panose="020F0502020204030204" pitchFamily="34" charset="0"/>
                          <a:cs typeface="Times New Roman" panose="02020603050405020304" pitchFamily="18" charset="0"/>
                        </a:rPr>
                        <a:t>Recepción comodato</a:t>
                      </a:r>
                    </a:p>
                  </a:txBody>
                  <a:tcPr marL="68580" marR="68580" marT="0" marB="0"/>
                </a:tc>
                <a:extLst>
                  <a:ext uri="{0D108BD9-81ED-4DB2-BD59-A6C34878D82A}">
                    <a16:rowId xmlns:a16="http://schemas.microsoft.com/office/drawing/2014/main" val="1984694477"/>
                  </a:ext>
                </a:extLst>
              </a:tr>
              <a:tr h="132518">
                <a:tc>
                  <a:txBody>
                    <a:bodyPr/>
                    <a:lstStyle/>
                    <a:p>
                      <a:pPr>
                        <a:lnSpc>
                          <a:spcPct val="107000"/>
                        </a:lnSpc>
                        <a:spcAft>
                          <a:spcPts val="800"/>
                        </a:spcAft>
                      </a:pPr>
                      <a:r>
                        <a:rPr lang="es-CL" sz="900" kern="100" noProof="0" dirty="0">
                          <a:effectLst/>
                        </a:rPr>
                        <a:t>Empresa Adjudicada</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Pendiente</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36454"/>
                  </a:ext>
                </a:extLst>
              </a:tr>
              <a:tr h="132518">
                <a:tc>
                  <a:txBody>
                    <a:bodyPr/>
                    <a:lstStyle/>
                    <a:p>
                      <a:pPr>
                        <a:lnSpc>
                          <a:spcPct val="107000"/>
                        </a:lnSpc>
                        <a:spcAft>
                          <a:spcPts val="800"/>
                        </a:spcAft>
                      </a:pPr>
                      <a:r>
                        <a:rPr lang="es-CL" sz="900" kern="100" noProof="0" dirty="0">
                          <a:effectLst/>
                        </a:rPr>
                        <a:t>Valor Actual del Contrato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M$693.555.988</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069781"/>
                  </a:ext>
                </a:extLst>
              </a:tr>
              <a:tr h="132518">
                <a:tc>
                  <a:txBody>
                    <a:bodyPr/>
                    <a:lstStyle/>
                    <a:p>
                      <a:pPr>
                        <a:lnSpc>
                          <a:spcPct val="107000"/>
                        </a:lnSpc>
                        <a:spcAft>
                          <a:spcPts val="800"/>
                        </a:spcAft>
                      </a:pPr>
                      <a:r>
                        <a:rPr lang="es-CL" sz="900" kern="100" noProof="0" dirty="0">
                          <a:effectLst/>
                        </a:rPr>
                        <a:t>Superficie (m</a:t>
                      </a:r>
                      <a:r>
                        <a:rPr lang="es-CL" sz="900" kern="100" baseline="30000" noProof="0" dirty="0">
                          <a:effectLst/>
                        </a:rPr>
                        <a:t>2</a:t>
                      </a:r>
                      <a:r>
                        <a:rPr lang="es-CL" sz="900" kern="100" noProof="0" dirty="0">
                          <a:effectLst/>
                        </a:rPr>
                        <a:t>)</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604,9</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935012"/>
                  </a:ext>
                </a:extLst>
              </a:tr>
              <a:tr h="132518">
                <a:tc>
                  <a:txBody>
                    <a:bodyPr/>
                    <a:lstStyle/>
                    <a:p>
                      <a:pPr>
                        <a:lnSpc>
                          <a:spcPct val="107000"/>
                        </a:lnSpc>
                        <a:spcAft>
                          <a:spcPts val="800"/>
                        </a:spcAft>
                      </a:pPr>
                      <a:r>
                        <a:rPr lang="es-CL" sz="900" kern="100" noProof="0" dirty="0">
                          <a:effectLst/>
                        </a:rPr>
                        <a:t>Fecha Inicio </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Julio/2025</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4702898"/>
                  </a:ext>
                </a:extLst>
              </a:tr>
              <a:tr h="132518">
                <a:tc>
                  <a:txBody>
                    <a:bodyPr/>
                    <a:lstStyle/>
                    <a:p>
                      <a:pPr>
                        <a:lnSpc>
                          <a:spcPct val="107000"/>
                        </a:lnSpc>
                        <a:spcAft>
                          <a:spcPts val="800"/>
                        </a:spcAft>
                      </a:pPr>
                      <a:r>
                        <a:rPr lang="es-CL" sz="900" kern="100" noProof="0" dirty="0">
                          <a:effectLst/>
                        </a:rPr>
                        <a:t>Plazo Ejecución (Días)</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150</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250106"/>
                  </a:ext>
                </a:extLst>
              </a:tr>
              <a:tr h="132518">
                <a:tc>
                  <a:txBody>
                    <a:bodyPr/>
                    <a:lstStyle/>
                    <a:p>
                      <a:pPr>
                        <a:lnSpc>
                          <a:spcPct val="107000"/>
                        </a:lnSpc>
                        <a:spcAft>
                          <a:spcPts val="800"/>
                        </a:spcAft>
                      </a:pPr>
                      <a:r>
                        <a:rPr lang="es-CL" sz="900" kern="100" noProof="0" dirty="0">
                          <a:effectLst/>
                        </a:rPr>
                        <a:t>Fecha de Término de ejecución </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49580" algn="r">
                        <a:lnSpc>
                          <a:spcPct val="107000"/>
                        </a:lnSpc>
                        <a:spcAft>
                          <a:spcPts val="800"/>
                        </a:spcAft>
                      </a:pPr>
                      <a:r>
                        <a:rPr lang="es-CL" sz="900" kern="100" noProof="0" dirty="0">
                          <a:effectLst/>
                        </a:rPr>
                        <a:t>25/10/2025</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243351"/>
                  </a:ext>
                </a:extLst>
              </a:tr>
              <a:tr h="271155">
                <a:tc>
                  <a:txBody>
                    <a:bodyPr/>
                    <a:lstStyle/>
                    <a:p>
                      <a:pPr>
                        <a:lnSpc>
                          <a:spcPct val="107000"/>
                        </a:lnSpc>
                        <a:spcAft>
                          <a:spcPts val="800"/>
                        </a:spcAft>
                      </a:pPr>
                      <a:r>
                        <a:rPr lang="es-CL" sz="900" kern="100" noProof="0" dirty="0">
                          <a:effectLst/>
                        </a:rPr>
                        <a:t>Estado de situación</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L" sz="900" kern="100" noProof="0" dirty="0">
                          <a:effectLst/>
                        </a:rPr>
                        <a:t>En proceso de recepción Comodato por municipio, regularización carpeta DOM, autorizado por </a:t>
                      </a:r>
                      <a:r>
                        <a:rPr lang="es-CL" sz="900" kern="100" noProof="0" dirty="0" err="1">
                          <a:effectLst/>
                        </a:rPr>
                        <a:t>subt</a:t>
                      </a:r>
                      <a:r>
                        <a:rPr lang="es-CL" sz="900" kern="100" noProof="0" dirty="0">
                          <a:effectLst/>
                        </a:rPr>
                        <a:t> 22, </a:t>
                      </a:r>
                      <a:endParaRPr lang="es-CL" sz="900" kern="100" noProof="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71620887"/>
                  </a:ext>
                </a:extLst>
              </a:tr>
            </a:tbl>
          </a:graphicData>
        </a:graphic>
      </p:graphicFrame>
      <p:sp>
        <p:nvSpPr>
          <p:cNvPr id="2" name="CuadroTexto 1">
            <a:extLst>
              <a:ext uri="{FF2B5EF4-FFF2-40B4-BE49-F238E27FC236}">
                <a16:creationId xmlns:a16="http://schemas.microsoft.com/office/drawing/2014/main" id="{608D4D25-5E60-193B-348F-35B724BBAE1A}"/>
              </a:ext>
            </a:extLst>
          </p:cNvPr>
          <p:cNvSpPr txBox="1"/>
          <p:nvPr/>
        </p:nvSpPr>
        <p:spPr>
          <a:xfrm>
            <a:off x="341069" y="3352800"/>
            <a:ext cx="5906244" cy="1477328"/>
          </a:xfrm>
          <a:prstGeom prst="rect">
            <a:avLst/>
          </a:prstGeom>
          <a:noFill/>
        </p:spPr>
        <p:txBody>
          <a:bodyPr wrap="square">
            <a:spAutoFit/>
          </a:bodyPr>
          <a:lstStyle/>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Etapa: Ejecución</a:t>
            </a:r>
            <a:r>
              <a:rPr lang="es-CL" b="1" noProof="0" dirty="0">
                <a:solidFill>
                  <a:srgbClr val="000000"/>
                </a:solidFill>
                <a:latin typeface="Aptos" panose="020B0004020202020204"/>
                <a:ea typeface="Calibri" panose="020F0502020204030204" pitchFamily="34" charset="0"/>
                <a:cs typeface="Calibri" panose="020F0502020204030204" pitchFamily="34" charset="0"/>
              </a:rPr>
              <a:t>, 7 inicio de obras. Se </a:t>
            </a:r>
            <a:r>
              <a:rPr lang="es-CL" b="1" dirty="0">
                <a:solidFill>
                  <a:srgbClr val="000000"/>
                </a:solidFill>
                <a:latin typeface="Aptos" panose="020B0004020202020204"/>
                <a:ea typeface="Calibri" panose="020F0502020204030204" pitchFamily="34" charset="0"/>
                <a:cs typeface="Calibri" panose="020F0502020204030204" pitchFamily="34" charset="0"/>
              </a:rPr>
              <a:t>proyecta su puesta en marcha en diciembre 2025. Su población bajo control será de las 5 comunas del Tamarugal (Pica, Huara, Pozo, </a:t>
            </a:r>
            <a:r>
              <a:rPr lang="es-CL" b="1" dirty="0" err="1">
                <a:solidFill>
                  <a:srgbClr val="000000"/>
                </a:solidFill>
                <a:latin typeface="Aptos" panose="020B0004020202020204"/>
                <a:ea typeface="Calibri" panose="020F0502020204030204" pitchFamily="34" charset="0"/>
                <a:cs typeface="Calibri" panose="020F0502020204030204" pitchFamily="34" charset="0"/>
              </a:rPr>
              <a:t>Colchane</a:t>
            </a:r>
            <a:r>
              <a:rPr lang="es-CL" b="1" dirty="0">
                <a:solidFill>
                  <a:srgbClr val="000000"/>
                </a:solidFill>
                <a:latin typeface="Aptos" panose="020B0004020202020204"/>
                <a:ea typeface="Calibri" panose="020F0502020204030204" pitchFamily="34" charset="0"/>
                <a:cs typeface="Calibri" panose="020F0502020204030204" pitchFamily="34" charset="0"/>
              </a:rPr>
              <a:t> y Camiña). Contara con 40 funcionarios entre médicos, profesionales y administrativos. </a:t>
            </a:r>
            <a:endParaRPr lang="es-CL" noProof="0" dirty="0">
              <a:solidFill>
                <a:srgbClr val="000000"/>
              </a:solidFill>
              <a:latin typeface="Aptos" panose="020B0004020202020204"/>
              <a:ea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BA18C97C-1ED5-4FDD-9DEA-2A773EF48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893" y="3719712"/>
            <a:ext cx="5525541" cy="2311926"/>
          </a:xfrm>
          <a:prstGeom prst="rect">
            <a:avLst/>
          </a:prstGeom>
        </p:spPr>
      </p:pic>
      <p:pic>
        <p:nvPicPr>
          <p:cNvPr id="11" name="Imagen 10">
            <a:extLst>
              <a:ext uri="{FF2B5EF4-FFF2-40B4-BE49-F238E27FC236}">
                <a16:creationId xmlns:a16="http://schemas.microsoft.com/office/drawing/2014/main" id="{9CF2A24A-D10F-4C64-8931-FF166F386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919" y="1237856"/>
            <a:ext cx="5516450" cy="2308123"/>
          </a:xfrm>
          <a:prstGeom prst="rect">
            <a:avLst/>
          </a:prstGeom>
        </p:spPr>
      </p:pic>
    </p:spTree>
    <p:extLst>
      <p:ext uri="{BB962C8B-B14F-4D97-AF65-F5344CB8AC3E}">
        <p14:creationId xmlns:p14="http://schemas.microsoft.com/office/powerpoint/2010/main" val="320295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A73933B-E6FB-4281-804E-EE084CDDF1C0}"/>
              </a:ext>
            </a:extLst>
          </p:cNvPr>
          <p:cNvSpPr txBox="1"/>
          <p:nvPr/>
        </p:nvSpPr>
        <p:spPr>
          <a:xfrm>
            <a:off x="2984649" y="483732"/>
            <a:ext cx="6096000" cy="523220"/>
          </a:xfrm>
          <a:prstGeom prst="rect">
            <a:avLst/>
          </a:prstGeom>
          <a:noFill/>
        </p:spPr>
        <p:txBody>
          <a:bodyPr wrap="square">
            <a:spAutoFit/>
          </a:bodyPr>
          <a:lstStyle/>
          <a:p>
            <a:pPr algn="ctr"/>
            <a:r>
              <a:rPr lang="es-CL" sz="2800" b="1" noProof="0" dirty="0">
                <a:solidFill>
                  <a:schemeClr val="accent1">
                    <a:lumMod val="75000"/>
                  </a:schemeClr>
                </a:solidFill>
              </a:rPr>
              <a:t>COSAM Paris </a:t>
            </a:r>
          </a:p>
        </p:txBody>
      </p:sp>
      <p:sp>
        <p:nvSpPr>
          <p:cNvPr id="5" name="CuadroTexto 4">
            <a:extLst>
              <a:ext uri="{FF2B5EF4-FFF2-40B4-BE49-F238E27FC236}">
                <a16:creationId xmlns:a16="http://schemas.microsoft.com/office/drawing/2014/main" id="{FB648A28-E5B3-4B29-91E1-64C97BDB119A}"/>
              </a:ext>
            </a:extLst>
          </p:cNvPr>
          <p:cNvSpPr txBox="1"/>
          <p:nvPr/>
        </p:nvSpPr>
        <p:spPr>
          <a:xfrm>
            <a:off x="786942" y="1312333"/>
            <a:ext cx="4241800" cy="2585323"/>
          </a:xfrm>
          <a:prstGeom prst="rect">
            <a:avLst/>
          </a:prstGeom>
          <a:noFill/>
        </p:spPr>
        <p:txBody>
          <a:bodyPr wrap="square" rtlCol="0">
            <a:spAutoFit/>
          </a:bodyPr>
          <a:lstStyle/>
          <a:p>
            <a:r>
              <a:rPr lang="es-CL" dirty="0"/>
              <a:t>Código BIP: 40056748-0</a:t>
            </a:r>
          </a:p>
          <a:p>
            <a:r>
              <a:rPr lang="es-CL" dirty="0"/>
              <a:t>Proyecto: Reposición COSAM Paris</a:t>
            </a:r>
          </a:p>
          <a:p>
            <a:r>
              <a:rPr lang="es-CL" dirty="0"/>
              <a:t>Costo total del proyecto: 254.209.700</a:t>
            </a:r>
          </a:p>
          <a:p>
            <a:r>
              <a:rPr lang="es-CL" dirty="0"/>
              <a:t>Ubicación: Av. Santa Rosa #3779</a:t>
            </a:r>
          </a:p>
          <a:p>
            <a:r>
              <a:rPr lang="es-CL" dirty="0"/>
              <a:t>Ejecución: año 2027</a:t>
            </a:r>
          </a:p>
          <a:p>
            <a:r>
              <a:rPr lang="es-CL" dirty="0"/>
              <a:t>Etapa: Diseño</a:t>
            </a:r>
          </a:p>
          <a:p>
            <a:r>
              <a:rPr lang="es-CL" dirty="0"/>
              <a:t>Duración diseño: 12 meses </a:t>
            </a:r>
          </a:p>
          <a:p>
            <a:r>
              <a:rPr lang="es-CL" dirty="0"/>
              <a:t>Expansión RRHH: 68 funcionarios en total</a:t>
            </a:r>
          </a:p>
          <a:p>
            <a:r>
              <a:rPr lang="es-CL" dirty="0"/>
              <a:t>En evaluación en MIDESOF </a:t>
            </a:r>
          </a:p>
        </p:txBody>
      </p:sp>
      <p:pic>
        <p:nvPicPr>
          <p:cNvPr id="11" name="Imagen 10">
            <a:extLst>
              <a:ext uri="{FF2B5EF4-FFF2-40B4-BE49-F238E27FC236}">
                <a16:creationId xmlns:a16="http://schemas.microsoft.com/office/drawing/2014/main" id="{E1A21D30-67B3-4085-B7CA-D31E1F925920}"/>
              </a:ext>
            </a:extLst>
          </p:cNvPr>
          <p:cNvPicPr>
            <a:picLocks noChangeAspect="1"/>
          </p:cNvPicPr>
          <p:nvPr/>
        </p:nvPicPr>
        <p:blipFill>
          <a:blip r:embed="rId2"/>
          <a:stretch>
            <a:fillRect/>
          </a:stretch>
        </p:blipFill>
        <p:spPr>
          <a:xfrm>
            <a:off x="7072834" y="1006952"/>
            <a:ext cx="4027848" cy="2777066"/>
          </a:xfrm>
          <a:prstGeom prst="rect">
            <a:avLst/>
          </a:prstGeom>
        </p:spPr>
      </p:pic>
      <p:pic>
        <p:nvPicPr>
          <p:cNvPr id="13" name="Imagen 12">
            <a:extLst>
              <a:ext uri="{FF2B5EF4-FFF2-40B4-BE49-F238E27FC236}">
                <a16:creationId xmlns:a16="http://schemas.microsoft.com/office/drawing/2014/main" id="{3FCE1750-8E5E-4C17-A6ED-F319F5FF7484}"/>
              </a:ext>
            </a:extLst>
          </p:cNvPr>
          <p:cNvPicPr>
            <a:picLocks noChangeAspect="1"/>
          </p:cNvPicPr>
          <p:nvPr/>
        </p:nvPicPr>
        <p:blipFill>
          <a:blip r:embed="rId3"/>
          <a:stretch>
            <a:fillRect/>
          </a:stretch>
        </p:blipFill>
        <p:spPr>
          <a:xfrm>
            <a:off x="4617500" y="3612191"/>
            <a:ext cx="4015629" cy="2700867"/>
          </a:xfrm>
          <a:prstGeom prst="rect">
            <a:avLst/>
          </a:prstGeom>
        </p:spPr>
      </p:pic>
    </p:spTree>
    <p:extLst>
      <p:ext uri="{BB962C8B-B14F-4D97-AF65-F5344CB8AC3E}">
        <p14:creationId xmlns:p14="http://schemas.microsoft.com/office/powerpoint/2010/main" val="264534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FD5A4-4597-A722-67AD-B4365B4CA8D9}"/>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26D0AD0D-F7E1-9B48-2D2F-F3CB2270918F}"/>
              </a:ext>
            </a:extLst>
          </p:cNvPr>
          <p:cNvSpPr txBox="1"/>
          <p:nvPr/>
        </p:nvSpPr>
        <p:spPr>
          <a:xfrm>
            <a:off x="1206500" y="324586"/>
            <a:ext cx="9779000" cy="523220"/>
          </a:xfrm>
          <a:prstGeom prst="rect">
            <a:avLst/>
          </a:prstGeom>
          <a:noFill/>
        </p:spPr>
        <p:txBody>
          <a:bodyPr wrap="square">
            <a:spAutoFit/>
          </a:bodyPr>
          <a:lstStyle/>
          <a:p>
            <a:pPr algn="ctr"/>
            <a:r>
              <a:rPr lang="es-ES" sz="2800" b="1" dirty="0">
                <a:solidFill>
                  <a:schemeClr val="accent1">
                    <a:lumMod val="75000"/>
                  </a:schemeClr>
                </a:solidFill>
              </a:rPr>
              <a:t>AUMENTO H</a:t>
            </a:r>
            <a:r>
              <a:rPr lang="es-CL" sz="2800" b="1" dirty="0">
                <a:solidFill>
                  <a:schemeClr val="accent1">
                    <a:lumMod val="75000"/>
                  </a:schemeClr>
                </a:solidFill>
              </a:rPr>
              <a:t>ORAS MÉDICA ESPECIALIDAD /GENERAL COSAM</a:t>
            </a:r>
            <a:endParaRPr lang="es-CL" sz="2800" b="1" noProof="0" dirty="0">
              <a:solidFill>
                <a:schemeClr val="accent1">
                  <a:lumMod val="75000"/>
                </a:schemeClr>
              </a:solidFill>
            </a:endParaRPr>
          </a:p>
        </p:txBody>
      </p:sp>
      <p:graphicFrame>
        <p:nvGraphicFramePr>
          <p:cNvPr id="4" name="Tabla 3">
            <a:extLst>
              <a:ext uri="{FF2B5EF4-FFF2-40B4-BE49-F238E27FC236}">
                <a16:creationId xmlns:a16="http://schemas.microsoft.com/office/drawing/2014/main" id="{1613A58B-5C4B-EF7C-308B-0A1C1A7CF787}"/>
              </a:ext>
            </a:extLst>
          </p:cNvPr>
          <p:cNvGraphicFramePr>
            <a:graphicFrameLocks noGrp="1"/>
          </p:cNvGraphicFramePr>
          <p:nvPr>
            <p:extLst>
              <p:ext uri="{D42A27DB-BD31-4B8C-83A1-F6EECF244321}">
                <p14:modId xmlns:p14="http://schemas.microsoft.com/office/powerpoint/2010/main" val="1566131449"/>
              </p:ext>
            </p:extLst>
          </p:nvPr>
        </p:nvGraphicFramePr>
        <p:xfrm>
          <a:off x="1664977" y="847806"/>
          <a:ext cx="8669470" cy="4754880"/>
        </p:xfrm>
        <a:graphic>
          <a:graphicData uri="http://schemas.openxmlformats.org/drawingml/2006/table">
            <a:tbl>
              <a:tblPr firstRow="1" bandRow="1">
                <a:tableStyleId>{5C22544A-7EE6-4342-B048-85BDC9FD1C3A}</a:tableStyleId>
              </a:tblPr>
              <a:tblGrid>
                <a:gridCol w="2441746">
                  <a:extLst>
                    <a:ext uri="{9D8B030D-6E8A-4147-A177-3AD203B41FA5}">
                      <a16:colId xmlns:a16="http://schemas.microsoft.com/office/drawing/2014/main" val="1736208101"/>
                    </a:ext>
                  </a:extLst>
                </a:gridCol>
                <a:gridCol w="2648088">
                  <a:extLst>
                    <a:ext uri="{9D8B030D-6E8A-4147-A177-3AD203B41FA5}">
                      <a16:colId xmlns:a16="http://schemas.microsoft.com/office/drawing/2014/main" val="1940872947"/>
                    </a:ext>
                  </a:extLst>
                </a:gridCol>
                <a:gridCol w="2235404">
                  <a:extLst>
                    <a:ext uri="{9D8B030D-6E8A-4147-A177-3AD203B41FA5}">
                      <a16:colId xmlns:a16="http://schemas.microsoft.com/office/drawing/2014/main" val="900747788"/>
                    </a:ext>
                  </a:extLst>
                </a:gridCol>
                <a:gridCol w="1344232">
                  <a:extLst>
                    <a:ext uri="{9D8B030D-6E8A-4147-A177-3AD203B41FA5}">
                      <a16:colId xmlns:a16="http://schemas.microsoft.com/office/drawing/2014/main" val="1394203855"/>
                    </a:ext>
                  </a:extLst>
                </a:gridCol>
              </a:tblGrid>
              <a:tr h="317650">
                <a:tc>
                  <a:txBody>
                    <a:bodyPr/>
                    <a:lstStyle/>
                    <a:p>
                      <a:r>
                        <a:rPr lang="es-ES" dirty="0"/>
                        <a:t>Dispositivo </a:t>
                      </a:r>
                      <a:endParaRPr lang="es-CL" dirty="0"/>
                    </a:p>
                  </a:txBody>
                  <a:tcPr/>
                </a:tc>
                <a:tc>
                  <a:txBody>
                    <a:bodyPr/>
                    <a:lstStyle/>
                    <a:p>
                      <a:r>
                        <a:rPr lang="es-CL" dirty="0"/>
                        <a:t>Horas Totales 2023</a:t>
                      </a:r>
                    </a:p>
                  </a:txBody>
                  <a:tcPr/>
                </a:tc>
                <a:tc>
                  <a:txBody>
                    <a:bodyPr/>
                    <a:lstStyle/>
                    <a:p>
                      <a:r>
                        <a:rPr lang="es-CL" dirty="0"/>
                        <a:t>Horas Totales 2024</a:t>
                      </a:r>
                    </a:p>
                  </a:txBody>
                  <a:tcPr/>
                </a:tc>
                <a:tc>
                  <a:txBody>
                    <a:bodyPr/>
                    <a:lstStyle/>
                    <a:p>
                      <a:r>
                        <a:rPr lang="es-CL" dirty="0"/>
                        <a:t>Aumento</a:t>
                      </a:r>
                    </a:p>
                  </a:txBody>
                  <a:tcPr/>
                </a:tc>
                <a:extLst>
                  <a:ext uri="{0D108BD9-81ED-4DB2-BD59-A6C34878D82A}">
                    <a16:rowId xmlns:a16="http://schemas.microsoft.com/office/drawing/2014/main" val="3525409739"/>
                  </a:ext>
                </a:extLst>
              </a:tr>
              <a:tr h="317650">
                <a:tc>
                  <a:txBody>
                    <a:bodyPr/>
                    <a:lstStyle/>
                    <a:p>
                      <a:r>
                        <a:rPr lang="es-ES" dirty="0"/>
                        <a:t>COSAM Allende </a:t>
                      </a:r>
                      <a:endParaRPr lang="es-CL" dirty="0"/>
                    </a:p>
                  </a:txBody>
                  <a:tcPr/>
                </a:tc>
                <a:tc>
                  <a:txBody>
                    <a:bodyPr/>
                    <a:lstStyle/>
                    <a:p>
                      <a:r>
                        <a:rPr lang="es-CL" dirty="0"/>
                        <a:t>143</a:t>
                      </a:r>
                    </a:p>
                  </a:txBody>
                  <a:tcPr/>
                </a:tc>
                <a:tc>
                  <a:txBody>
                    <a:bodyPr/>
                    <a:lstStyle/>
                    <a:p>
                      <a:r>
                        <a:rPr lang="es-CL" dirty="0"/>
                        <a:t>198</a:t>
                      </a:r>
                    </a:p>
                  </a:txBody>
                  <a:tcPr/>
                </a:tc>
                <a:tc>
                  <a:txBody>
                    <a:bodyPr/>
                    <a:lstStyle/>
                    <a:p>
                      <a:r>
                        <a:rPr lang="es-CL" dirty="0"/>
                        <a:t>38%</a:t>
                      </a:r>
                    </a:p>
                  </a:txBody>
                  <a:tcPr/>
                </a:tc>
                <a:extLst>
                  <a:ext uri="{0D108BD9-81ED-4DB2-BD59-A6C34878D82A}">
                    <a16:rowId xmlns:a16="http://schemas.microsoft.com/office/drawing/2014/main" val="3159040844"/>
                  </a:ext>
                </a:extLst>
              </a:tr>
              <a:tr h="317650">
                <a:tc>
                  <a:txBody>
                    <a:bodyPr/>
                    <a:lstStyle/>
                    <a:p>
                      <a:pPr algn="r"/>
                      <a:r>
                        <a:rPr lang="es-CL" dirty="0"/>
                        <a:t>Ciclo Adulto </a:t>
                      </a:r>
                    </a:p>
                  </a:txBody>
                  <a:tcPr>
                    <a:solidFill>
                      <a:schemeClr val="accent1">
                        <a:lumMod val="40000"/>
                        <a:lumOff val="60000"/>
                      </a:schemeClr>
                    </a:solidFill>
                  </a:tcPr>
                </a:tc>
                <a:tc>
                  <a:txBody>
                    <a:bodyPr/>
                    <a:lstStyle/>
                    <a:p>
                      <a:pPr algn="r"/>
                      <a:r>
                        <a:rPr lang="es-CL" dirty="0"/>
                        <a:t>143</a:t>
                      </a:r>
                    </a:p>
                  </a:txBody>
                  <a:tcPr>
                    <a:solidFill>
                      <a:schemeClr val="accent1">
                        <a:lumMod val="40000"/>
                        <a:lumOff val="60000"/>
                      </a:schemeClr>
                    </a:solidFill>
                  </a:tcPr>
                </a:tc>
                <a:tc>
                  <a:txBody>
                    <a:bodyPr/>
                    <a:lstStyle/>
                    <a:p>
                      <a:pPr algn="r"/>
                      <a:r>
                        <a:rPr lang="es-CL" dirty="0"/>
                        <a:t>154</a:t>
                      </a:r>
                    </a:p>
                  </a:txBody>
                  <a:tcPr>
                    <a:solidFill>
                      <a:schemeClr val="accent1">
                        <a:lumMod val="40000"/>
                        <a:lumOff val="60000"/>
                      </a:schemeClr>
                    </a:solidFill>
                  </a:tcPr>
                </a:tc>
                <a:tc>
                  <a:txBody>
                    <a:bodyPr/>
                    <a:lstStyle/>
                    <a:p>
                      <a:pPr algn="r"/>
                      <a:r>
                        <a:rPr lang="es-CL" dirty="0"/>
                        <a:t>7,6%</a:t>
                      </a:r>
                    </a:p>
                  </a:txBody>
                  <a:tcPr>
                    <a:solidFill>
                      <a:schemeClr val="accent1">
                        <a:lumMod val="40000"/>
                        <a:lumOff val="60000"/>
                      </a:schemeClr>
                    </a:solidFill>
                  </a:tcPr>
                </a:tc>
                <a:extLst>
                  <a:ext uri="{0D108BD9-81ED-4DB2-BD59-A6C34878D82A}">
                    <a16:rowId xmlns:a16="http://schemas.microsoft.com/office/drawing/2014/main" val="2051384003"/>
                  </a:ext>
                </a:extLst>
              </a:tr>
              <a:tr h="317650">
                <a:tc>
                  <a:txBody>
                    <a:bodyPr/>
                    <a:lstStyle/>
                    <a:p>
                      <a:pPr algn="r"/>
                      <a:r>
                        <a:rPr lang="es-CL" dirty="0"/>
                        <a:t>Ciclo infanto </a:t>
                      </a:r>
                    </a:p>
                  </a:txBody>
                  <a:tcPr>
                    <a:solidFill>
                      <a:schemeClr val="accent1">
                        <a:lumMod val="40000"/>
                        <a:lumOff val="60000"/>
                      </a:schemeClr>
                    </a:solidFill>
                  </a:tcPr>
                </a:tc>
                <a:tc>
                  <a:txBody>
                    <a:bodyPr/>
                    <a:lstStyle/>
                    <a:p>
                      <a:pPr algn="r"/>
                      <a:r>
                        <a:rPr lang="es-CL" dirty="0"/>
                        <a:t>5</a:t>
                      </a:r>
                    </a:p>
                  </a:txBody>
                  <a:tcPr>
                    <a:solidFill>
                      <a:schemeClr val="accent1">
                        <a:lumMod val="40000"/>
                        <a:lumOff val="60000"/>
                      </a:schemeClr>
                    </a:solidFill>
                  </a:tcPr>
                </a:tc>
                <a:tc>
                  <a:txBody>
                    <a:bodyPr/>
                    <a:lstStyle/>
                    <a:p>
                      <a:pPr algn="r"/>
                      <a:r>
                        <a:rPr lang="es-CL" dirty="0"/>
                        <a:t>44</a:t>
                      </a:r>
                    </a:p>
                  </a:txBody>
                  <a:tcPr>
                    <a:solidFill>
                      <a:schemeClr val="accent1">
                        <a:lumMod val="40000"/>
                        <a:lumOff val="60000"/>
                      </a:schemeClr>
                    </a:solidFill>
                  </a:tcPr>
                </a:tc>
                <a:tc>
                  <a:txBody>
                    <a:bodyPr/>
                    <a:lstStyle/>
                    <a:p>
                      <a:pPr algn="r"/>
                      <a:r>
                        <a:rPr lang="es-CL"/>
                        <a:t>880</a:t>
                      </a:r>
                      <a:r>
                        <a:rPr lang="es-CL" dirty="0"/>
                        <a:t>%</a:t>
                      </a:r>
                    </a:p>
                  </a:txBody>
                  <a:tcPr>
                    <a:solidFill>
                      <a:schemeClr val="accent1">
                        <a:lumMod val="40000"/>
                        <a:lumOff val="60000"/>
                      </a:schemeClr>
                    </a:solidFill>
                  </a:tcPr>
                </a:tc>
                <a:extLst>
                  <a:ext uri="{0D108BD9-81ED-4DB2-BD59-A6C34878D82A}">
                    <a16:rowId xmlns:a16="http://schemas.microsoft.com/office/drawing/2014/main" val="3246374536"/>
                  </a:ext>
                </a:extLst>
              </a:tr>
              <a:tr h="317650">
                <a:tc>
                  <a:txBody>
                    <a:bodyPr/>
                    <a:lstStyle/>
                    <a:p>
                      <a:r>
                        <a:rPr lang="es-ES" dirty="0"/>
                        <a:t>COSAM Seguel</a:t>
                      </a:r>
                      <a:endParaRPr lang="es-CL" dirty="0"/>
                    </a:p>
                  </a:txBody>
                  <a:tcPr/>
                </a:tc>
                <a:tc>
                  <a:txBody>
                    <a:bodyPr/>
                    <a:lstStyle/>
                    <a:p>
                      <a:r>
                        <a:rPr lang="es-CL" dirty="0"/>
                        <a:t>87</a:t>
                      </a:r>
                    </a:p>
                  </a:txBody>
                  <a:tcPr/>
                </a:tc>
                <a:tc>
                  <a:txBody>
                    <a:bodyPr/>
                    <a:lstStyle/>
                    <a:p>
                      <a:r>
                        <a:rPr lang="es-CL" dirty="0"/>
                        <a:t>192</a:t>
                      </a:r>
                    </a:p>
                  </a:txBody>
                  <a:tcPr/>
                </a:tc>
                <a:tc>
                  <a:txBody>
                    <a:bodyPr/>
                    <a:lstStyle/>
                    <a:p>
                      <a:r>
                        <a:rPr lang="es-CL" dirty="0"/>
                        <a:t>126%</a:t>
                      </a:r>
                    </a:p>
                  </a:txBody>
                  <a:tcPr/>
                </a:tc>
                <a:extLst>
                  <a:ext uri="{0D108BD9-81ED-4DB2-BD59-A6C34878D82A}">
                    <a16:rowId xmlns:a16="http://schemas.microsoft.com/office/drawing/2014/main" val="1981073286"/>
                  </a:ext>
                </a:extLst>
              </a:tr>
              <a:tr h="317650">
                <a:tc>
                  <a:txBody>
                    <a:bodyPr/>
                    <a:lstStyle/>
                    <a:p>
                      <a:pPr algn="r"/>
                      <a:r>
                        <a:rPr lang="es-CL" dirty="0"/>
                        <a:t>Ciclo Adulto </a:t>
                      </a:r>
                    </a:p>
                  </a:txBody>
                  <a:tcPr>
                    <a:solidFill>
                      <a:schemeClr val="accent1">
                        <a:lumMod val="60000"/>
                        <a:lumOff val="40000"/>
                      </a:schemeClr>
                    </a:solidFill>
                  </a:tcPr>
                </a:tc>
                <a:tc>
                  <a:txBody>
                    <a:bodyPr/>
                    <a:lstStyle/>
                    <a:p>
                      <a:pPr algn="r"/>
                      <a:r>
                        <a:rPr lang="es-CL"/>
                        <a:t>77</a:t>
                      </a:r>
                      <a:endParaRPr lang="es-CL" dirty="0"/>
                    </a:p>
                  </a:txBody>
                  <a:tcPr>
                    <a:solidFill>
                      <a:schemeClr val="accent1">
                        <a:lumMod val="60000"/>
                        <a:lumOff val="40000"/>
                      </a:schemeClr>
                    </a:solidFill>
                  </a:tcPr>
                </a:tc>
                <a:tc>
                  <a:txBody>
                    <a:bodyPr/>
                    <a:lstStyle/>
                    <a:p>
                      <a:pPr algn="r"/>
                      <a:r>
                        <a:rPr lang="es-CL" dirty="0"/>
                        <a:t>143</a:t>
                      </a:r>
                    </a:p>
                  </a:txBody>
                  <a:tcPr>
                    <a:solidFill>
                      <a:schemeClr val="accent1">
                        <a:lumMod val="60000"/>
                        <a:lumOff val="40000"/>
                      </a:schemeClr>
                    </a:solidFill>
                  </a:tcPr>
                </a:tc>
                <a:tc>
                  <a:txBody>
                    <a:bodyPr/>
                    <a:lstStyle/>
                    <a:p>
                      <a:pPr algn="r"/>
                      <a:r>
                        <a:rPr lang="es-CL" dirty="0"/>
                        <a:t>85%</a:t>
                      </a:r>
                    </a:p>
                  </a:txBody>
                  <a:tcPr>
                    <a:solidFill>
                      <a:schemeClr val="accent1">
                        <a:lumMod val="60000"/>
                        <a:lumOff val="40000"/>
                      </a:schemeClr>
                    </a:solidFill>
                  </a:tcPr>
                </a:tc>
                <a:extLst>
                  <a:ext uri="{0D108BD9-81ED-4DB2-BD59-A6C34878D82A}">
                    <a16:rowId xmlns:a16="http://schemas.microsoft.com/office/drawing/2014/main" val="37997454"/>
                  </a:ext>
                </a:extLst>
              </a:tr>
              <a:tr h="317650">
                <a:tc>
                  <a:txBody>
                    <a:bodyPr/>
                    <a:lstStyle/>
                    <a:p>
                      <a:pPr algn="r"/>
                      <a:r>
                        <a:rPr lang="es-CL" dirty="0"/>
                        <a:t>Ciclo infanto </a:t>
                      </a:r>
                    </a:p>
                  </a:txBody>
                  <a:tcPr>
                    <a:solidFill>
                      <a:schemeClr val="accent1">
                        <a:lumMod val="60000"/>
                        <a:lumOff val="40000"/>
                      </a:schemeClr>
                    </a:solidFill>
                  </a:tcPr>
                </a:tc>
                <a:tc>
                  <a:txBody>
                    <a:bodyPr/>
                    <a:lstStyle/>
                    <a:p>
                      <a:pPr algn="r"/>
                      <a:r>
                        <a:rPr lang="es-CL" dirty="0"/>
                        <a:t>5</a:t>
                      </a:r>
                    </a:p>
                  </a:txBody>
                  <a:tcPr>
                    <a:solidFill>
                      <a:schemeClr val="accent1">
                        <a:lumMod val="60000"/>
                        <a:lumOff val="40000"/>
                      </a:schemeClr>
                    </a:solidFill>
                  </a:tcPr>
                </a:tc>
                <a:tc>
                  <a:txBody>
                    <a:bodyPr/>
                    <a:lstStyle/>
                    <a:p>
                      <a:pPr algn="r"/>
                      <a:r>
                        <a:rPr lang="es-CL" dirty="0"/>
                        <a:t>49</a:t>
                      </a:r>
                    </a:p>
                  </a:txBody>
                  <a:tcPr>
                    <a:solidFill>
                      <a:schemeClr val="accent1">
                        <a:lumMod val="60000"/>
                        <a:lumOff val="40000"/>
                      </a:schemeClr>
                    </a:solidFill>
                  </a:tcPr>
                </a:tc>
                <a:tc>
                  <a:txBody>
                    <a:bodyPr/>
                    <a:lstStyle/>
                    <a:p>
                      <a:pPr algn="r"/>
                      <a:r>
                        <a:rPr lang="es-CL" dirty="0"/>
                        <a:t>980%</a:t>
                      </a:r>
                    </a:p>
                  </a:txBody>
                  <a:tcPr>
                    <a:solidFill>
                      <a:schemeClr val="accent1">
                        <a:lumMod val="60000"/>
                        <a:lumOff val="40000"/>
                      </a:schemeClr>
                    </a:solidFill>
                  </a:tcPr>
                </a:tc>
                <a:extLst>
                  <a:ext uri="{0D108BD9-81ED-4DB2-BD59-A6C34878D82A}">
                    <a16:rowId xmlns:a16="http://schemas.microsoft.com/office/drawing/2014/main" val="976198594"/>
                  </a:ext>
                </a:extLst>
              </a:tr>
              <a:tr h="317650">
                <a:tc>
                  <a:txBody>
                    <a:bodyPr/>
                    <a:lstStyle/>
                    <a:p>
                      <a:r>
                        <a:rPr lang="es-ES" dirty="0"/>
                        <a:t>COSAM Paris</a:t>
                      </a:r>
                      <a:endParaRPr lang="es-CL" dirty="0"/>
                    </a:p>
                  </a:txBody>
                  <a:tcPr/>
                </a:tc>
                <a:tc>
                  <a:txBody>
                    <a:bodyPr/>
                    <a:lstStyle/>
                    <a:p>
                      <a:r>
                        <a:rPr lang="es-CL" dirty="0"/>
                        <a:t>144</a:t>
                      </a:r>
                    </a:p>
                  </a:txBody>
                  <a:tcPr/>
                </a:tc>
                <a:tc>
                  <a:txBody>
                    <a:bodyPr/>
                    <a:lstStyle/>
                    <a:p>
                      <a:r>
                        <a:rPr lang="es-CL" dirty="0"/>
                        <a:t>177</a:t>
                      </a:r>
                    </a:p>
                  </a:txBody>
                  <a:tcPr/>
                </a:tc>
                <a:tc>
                  <a:txBody>
                    <a:bodyPr/>
                    <a:lstStyle/>
                    <a:p>
                      <a:r>
                        <a:rPr lang="es-CL" dirty="0"/>
                        <a:t>22%</a:t>
                      </a:r>
                    </a:p>
                  </a:txBody>
                  <a:tcPr/>
                </a:tc>
                <a:extLst>
                  <a:ext uri="{0D108BD9-81ED-4DB2-BD59-A6C34878D82A}">
                    <a16:rowId xmlns:a16="http://schemas.microsoft.com/office/drawing/2014/main" val="2345350519"/>
                  </a:ext>
                </a:extLst>
              </a:tr>
              <a:tr h="317650">
                <a:tc>
                  <a:txBody>
                    <a:bodyPr/>
                    <a:lstStyle/>
                    <a:p>
                      <a:pPr algn="r"/>
                      <a:r>
                        <a:rPr lang="es-CL" dirty="0"/>
                        <a:t>Ciclo Adulto </a:t>
                      </a:r>
                    </a:p>
                  </a:txBody>
                  <a:tcPr>
                    <a:solidFill>
                      <a:schemeClr val="accent1">
                        <a:lumMod val="60000"/>
                        <a:lumOff val="40000"/>
                      </a:schemeClr>
                    </a:solidFill>
                  </a:tcPr>
                </a:tc>
                <a:tc>
                  <a:txBody>
                    <a:bodyPr/>
                    <a:lstStyle/>
                    <a:p>
                      <a:pPr algn="r"/>
                      <a:r>
                        <a:rPr lang="es-CL" dirty="0"/>
                        <a:t>139</a:t>
                      </a:r>
                    </a:p>
                  </a:txBody>
                  <a:tcPr>
                    <a:solidFill>
                      <a:schemeClr val="accent1">
                        <a:lumMod val="60000"/>
                        <a:lumOff val="40000"/>
                      </a:schemeClr>
                    </a:solidFill>
                  </a:tcPr>
                </a:tc>
                <a:tc>
                  <a:txBody>
                    <a:bodyPr/>
                    <a:lstStyle/>
                    <a:p>
                      <a:pPr algn="r"/>
                      <a:r>
                        <a:rPr lang="es-CL" dirty="0"/>
                        <a:t>117</a:t>
                      </a:r>
                    </a:p>
                  </a:txBody>
                  <a:tcPr>
                    <a:solidFill>
                      <a:schemeClr val="accent1">
                        <a:lumMod val="60000"/>
                        <a:lumOff val="40000"/>
                      </a:schemeClr>
                    </a:solidFill>
                  </a:tcPr>
                </a:tc>
                <a:tc>
                  <a:txBody>
                    <a:bodyPr/>
                    <a:lstStyle/>
                    <a:p>
                      <a:pPr algn="r"/>
                      <a:r>
                        <a:rPr lang="es-CL" dirty="0"/>
                        <a:t>-15%</a:t>
                      </a:r>
                    </a:p>
                  </a:txBody>
                  <a:tcPr>
                    <a:solidFill>
                      <a:schemeClr val="accent1">
                        <a:lumMod val="60000"/>
                        <a:lumOff val="40000"/>
                      </a:schemeClr>
                    </a:solidFill>
                  </a:tcPr>
                </a:tc>
                <a:extLst>
                  <a:ext uri="{0D108BD9-81ED-4DB2-BD59-A6C34878D82A}">
                    <a16:rowId xmlns:a16="http://schemas.microsoft.com/office/drawing/2014/main" val="1964573803"/>
                  </a:ext>
                </a:extLst>
              </a:tr>
              <a:tr h="317650">
                <a:tc>
                  <a:txBody>
                    <a:bodyPr/>
                    <a:lstStyle/>
                    <a:p>
                      <a:pPr algn="r"/>
                      <a:r>
                        <a:rPr lang="es-CL" dirty="0"/>
                        <a:t>Ciclo infanto </a:t>
                      </a:r>
                    </a:p>
                  </a:txBody>
                  <a:tcPr>
                    <a:solidFill>
                      <a:schemeClr val="accent1">
                        <a:lumMod val="60000"/>
                        <a:lumOff val="40000"/>
                      </a:schemeClr>
                    </a:solidFill>
                  </a:tcPr>
                </a:tc>
                <a:tc>
                  <a:txBody>
                    <a:bodyPr/>
                    <a:lstStyle/>
                    <a:p>
                      <a:pPr algn="r"/>
                      <a:r>
                        <a:rPr lang="es-CL" dirty="0"/>
                        <a:t>5</a:t>
                      </a:r>
                    </a:p>
                  </a:txBody>
                  <a:tcPr>
                    <a:solidFill>
                      <a:schemeClr val="accent1">
                        <a:lumMod val="60000"/>
                        <a:lumOff val="40000"/>
                      </a:schemeClr>
                    </a:solidFill>
                  </a:tcPr>
                </a:tc>
                <a:tc>
                  <a:txBody>
                    <a:bodyPr/>
                    <a:lstStyle/>
                    <a:p>
                      <a:pPr algn="r"/>
                      <a:r>
                        <a:rPr lang="es-CL" dirty="0"/>
                        <a:t>60</a:t>
                      </a:r>
                    </a:p>
                  </a:txBody>
                  <a:tcPr>
                    <a:solidFill>
                      <a:schemeClr val="accent1">
                        <a:lumMod val="60000"/>
                        <a:lumOff val="40000"/>
                      </a:schemeClr>
                    </a:solidFill>
                  </a:tcPr>
                </a:tc>
                <a:tc>
                  <a:txBody>
                    <a:bodyPr/>
                    <a:lstStyle/>
                    <a:p>
                      <a:pPr algn="r"/>
                      <a:r>
                        <a:rPr lang="es-CL" dirty="0"/>
                        <a:t>1200%</a:t>
                      </a:r>
                    </a:p>
                  </a:txBody>
                  <a:tcPr>
                    <a:solidFill>
                      <a:schemeClr val="accent1">
                        <a:lumMod val="60000"/>
                        <a:lumOff val="40000"/>
                      </a:schemeClr>
                    </a:solidFill>
                  </a:tcPr>
                </a:tc>
                <a:extLst>
                  <a:ext uri="{0D108BD9-81ED-4DB2-BD59-A6C34878D82A}">
                    <a16:rowId xmlns:a16="http://schemas.microsoft.com/office/drawing/2014/main" val="3711062285"/>
                  </a:ext>
                </a:extLst>
              </a:tr>
              <a:tr h="317650">
                <a:tc>
                  <a:txBody>
                    <a:bodyPr/>
                    <a:lstStyle/>
                    <a:p>
                      <a:r>
                        <a:rPr lang="es-ES" dirty="0"/>
                        <a:t>Hospital de día IA</a:t>
                      </a:r>
                      <a:endParaRPr lang="es-CL" dirty="0"/>
                    </a:p>
                  </a:txBody>
                  <a:tcPr/>
                </a:tc>
                <a:tc>
                  <a:txBody>
                    <a:bodyPr/>
                    <a:lstStyle/>
                    <a:p>
                      <a:r>
                        <a:rPr lang="es-CL" dirty="0"/>
                        <a:t>22 </a:t>
                      </a:r>
                    </a:p>
                  </a:txBody>
                  <a:tcPr/>
                </a:tc>
                <a:tc>
                  <a:txBody>
                    <a:bodyPr/>
                    <a:lstStyle/>
                    <a:p>
                      <a:r>
                        <a:rPr lang="es-CL" dirty="0"/>
                        <a:t>44</a:t>
                      </a:r>
                    </a:p>
                  </a:txBody>
                  <a:tcPr/>
                </a:tc>
                <a:tc>
                  <a:txBody>
                    <a:bodyPr/>
                    <a:lstStyle/>
                    <a:p>
                      <a:r>
                        <a:rPr lang="es-CL" dirty="0"/>
                        <a:t>100%</a:t>
                      </a:r>
                    </a:p>
                  </a:txBody>
                  <a:tcPr/>
                </a:tc>
                <a:extLst>
                  <a:ext uri="{0D108BD9-81ED-4DB2-BD59-A6C34878D82A}">
                    <a16:rowId xmlns:a16="http://schemas.microsoft.com/office/drawing/2014/main" val="3384247053"/>
                  </a:ext>
                </a:extLst>
              </a:tr>
              <a:tr h="317650">
                <a:tc>
                  <a:txBody>
                    <a:bodyPr/>
                    <a:lstStyle/>
                    <a:p>
                      <a:r>
                        <a:rPr lang="es-CL" dirty="0"/>
                        <a:t>UHCIP MP</a:t>
                      </a:r>
                    </a:p>
                  </a:txBody>
                  <a:tcPr/>
                </a:tc>
                <a:tc>
                  <a:txBody>
                    <a:bodyPr/>
                    <a:lstStyle/>
                    <a:p>
                      <a:r>
                        <a:rPr lang="es-CL" dirty="0"/>
                        <a:t>0 (antes 11 HSA SENDA)</a:t>
                      </a:r>
                    </a:p>
                  </a:txBody>
                  <a:tcPr/>
                </a:tc>
                <a:tc>
                  <a:txBody>
                    <a:bodyPr/>
                    <a:lstStyle/>
                    <a:p>
                      <a:r>
                        <a:rPr lang="es-CL" dirty="0"/>
                        <a:t>11</a:t>
                      </a:r>
                    </a:p>
                  </a:txBody>
                  <a:tcPr/>
                </a:tc>
                <a:tc>
                  <a:txBody>
                    <a:bodyPr/>
                    <a:lstStyle/>
                    <a:p>
                      <a:r>
                        <a:rPr lang="es-CL" dirty="0"/>
                        <a:t>0%</a:t>
                      </a:r>
                    </a:p>
                  </a:txBody>
                  <a:tcPr/>
                </a:tc>
                <a:extLst>
                  <a:ext uri="{0D108BD9-81ED-4DB2-BD59-A6C34878D82A}">
                    <a16:rowId xmlns:a16="http://schemas.microsoft.com/office/drawing/2014/main" val="2523011165"/>
                  </a:ext>
                </a:extLst>
              </a:tr>
              <a:tr h="317650">
                <a:tc>
                  <a:txBody>
                    <a:bodyPr/>
                    <a:lstStyle/>
                    <a:p>
                      <a:r>
                        <a:rPr lang="es-CL" dirty="0"/>
                        <a:t>Total</a:t>
                      </a:r>
                    </a:p>
                  </a:txBody>
                  <a:tcPr>
                    <a:solidFill>
                      <a:schemeClr val="accent1">
                        <a:lumMod val="60000"/>
                        <a:lumOff val="40000"/>
                      </a:schemeClr>
                    </a:solidFill>
                  </a:tcPr>
                </a:tc>
                <a:tc>
                  <a:txBody>
                    <a:bodyPr/>
                    <a:lstStyle/>
                    <a:p>
                      <a:r>
                        <a:rPr lang="es-CL" dirty="0"/>
                        <a:t>418</a:t>
                      </a:r>
                    </a:p>
                  </a:txBody>
                  <a:tcPr>
                    <a:solidFill>
                      <a:schemeClr val="accent1">
                        <a:lumMod val="60000"/>
                        <a:lumOff val="40000"/>
                      </a:schemeClr>
                    </a:solidFill>
                  </a:tcPr>
                </a:tc>
                <a:tc>
                  <a:txBody>
                    <a:bodyPr/>
                    <a:lstStyle/>
                    <a:p>
                      <a:r>
                        <a:rPr lang="es-CL" dirty="0"/>
                        <a:t>622</a:t>
                      </a:r>
                    </a:p>
                  </a:txBody>
                  <a:tcPr>
                    <a:solidFill>
                      <a:schemeClr val="accent1">
                        <a:lumMod val="60000"/>
                        <a:lumOff val="40000"/>
                      </a:schemeClr>
                    </a:solidFill>
                  </a:tcPr>
                </a:tc>
                <a:tc>
                  <a:txBody>
                    <a:bodyPr/>
                    <a:lstStyle/>
                    <a:p>
                      <a:r>
                        <a:rPr lang="es-CL" dirty="0"/>
                        <a:t>48%</a:t>
                      </a:r>
                    </a:p>
                  </a:txBody>
                  <a:tcPr>
                    <a:solidFill>
                      <a:schemeClr val="accent1">
                        <a:lumMod val="60000"/>
                        <a:lumOff val="40000"/>
                      </a:schemeClr>
                    </a:solidFill>
                  </a:tcPr>
                </a:tc>
                <a:extLst>
                  <a:ext uri="{0D108BD9-81ED-4DB2-BD59-A6C34878D82A}">
                    <a16:rowId xmlns:a16="http://schemas.microsoft.com/office/drawing/2014/main" val="2290822914"/>
                  </a:ext>
                </a:extLst>
              </a:tr>
            </a:tbl>
          </a:graphicData>
        </a:graphic>
      </p:graphicFrame>
      <p:sp>
        <p:nvSpPr>
          <p:cNvPr id="5" name="CuadroTexto 4">
            <a:extLst>
              <a:ext uri="{FF2B5EF4-FFF2-40B4-BE49-F238E27FC236}">
                <a16:creationId xmlns:a16="http://schemas.microsoft.com/office/drawing/2014/main" id="{AE65C8EB-8978-F59C-666A-493A3DC283FA}"/>
              </a:ext>
            </a:extLst>
          </p:cNvPr>
          <p:cNvSpPr txBox="1"/>
          <p:nvPr/>
        </p:nvSpPr>
        <p:spPr>
          <a:xfrm>
            <a:off x="228601" y="5735094"/>
            <a:ext cx="11542222" cy="923330"/>
          </a:xfrm>
          <a:prstGeom prst="rect">
            <a:avLst/>
          </a:prstGeom>
          <a:noFill/>
        </p:spPr>
        <p:txBody>
          <a:bodyPr wrap="square" rtlCol="0">
            <a:spAutoFit/>
          </a:bodyPr>
          <a:lstStyle/>
          <a:p>
            <a:pPr algn="ctr"/>
            <a:r>
              <a:rPr lang="es-CL" dirty="0"/>
              <a:t>*Cada ciclo esta compuesto por horas de medico Psiquiatra y medico general con formación en SM</a:t>
            </a:r>
          </a:p>
          <a:p>
            <a:pPr algn="ctr"/>
            <a:r>
              <a:rPr lang="es-CL" dirty="0"/>
              <a:t>** Aumento por medio de contratación de médicos, horas PAO, como también de estrategia hospital digital MINSAL y SST</a:t>
            </a:r>
          </a:p>
          <a:p>
            <a:pPr algn="ctr"/>
            <a:r>
              <a:rPr lang="es-CL" dirty="0"/>
              <a:t>*** Aumento de horas medicas inicia en octubre 2024</a:t>
            </a:r>
          </a:p>
        </p:txBody>
      </p:sp>
    </p:spTree>
    <p:extLst>
      <p:ext uri="{BB962C8B-B14F-4D97-AF65-F5344CB8AC3E}">
        <p14:creationId xmlns:p14="http://schemas.microsoft.com/office/powerpoint/2010/main" val="40731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8530A-D413-4788-843B-6DF7DB27AC93}"/>
              </a:ext>
            </a:extLst>
          </p:cNvPr>
          <p:cNvSpPr>
            <a:spLocks noGrp="1"/>
          </p:cNvSpPr>
          <p:nvPr>
            <p:ph type="title"/>
          </p:nvPr>
        </p:nvSpPr>
        <p:spPr>
          <a:xfrm>
            <a:off x="838200" y="441038"/>
            <a:ext cx="10515600" cy="837710"/>
          </a:xfrm>
        </p:spPr>
        <p:txBody>
          <a:bodyPr/>
          <a:lstStyle/>
          <a:p>
            <a:r>
              <a:rPr lang="es-CL" dirty="0"/>
              <a:t>Ley TEA</a:t>
            </a:r>
          </a:p>
        </p:txBody>
      </p:sp>
      <p:sp>
        <p:nvSpPr>
          <p:cNvPr id="4" name="CuadroTexto 3">
            <a:extLst>
              <a:ext uri="{FF2B5EF4-FFF2-40B4-BE49-F238E27FC236}">
                <a16:creationId xmlns:a16="http://schemas.microsoft.com/office/drawing/2014/main" id="{04F8DDE0-AB0C-45F4-849F-D3A2EDB049FA}"/>
              </a:ext>
            </a:extLst>
          </p:cNvPr>
          <p:cNvSpPr txBox="1"/>
          <p:nvPr/>
        </p:nvSpPr>
        <p:spPr>
          <a:xfrm>
            <a:off x="1219200" y="1126345"/>
            <a:ext cx="9398000" cy="1200329"/>
          </a:xfrm>
          <a:prstGeom prst="rect">
            <a:avLst/>
          </a:prstGeom>
          <a:noFill/>
        </p:spPr>
        <p:txBody>
          <a:bodyPr wrap="square" rtlCol="0">
            <a:spAutoFit/>
          </a:bodyPr>
          <a:lstStyle/>
          <a:p>
            <a:r>
              <a:rPr lang="es-CL" dirty="0"/>
              <a:t>Con respecto a la Ley N°21.545 sobre el abordaje nacional con respecto al Trastorno del espectro autista, en el ámbito de la salud se interviene inyectando recursos para la atención especializada en los 3 niveles de salud, el cual inicia con su implementación año 1 en 2024. En desarrollo e implementación.</a:t>
            </a:r>
          </a:p>
        </p:txBody>
      </p:sp>
      <p:sp>
        <p:nvSpPr>
          <p:cNvPr id="5" name="Globo: flecha derecha 4">
            <a:extLst>
              <a:ext uri="{FF2B5EF4-FFF2-40B4-BE49-F238E27FC236}">
                <a16:creationId xmlns:a16="http://schemas.microsoft.com/office/drawing/2014/main" id="{1CFB849F-04D0-4E4F-9645-1986BB640DDD}"/>
              </a:ext>
            </a:extLst>
          </p:cNvPr>
          <p:cNvSpPr/>
          <p:nvPr/>
        </p:nvSpPr>
        <p:spPr>
          <a:xfrm>
            <a:off x="1667933" y="2302931"/>
            <a:ext cx="2965901" cy="256540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Globo: flecha derecha 5">
            <a:extLst>
              <a:ext uri="{FF2B5EF4-FFF2-40B4-BE49-F238E27FC236}">
                <a16:creationId xmlns:a16="http://schemas.microsoft.com/office/drawing/2014/main" id="{06C586B5-C53B-4879-B56F-C6A5BCF7B3AA}"/>
              </a:ext>
            </a:extLst>
          </p:cNvPr>
          <p:cNvSpPr/>
          <p:nvPr/>
        </p:nvSpPr>
        <p:spPr>
          <a:xfrm>
            <a:off x="4546598" y="2302931"/>
            <a:ext cx="2965901" cy="256540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Globo: flecha derecha 6">
            <a:extLst>
              <a:ext uri="{FF2B5EF4-FFF2-40B4-BE49-F238E27FC236}">
                <a16:creationId xmlns:a16="http://schemas.microsoft.com/office/drawing/2014/main" id="{FF589BB7-94F5-4090-B8D9-033B61D52ADE}"/>
              </a:ext>
            </a:extLst>
          </p:cNvPr>
          <p:cNvSpPr/>
          <p:nvPr/>
        </p:nvSpPr>
        <p:spPr>
          <a:xfrm>
            <a:off x="7425263" y="2302931"/>
            <a:ext cx="2878670" cy="256540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9004DAB1-F5B1-4637-B7FB-BF0F93BAA760}"/>
              </a:ext>
            </a:extLst>
          </p:cNvPr>
          <p:cNvSpPr txBox="1"/>
          <p:nvPr/>
        </p:nvSpPr>
        <p:spPr>
          <a:xfrm>
            <a:off x="1744132" y="2661027"/>
            <a:ext cx="1642534" cy="1754326"/>
          </a:xfrm>
          <a:prstGeom prst="rect">
            <a:avLst/>
          </a:prstGeom>
          <a:noFill/>
        </p:spPr>
        <p:txBody>
          <a:bodyPr wrap="square" rtlCol="0">
            <a:spAutoFit/>
          </a:bodyPr>
          <a:lstStyle/>
          <a:p>
            <a:pPr marL="285750" indent="-285750">
              <a:buFont typeface="Arial" panose="020B0604020202020204" pitchFamily="34" charset="0"/>
              <a:buChar char="•"/>
            </a:pPr>
            <a:r>
              <a:rPr lang="es-CL" dirty="0"/>
              <a:t>Detección oportuna </a:t>
            </a:r>
          </a:p>
          <a:p>
            <a:pPr marL="285750" indent="-285750">
              <a:buFont typeface="Arial" panose="020B0604020202020204" pitchFamily="34" charset="0"/>
              <a:buChar char="•"/>
            </a:pPr>
            <a:r>
              <a:rPr lang="es-CL" dirty="0"/>
              <a:t>Inicio diagnostico</a:t>
            </a:r>
          </a:p>
          <a:p>
            <a:pPr marL="285750" indent="-285750">
              <a:buFont typeface="Arial" panose="020B0604020202020204" pitchFamily="34" charset="0"/>
              <a:buChar char="•"/>
            </a:pPr>
            <a:r>
              <a:rPr lang="es-CL" dirty="0"/>
              <a:t>Tratamiento nivel inicial</a:t>
            </a:r>
          </a:p>
        </p:txBody>
      </p:sp>
      <p:sp>
        <p:nvSpPr>
          <p:cNvPr id="9" name="CuadroTexto 8">
            <a:extLst>
              <a:ext uri="{FF2B5EF4-FFF2-40B4-BE49-F238E27FC236}">
                <a16:creationId xmlns:a16="http://schemas.microsoft.com/office/drawing/2014/main" id="{574A264C-790A-4614-B79D-1ACB0FBFA03B}"/>
              </a:ext>
            </a:extLst>
          </p:cNvPr>
          <p:cNvSpPr txBox="1"/>
          <p:nvPr/>
        </p:nvSpPr>
        <p:spPr>
          <a:xfrm>
            <a:off x="4538132" y="2669494"/>
            <a:ext cx="1735672" cy="1754326"/>
          </a:xfrm>
          <a:prstGeom prst="rect">
            <a:avLst/>
          </a:prstGeom>
          <a:noFill/>
        </p:spPr>
        <p:txBody>
          <a:bodyPr wrap="square" rtlCol="0">
            <a:spAutoFit/>
          </a:bodyPr>
          <a:lstStyle/>
          <a:p>
            <a:pPr marL="285750" indent="-285750">
              <a:buFont typeface="Arial" panose="020B0604020202020204" pitchFamily="34" charset="0"/>
              <a:buChar char="•"/>
            </a:pPr>
            <a:r>
              <a:rPr lang="es-CL" dirty="0"/>
              <a:t>Confirmación diagnostica</a:t>
            </a:r>
          </a:p>
          <a:p>
            <a:pPr marL="285750" indent="-285750">
              <a:buFont typeface="Arial" panose="020B0604020202020204" pitchFamily="34" charset="0"/>
              <a:buChar char="•"/>
            </a:pPr>
            <a:r>
              <a:rPr lang="es-CL" dirty="0"/>
              <a:t>Evaluación y tratamiento de nivel especializado</a:t>
            </a:r>
          </a:p>
        </p:txBody>
      </p:sp>
      <p:sp>
        <p:nvSpPr>
          <p:cNvPr id="10" name="CuadroTexto 9">
            <a:extLst>
              <a:ext uri="{FF2B5EF4-FFF2-40B4-BE49-F238E27FC236}">
                <a16:creationId xmlns:a16="http://schemas.microsoft.com/office/drawing/2014/main" id="{87765B7B-9AD4-4C9F-B6CA-C375F0D7C7D5}"/>
              </a:ext>
            </a:extLst>
          </p:cNvPr>
          <p:cNvSpPr txBox="1"/>
          <p:nvPr/>
        </p:nvSpPr>
        <p:spPr>
          <a:xfrm>
            <a:off x="7425270" y="2522527"/>
            <a:ext cx="1820341" cy="2031325"/>
          </a:xfrm>
          <a:prstGeom prst="rect">
            <a:avLst/>
          </a:prstGeom>
          <a:noFill/>
        </p:spPr>
        <p:txBody>
          <a:bodyPr wrap="square" rtlCol="0">
            <a:spAutoFit/>
          </a:bodyPr>
          <a:lstStyle/>
          <a:p>
            <a:pPr marL="285750" indent="-285750">
              <a:buFont typeface="Arial" panose="020B0604020202020204" pitchFamily="34" charset="0"/>
              <a:buChar char="•"/>
            </a:pPr>
            <a:r>
              <a:rPr lang="es-CL" dirty="0"/>
              <a:t>Evaluación y tratamiento numerológico</a:t>
            </a:r>
          </a:p>
          <a:p>
            <a:pPr marL="285750" indent="-285750">
              <a:buFont typeface="Arial" panose="020B0604020202020204" pitchFamily="34" charset="0"/>
              <a:buChar char="•"/>
            </a:pPr>
            <a:r>
              <a:rPr lang="es-CL" dirty="0"/>
              <a:t>Abordaje especializado del desarrollo y lenguaje. </a:t>
            </a:r>
          </a:p>
        </p:txBody>
      </p:sp>
      <p:sp>
        <p:nvSpPr>
          <p:cNvPr id="11" name="CuadroTexto 10">
            <a:extLst>
              <a:ext uri="{FF2B5EF4-FFF2-40B4-BE49-F238E27FC236}">
                <a16:creationId xmlns:a16="http://schemas.microsoft.com/office/drawing/2014/main" id="{8F093DB8-86CC-4818-80EE-D3372361CB63}"/>
              </a:ext>
            </a:extLst>
          </p:cNvPr>
          <p:cNvSpPr txBox="1"/>
          <p:nvPr/>
        </p:nvSpPr>
        <p:spPr>
          <a:xfrm>
            <a:off x="1363131" y="4969189"/>
            <a:ext cx="2683934" cy="1200329"/>
          </a:xfrm>
          <a:prstGeom prst="rect">
            <a:avLst/>
          </a:prstGeom>
          <a:noFill/>
        </p:spPr>
        <p:txBody>
          <a:bodyPr wrap="square" rtlCol="0">
            <a:spAutoFit/>
          </a:bodyPr>
          <a:lstStyle/>
          <a:p>
            <a:r>
              <a:rPr lang="es-CL" dirty="0"/>
              <a:t>Terapeutas ocupacionales</a:t>
            </a:r>
          </a:p>
          <a:p>
            <a:r>
              <a:rPr lang="es-CL" dirty="0"/>
              <a:t>Psicólogos </a:t>
            </a:r>
          </a:p>
          <a:p>
            <a:r>
              <a:rPr lang="es-CL" dirty="0"/>
              <a:t>Kinesiólogos </a:t>
            </a:r>
          </a:p>
          <a:p>
            <a:r>
              <a:rPr lang="es-CL" dirty="0"/>
              <a:t>Trabajador social</a:t>
            </a:r>
          </a:p>
        </p:txBody>
      </p:sp>
      <p:sp>
        <p:nvSpPr>
          <p:cNvPr id="12" name="CuadroTexto 11">
            <a:extLst>
              <a:ext uri="{FF2B5EF4-FFF2-40B4-BE49-F238E27FC236}">
                <a16:creationId xmlns:a16="http://schemas.microsoft.com/office/drawing/2014/main" id="{D02771D2-E73E-4116-A137-08613C80C470}"/>
              </a:ext>
            </a:extLst>
          </p:cNvPr>
          <p:cNvSpPr txBox="1"/>
          <p:nvPr/>
        </p:nvSpPr>
        <p:spPr>
          <a:xfrm>
            <a:off x="4368798" y="4969188"/>
            <a:ext cx="2683934" cy="923330"/>
          </a:xfrm>
          <a:prstGeom prst="rect">
            <a:avLst/>
          </a:prstGeom>
          <a:noFill/>
        </p:spPr>
        <p:txBody>
          <a:bodyPr wrap="square" rtlCol="0">
            <a:spAutoFit/>
          </a:bodyPr>
          <a:lstStyle/>
          <a:p>
            <a:r>
              <a:rPr lang="es-CL" dirty="0"/>
              <a:t>Terapeutas ocupacionales</a:t>
            </a:r>
          </a:p>
          <a:p>
            <a:r>
              <a:rPr lang="es-CL" dirty="0"/>
              <a:t>Psicólogos </a:t>
            </a:r>
          </a:p>
          <a:p>
            <a:r>
              <a:rPr lang="es-CL" dirty="0"/>
              <a:t>Psiquiatra</a:t>
            </a:r>
          </a:p>
        </p:txBody>
      </p:sp>
      <p:sp>
        <p:nvSpPr>
          <p:cNvPr id="13" name="CuadroTexto 12">
            <a:extLst>
              <a:ext uri="{FF2B5EF4-FFF2-40B4-BE49-F238E27FC236}">
                <a16:creationId xmlns:a16="http://schemas.microsoft.com/office/drawing/2014/main" id="{8F0D29B0-6EF6-489B-A1D6-26031B032FF3}"/>
              </a:ext>
            </a:extLst>
          </p:cNvPr>
          <p:cNvSpPr txBox="1"/>
          <p:nvPr/>
        </p:nvSpPr>
        <p:spPr>
          <a:xfrm>
            <a:off x="7349063" y="4969188"/>
            <a:ext cx="2683934" cy="923330"/>
          </a:xfrm>
          <a:prstGeom prst="rect">
            <a:avLst/>
          </a:prstGeom>
          <a:noFill/>
        </p:spPr>
        <p:txBody>
          <a:bodyPr wrap="square" rtlCol="0">
            <a:spAutoFit/>
          </a:bodyPr>
          <a:lstStyle/>
          <a:p>
            <a:r>
              <a:rPr lang="es-CL" dirty="0"/>
              <a:t>Terapeutas ocupacionales</a:t>
            </a:r>
          </a:p>
          <a:p>
            <a:r>
              <a:rPr lang="es-CL" dirty="0"/>
              <a:t>Fonoaudiólogo</a:t>
            </a:r>
          </a:p>
          <a:p>
            <a:r>
              <a:rPr lang="es-CL" dirty="0"/>
              <a:t>Neurólogo</a:t>
            </a:r>
          </a:p>
        </p:txBody>
      </p:sp>
    </p:spTree>
    <p:extLst>
      <p:ext uri="{BB962C8B-B14F-4D97-AF65-F5344CB8AC3E}">
        <p14:creationId xmlns:p14="http://schemas.microsoft.com/office/powerpoint/2010/main" val="4521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98512-F2C7-4A61-B0BB-EB872E27C6CD}"/>
              </a:ext>
            </a:extLst>
          </p:cNvPr>
          <p:cNvSpPr>
            <a:spLocks noGrp="1"/>
          </p:cNvSpPr>
          <p:nvPr>
            <p:ph type="title"/>
          </p:nvPr>
        </p:nvSpPr>
        <p:spPr>
          <a:xfrm>
            <a:off x="838200" y="493376"/>
            <a:ext cx="10515600" cy="837710"/>
          </a:xfrm>
        </p:spPr>
        <p:txBody>
          <a:bodyPr/>
          <a:lstStyle/>
          <a:p>
            <a:r>
              <a:rPr lang="es-CL" dirty="0"/>
              <a:t>Centro Diurno </a:t>
            </a:r>
          </a:p>
        </p:txBody>
      </p:sp>
      <p:sp>
        <p:nvSpPr>
          <p:cNvPr id="3" name="CuadroTexto 2">
            <a:extLst>
              <a:ext uri="{FF2B5EF4-FFF2-40B4-BE49-F238E27FC236}">
                <a16:creationId xmlns:a16="http://schemas.microsoft.com/office/drawing/2014/main" id="{EBA12ED4-AFE4-E8CF-8FD0-9B415E845F68}"/>
              </a:ext>
            </a:extLst>
          </p:cNvPr>
          <p:cNvSpPr txBox="1"/>
          <p:nvPr/>
        </p:nvSpPr>
        <p:spPr>
          <a:xfrm>
            <a:off x="930729" y="1428750"/>
            <a:ext cx="10638064" cy="1200329"/>
          </a:xfrm>
          <a:prstGeom prst="rect">
            <a:avLst/>
          </a:prstGeom>
          <a:noFill/>
        </p:spPr>
        <p:txBody>
          <a:bodyPr wrap="square" rtlCol="0">
            <a:spAutoFit/>
          </a:bodyPr>
          <a:lstStyle/>
          <a:p>
            <a:r>
              <a:rPr lang="es-CL" dirty="0"/>
              <a:t>Centro de Rehabilitación el cual esta siendo reforzado desde un enfoque Socio – Laboral que permita fortalecer a los usuarios a su desarrollo económico y social. Su enfoque apegado al modelo de </a:t>
            </a:r>
            <a:r>
              <a:rPr lang="es-CL" dirty="0" err="1"/>
              <a:t>Recovery</a:t>
            </a:r>
            <a:r>
              <a:rPr lang="es-CL" dirty="0"/>
              <a:t> y a la prevención del estigma y la no discriminación con un fuerte componente social permitirá promover la inclusión laboral y fortalecer a los usuarios y sus familias en sus derechos sociales. </a:t>
            </a:r>
          </a:p>
        </p:txBody>
      </p:sp>
      <p:sp>
        <p:nvSpPr>
          <p:cNvPr id="4" name="CuadroTexto 3">
            <a:extLst>
              <a:ext uri="{FF2B5EF4-FFF2-40B4-BE49-F238E27FC236}">
                <a16:creationId xmlns:a16="http://schemas.microsoft.com/office/drawing/2014/main" id="{5B0C41DB-AEE3-6171-3841-6BA0B9A72A0A}"/>
              </a:ext>
            </a:extLst>
          </p:cNvPr>
          <p:cNvSpPr txBox="1"/>
          <p:nvPr/>
        </p:nvSpPr>
        <p:spPr>
          <a:xfrm>
            <a:off x="1200151" y="3028593"/>
            <a:ext cx="2988128" cy="1200329"/>
          </a:xfrm>
          <a:prstGeom prst="rect">
            <a:avLst/>
          </a:prstGeom>
          <a:noFill/>
        </p:spPr>
        <p:txBody>
          <a:bodyPr wrap="square" rtlCol="0">
            <a:spAutoFit/>
          </a:bodyPr>
          <a:lstStyle/>
          <a:p>
            <a:pPr marL="285750" indent="-285750">
              <a:buFont typeface="Arial" panose="020B0604020202020204" pitchFamily="34" charset="0"/>
              <a:buChar char="•"/>
            </a:pPr>
            <a:r>
              <a:rPr lang="es-CL" dirty="0"/>
              <a:t>Terapeuta ocupacional </a:t>
            </a:r>
          </a:p>
          <a:p>
            <a:pPr marL="285750" indent="-285750">
              <a:buFont typeface="Arial" panose="020B0604020202020204" pitchFamily="34" charset="0"/>
              <a:buChar char="•"/>
            </a:pPr>
            <a:r>
              <a:rPr lang="es-CL" dirty="0"/>
              <a:t>Trabajador social </a:t>
            </a:r>
          </a:p>
          <a:p>
            <a:pPr marL="285750" indent="-285750">
              <a:buFont typeface="Arial" panose="020B0604020202020204" pitchFamily="34" charset="0"/>
              <a:buChar char="•"/>
            </a:pPr>
            <a:r>
              <a:rPr lang="es-CL" dirty="0"/>
              <a:t>Fonoaudiólogo </a:t>
            </a:r>
          </a:p>
          <a:p>
            <a:pPr marL="285750" indent="-285750">
              <a:buFont typeface="Arial" panose="020B0604020202020204" pitchFamily="34" charset="0"/>
              <a:buChar char="•"/>
            </a:pPr>
            <a:r>
              <a:rPr lang="es-CL" dirty="0"/>
              <a:t>Monitor </a:t>
            </a:r>
          </a:p>
        </p:txBody>
      </p:sp>
      <p:sp>
        <p:nvSpPr>
          <p:cNvPr id="5" name="CuadroTexto 4">
            <a:extLst>
              <a:ext uri="{FF2B5EF4-FFF2-40B4-BE49-F238E27FC236}">
                <a16:creationId xmlns:a16="http://schemas.microsoft.com/office/drawing/2014/main" id="{5B23760F-F184-C8CA-F98A-72B72E5B3166}"/>
              </a:ext>
            </a:extLst>
          </p:cNvPr>
          <p:cNvSpPr txBox="1"/>
          <p:nvPr/>
        </p:nvSpPr>
        <p:spPr>
          <a:xfrm>
            <a:off x="6678386" y="3044744"/>
            <a:ext cx="4163785"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L" dirty="0"/>
              <a:t>Población objetivo: </a:t>
            </a:r>
          </a:p>
          <a:p>
            <a:r>
              <a:rPr lang="es-CL" dirty="0"/>
              <a:t>Usuarios de la red de salud mental mayor de 18 años con trastornos psiquiátricos severos, con interés en iniciar procesos de inclusión social y/o laboral. </a:t>
            </a:r>
          </a:p>
        </p:txBody>
      </p:sp>
      <p:sp>
        <p:nvSpPr>
          <p:cNvPr id="6" name="CuadroTexto 5">
            <a:extLst>
              <a:ext uri="{FF2B5EF4-FFF2-40B4-BE49-F238E27FC236}">
                <a16:creationId xmlns:a16="http://schemas.microsoft.com/office/drawing/2014/main" id="{1C023B02-CD62-B207-B9D4-55475DEE3F9D}"/>
              </a:ext>
            </a:extLst>
          </p:cNvPr>
          <p:cNvSpPr txBox="1"/>
          <p:nvPr/>
        </p:nvSpPr>
        <p:spPr>
          <a:xfrm>
            <a:off x="1200151" y="4841421"/>
            <a:ext cx="3543299" cy="646331"/>
          </a:xfrm>
          <a:prstGeom prst="rect">
            <a:avLst/>
          </a:prstGeom>
          <a:noFill/>
        </p:spPr>
        <p:txBody>
          <a:bodyPr wrap="square" rtlCol="0">
            <a:spAutoFit/>
          </a:bodyPr>
          <a:lstStyle/>
          <a:p>
            <a:r>
              <a:rPr lang="es-CL" dirty="0"/>
              <a:t>Posible </a:t>
            </a:r>
            <a:r>
              <a:rPr lang="es-CL" dirty="0" err="1"/>
              <a:t>N°</a:t>
            </a:r>
            <a:r>
              <a:rPr lang="es-CL" dirty="0"/>
              <a:t> de usuarios bajo control que pudiesen tener atenciones: 85</a:t>
            </a:r>
          </a:p>
        </p:txBody>
      </p:sp>
    </p:spTree>
    <p:extLst>
      <p:ext uri="{BB962C8B-B14F-4D97-AF65-F5344CB8AC3E}">
        <p14:creationId xmlns:p14="http://schemas.microsoft.com/office/powerpoint/2010/main" val="289107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5D51E-F242-46DE-A251-237E7E958C54}"/>
              </a:ext>
            </a:extLst>
          </p:cNvPr>
          <p:cNvSpPr>
            <a:spLocks noGrp="1"/>
          </p:cNvSpPr>
          <p:nvPr>
            <p:ph type="title"/>
          </p:nvPr>
        </p:nvSpPr>
        <p:spPr>
          <a:xfrm>
            <a:off x="838200" y="489680"/>
            <a:ext cx="10515600" cy="540630"/>
          </a:xfrm>
        </p:spPr>
        <p:txBody>
          <a:bodyPr>
            <a:normAutofit fontScale="90000"/>
          </a:bodyPr>
          <a:lstStyle/>
          <a:p>
            <a:r>
              <a:rPr lang="es-CL" dirty="0"/>
              <a:t>Contexto Red SM </a:t>
            </a:r>
          </a:p>
        </p:txBody>
      </p:sp>
      <p:sp>
        <p:nvSpPr>
          <p:cNvPr id="4" name="CuadroTexto 3">
            <a:extLst>
              <a:ext uri="{FF2B5EF4-FFF2-40B4-BE49-F238E27FC236}">
                <a16:creationId xmlns:a16="http://schemas.microsoft.com/office/drawing/2014/main" id="{E9E843AB-A530-4EFB-92E1-F681A65F5EB9}"/>
              </a:ext>
            </a:extLst>
          </p:cNvPr>
          <p:cNvSpPr txBox="1"/>
          <p:nvPr/>
        </p:nvSpPr>
        <p:spPr>
          <a:xfrm>
            <a:off x="415041" y="1199279"/>
            <a:ext cx="6578187" cy="646331"/>
          </a:xfrm>
          <a:prstGeom prst="rect">
            <a:avLst/>
          </a:prstGeom>
          <a:noFill/>
        </p:spPr>
        <p:txBody>
          <a:bodyPr wrap="square" rtlCol="0">
            <a:spAutoFit/>
          </a:bodyPr>
          <a:lstStyle/>
          <a:p>
            <a:pPr algn="ctr"/>
            <a:r>
              <a:rPr lang="es-CL" dirty="0"/>
              <a:t>La Red de SM se compone de una serie de dispositivos y programas insertos en los 3 niveles de atención de salud: </a:t>
            </a:r>
          </a:p>
        </p:txBody>
      </p:sp>
      <p:sp>
        <p:nvSpPr>
          <p:cNvPr id="5" name="Flecha: pentágono 4">
            <a:extLst>
              <a:ext uri="{FF2B5EF4-FFF2-40B4-BE49-F238E27FC236}">
                <a16:creationId xmlns:a16="http://schemas.microsoft.com/office/drawing/2014/main" id="{5D1DA0E1-D896-4723-8FCA-509E4D67630C}"/>
              </a:ext>
            </a:extLst>
          </p:cNvPr>
          <p:cNvSpPr/>
          <p:nvPr/>
        </p:nvSpPr>
        <p:spPr>
          <a:xfrm>
            <a:off x="838202" y="2054405"/>
            <a:ext cx="3542226" cy="2369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58C4D132-7D64-4E59-8C3D-595884B01C91}"/>
              </a:ext>
            </a:extLst>
          </p:cNvPr>
          <p:cNvSpPr txBox="1"/>
          <p:nvPr/>
        </p:nvSpPr>
        <p:spPr>
          <a:xfrm>
            <a:off x="890252" y="2223374"/>
            <a:ext cx="3490175" cy="2031325"/>
          </a:xfrm>
          <a:prstGeom prst="rect">
            <a:avLst/>
          </a:prstGeom>
          <a:noFill/>
        </p:spPr>
        <p:txBody>
          <a:bodyPr wrap="square" rtlCol="0">
            <a:spAutoFit/>
          </a:bodyPr>
          <a:lstStyle/>
          <a:p>
            <a:r>
              <a:rPr lang="es-CL" dirty="0">
                <a:solidFill>
                  <a:schemeClr val="bg1"/>
                </a:solidFill>
              </a:rPr>
              <a:t>DIR</a:t>
            </a:r>
          </a:p>
          <a:p>
            <a:r>
              <a:rPr lang="es-CL" dirty="0">
                <a:solidFill>
                  <a:schemeClr val="bg1"/>
                </a:solidFill>
              </a:rPr>
              <a:t>Tamizaje </a:t>
            </a:r>
          </a:p>
          <a:p>
            <a:r>
              <a:rPr lang="es-CL" dirty="0">
                <a:solidFill>
                  <a:schemeClr val="bg1"/>
                </a:solidFill>
              </a:rPr>
              <a:t>Prevención del suicidio</a:t>
            </a:r>
          </a:p>
          <a:p>
            <a:r>
              <a:rPr lang="es-CL" dirty="0">
                <a:solidFill>
                  <a:schemeClr val="bg1"/>
                </a:solidFill>
              </a:rPr>
              <a:t>Salud mental/Duplas Psicosociales</a:t>
            </a:r>
          </a:p>
          <a:p>
            <a:r>
              <a:rPr lang="es-CL" dirty="0">
                <a:solidFill>
                  <a:schemeClr val="bg1"/>
                </a:solidFill>
              </a:rPr>
              <a:t>Acompañamiento </a:t>
            </a:r>
          </a:p>
          <a:p>
            <a:r>
              <a:rPr lang="es-CL" dirty="0">
                <a:solidFill>
                  <a:schemeClr val="bg1"/>
                </a:solidFill>
              </a:rPr>
              <a:t>PRAPS </a:t>
            </a:r>
            <a:r>
              <a:rPr lang="es-CL" dirty="0" err="1">
                <a:solidFill>
                  <a:schemeClr val="bg1"/>
                </a:solidFill>
              </a:rPr>
              <a:t>Intersector</a:t>
            </a:r>
            <a:r>
              <a:rPr lang="es-CL" dirty="0">
                <a:solidFill>
                  <a:schemeClr val="bg1"/>
                </a:solidFill>
              </a:rPr>
              <a:t>  </a:t>
            </a:r>
          </a:p>
          <a:p>
            <a:r>
              <a:rPr lang="es-CL" dirty="0">
                <a:solidFill>
                  <a:schemeClr val="bg1"/>
                </a:solidFill>
              </a:rPr>
              <a:t>TEA</a:t>
            </a:r>
          </a:p>
        </p:txBody>
      </p:sp>
      <p:sp>
        <p:nvSpPr>
          <p:cNvPr id="7" name="Flecha: pentágono 6">
            <a:extLst>
              <a:ext uri="{FF2B5EF4-FFF2-40B4-BE49-F238E27FC236}">
                <a16:creationId xmlns:a16="http://schemas.microsoft.com/office/drawing/2014/main" id="{227E37BE-E916-4BA3-A2F8-8EAF9C4E971A}"/>
              </a:ext>
            </a:extLst>
          </p:cNvPr>
          <p:cNvSpPr/>
          <p:nvPr/>
        </p:nvSpPr>
        <p:spPr>
          <a:xfrm>
            <a:off x="4432477" y="3070067"/>
            <a:ext cx="3746143" cy="2369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EA1B9F47-50B9-4DA8-9496-86C93F3DE551}"/>
              </a:ext>
            </a:extLst>
          </p:cNvPr>
          <p:cNvSpPr txBox="1"/>
          <p:nvPr/>
        </p:nvSpPr>
        <p:spPr>
          <a:xfrm>
            <a:off x="4432476" y="3239036"/>
            <a:ext cx="3335629" cy="2308324"/>
          </a:xfrm>
          <a:prstGeom prst="rect">
            <a:avLst/>
          </a:prstGeom>
          <a:noFill/>
        </p:spPr>
        <p:txBody>
          <a:bodyPr wrap="square" rtlCol="0">
            <a:spAutoFit/>
          </a:bodyPr>
          <a:lstStyle/>
          <a:p>
            <a:r>
              <a:rPr lang="es-CL" dirty="0">
                <a:solidFill>
                  <a:schemeClr val="bg1"/>
                </a:solidFill>
              </a:rPr>
              <a:t>Centro Diurno</a:t>
            </a:r>
          </a:p>
          <a:p>
            <a:r>
              <a:rPr lang="es-CL" dirty="0">
                <a:solidFill>
                  <a:schemeClr val="bg1"/>
                </a:solidFill>
              </a:rPr>
              <a:t>COSAM Dr. Salvador Allende</a:t>
            </a:r>
          </a:p>
          <a:p>
            <a:r>
              <a:rPr lang="es-CL" dirty="0">
                <a:solidFill>
                  <a:schemeClr val="bg1"/>
                </a:solidFill>
              </a:rPr>
              <a:t>COSAM Dr. Jorge Seguel</a:t>
            </a:r>
          </a:p>
          <a:p>
            <a:r>
              <a:rPr lang="es-CL" dirty="0">
                <a:solidFill>
                  <a:schemeClr val="bg1"/>
                </a:solidFill>
              </a:rPr>
              <a:t>COSAM Dr. Enrique Paris </a:t>
            </a:r>
          </a:p>
          <a:p>
            <a:r>
              <a:rPr lang="es-CL" dirty="0">
                <a:solidFill>
                  <a:schemeClr val="bg1"/>
                </a:solidFill>
              </a:rPr>
              <a:t>Hospital Dia </a:t>
            </a:r>
            <a:r>
              <a:rPr lang="es-CL" dirty="0" err="1">
                <a:solidFill>
                  <a:schemeClr val="bg1"/>
                </a:solidFill>
              </a:rPr>
              <a:t>Infanto</a:t>
            </a:r>
            <a:r>
              <a:rPr lang="es-CL" dirty="0">
                <a:solidFill>
                  <a:schemeClr val="bg1"/>
                </a:solidFill>
              </a:rPr>
              <a:t> Adolescente </a:t>
            </a:r>
          </a:p>
          <a:p>
            <a:r>
              <a:rPr lang="es-CL" dirty="0">
                <a:solidFill>
                  <a:schemeClr val="bg1"/>
                </a:solidFill>
              </a:rPr>
              <a:t>Hospital Dia Adulto Iquique </a:t>
            </a:r>
          </a:p>
          <a:p>
            <a:r>
              <a:rPr lang="es-CL" dirty="0">
                <a:solidFill>
                  <a:schemeClr val="bg1"/>
                </a:solidFill>
              </a:rPr>
              <a:t>Hospital Dia Adulto AH</a:t>
            </a:r>
          </a:p>
          <a:p>
            <a:endParaRPr lang="es-CL" dirty="0">
              <a:solidFill>
                <a:schemeClr val="bg1"/>
              </a:solidFill>
            </a:endParaRPr>
          </a:p>
        </p:txBody>
      </p:sp>
      <p:sp>
        <p:nvSpPr>
          <p:cNvPr id="9" name="Flecha: pentágono 8">
            <a:extLst>
              <a:ext uri="{FF2B5EF4-FFF2-40B4-BE49-F238E27FC236}">
                <a16:creationId xmlns:a16="http://schemas.microsoft.com/office/drawing/2014/main" id="{9C661C4D-5129-49CD-ADA7-B1B2C2348290}"/>
              </a:ext>
            </a:extLst>
          </p:cNvPr>
          <p:cNvSpPr/>
          <p:nvPr/>
        </p:nvSpPr>
        <p:spPr>
          <a:xfrm>
            <a:off x="8230668" y="3987680"/>
            <a:ext cx="3746143" cy="236926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66E3A419-79B0-4E3C-9E8F-A41341890B8C}"/>
              </a:ext>
            </a:extLst>
          </p:cNvPr>
          <p:cNvSpPr txBox="1"/>
          <p:nvPr/>
        </p:nvSpPr>
        <p:spPr>
          <a:xfrm>
            <a:off x="8346578" y="4624030"/>
            <a:ext cx="3123131" cy="923330"/>
          </a:xfrm>
          <a:prstGeom prst="rect">
            <a:avLst/>
          </a:prstGeom>
          <a:noFill/>
        </p:spPr>
        <p:txBody>
          <a:bodyPr wrap="square" rtlCol="0">
            <a:spAutoFit/>
          </a:bodyPr>
          <a:lstStyle/>
          <a:p>
            <a:r>
              <a:rPr lang="es-CL" dirty="0">
                <a:solidFill>
                  <a:schemeClr val="bg1"/>
                </a:solidFill>
              </a:rPr>
              <a:t>UHCIP Adultos </a:t>
            </a:r>
          </a:p>
          <a:p>
            <a:r>
              <a:rPr lang="es-CL" dirty="0">
                <a:solidFill>
                  <a:schemeClr val="bg1"/>
                </a:solidFill>
              </a:rPr>
              <a:t>UHCIP </a:t>
            </a:r>
            <a:r>
              <a:rPr lang="es-CL" dirty="0" err="1">
                <a:solidFill>
                  <a:schemeClr val="bg1"/>
                </a:solidFill>
              </a:rPr>
              <a:t>Infanto</a:t>
            </a:r>
            <a:r>
              <a:rPr lang="es-CL" dirty="0">
                <a:solidFill>
                  <a:schemeClr val="bg1"/>
                </a:solidFill>
              </a:rPr>
              <a:t> Adolescente</a:t>
            </a:r>
          </a:p>
          <a:p>
            <a:r>
              <a:rPr lang="es-CL" dirty="0">
                <a:solidFill>
                  <a:schemeClr val="bg1"/>
                </a:solidFill>
              </a:rPr>
              <a:t>UHCIP </a:t>
            </a:r>
            <a:r>
              <a:rPr lang="es-CL" dirty="0" err="1">
                <a:solidFill>
                  <a:schemeClr val="bg1"/>
                </a:solidFill>
              </a:rPr>
              <a:t>Infanto</a:t>
            </a:r>
            <a:r>
              <a:rPr lang="es-CL" dirty="0">
                <a:solidFill>
                  <a:schemeClr val="bg1"/>
                </a:solidFill>
              </a:rPr>
              <a:t> Adolescente MP</a:t>
            </a:r>
          </a:p>
        </p:txBody>
      </p:sp>
      <p:sp>
        <p:nvSpPr>
          <p:cNvPr id="11" name="Rectángulo: esquina doblada 10">
            <a:extLst>
              <a:ext uri="{FF2B5EF4-FFF2-40B4-BE49-F238E27FC236}">
                <a16:creationId xmlns:a16="http://schemas.microsoft.com/office/drawing/2014/main" id="{EEAADC8C-E0CC-4505-B5D3-978C110767F7}"/>
              </a:ext>
            </a:extLst>
          </p:cNvPr>
          <p:cNvSpPr/>
          <p:nvPr/>
        </p:nvSpPr>
        <p:spPr>
          <a:xfrm>
            <a:off x="7613558" y="1582564"/>
            <a:ext cx="2676662" cy="184643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26454A9D-8DE0-4475-953A-540EC750BA32}"/>
              </a:ext>
            </a:extLst>
          </p:cNvPr>
          <p:cNvSpPr txBox="1"/>
          <p:nvPr/>
        </p:nvSpPr>
        <p:spPr>
          <a:xfrm>
            <a:off x="7820154" y="1764824"/>
            <a:ext cx="2406204" cy="1200329"/>
          </a:xfrm>
          <a:prstGeom prst="rect">
            <a:avLst/>
          </a:prstGeom>
          <a:noFill/>
        </p:spPr>
        <p:txBody>
          <a:bodyPr wrap="square" rtlCol="0">
            <a:spAutoFit/>
          </a:bodyPr>
          <a:lstStyle/>
          <a:p>
            <a:r>
              <a:rPr lang="es-CL" dirty="0">
                <a:solidFill>
                  <a:schemeClr val="bg1"/>
                </a:solidFill>
              </a:rPr>
              <a:t>Hogares Y Residencias Protegidas: </a:t>
            </a:r>
          </a:p>
          <a:p>
            <a:r>
              <a:rPr lang="es-CL" dirty="0">
                <a:solidFill>
                  <a:schemeClr val="bg1"/>
                </a:solidFill>
              </a:rPr>
              <a:t>3 Hogares</a:t>
            </a:r>
          </a:p>
          <a:p>
            <a:r>
              <a:rPr lang="es-CL" dirty="0">
                <a:solidFill>
                  <a:schemeClr val="bg1"/>
                </a:solidFill>
              </a:rPr>
              <a:t>2 Residencias </a:t>
            </a:r>
          </a:p>
        </p:txBody>
      </p:sp>
    </p:spTree>
    <p:extLst>
      <p:ext uri="{BB962C8B-B14F-4D97-AF65-F5344CB8AC3E}">
        <p14:creationId xmlns:p14="http://schemas.microsoft.com/office/powerpoint/2010/main" val="26398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CEAE3-9A95-45C2-B8FF-BE7DC8069375}"/>
              </a:ext>
            </a:extLst>
          </p:cNvPr>
          <p:cNvSpPr>
            <a:spLocks noGrp="1"/>
          </p:cNvSpPr>
          <p:nvPr>
            <p:ph type="title"/>
          </p:nvPr>
        </p:nvSpPr>
        <p:spPr>
          <a:xfrm>
            <a:off x="695459" y="541195"/>
            <a:ext cx="10882648" cy="592146"/>
          </a:xfrm>
        </p:spPr>
        <p:txBody>
          <a:bodyPr>
            <a:normAutofit fontScale="90000"/>
          </a:bodyPr>
          <a:lstStyle/>
          <a:p>
            <a:r>
              <a:rPr lang="es-CL" dirty="0"/>
              <a:t>Depto. Red de Salud Mental </a:t>
            </a:r>
          </a:p>
        </p:txBody>
      </p:sp>
      <p:graphicFrame>
        <p:nvGraphicFramePr>
          <p:cNvPr id="4" name="Diagrama 3">
            <a:extLst>
              <a:ext uri="{FF2B5EF4-FFF2-40B4-BE49-F238E27FC236}">
                <a16:creationId xmlns:a16="http://schemas.microsoft.com/office/drawing/2014/main" id="{D2F23DF5-5BCC-4C0E-BD44-39AF66A15D57}"/>
              </a:ext>
            </a:extLst>
          </p:cNvPr>
          <p:cNvGraphicFramePr/>
          <p:nvPr>
            <p:extLst>
              <p:ext uri="{D42A27DB-BD31-4B8C-83A1-F6EECF244321}">
                <p14:modId xmlns:p14="http://schemas.microsoft.com/office/powerpoint/2010/main" val="1125815945"/>
              </p:ext>
            </p:extLst>
          </p:nvPr>
        </p:nvGraphicFramePr>
        <p:xfrm>
          <a:off x="2217636" y="325061"/>
          <a:ext cx="7582555" cy="439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C2B4099C-1F29-4964-B4D8-E3C62D2736BE}"/>
              </a:ext>
            </a:extLst>
          </p:cNvPr>
          <p:cNvSpPr/>
          <p:nvPr/>
        </p:nvSpPr>
        <p:spPr>
          <a:xfrm>
            <a:off x="8032776" y="2417838"/>
            <a:ext cx="1918357" cy="1532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AF145365-45BC-9338-CAF8-1D9A2D9E2FBC}"/>
              </a:ext>
            </a:extLst>
          </p:cNvPr>
          <p:cNvSpPr txBox="1"/>
          <p:nvPr/>
        </p:nvSpPr>
        <p:spPr>
          <a:xfrm>
            <a:off x="2375807" y="4187069"/>
            <a:ext cx="7266214" cy="1754326"/>
          </a:xfrm>
          <a:prstGeom prst="rect">
            <a:avLst/>
          </a:prstGeom>
          <a:noFill/>
        </p:spPr>
        <p:txBody>
          <a:bodyPr wrap="square" rtlCol="0">
            <a:spAutoFit/>
          </a:bodyPr>
          <a:lstStyle/>
          <a:p>
            <a:pPr algn="just"/>
            <a:r>
              <a:rPr lang="es-CL" dirty="0"/>
              <a:t>2023 se crea la Unidad de Dispositivos residenciales, con el fin de reforzar la gestión de las residencias y hogares protegidos de la red de salud mental. Equipo conformado por: Psicólogo, Terapeuta Ocupacional, Enfermera y administrativo. Gestiona y coordina no solo el cuidado de los usuarios y sus requerimientos, sino también el ordenamiento de las casas y los ingresos de usuarios.</a:t>
            </a:r>
          </a:p>
        </p:txBody>
      </p:sp>
    </p:spTree>
    <p:extLst>
      <p:ext uri="{BB962C8B-B14F-4D97-AF65-F5344CB8AC3E}">
        <p14:creationId xmlns:p14="http://schemas.microsoft.com/office/powerpoint/2010/main" val="1793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2D4DE-029C-4F2F-B2A4-94B95E66D4D8}"/>
              </a:ext>
            </a:extLst>
          </p:cNvPr>
          <p:cNvSpPr>
            <a:spLocks noGrp="1"/>
          </p:cNvSpPr>
          <p:nvPr>
            <p:ph type="title"/>
          </p:nvPr>
        </p:nvSpPr>
        <p:spPr>
          <a:xfrm>
            <a:off x="711199" y="400244"/>
            <a:ext cx="10515600" cy="837710"/>
          </a:xfrm>
        </p:spPr>
        <p:txBody>
          <a:bodyPr/>
          <a:lstStyle/>
          <a:p>
            <a:r>
              <a:rPr lang="es-CL" dirty="0"/>
              <a:t>Estado Red Salud Mental</a:t>
            </a:r>
          </a:p>
        </p:txBody>
      </p:sp>
      <p:sp>
        <p:nvSpPr>
          <p:cNvPr id="4" name="CuadroTexto 3">
            <a:extLst>
              <a:ext uri="{FF2B5EF4-FFF2-40B4-BE49-F238E27FC236}">
                <a16:creationId xmlns:a16="http://schemas.microsoft.com/office/drawing/2014/main" id="{EB9BD775-96A2-4EBD-A6E5-65F15D6ECE04}"/>
              </a:ext>
            </a:extLst>
          </p:cNvPr>
          <p:cNvSpPr txBox="1"/>
          <p:nvPr/>
        </p:nvSpPr>
        <p:spPr>
          <a:xfrm>
            <a:off x="457201" y="1417094"/>
            <a:ext cx="11542222" cy="923330"/>
          </a:xfrm>
          <a:prstGeom prst="rect">
            <a:avLst/>
          </a:prstGeom>
          <a:noFill/>
        </p:spPr>
        <p:txBody>
          <a:bodyPr wrap="square" rtlCol="0">
            <a:spAutoFit/>
          </a:bodyPr>
          <a:lstStyle/>
          <a:p>
            <a:pPr algn="ctr"/>
            <a:r>
              <a:rPr lang="es-CL" dirty="0"/>
              <a:t>Durante el Año 2020, en medio del inicio de la pandemia COVID 19, se implementa nueva estrategia intersectorial de atención a NNA en los 3 niveles de salud. Con motivo de esta implementación, se genero la expansión del RRHH de la red asistencial de nivel secundario. </a:t>
            </a:r>
          </a:p>
        </p:txBody>
      </p:sp>
      <p:sp>
        <p:nvSpPr>
          <p:cNvPr id="6" name="Signo más 5">
            <a:extLst>
              <a:ext uri="{FF2B5EF4-FFF2-40B4-BE49-F238E27FC236}">
                <a16:creationId xmlns:a16="http://schemas.microsoft.com/office/drawing/2014/main" id="{6CABC0FB-486E-4426-BBBF-DBE44D30CC50}"/>
              </a:ext>
            </a:extLst>
          </p:cNvPr>
          <p:cNvSpPr/>
          <p:nvPr/>
        </p:nvSpPr>
        <p:spPr>
          <a:xfrm>
            <a:off x="5672667" y="2340424"/>
            <a:ext cx="846666" cy="863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D9F0F880-3A95-4CE9-8383-2912EAFD17AA}"/>
              </a:ext>
            </a:extLst>
          </p:cNvPr>
          <p:cNvSpPr txBox="1"/>
          <p:nvPr/>
        </p:nvSpPr>
        <p:spPr>
          <a:xfrm>
            <a:off x="324889" y="3263754"/>
            <a:ext cx="11542222" cy="923330"/>
          </a:xfrm>
          <a:prstGeom prst="rect">
            <a:avLst/>
          </a:prstGeom>
          <a:noFill/>
        </p:spPr>
        <p:txBody>
          <a:bodyPr wrap="square" rtlCol="0">
            <a:spAutoFit/>
          </a:bodyPr>
          <a:lstStyle/>
          <a:p>
            <a:pPr algn="ctr"/>
            <a:r>
              <a:rPr lang="es-CL" dirty="0"/>
              <a:t>La infraestructura de la red de Salud Mental (COSAM) no ha tenido inversión o actualización que tenga un reflejo con la normativa del modelo de gestión de red de salud mental, todo los centros de salud mental fueron arriendos de casas habilitadas para su funcionamiento. </a:t>
            </a:r>
          </a:p>
        </p:txBody>
      </p:sp>
      <p:sp>
        <p:nvSpPr>
          <p:cNvPr id="8" name="CuadroTexto 7">
            <a:extLst>
              <a:ext uri="{FF2B5EF4-FFF2-40B4-BE49-F238E27FC236}">
                <a16:creationId xmlns:a16="http://schemas.microsoft.com/office/drawing/2014/main" id="{12AF445D-9DEA-4F81-8FB3-8A880A70B575}"/>
              </a:ext>
            </a:extLst>
          </p:cNvPr>
          <p:cNvSpPr txBox="1"/>
          <p:nvPr/>
        </p:nvSpPr>
        <p:spPr>
          <a:xfrm>
            <a:off x="1930399" y="4640282"/>
            <a:ext cx="8805333" cy="1200329"/>
          </a:xfrm>
          <a:prstGeom prst="rect">
            <a:avLst/>
          </a:prstGeom>
          <a:solidFill>
            <a:srgbClr val="FFC000"/>
          </a:solidFill>
          <a:ln>
            <a:solidFill>
              <a:schemeClr val="tx1"/>
            </a:solidFill>
          </a:ln>
        </p:spPr>
        <p:txBody>
          <a:bodyPr wrap="square" rtlCol="0">
            <a:spAutoFit/>
          </a:bodyPr>
          <a:lstStyle/>
          <a:p>
            <a:pPr marL="285750" indent="-285750">
              <a:buFont typeface="Arial" panose="020B0604020202020204" pitchFamily="34" charset="0"/>
              <a:buChar char="•"/>
            </a:pPr>
            <a:r>
              <a:rPr lang="es-CL" dirty="0"/>
              <a:t>Brecha de RRHH</a:t>
            </a:r>
          </a:p>
          <a:p>
            <a:pPr marL="285750" indent="-285750">
              <a:buFont typeface="Arial" panose="020B0604020202020204" pitchFamily="34" charset="0"/>
              <a:buChar char="•"/>
            </a:pPr>
            <a:r>
              <a:rPr lang="es-CL" dirty="0"/>
              <a:t>Brecha de box, salas de taller, farmacia, sala de procedimiento, </a:t>
            </a:r>
            <a:r>
              <a:rPr lang="es-CL" dirty="0" err="1"/>
              <a:t>etc</a:t>
            </a:r>
            <a:r>
              <a:rPr lang="es-CL" dirty="0"/>
              <a:t>, según programa medico arquitectónico (PMA)</a:t>
            </a:r>
          </a:p>
          <a:p>
            <a:pPr marL="285750" indent="-285750">
              <a:buFont typeface="Arial" panose="020B0604020202020204" pitchFamily="34" charset="0"/>
              <a:buChar char="•"/>
            </a:pPr>
            <a:r>
              <a:rPr lang="es-CL" dirty="0"/>
              <a:t>2020 (problemas de hacinamiento impactan en calidad de la atención) </a:t>
            </a:r>
          </a:p>
        </p:txBody>
      </p:sp>
    </p:spTree>
    <p:extLst>
      <p:ext uri="{BB962C8B-B14F-4D97-AF65-F5344CB8AC3E}">
        <p14:creationId xmlns:p14="http://schemas.microsoft.com/office/powerpoint/2010/main" val="422223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BDAA5-368F-4C22-8D61-FF0BD941D26B}"/>
              </a:ext>
            </a:extLst>
          </p:cNvPr>
          <p:cNvSpPr>
            <a:spLocks noGrp="1"/>
          </p:cNvSpPr>
          <p:nvPr>
            <p:ph type="title"/>
          </p:nvPr>
        </p:nvSpPr>
        <p:spPr>
          <a:xfrm>
            <a:off x="838200" y="467977"/>
            <a:ext cx="10515600" cy="581890"/>
          </a:xfrm>
        </p:spPr>
        <p:txBody>
          <a:bodyPr>
            <a:normAutofit fontScale="90000"/>
          </a:bodyPr>
          <a:lstStyle/>
          <a:p>
            <a:r>
              <a:rPr lang="es-CL" dirty="0"/>
              <a:t>Situaciones Criticas</a:t>
            </a:r>
          </a:p>
        </p:txBody>
      </p:sp>
      <p:sp>
        <p:nvSpPr>
          <p:cNvPr id="4" name="CuadroTexto 3">
            <a:extLst>
              <a:ext uri="{FF2B5EF4-FFF2-40B4-BE49-F238E27FC236}">
                <a16:creationId xmlns:a16="http://schemas.microsoft.com/office/drawing/2014/main" id="{8A12526E-E3F7-49C2-A615-DA4B7403A33F}"/>
              </a:ext>
            </a:extLst>
          </p:cNvPr>
          <p:cNvSpPr txBox="1"/>
          <p:nvPr/>
        </p:nvSpPr>
        <p:spPr>
          <a:xfrm>
            <a:off x="990600" y="1349360"/>
            <a:ext cx="3479799" cy="369332"/>
          </a:xfrm>
          <a:prstGeom prst="rect">
            <a:avLst/>
          </a:prstGeom>
          <a:noFill/>
        </p:spPr>
        <p:txBody>
          <a:bodyPr wrap="square" rtlCol="0">
            <a:spAutoFit/>
          </a:bodyPr>
          <a:lstStyle/>
          <a:p>
            <a:pPr algn="ctr"/>
            <a:r>
              <a:rPr lang="es-CL" dirty="0"/>
              <a:t>COSAM Seguel </a:t>
            </a:r>
          </a:p>
        </p:txBody>
      </p:sp>
      <p:sp>
        <p:nvSpPr>
          <p:cNvPr id="5" name="CuadroTexto 4">
            <a:extLst>
              <a:ext uri="{FF2B5EF4-FFF2-40B4-BE49-F238E27FC236}">
                <a16:creationId xmlns:a16="http://schemas.microsoft.com/office/drawing/2014/main" id="{2A11BCAA-DCD8-432E-98EC-C7168A8AE26F}"/>
              </a:ext>
            </a:extLst>
          </p:cNvPr>
          <p:cNvSpPr txBox="1"/>
          <p:nvPr/>
        </p:nvSpPr>
        <p:spPr>
          <a:xfrm>
            <a:off x="7721602" y="1349360"/>
            <a:ext cx="3479799" cy="369332"/>
          </a:xfrm>
          <a:prstGeom prst="rect">
            <a:avLst/>
          </a:prstGeom>
          <a:noFill/>
        </p:spPr>
        <p:txBody>
          <a:bodyPr wrap="square" rtlCol="0">
            <a:spAutoFit/>
          </a:bodyPr>
          <a:lstStyle/>
          <a:p>
            <a:pPr algn="ctr"/>
            <a:r>
              <a:rPr lang="es-CL" dirty="0"/>
              <a:t>COSAM Allende </a:t>
            </a:r>
          </a:p>
        </p:txBody>
      </p:sp>
      <p:pic>
        <p:nvPicPr>
          <p:cNvPr id="7" name="Imagen 6">
            <a:extLst>
              <a:ext uri="{FF2B5EF4-FFF2-40B4-BE49-F238E27FC236}">
                <a16:creationId xmlns:a16="http://schemas.microsoft.com/office/drawing/2014/main" id="{F4FC685C-9D66-4FC8-A6DB-433447D3E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7" y="1791211"/>
            <a:ext cx="2369992" cy="3159989"/>
          </a:xfrm>
          <a:prstGeom prst="rect">
            <a:avLst/>
          </a:prstGeom>
        </p:spPr>
      </p:pic>
      <p:pic>
        <p:nvPicPr>
          <p:cNvPr id="11" name="Imagen 10">
            <a:extLst>
              <a:ext uri="{FF2B5EF4-FFF2-40B4-BE49-F238E27FC236}">
                <a16:creationId xmlns:a16="http://schemas.microsoft.com/office/drawing/2014/main" id="{4906C24E-D1B1-4863-8527-43057D148BA9}"/>
              </a:ext>
            </a:extLst>
          </p:cNvPr>
          <p:cNvPicPr>
            <a:picLocks noChangeAspect="1"/>
          </p:cNvPicPr>
          <p:nvPr/>
        </p:nvPicPr>
        <p:blipFill>
          <a:blip r:embed="rId3"/>
          <a:stretch>
            <a:fillRect/>
          </a:stretch>
        </p:blipFill>
        <p:spPr>
          <a:xfrm>
            <a:off x="8897227" y="1791211"/>
            <a:ext cx="2610214" cy="1495634"/>
          </a:xfrm>
          <a:prstGeom prst="rect">
            <a:avLst/>
          </a:prstGeom>
        </p:spPr>
      </p:pic>
      <p:pic>
        <p:nvPicPr>
          <p:cNvPr id="13" name="Imagen 12">
            <a:extLst>
              <a:ext uri="{FF2B5EF4-FFF2-40B4-BE49-F238E27FC236}">
                <a16:creationId xmlns:a16="http://schemas.microsoft.com/office/drawing/2014/main" id="{ACDB5AA0-3D92-4A13-BD29-A715E0DD7750}"/>
              </a:ext>
            </a:extLst>
          </p:cNvPr>
          <p:cNvPicPr>
            <a:picLocks noChangeAspect="1"/>
          </p:cNvPicPr>
          <p:nvPr/>
        </p:nvPicPr>
        <p:blipFill>
          <a:blip r:embed="rId4"/>
          <a:stretch>
            <a:fillRect/>
          </a:stretch>
        </p:blipFill>
        <p:spPr>
          <a:xfrm>
            <a:off x="8897227" y="3359364"/>
            <a:ext cx="2629267" cy="1467055"/>
          </a:xfrm>
          <a:prstGeom prst="rect">
            <a:avLst/>
          </a:prstGeom>
        </p:spPr>
      </p:pic>
      <p:pic>
        <p:nvPicPr>
          <p:cNvPr id="15" name="Imagen 14">
            <a:extLst>
              <a:ext uri="{FF2B5EF4-FFF2-40B4-BE49-F238E27FC236}">
                <a16:creationId xmlns:a16="http://schemas.microsoft.com/office/drawing/2014/main" id="{23B66244-6ADC-4BDB-80BB-01B054FD00F9}"/>
              </a:ext>
            </a:extLst>
          </p:cNvPr>
          <p:cNvPicPr>
            <a:picLocks noChangeAspect="1"/>
          </p:cNvPicPr>
          <p:nvPr/>
        </p:nvPicPr>
        <p:blipFill>
          <a:blip r:embed="rId5"/>
          <a:stretch>
            <a:fillRect/>
          </a:stretch>
        </p:blipFill>
        <p:spPr>
          <a:xfrm>
            <a:off x="6400800" y="1791211"/>
            <a:ext cx="2429934" cy="1481018"/>
          </a:xfrm>
          <a:prstGeom prst="rect">
            <a:avLst/>
          </a:prstGeom>
        </p:spPr>
      </p:pic>
      <p:pic>
        <p:nvPicPr>
          <p:cNvPr id="17" name="Imagen 16">
            <a:extLst>
              <a:ext uri="{FF2B5EF4-FFF2-40B4-BE49-F238E27FC236}">
                <a16:creationId xmlns:a16="http://schemas.microsoft.com/office/drawing/2014/main" id="{11414341-2E26-4564-86B5-875AD17D5123}"/>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b="38295"/>
          <a:stretch/>
        </p:blipFill>
        <p:spPr bwMode="auto">
          <a:xfrm>
            <a:off x="2878327" y="3885797"/>
            <a:ext cx="1990894" cy="2183606"/>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9F96C683-5E9D-4E16-9596-254E7CF4DE0C}"/>
              </a:ext>
            </a:extLst>
          </p:cNvPr>
          <p:cNvPicPr/>
          <p:nvPr/>
        </p:nvPicPr>
        <p:blipFill rotWithShape="1">
          <a:blip r:embed="rId7" cstate="print">
            <a:extLst>
              <a:ext uri="{28A0092B-C50C-407E-A947-70E740481C1C}">
                <a14:useLocalDpi xmlns:a14="http://schemas.microsoft.com/office/drawing/2010/main" val="0"/>
              </a:ext>
            </a:extLst>
          </a:blip>
          <a:srcRect l="6496" r="25051"/>
          <a:stretch/>
        </p:blipFill>
        <p:spPr bwMode="auto">
          <a:xfrm>
            <a:off x="2878327" y="1791211"/>
            <a:ext cx="2369992" cy="20220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602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DA00-CB49-1BBF-D5B9-9ABAD966963D}"/>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3BFBFB3F-6FCE-5A36-2828-A35DCCD35331}"/>
              </a:ext>
            </a:extLst>
          </p:cNvPr>
          <p:cNvSpPr txBox="1"/>
          <p:nvPr/>
        </p:nvSpPr>
        <p:spPr>
          <a:xfrm>
            <a:off x="3001583" y="233809"/>
            <a:ext cx="6096000" cy="523220"/>
          </a:xfrm>
          <a:prstGeom prst="rect">
            <a:avLst/>
          </a:prstGeom>
          <a:noFill/>
        </p:spPr>
        <p:txBody>
          <a:bodyPr wrap="square">
            <a:spAutoFit/>
          </a:bodyPr>
          <a:lstStyle/>
          <a:p>
            <a:pPr algn="ctr"/>
            <a:r>
              <a:rPr lang="es-CL" sz="2800" b="1" noProof="0" dirty="0">
                <a:solidFill>
                  <a:schemeClr val="accent1">
                    <a:lumMod val="75000"/>
                  </a:schemeClr>
                </a:solidFill>
              </a:rPr>
              <a:t>COSAM Dr. Jorge Seguel</a:t>
            </a:r>
          </a:p>
        </p:txBody>
      </p:sp>
      <p:pic>
        <p:nvPicPr>
          <p:cNvPr id="4" name="Imagen 3">
            <a:extLst>
              <a:ext uri="{FF2B5EF4-FFF2-40B4-BE49-F238E27FC236}">
                <a16:creationId xmlns:a16="http://schemas.microsoft.com/office/drawing/2014/main" id="{42C13B2A-2ACA-5840-B125-8087CB8802DE}"/>
              </a:ext>
            </a:extLst>
          </p:cNvPr>
          <p:cNvPicPr>
            <a:picLocks noChangeAspect="1"/>
          </p:cNvPicPr>
          <p:nvPr/>
        </p:nvPicPr>
        <p:blipFill>
          <a:blip r:embed="rId2"/>
          <a:srcRect l="26545" r="11080"/>
          <a:stretch>
            <a:fillRect/>
          </a:stretch>
        </p:blipFill>
        <p:spPr>
          <a:xfrm>
            <a:off x="6728793" y="1325942"/>
            <a:ext cx="4253948" cy="4206115"/>
          </a:xfrm>
          <a:prstGeom prst="rect">
            <a:avLst/>
          </a:prstGeom>
        </p:spPr>
      </p:pic>
      <p:sp>
        <p:nvSpPr>
          <p:cNvPr id="8" name="CuadroTexto 7">
            <a:extLst>
              <a:ext uri="{FF2B5EF4-FFF2-40B4-BE49-F238E27FC236}">
                <a16:creationId xmlns:a16="http://schemas.microsoft.com/office/drawing/2014/main" id="{5F8EBC1B-C7DC-B2E5-5DD1-4426B82A36F3}"/>
              </a:ext>
            </a:extLst>
          </p:cNvPr>
          <p:cNvSpPr txBox="1"/>
          <p:nvPr/>
        </p:nvSpPr>
        <p:spPr>
          <a:xfrm>
            <a:off x="533058" y="2252134"/>
            <a:ext cx="5516525" cy="21505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s-CL" sz="1500" b="1" noProof="0" dirty="0">
                <a:effectLst/>
              </a:rPr>
              <a:t>Nueva Ubicación: Ramirez #1051 entre </a:t>
            </a:r>
            <a:r>
              <a:rPr lang="es-CL" sz="1500" b="1" noProof="0" dirty="0" err="1">
                <a:effectLst/>
              </a:rPr>
              <a:t>Zeggers</a:t>
            </a:r>
            <a:r>
              <a:rPr lang="es-CL" sz="1500" b="1" noProof="0" dirty="0">
                <a:effectLst/>
              </a:rPr>
              <a:t> y O’Higgins</a:t>
            </a:r>
            <a:endParaRPr lang="es-CL" sz="1500" noProof="0" dirty="0">
              <a:effectLst/>
            </a:endParaRPr>
          </a:p>
          <a:p>
            <a:pPr indent="-228600">
              <a:lnSpc>
                <a:spcPct val="90000"/>
              </a:lnSpc>
              <a:spcAft>
                <a:spcPts val="600"/>
              </a:spcAft>
              <a:buFont typeface="Arial" panose="020B0604020202020204" pitchFamily="34" charset="0"/>
              <a:buChar char="•"/>
            </a:pPr>
            <a:r>
              <a:rPr lang="es-CL" sz="1500" noProof="0" dirty="0">
                <a:effectLst/>
              </a:rPr>
              <a:t>Habilitación de espacio con 13 box, 2 salas multi propósito, 1 sala de procedimientos con Res. Sanitaria, SOME, Sala de espera.  </a:t>
            </a:r>
          </a:p>
          <a:p>
            <a:pPr indent="-228600">
              <a:lnSpc>
                <a:spcPct val="90000"/>
              </a:lnSpc>
              <a:spcAft>
                <a:spcPts val="600"/>
              </a:spcAft>
              <a:buFont typeface="Arial" panose="020B0604020202020204" pitchFamily="34" charset="0"/>
              <a:buChar char="•"/>
            </a:pPr>
            <a:r>
              <a:rPr lang="es-CL" sz="1500" b="1" noProof="0" dirty="0">
                <a:effectLst/>
              </a:rPr>
              <a:t>Estado: </a:t>
            </a:r>
            <a:r>
              <a:rPr lang="es-CL" sz="1500" b="1" noProof="0" dirty="0"/>
              <a:t>Terminando proceso de habilitación, pendiente obras de habilitación de Sala de procedimientos. Gestora de procesos administrativos y financieros se encargara de evaluar brechas de mobiliario y equipamiento.  </a:t>
            </a:r>
          </a:p>
          <a:p>
            <a:pPr indent="-228600">
              <a:lnSpc>
                <a:spcPct val="90000"/>
              </a:lnSpc>
              <a:spcAft>
                <a:spcPts val="600"/>
              </a:spcAft>
              <a:buFont typeface="Arial" panose="020B0604020202020204" pitchFamily="34" charset="0"/>
              <a:buChar char="•"/>
            </a:pPr>
            <a:r>
              <a:rPr lang="es-CL" sz="1500" b="1" noProof="0" dirty="0" err="1">
                <a:effectLst/>
              </a:rPr>
              <a:t>Aperturado</a:t>
            </a:r>
            <a:r>
              <a:rPr lang="es-CL" sz="1500" b="1" noProof="0" dirty="0">
                <a:effectLst/>
              </a:rPr>
              <a:t>: </a:t>
            </a:r>
            <a:r>
              <a:rPr lang="es-CL" sz="1500" noProof="0" dirty="0">
                <a:effectLst/>
              </a:rPr>
              <a:t>11 de</a:t>
            </a:r>
            <a:r>
              <a:rPr lang="es-CL" sz="1500" b="1" noProof="0" dirty="0">
                <a:effectLst/>
              </a:rPr>
              <a:t> </a:t>
            </a:r>
            <a:r>
              <a:rPr lang="es-CL" sz="1500" noProof="0" dirty="0">
                <a:effectLst/>
              </a:rPr>
              <a:t>Agosto 2025</a:t>
            </a:r>
          </a:p>
        </p:txBody>
      </p:sp>
    </p:spTree>
    <p:extLst>
      <p:ext uri="{BB962C8B-B14F-4D97-AF65-F5344CB8AC3E}">
        <p14:creationId xmlns:p14="http://schemas.microsoft.com/office/powerpoint/2010/main" val="15941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5613-1EFD-B062-4D3C-988326BB44B6}"/>
            </a:ext>
          </a:extLst>
        </p:cNvPr>
        <p:cNvGrpSpPr/>
        <p:nvPr/>
      </p:nvGrpSpPr>
      <p:grpSpPr>
        <a:xfrm>
          <a:off x="0" y="0"/>
          <a:ext cx="0" cy="0"/>
          <a:chOff x="0" y="0"/>
          <a:chExt cx="0" cy="0"/>
        </a:xfrm>
      </p:grpSpPr>
      <p:pic>
        <p:nvPicPr>
          <p:cNvPr id="11" name="Imagen 10" descr="Un par de personas de pie&#10;&#10;El contenido generado por IA puede ser incorrecto.">
            <a:extLst>
              <a:ext uri="{FF2B5EF4-FFF2-40B4-BE49-F238E27FC236}">
                <a16:creationId xmlns:a16="http://schemas.microsoft.com/office/drawing/2014/main" id="{83F00C74-8DA4-652E-F1B4-91F74F5BB65A}"/>
              </a:ext>
            </a:extLst>
          </p:cNvPr>
          <p:cNvPicPr>
            <a:picLocks noChangeAspect="1"/>
          </p:cNvPicPr>
          <p:nvPr/>
        </p:nvPicPr>
        <p:blipFill>
          <a:blip r:embed="rId2">
            <a:extLst>
              <a:ext uri="{28A0092B-C50C-407E-A947-70E740481C1C}">
                <a14:useLocalDpi xmlns:a14="http://schemas.microsoft.com/office/drawing/2010/main" val="0"/>
              </a:ext>
            </a:extLst>
          </a:blip>
          <a:srcRect t="5908" r="2" b="20539"/>
          <a:stretch>
            <a:fillRect/>
          </a:stretch>
        </p:blipFill>
        <p:spPr>
          <a:xfrm>
            <a:off x="192526" y="550518"/>
            <a:ext cx="5799477" cy="2783429"/>
          </a:xfrm>
          <a:prstGeom prst="rect">
            <a:avLst/>
          </a:prstGeom>
        </p:spPr>
      </p:pic>
      <p:pic>
        <p:nvPicPr>
          <p:cNvPr id="9" name="Imagen 8" descr="Imagen que contiene edificio, cocina, cuarto, vivo&#10;&#10;El contenido generado por IA puede ser incorrecto.">
            <a:extLst>
              <a:ext uri="{FF2B5EF4-FFF2-40B4-BE49-F238E27FC236}">
                <a16:creationId xmlns:a16="http://schemas.microsoft.com/office/drawing/2014/main" id="{D8B2CF9B-69EB-9410-0175-E54DE0B01F89}"/>
              </a:ext>
            </a:extLst>
          </p:cNvPr>
          <p:cNvPicPr>
            <a:picLocks noChangeAspect="1"/>
          </p:cNvPicPr>
          <p:nvPr/>
        </p:nvPicPr>
        <p:blipFill>
          <a:blip r:embed="rId3">
            <a:extLst>
              <a:ext uri="{28A0092B-C50C-407E-A947-70E740481C1C}">
                <a14:useLocalDpi xmlns:a14="http://schemas.microsoft.com/office/drawing/2010/main" val="0"/>
              </a:ext>
            </a:extLst>
          </a:blip>
          <a:srcRect t="14935" r="-3" b="13399"/>
          <a:stretch>
            <a:fillRect/>
          </a:stretch>
        </p:blipFill>
        <p:spPr>
          <a:xfrm>
            <a:off x="6191622" y="550517"/>
            <a:ext cx="5796945" cy="2783429"/>
          </a:xfrm>
          <a:prstGeom prst="rect">
            <a:avLst/>
          </a:prstGeom>
        </p:spPr>
      </p:pic>
      <p:pic>
        <p:nvPicPr>
          <p:cNvPr id="13" name="Imagen 12" descr="Un par de personas de pie&#10;&#10;El contenido generado por IA puede ser incorrecto.">
            <a:extLst>
              <a:ext uri="{FF2B5EF4-FFF2-40B4-BE49-F238E27FC236}">
                <a16:creationId xmlns:a16="http://schemas.microsoft.com/office/drawing/2014/main" id="{54CC2242-512C-8376-055F-399AE60F2452}"/>
              </a:ext>
            </a:extLst>
          </p:cNvPr>
          <p:cNvPicPr>
            <a:picLocks noChangeAspect="1"/>
          </p:cNvPicPr>
          <p:nvPr/>
        </p:nvPicPr>
        <p:blipFill>
          <a:blip r:embed="rId4">
            <a:extLst>
              <a:ext uri="{28A0092B-C50C-407E-A947-70E740481C1C}">
                <a14:useLocalDpi xmlns:a14="http://schemas.microsoft.com/office/drawing/2010/main" val="0"/>
              </a:ext>
            </a:extLst>
          </a:blip>
          <a:srcRect t="2929" r="2" b="24933"/>
          <a:stretch>
            <a:fillRect/>
          </a:stretch>
        </p:blipFill>
        <p:spPr>
          <a:xfrm>
            <a:off x="196714" y="3514856"/>
            <a:ext cx="5799477" cy="2792626"/>
          </a:xfrm>
          <a:prstGeom prst="rect">
            <a:avLst/>
          </a:prstGeom>
        </p:spPr>
      </p:pic>
      <p:pic>
        <p:nvPicPr>
          <p:cNvPr id="6" name="Imagen 5" descr="Un grupo de personas de pie en la calle&#10;&#10;El contenido generado por IA puede ser incorrecto.">
            <a:extLst>
              <a:ext uri="{FF2B5EF4-FFF2-40B4-BE49-F238E27FC236}">
                <a16:creationId xmlns:a16="http://schemas.microsoft.com/office/drawing/2014/main" id="{E58F5F53-C74E-C221-A598-9F447CB26174}"/>
              </a:ext>
            </a:extLst>
          </p:cNvPr>
          <p:cNvPicPr>
            <a:picLocks noChangeAspect="1"/>
          </p:cNvPicPr>
          <p:nvPr/>
        </p:nvPicPr>
        <p:blipFill>
          <a:blip r:embed="rId5">
            <a:extLst>
              <a:ext uri="{28A0092B-C50C-407E-A947-70E740481C1C}">
                <a14:useLocalDpi xmlns:a14="http://schemas.microsoft.com/office/drawing/2010/main" val="0"/>
              </a:ext>
            </a:extLst>
          </a:blip>
          <a:srcRect t="1410" r="-3" b="25872"/>
          <a:stretch>
            <a:fillRect/>
          </a:stretch>
        </p:blipFill>
        <p:spPr>
          <a:xfrm>
            <a:off x="6195810" y="3514855"/>
            <a:ext cx="5796945" cy="2792626"/>
          </a:xfrm>
          <a:prstGeom prst="rect">
            <a:avLst/>
          </a:prstGeom>
        </p:spPr>
      </p:pic>
    </p:spTree>
    <p:extLst>
      <p:ext uri="{BB962C8B-B14F-4D97-AF65-F5344CB8AC3E}">
        <p14:creationId xmlns:p14="http://schemas.microsoft.com/office/powerpoint/2010/main" val="312232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DA00-CB49-1BBF-D5B9-9ABAD966963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0409D4A-8713-F14D-46B4-0FA0FC01646C}"/>
              </a:ext>
            </a:extLst>
          </p:cNvPr>
          <p:cNvSpPr txBox="1"/>
          <p:nvPr/>
        </p:nvSpPr>
        <p:spPr>
          <a:xfrm>
            <a:off x="399665" y="775957"/>
            <a:ext cx="10781120" cy="646331"/>
          </a:xfrm>
          <a:prstGeom prst="rect">
            <a:avLst/>
          </a:prstGeom>
          <a:noFill/>
        </p:spPr>
        <p:txBody>
          <a:bodyPr wrap="square">
            <a:spAutoFit/>
          </a:bodyPr>
          <a:lstStyle/>
          <a:p>
            <a:r>
              <a:rPr lang="es-CL" sz="1800" noProof="0" dirty="0">
                <a:solidFill>
                  <a:srgbClr val="000000"/>
                </a:solidFill>
                <a:effectLst/>
                <a:latin typeface="Aptos" panose="020B0004020202020204"/>
                <a:ea typeface="Calibri" panose="020F0502020204030204" pitchFamily="34" charset="0"/>
                <a:cs typeface="Calibri" panose="020F0502020204030204" pitchFamily="34" charset="0"/>
              </a:rPr>
              <a:t>Código BIP: 40052089 </a:t>
            </a:r>
          </a:p>
          <a:p>
            <a:r>
              <a:rPr lang="es-CL" sz="1800" noProof="0" dirty="0">
                <a:solidFill>
                  <a:srgbClr val="000000"/>
                </a:solidFill>
                <a:effectLst/>
                <a:latin typeface="Aptos" panose="020B0004020202020204"/>
                <a:ea typeface="Calibri" panose="020F0502020204030204" pitchFamily="34" charset="0"/>
                <a:cs typeface="Calibri" panose="020F0502020204030204" pitchFamily="34" charset="0"/>
              </a:rPr>
              <a:t>REPOSICION CENTRO SALUD MENTAL DR. SALVADOR ALLENDE DE IQUIQUE, Tarapacá </a:t>
            </a:r>
          </a:p>
        </p:txBody>
      </p:sp>
      <p:sp>
        <p:nvSpPr>
          <p:cNvPr id="7" name="CuadroTexto 6">
            <a:extLst>
              <a:ext uri="{FF2B5EF4-FFF2-40B4-BE49-F238E27FC236}">
                <a16:creationId xmlns:a16="http://schemas.microsoft.com/office/drawing/2014/main" id="{3BFBFB3F-6FCE-5A36-2828-A35DCCD35331}"/>
              </a:ext>
            </a:extLst>
          </p:cNvPr>
          <p:cNvSpPr txBox="1"/>
          <p:nvPr/>
        </p:nvSpPr>
        <p:spPr>
          <a:xfrm>
            <a:off x="3001583" y="233809"/>
            <a:ext cx="6096000" cy="523220"/>
          </a:xfrm>
          <a:prstGeom prst="rect">
            <a:avLst/>
          </a:prstGeom>
          <a:noFill/>
        </p:spPr>
        <p:txBody>
          <a:bodyPr wrap="square">
            <a:spAutoFit/>
          </a:bodyPr>
          <a:lstStyle/>
          <a:p>
            <a:pPr algn="ctr"/>
            <a:r>
              <a:rPr lang="es-CL" sz="2800" b="1" noProof="0" dirty="0">
                <a:solidFill>
                  <a:schemeClr val="accent1">
                    <a:lumMod val="75000"/>
                  </a:schemeClr>
                </a:solidFill>
              </a:rPr>
              <a:t>COSAM Dr. Salvador Allende</a:t>
            </a:r>
          </a:p>
        </p:txBody>
      </p:sp>
      <p:graphicFrame>
        <p:nvGraphicFramePr>
          <p:cNvPr id="10" name="Tabla 9">
            <a:extLst>
              <a:ext uri="{FF2B5EF4-FFF2-40B4-BE49-F238E27FC236}">
                <a16:creationId xmlns:a16="http://schemas.microsoft.com/office/drawing/2014/main" id="{09B28E7F-FFC8-4A14-9C42-454D4D3FAB77}"/>
              </a:ext>
            </a:extLst>
          </p:cNvPr>
          <p:cNvGraphicFramePr>
            <a:graphicFrameLocks noGrp="1"/>
          </p:cNvGraphicFramePr>
          <p:nvPr>
            <p:extLst>
              <p:ext uri="{D42A27DB-BD31-4B8C-83A1-F6EECF244321}">
                <p14:modId xmlns:p14="http://schemas.microsoft.com/office/powerpoint/2010/main" val="2913655569"/>
              </p:ext>
            </p:extLst>
          </p:nvPr>
        </p:nvGraphicFramePr>
        <p:xfrm>
          <a:off x="449490" y="1841972"/>
          <a:ext cx="6361353" cy="1791340"/>
        </p:xfrm>
        <a:graphic>
          <a:graphicData uri="http://schemas.openxmlformats.org/drawingml/2006/table">
            <a:tbl>
              <a:tblPr firstRow="1" firstCol="1" bandRow="1">
                <a:tableStyleId>{22838BEF-8BB2-4498-84A7-C5851F593DF1}</a:tableStyleId>
              </a:tblPr>
              <a:tblGrid>
                <a:gridCol w="2754809">
                  <a:extLst>
                    <a:ext uri="{9D8B030D-6E8A-4147-A177-3AD203B41FA5}">
                      <a16:colId xmlns:a16="http://schemas.microsoft.com/office/drawing/2014/main" val="4240217222"/>
                    </a:ext>
                  </a:extLst>
                </a:gridCol>
                <a:gridCol w="3606544">
                  <a:extLst>
                    <a:ext uri="{9D8B030D-6E8A-4147-A177-3AD203B41FA5}">
                      <a16:colId xmlns:a16="http://schemas.microsoft.com/office/drawing/2014/main" val="2256234517"/>
                    </a:ext>
                  </a:extLst>
                </a:gridCol>
              </a:tblGrid>
              <a:tr h="0">
                <a:tc gridSpan="2">
                  <a:txBody>
                    <a:bodyPr/>
                    <a:lstStyle/>
                    <a:p>
                      <a:pPr algn="ctr">
                        <a:lnSpc>
                          <a:spcPct val="107000"/>
                        </a:lnSpc>
                        <a:spcAft>
                          <a:spcPts val="800"/>
                        </a:spcAft>
                      </a:pPr>
                      <a:r>
                        <a:rPr lang="es-CL" sz="900" kern="100" noProof="0" dirty="0">
                          <a:effectLst/>
                        </a:rPr>
                        <a:t>REPOSICIÓN CON RELOCALIZACIÓN CENTRO COMUNITARIO SALUD MENTAL DR.</a:t>
                      </a:r>
                      <a:endParaRPr lang="es-CL" sz="1100" kern="100" noProof="0" dirty="0">
                        <a:effectLst/>
                      </a:endParaRPr>
                    </a:p>
                    <a:p>
                      <a:pPr algn="ctr">
                        <a:lnSpc>
                          <a:spcPct val="107000"/>
                        </a:lnSpc>
                        <a:spcAft>
                          <a:spcPts val="800"/>
                        </a:spcAft>
                      </a:pPr>
                      <a:r>
                        <a:rPr lang="es-CL" sz="900" kern="100" noProof="0" dirty="0">
                          <a:effectLst/>
                        </a:rPr>
                        <a:t>SALVADOR ALLENDE, IQUIQUE</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L"/>
                    </a:p>
                  </a:txBody>
                  <a:tcPr/>
                </a:tc>
                <a:extLst>
                  <a:ext uri="{0D108BD9-81ED-4DB2-BD59-A6C34878D82A}">
                    <a16:rowId xmlns:a16="http://schemas.microsoft.com/office/drawing/2014/main" val="3618762164"/>
                  </a:ext>
                </a:extLst>
              </a:tr>
              <a:tr h="0">
                <a:tc>
                  <a:txBody>
                    <a:bodyPr/>
                    <a:lstStyle/>
                    <a:p>
                      <a:pPr>
                        <a:lnSpc>
                          <a:spcPct val="107000"/>
                        </a:lnSpc>
                        <a:spcAft>
                          <a:spcPts val="800"/>
                        </a:spcAft>
                      </a:pPr>
                      <a:r>
                        <a:rPr lang="es-CL" sz="900" kern="100" noProof="0" dirty="0">
                          <a:effectLst/>
                        </a:rPr>
                        <a:t>Estado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Diseño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4694477"/>
                  </a:ext>
                </a:extLst>
              </a:tr>
              <a:tr h="0">
                <a:tc>
                  <a:txBody>
                    <a:bodyPr/>
                    <a:lstStyle/>
                    <a:p>
                      <a:pPr>
                        <a:lnSpc>
                          <a:spcPct val="107000"/>
                        </a:lnSpc>
                        <a:spcAft>
                          <a:spcPts val="800"/>
                        </a:spcAft>
                      </a:pPr>
                      <a:r>
                        <a:rPr lang="es-CL" sz="900" kern="100" noProof="0" dirty="0">
                          <a:effectLst/>
                        </a:rPr>
                        <a:t>Empresa Adjudicada</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Francisco Oliver Arquitectos LTDA</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36454"/>
                  </a:ext>
                </a:extLst>
              </a:tr>
              <a:tr h="0">
                <a:tc>
                  <a:txBody>
                    <a:bodyPr/>
                    <a:lstStyle/>
                    <a:p>
                      <a:pPr>
                        <a:lnSpc>
                          <a:spcPct val="107000"/>
                        </a:lnSpc>
                        <a:spcAft>
                          <a:spcPts val="800"/>
                        </a:spcAft>
                      </a:pPr>
                      <a:r>
                        <a:rPr lang="es-CL" sz="900" kern="100" noProof="0" dirty="0">
                          <a:effectLst/>
                        </a:rPr>
                        <a:t>Valor Actual del Contrato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M$92.500</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069781"/>
                  </a:ext>
                </a:extLst>
              </a:tr>
              <a:tr h="0">
                <a:tc>
                  <a:txBody>
                    <a:bodyPr/>
                    <a:lstStyle/>
                    <a:p>
                      <a:pPr>
                        <a:lnSpc>
                          <a:spcPct val="107000"/>
                        </a:lnSpc>
                        <a:spcAft>
                          <a:spcPts val="800"/>
                        </a:spcAft>
                      </a:pPr>
                      <a:r>
                        <a:rPr lang="es-CL" sz="900" kern="100" noProof="0" dirty="0">
                          <a:effectLst/>
                        </a:rPr>
                        <a:t>Superficie (m</a:t>
                      </a:r>
                      <a:r>
                        <a:rPr lang="es-CL" sz="900" kern="100" baseline="30000" noProof="0" dirty="0">
                          <a:effectLst/>
                        </a:rPr>
                        <a:t>2</a:t>
                      </a:r>
                      <a:r>
                        <a:rPr lang="es-CL" sz="900" kern="100" noProof="0" dirty="0">
                          <a:effectLst/>
                        </a:rPr>
                        <a:t>)</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1.445,38</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935012"/>
                  </a:ext>
                </a:extLst>
              </a:tr>
              <a:tr h="0">
                <a:tc>
                  <a:txBody>
                    <a:bodyPr/>
                    <a:lstStyle/>
                    <a:p>
                      <a:pPr>
                        <a:lnSpc>
                          <a:spcPct val="107000"/>
                        </a:lnSpc>
                        <a:spcAft>
                          <a:spcPts val="800"/>
                        </a:spcAft>
                      </a:pPr>
                      <a:r>
                        <a:rPr lang="es-CL" sz="900" kern="100" noProof="0" dirty="0">
                          <a:effectLst/>
                        </a:rPr>
                        <a:t>Fecha Inicio </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20/11/2024</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4702898"/>
                  </a:ext>
                </a:extLst>
              </a:tr>
              <a:tr h="0">
                <a:tc>
                  <a:txBody>
                    <a:bodyPr/>
                    <a:lstStyle/>
                    <a:p>
                      <a:pPr>
                        <a:lnSpc>
                          <a:spcPct val="107000"/>
                        </a:lnSpc>
                        <a:spcAft>
                          <a:spcPts val="800"/>
                        </a:spcAft>
                      </a:pPr>
                      <a:r>
                        <a:rPr lang="es-CL" sz="900" kern="100" noProof="0" dirty="0">
                          <a:effectLst/>
                        </a:rPr>
                        <a:t>Plazo Ejecución (Días)</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L" sz="900" kern="100" noProof="0" dirty="0">
                          <a:effectLst/>
                        </a:rPr>
                        <a:t>150</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250106"/>
                  </a:ext>
                </a:extLst>
              </a:tr>
              <a:tr h="0">
                <a:tc>
                  <a:txBody>
                    <a:bodyPr/>
                    <a:lstStyle/>
                    <a:p>
                      <a:pPr>
                        <a:lnSpc>
                          <a:spcPct val="107000"/>
                        </a:lnSpc>
                        <a:spcAft>
                          <a:spcPts val="800"/>
                        </a:spcAft>
                      </a:pPr>
                      <a:r>
                        <a:rPr lang="es-CL" sz="900" kern="100" noProof="0" dirty="0">
                          <a:effectLst/>
                        </a:rPr>
                        <a:t>Fecha de Término de Diseño</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49580" algn="r">
                        <a:lnSpc>
                          <a:spcPct val="107000"/>
                        </a:lnSpc>
                        <a:spcAft>
                          <a:spcPts val="800"/>
                        </a:spcAft>
                      </a:pPr>
                      <a:r>
                        <a:rPr lang="es-CL" sz="900" kern="100" noProof="0" dirty="0">
                          <a:effectLst/>
                        </a:rPr>
                        <a:t>25/04/2025</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243351"/>
                  </a:ext>
                </a:extLst>
              </a:tr>
              <a:tr h="0">
                <a:tc>
                  <a:txBody>
                    <a:bodyPr/>
                    <a:lstStyle/>
                    <a:p>
                      <a:pPr>
                        <a:lnSpc>
                          <a:spcPct val="107000"/>
                        </a:lnSpc>
                        <a:spcAft>
                          <a:spcPts val="800"/>
                        </a:spcAft>
                      </a:pPr>
                      <a:r>
                        <a:rPr lang="es-CL" sz="900" kern="100" noProof="0" dirty="0">
                          <a:effectLst/>
                        </a:rPr>
                        <a:t>Avance Físico (%)</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49580" algn="r">
                        <a:lnSpc>
                          <a:spcPct val="107000"/>
                        </a:lnSpc>
                        <a:spcAft>
                          <a:spcPts val="800"/>
                        </a:spcAft>
                      </a:pPr>
                      <a:r>
                        <a:rPr lang="es-CL" sz="900" kern="100" noProof="0" dirty="0">
                          <a:effectLst/>
                        </a:rPr>
                        <a:t>33%</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8940821"/>
                  </a:ext>
                </a:extLst>
              </a:tr>
              <a:tr h="0">
                <a:tc>
                  <a:txBody>
                    <a:bodyPr/>
                    <a:lstStyle/>
                    <a:p>
                      <a:pPr>
                        <a:lnSpc>
                          <a:spcPct val="107000"/>
                        </a:lnSpc>
                        <a:spcAft>
                          <a:spcPts val="800"/>
                        </a:spcAft>
                      </a:pPr>
                      <a:r>
                        <a:rPr lang="es-CL" sz="900" kern="100" noProof="0" dirty="0">
                          <a:effectLst/>
                        </a:rPr>
                        <a:t>Avance Financiero (%)</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49580" algn="r">
                        <a:lnSpc>
                          <a:spcPct val="107000"/>
                        </a:lnSpc>
                        <a:spcAft>
                          <a:spcPts val="800"/>
                        </a:spcAft>
                      </a:pPr>
                      <a:r>
                        <a:rPr lang="es-CL" sz="900" kern="100" noProof="0" dirty="0">
                          <a:effectLst/>
                        </a:rPr>
                        <a:t>33%</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8284573"/>
                  </a:ext>
                </a:extLst>
              </a:tr>
              <a:tr h="0">
                <a:tc>
                  <a:txBody>
                    <a:bodyPr/>
                    <a:lstStyle/>
                    <a:p>
                      <a:pPr>
                        <a:lnSpc>
                          <a:spcPct val="107000"/>
                        </a:lnSpc>
                        <a:spcAft>
                          <a:spcPts val="800"/>
                        </a:spcAft>
                      </a:pPr>
                      <a:r>
                        <a:rPr lang="es-CL" sz="900" kern="100" noProof="0" dirty="0">
                          <a:effectLst/>
                        </a:rPr>
                        <a:t>Estado de situación</a:t>
                      </a:r>
                      <a:endParaRPr lang="es-CL" sz="11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L" sz="900" kern="100" noProof="0" dirty="0">
                          <a:effectLst/>
                        </a:rPr>
                        <a:t>En proceso de ejecución de licitación. </a:t>
                      </a:r>
                      <a:endParaRPr lang="es-CL" sz="900" kern="100" noProof="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71620887"/>
                  </a:ext>
                </a:extLst>
              </a:tr>
            </a:tbl>
          </a:graphicData>
        </a:graphic>
      </p:graphicFrame>
      <p:pic>
        <p:nvPicPr>
          <p:cNvPr id="15" name="Imagen 14">
            <a:extLst>
              <a:ext uri="{FF2B5EF4-FFF2-40B4-BE49-F238E27FC236}">
                <a16:creationId xmlns:a16="http://schemas.microsoft.com/office/drawing/2014/main" id="{AFB061A5-8616-4FE8-8043-79911DF405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652" y="2737642"/>
            <a:ext cx="4661792" cy="2116800"/>
          </a:xfrm>
          <a:prstGeom prst="rect">
            <a:avLst/>
          </a:prstGeom>
          <a:noFill/>
          <a:ln>
            <a:noFill/>
          </a:ln>
        </p:spPr>
      </p:pic>
      <p:sp>
        <p:nvSpPr>
          <p:cNvPr id="8" name="CuadroTexto 7">
            <a:extLst>
              <a:ext uri="{FF2B5EF4-FFF2-40B4-BE49-F238E27FC236}">
                <a16:creationId xmlns:a16="http://schemas.microsoft.com/office/drawing/2014/main" id="{B7EA7615-0DC4-411C-A2EA-1B57D30A16AF}"/>
              </a:ext>
            </a:extLst>
          </p:cNvPr>
          <p:cNvSpPr txBox="1"/>
          <p:nvPr/>
        </p:nvSpPr>
        <p:spPr>
          <a:xfrm>
            <a:off x="473556" y="3987800"/>
            <a:ext cx="5906244" cy="923330"/>
          </a:xfrm>
          <a:prstGeom prst="rect">
            <a:avLst/>
          </a:prstGeom>
          <a:noFill/>
        </p:spPr>
        <p:txBody>
          <a:bodyPr wrap="square">
            <a:spAutoFit/>
          </a:bodyPr>
          <a:lstStyle/>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Etapa: licitación obras</a:t>
            </a:r>
            <a:r>
              <a:rPr lang="es-CL" b="1" noProof="0" dirty="0">
                <a:solidFill>
                  <a:srgbClr val="000000"/>
                </a:solidFill>
                <a:latin typeface="Aptos" panose="020B0004020202020204"/>
                <a:ea typeface="Calibri" panose="020F0502020204030204" pitchFamily="34" charset="0"/>
                <a:cs typeface="Calibri" panose="020F0502020204030204" pitchFamily="34" charset="0"/>
              </a:rPr>
              <a:t>. Se </a:t>
            </a:r>
            <a:r>
              <a:rPr lang="es-CL" b="1" dirty="0">
                <a:solidFill>
                  <a:srgbClr val="000000"/>
                </a:solidFill>
                <a:latin typeface="Aptos" panose="020B0004020202020204"/>
                <a:ea typeface="Calibri" panose="020F0502020204030204" pitchFamily="34" charset="0"/>
                <a:cs typeface="Calibri" panose="020F0502020204030204" pitchFamily="34" charset="0"/>
              </a:rPr>
              <a:t>proyecta su puesta en marcha en primer semestre 2027. Se emplazara en calle Tamarugal a la altura de primeras piedras.</a:t>
            </a:r>
            <a:endParaRPr lang="es-CL" noProof="0" dirty="0">
              <a:solidFill>
                <a:srgbClr val="000000"/>
              </a:solidFill>
              <a:latin typeface="Aptos" panose="020B00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66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DA00-CB49-1BBF-D5B9-9ABAD966963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0409D4A-8713-F14D-46B4-0FA0FC01646C}"/>
              </a:ext>
            </a:extLst>
          </p:cNvPr>
          <p:cNvSpPr txBox="1"/>
          <p:nvPr/>
        </p:nvSpPr>
        <p:spPr>
          <a:xfrm>
            <a:off x="468677" y="2197677"/>
            <a:ext cx="5906244" cy="2862322"/>
          </a:xfrm>
          <a:prstGeom prst="rect">
            <a:avLst/>
          </a:prstGeom>
          <a:noFill/>
        </p:spPr>
        <p:txBody>
          <a:bodyPr wrap="square">
            <a:spAutoFit/>
          </a:bodyPr>
          <a:lstStyle/>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Sector: </a:t>
            </a:r>
            <a:r>
              <a:rPr lang="es-CL" sz="1800" noProof="0" dirty="0">
                <a:solidFill>
                  <a:srgbClr val="000000"/>
                </a:solidFill>
                <a:effectLst/>
                <a:latin typeface="Aptos" panose="020B0004020202020204"/>
                <a:ea typeface="Calibri" panose="020F0502020204030204" pitchFamily="34" charset="0"/>
                <a:cs typeface="Calibri" panose="020F0502020204030204" pitchFamily="34" charset="0"/>
              </a:rPr>
              <a:t>Calle Tamarugal intersección Primeras Piedras</a:t>
            </a:r>
          </a:p>
          <a:p>
            <a:pPr algn="just"/>
            <a:r>
              <a:rPr lang="es-CL" b="1" noProof="0" dirty="0">
                <a:solidFill>
                  <a:srgbClr val="000000"/>
                </a:solidFill>
                <a:latin typeface="Aptos" panose="020B0004020202020204"/>
                <a:ea typeface="Calibri" panose="020F0502020204030204" pitchFamily="34" charset="0"/>
                <a:cs typeface="Calibri" panose="020F0502020204030204" pitchFamily="34" charset="0"/>
              </a:rPr>
              <a:t>Terreno: </a:t>
            </a:r>
            <a:r>
              <a:rPr lang="es-CL" noProof="0" dirty="0">
                <a:solidFill>
                  <a:srgbClr val="000000"/>
                </a:solidFill>
                <a:latin typeface="Aptos" panose="020B0004020202020204"/>
                <a:ea typeface="Calibri" panose="020F0502020204030204" pitchFamily="34" charset="0"/>
                <a:cs typeface="Calibri" panose="020F0502020204030204" pitchFamily="34" charset="0"/>
              </a:rPr>
              <a:t>municipal en comodato a 30años</a:t>
            </a:r>
          </a:p>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Observaciones: </a:t>
            </a:r>
            <a:r>
              <a:rPr lang="es-CL" sz="1800" noProof="0" dirty="0">
                <a:solidFill>
                  <a:srgbClr val="000000"/>
                </a:solidFill>
                <a:effectLst/>
                <a:latin typeface="Aptos" panose="020B0004020202020204"/>
                <a:ea typeface="Calibri" panose="020F0502020204030204" pitchFamily="34" charset="0"/>
                <a:cs typeface="Calibri" panose="020F0502020204030204" pitchFamily="34" charset="0"/>
              </a:rPr>
              <a:t>intervención por pendiente y tipo de suelo</a:t>
            </a:r>
          </a:p>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Estado: </a:t>
            </a:r>
            <a:r>
              <a:rPr lang="es-CL" b="1" noProof="0" dirty="0">
                <a:solidFill>
                  <a:srgbClr val="000000"/>
                </a:solidFill>
                <a:latin typeface="Aptos" panose="020B0004020202020204"/>
                <a:ea typeface="Calibri" panose="020F0502020204030204" pitchFamily="34" charset="0"/>
                <a:cs typeface="Calibri" panose="020F0502020204030204" pitchFamily="34" charset="0"/>
              </a:rPr>
              <a:t>Se entrega el 1 de agosto solicitud de permiso de edificación a DOM de la IMI. Plazo 30 días hábiles. </a:t>
            </a:r>
          </a:p>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Siguiente etapa: Licitación de ejecución de obra. </a:t>
            </a:r>
            <a:endParaRPr lang="es-CL" sz="1800" noProof="0" dirty="0">
              <a:solidFill>
                <a:srgbClr val="000000"/>
              </a:solidFill>
              <a:effectLst/>
              <a:latin typeface="Aptos" panose="020B0004020202020204"/>
              <a:ea typeface="Calibri" panose="020F0502020204030204" pitchFamily="34" charset="0"/>
              <a:cs typeface="Calibri" panose="020F0502020204030204" pitchFamily="34" charset="0"/>
            </a:endParaRPr>
          </a:p>
          <a:p>
            <a:pPr algn="just"/>
            <a:r>
              <a:rPr lang="es-CL" b="1" noProof="0" dirty="0">
                <a:solidFill>
                  <a:srgbClr val="000000"/>
                </a:solidFill>
                <a:latin typeface="Aptos" panose="020B0004020202020204"/>
                <a:ea typeface="Calibri" panose="020F0502020204030204" pitchFamily="34" charset="0"/>
                <a:cs typeface="Calibri" panose="020F0502020204030204" pitchFamily="34" charset="0"/>
              </a:rPr>
              <a:t>Contempla: </a:t>
            </a:r>
            <a:r>
              <a:rPr lang="es-CL" noProof="0" dirty="0">
                <a:solidFill>
                  <a:srgbClr val="000000"/>
                </a:solidFill>
                <a:latin typeface="Aptos" panose="020B0004020202020204"/>
                <a:ea typeface="Calibri" panose="020F0502020204030204" pitchFamily="34" charset="0"/>
                <a:cs typeface="Calibri" panose="020F0502020204030204" pitchFamily="34" charset="0"/>
              </a:rPr>
              <a:t>Equipo y equipamiento, RRHH (68 cargos) </a:t>
            </a:r>
          </a:p>
          <a:p>
            <a:pPr algn="just"/>
            <a:r>
              <a:rPr lang="es-CL" sz="1800" b="1" noProof="0" dirty="0">
                <a:solidFill>
                  <a:srgbClr val="000000"/>
                </a:solidFill>
                <a:effectLst/>
                <a:latin typeface="Aptos" panose="020B0004020202020204"/>
                <a:ea typeface="Calibri" panose="020F0502020204030204" pitchFamily="34" charset="0"/>
                <a:cs typeface="Calibri" panose="020F0502020204030204" pitchFamily="34" charset="0"/>
              </a:rPr>
              <a:t>Ejecución: </a:t>
            </a:r>
            <a:r>
              <a:rPr lang="es-CL" sz="1800" noProof="0" dirty="0">
                <a:solidFill>
                  <a:srgbClr val="000000"/>
                </a:solidFill>
                <a:effectLst/>
                <a:latin typeface="Aptos" panose="020B0004020202020204"/>
                <a:ea typeface="Calibri" panose="020F0502020204030204" pitchFamily="34" charset="0"/>
                <a:cs typeface="Calibri" panose="020F0502020204030204" pitchFamily="34" charset="0"/>
              </a:rPr>
              <a:t>Septiembre 2025</a:t>
            </a:r>
          </a:p>
          <a:p>
            <a:pPr algn="just"/>
            <a:r>
              <a:rPr lang="es-CL" b="1" noProof="0" dirty="0">
                <a:solidFill>
                  <a:srgbClr val="000000"/>
                </a:solidFill>
                <a:latin typeface="Aptos" panose="020B0004020202020204"/>
                <a:ea typeface="Calibri" panose="020F0502020204030204" pitchFamily="34" charset="0"/>
                <a:cs typeface="Calibri" panose="020F0502020204030204" pitchFamily="34" charset="0"/>
              </a:rPr>
              <a:t>Finalización:</a:t>
            </a:r>
            <a:r>
              <a:rPr lang="es-CL" noProof="0" dirty="0">
                <a:solidFill>
                  <a:srgbClr val="000000"/>
                </a:solidFill>
                <a:latin typeface="Aptos" panose="020B0004020202020204"/>
                <a:ea typeface="Calibri" panose="020F0502020204030204" pitchFamily="34" charset="0"/>
                <a:cs typeface="Calibri" panose="020F0502020204030204" pitchFamily="34" charset="0"/>
              </a:rPr>
              <a:t> (final 2026 – primer semestre 2027)</a:t>
            </a:r>
            <a:endParaRPr lang="es-CL" sz="1800" noProof="0" dirty="0">
              <a:solidFill>
                <a:srgbClr val="000000"/>
              </a:solidFill>
              <a:effectLst/>
              <a:latin typeface="Aptos" panose="020B0004020202020204"/>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3BFBFB3F-6FCE-5A36-2828-A35DCCD35331}"/>
              </a:ext>
            </a:extLst>
          </p:cNvPr>
          <p:cNvSpPr txBox="1"/>
          <p:nvPr/>
        </p:nvSpPr>
        <p:spPr>
          <a:xfrm>
            <a:off x="2932572" y="708261"/>
            <a:ext cx="6096000" cy="523220"/>
          </a:xfrm>
          <a:prstGeom prst="rect">
            <a:avLst/>
          </a:prstGeom>
          <a:noFill/>
        </p:spPr>
        <p:txBody>
          <a:bodyPr wrap="square">
            <a:spAutoFit/>
          </a:bodyPr>
          <a:lstStyle/>
          <a:p>
            <a:pPr algn="ctr"/>
            <a:r>
              <a:rPr lang="es-CL" sz="2800" b="1" noProof="0" dirty="0">
                <a:solidFill>
                  <a:schemeClr val="accent1">
                    <a:lumMod val="75000"/>
                  </a:schemeClr>
                </a:solidFill>
              </a:rPr>
              <a:t>COSAM Dr. Salvador Allende</a:t>
            </a:r>
          </a:p>
        </p:txBody>
      </p:sp>
      <p:pic>
        <p:nvPicPr>
          <p:cNvPr id="4" name="Imagen 3">
            <a:extLst>
              <a:ext uri="{FF2B5EF4-FFF2-40B4-BE49-F238E27FC236}">
                <a16:creationId xmlns:a16="http://schemas.microsoft.com/office/drawing/2014/main" id="{7FC7AB99-07AB-937B-75FD-1B9A555F4784}"/>
              </a:ext>
            </a:extLst>
          </p:cNvPr>
          <p:cNvPicPr>
            <a:picLocks noChangeAspect="1"/>
          </p:cNvPicPr>
          <p:nvPr/>
        </p:nvPicPr>
        <p:blipFill>
          <a:blip r:embed="rId2"/>
          <a:stretch>
            <a:fillRect/>
          </a:stretch>
        </p:blipFill>
        <p:spPr>
          <a:xfrm>
            <a:off x="6676845" y="1685069"/>
            <a:ext cx="4443555" cy="4111627"/>
          </a:xfrm>
          <a:prstGeom prst="rect">
            <a:avLst/>
          </a:prstGeom>
        </p:spPr>
      </p:pic>
      <p:sp>
        <p:nvSpPr>
          <p:cNvPr id="8" name="Rectángulo 7">
            <a:extLst>
              <a:ext uri="{FF2B5EF4-FFF2-40B4-BE49-F238E27FC236}">
                <a16:creationId xmlns:a16="http://schemas.microsoft.com/office/drawing/2014/main" id="{97C302E0-D212-5C45-C3D2-9D4F9CAC7CAB}"/>
              </a:ext>
            </a:extLst>
          </p:cNvPr>
          <p:cNvSpPr/>
          <p:nvPr/>
        </p:nvSpPr>
        <p:spPr>
          <a:xfrm>
            <a:off x="9187132" y="4045789"/>
            <a:ext cx="612476" cy="8367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cxnSp>
        <p:nvCxnSpPr>
          <p:cNvPr id="10" name="Conector recto 9">
            <a:extLst>
              <a:ext uri="{FF2B5EF4-FFF2-40B4-BE49-F238E27FC236}">
                <a16:creationId xmlns:a16="http://schemas.microsoft.com/office/drawing/2014/main" id="{8B27D01D-8754-BB65-B48D-32B45BAD5ECB}"/>
              </a:ext>
            </a:extLst>
          </p:cNvPr>
          <p:cNvCxnSpPr>
            <a:cxnSpLocks/>
            <a:stCxn id="8" idx="1"/>
            <a:endCxn id="8" idx="3"/>
          </p:cNvCxnSpPr>
          <p:nvPr/>
        </p:nvCxnSpPr>
        <p:spPr>
          <a:xfrm>
            <a:off x="9187132" y="4464170"/>
            <a:ext cx="6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757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1151</Words>
  <Application>Microsoft Office PowerPoint</Application>
  <PresentationFormat>Panorámica</PresentationFormat>
  <Paragraphs>193</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Aptos</vt:lpstr>
      <vt:lpstr>Arial</vt:lpstr>
      <vt:lpstr>Calibri</vt:lpstr>
      <vt:lpstr>Calibri Light</vt:lpstr>
      <vt:lpstr>Verdana</vt:lpstr>
      <vt:lpstr>Tema de Office</vt:lpstr>
      <vt:lpstr>Departamento de Salud Mental Servicio de Salud Tarapacá</vt:lpstr>
      <vt:lpstr>Contexto Red SM </vt:lpstr>
      <vt:lpstr>Depto. Red de Salud Mental </vt:lpstr>
      <vt:lpstr>Estado Red Salud Mental</vt:lpstr>
      <vt:lpstr>Situaciones Criticas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TEA</vt:lpstr>
      <vt:lpstr>Centro Diurno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Sarmiento G</dc:creator>
  <cp:lastModifiedBy>José Alfredo Silva Gonzalez</cp:lastModifiedBy>
  <cp:revision>27</cp:revision>
  <dcterms:created xsi:type="dcterms:W3CDTF">2025-09-02T20:15:34Z</dcterms:created>
  <dcterms:modified xsi:type="dcterms:W3CDTF">2025-09-10T12:55:01Z</dcterms:modified>
</cp:coreProperties>
</file>