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18"/>
  </p:notesMasterIdLst>
  <p:handoutMasterIdLst>
    <p:handoutMasterId r:id="rId19"/>
  </p:handoutMasterIdLst>
  <p:sldIdLst>
    <p:sldId id="272" r:id="rId4"/>
    <p:sldId id="436" r:id="rId5"/>
    <p:sldId id="437" r:id="rId6"/>
    <p:sldId id="438" r:id="rId7"/>
    <p:sldId id="439" r:id="rId8"/>
    <p:sldId id="440" r:id="rId9"/>
    <p:sldId id="441" r:id="rId10"/>
    <p:sldId id="443" r:id="rId11"/>
    <p:sldId id="448" r:id="rId12"/>
    <p:sldId id="444" r:id="rId13"/>
    <p:sldId id="446" r:id="rId14"/>
    <p:sldId id="445" r:id="rId15"/>
    <p:sldId id="447" r:id="rId16"/>
    <p:sldId id="405" r:id="rId17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1"/>
    <a:srgbClr val="404040"/>
    <a:srgbClr val="FE454A"/>
    <a:srgbClr val="808080"/>
    <a:srgbClr val="CCCCCC"/>
    <a:srgbClr val="FF474B"/>
    <a:srgbClr val="FF5D6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97" d="100"/>
          <a:sy n="97" d="100"/>
        </p:scale>
        <p:origin x="-1976" y="-112"/>
      </p:cViewPr>
      <p:guideLst>
        <p:guide orient="horz" pos="-4"/>
        <p:guide pos="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3D182-23D4-445B-BA20-6E88CA79A07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0E482E6-C307-44EA-A999-42CF43616440}">
      <dgm:prSet phldrT="[Texto]"/>
      <dgm:spPr/>
      <dgm:t>
        <a:bodyPr/>
        <a:lstStyle/>
        <a:p>
          <a:r>
            <a:rPr lang="es-CL" dirty="0"/>
            <a:t>Salud  </a:t>
          </a:r>
        </a:p>
        <a:p>
          <a:r>
            <a:rPr lang="es-CL" dirty="0"/>
            <a:t>Promoción </a:t>
          </a:r>
        </a:p>
        <a:p>
          <a:r>
            <a:rPr lang="es-CL" dirty="0"/>
            <a:t>Y Prevención</a:t>
          </a:r>
        </a:p>
      </dgm:t>
    </dgm:pt>
    <dgm:pt modelId="{8586D7C2-E5EF-47C7-8344-EBA8AD1E892B}" type="parTrans" cxnId="{ABA1780E-DCA6-4127-BA40-1C30432F3216}">
      <dgm:prSet/>
      <dgm:spPr/>
      <dgm:t>
        <a:bodyPr/>
        <a:lstStyle/>
        <a:p>
          <a:endParaRPr lang="es-CL"/>
        </a:p>
      </dgm:t>
    </dgm:pt>
    <dgm:pt modelId="{213F1B46-6BA3-4023-8DB4-62C3D9D22D43}" type="sibTrans" cxnId="{ABA1780E-DCA6-4127-BA40-1C30432F3216}">
      <dgm:prSet/>
      <dgm:spPr/>
      <dgm:t>
        <a:bodyPr/>
        <a:lstStyle/>
        <a:p>
          <a:endParaRPr lang="es-CL"/>
        </a:p>
      </dgm:t>
    </dgm:pt>
    <dgm:pt modelId="{434BE680-E1E3-42C3-B545-3A1780A569D8}">
      <dgm:prSet phldrT="[Texto]"/>
      <dgm:spPr/>
      <dgm:t>
        <a:bodyPr/>
        <a:lstStyle/>
        <a:p>
          <a:r>
            <a:rPr lang="es-CL" dirty="0"/>
            <a:t>Educación</a:t>
          </a:r>
        </a:p>
      </dgm:t>
    </dgm:pt>
    <dgm:pt modelId="{EC856BF2-6067-4795-BD18-07F88CF95388}" type="parTrans" cxnId="{BC3BD7AA-8361-4A86-99F2-197C146E1E29}">
      <dgm:prSet/>
      <dgm:spPr/>
      <dgm:t>
        <a:bodyPr/>
        <a:lstStyle/>
        <a:p>
          <a:endParaRPr lang="es-CL"/>
        </a:p>
      </dgm:t>
    </dgm:pt>
    <dgm:pt modelId="{963ECF3F-BBE8-487C-8768-617ADA621202}" type="sibTrans" cxnId="{BC3BD7AA-8361-4A86-99F2-197C146E1E29}">
      <dgm:prSet/>
      <dgm:spPr/>
      <dgm:t>
        <a:bodyPr/>
        <a:lstStyle/>
        <a:p>
          <a:endParaRPr lang="es-CL"/>
        </a:p>
      </dgm:t>
    </dgm:pt>
    <dgm:pt modelId="{4871DF01-6886-4F6E-BA18-15BC88E8C599}">
      <dgm:prSet phldrT="[Texto]"/>
      <dgm:spPr/>
      <dgm:t>
        <a:bodyPr/>
        <a:lstStyle/>
        <a:p>
          <a:r>
            <a:rPr lang="es-CL" dirty="0" smtClean="0"/>
            <a:t> Inclusión</a:t>
          </a:r>
          <a:endParaRPr lang="es-CL" dirty="0"/>
        </a:p>
      </dgm:t>
    </dgm:pt>
    <dgm:pt modelId="{1DBF02FA-FD71-4042-9FA6-EBCE92A10037}" type="parTrans" cxnId="{92C30C56-E1E5-4008-BB12-0A7570E2C3F8}">
      <dgm:prSet/>
      <dgm:spPr/>
      <dgm:t>
        <a:bodyPr/>
        <a:lstStyle/>
        <a:p>
          <a:endParaRPr lang="es-CL"/>
        </a:p>
      </dgm:t>
    </dgm:pt>
    <dgm:pt modelId="{04EC6B00-BA06-4EF2-B990-9EA2FADE93EF}" type="sibTrans" cxnId="{92C30C56-E1E5-4008-BB12-0A7570E2C3F8}">
      <dgm:prSet/>
      <dgm:spPr/>
      <dgm:t>
        <a:bodyPr/>
        <a:lstStyle/>
        <a:p>
          <a:endParaRPr lang="es-CL"/>
        </a:p>
      </dgm:t>
    </dgm:pt>
    <dgm:pt modelId="{587F2B2D-7097-4C04-8DAB-F63A39775CC9}">
      <dgm:prSet phldrT="[Texto]"/>
      <dgm:spPr/>
      <dgm:t>
        <a:bodyPr/>
        <a:lstStyle/>
        <a:p>
          <a:r>
            <a:rPr lang="es-CL" dirty="0"/>
            <a:t>Fortalecimiento Comunitario</a:t>
          </a:r>
        </a:p>
      </dgm:t>
    </dgm:pt>
    <dgm:pt modelId="{693AEF66-B566-4AA6-94BD-CB102AF02745}" type="parTrans" cxnId="{60DC16D7-09D2-48D6-8AD1-7EC3215A7265}">
      <dgm:prSet/>
      <dgm:spPr/>
      <dgm:t>
        <a:bodyPr/>
        <a:lstStyle/>
        <a:p>
          <a:endParaRPr lang="es-CL"/>
        </a:p>
      </dgm:t>
    </dgm:pt>
    <dgm:pt modelId="{E855BC06-BCDF-432E-81B4-412123C4EE2B}" type="sibTrans" cxnId="{60DC16D7-09D2-48D6-8AD1-7EC3215A7265}">
      <dgm:prSet/>
      <dgm:spPr/>
      <dgm:t>
        <a:bodyPr/>
        <a:lstStyle/>
        <a:p>
          <a:endParaRPr lang="es-CL"/>
        </a:p>
      </dgm:t>
    </dgm:pt>
    <dgm:pt modelId="{455FEFF7-8111-4DA1-91F7-832AD68B12A3}">
      <dgm:prSet phldrT="[Texto]"/>
      <dgm:spPr/>
      <dgm:t>
        <a:bodyPr/>
        <a:lstStyle/>
        <a:p>
          <a:r>
            <a:rPr lang="es-CL" dirty="0"/>
            <a:t>Promoción Social</a:t>
          </a:r>
        </a:p>
      </dgm:t>
    </dgm:pt>
    <dgm:pt modelId="{8AAE9D14-19FE-4088-BB93-F404ECC68FB0}" type="parTrans" cxnId="{7EDF79A6-8B1B-4E7E-8AE0-1C18DBFDF130}">
      <dgm:prSet/>
      <dgm:spPr/>
      <dgm:t>
        <a:bodyPr/>
        <a:lstStyle/>
        <a:p>
          <a:endParaRPr lang="es-CL"/>
        </a:p>
      </dgm:t>
    </dgm:pt>
    <dgm:pt modelId="{A63D76FB-5958-498A-8427-ADB8F74A3139}" type="sibTrans" cxnId="{7EDF79A6-8B1B-4E7E-8AE0-1C18DBFDF130}">
      <dgm:prSet/>
      <dgm:spPr/>
      <dgm:t>
        <a:bodyPr/>
        <a:lstStyle/>
        <a:p>
          <a:endParaRPr lang="es-CL"/>
        </a:p>
      </dgm:t>
    </dgm:pt>
    <dgm:pt modelId="{432B21E6-D6C9-4CD8-9C55-1DE69C283EBA}" type="pres">
      <dgm:prSet presAssocID="{44B3D182-23D4-445B-BA20-6E88CA79A0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53B6BC-6300-45A2-82A0-D99E6C37B8F8}" type="pres">
      <dgm:prSet presAssocID="{E0E482E6-C307-44EA-A999-42CF4361644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7F026A-1D37-4E28-9B06-67D8A8B9062B}" type="pres">
      <dgm:prSet presAssocID="{213F1B46-6BA3-4023-8DB4-62C3D9D22D43}" presName="sibTrans" presStyleLbl="sibTrans2D1" presStyleIdx="0" presStyleCnt="5"/>
      <dgm:spPr/>
      <dgm:t>
        <a:bodyPr/>
        <a:lstStyle/>
        <a:p>
          <a:endParaRPr lang="es-ES"/>
        </a:p>
      </dgm:t>
    </dgm:pt>
    <dgm:pt modelId="{0777430B-B9EA-411B-9DDA-A46621EA23F4}" type="pres">
      <dgm:prSet presAssocID="{213F1B46-6BA3-4023-8DB4-62C3D9D22D43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B004326B-91AE-4BA3-A20A-29FE05ED1A45}" type="pres">
      <dgm:prSet presAssocID="{434BE680-E1E3-42C3-B545-3A1780A569D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389BCA-4090-44C4-867D-D418FADE7BFE}" type="pres">
      <dgm:prSet presAssocID="{963ECF3F-BBE8-487C-8768-617ADA621202}" presName="sibTrans" presStyleLbl="sibTrans2D1" presStyleIdx="1" presStyleCnt="5"/>
      <dgm:spPr/>
      <dgm:t>
        <a:bodyPr/>
        <a:lstStyle/>
        <a:p>
          <a:endParaRPr lang="es-ES"/>
        </a:p>
      </dgm:t>
    </dgm:pt>
    <dgm:pt modelId="{539D9961-E6A9-449C-88E6-878F77F062E3}" type="pres">
      <dgm:prSet presAssocID="{963ECF3F-BBE8-487C-8768-617ADA621202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C7F71D11-095D-47D2-9DCB-A271C55E489D}" type="pres">
      <dgm:prSet presAssocID="{4871DF01-6886-4F6E-BA18-15BC88E8C59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9BA714-8B76-418E-9A52-77879E07A6B8}" type="pres">
      <dgm:prSet presAssocID="{04EC6B00-BA06-4EF2-B990-9EA2FADE93EF}" presName="sibTrans" presStyleLbl="sibTrans2D1" presStyleIdx="2" presStyleCnt="5"/>
      <dgm:spPr/>
      <dgm:t>
        <a:bodyPr/>
        <a:lstStyle/>
        <a:p>
          <a:endParaRPr lang="es-ES"/>
        </a:p>
      </dgm:t>
    </dgm:pt>
    <dgm:pt modelId="{B7D66FE6-CC69-4CC6-B9F9-31F282B7112A}" type="pres">
      <dgm:prSet presAssocID="{04EC6B00-BA06-4EF2-B990-9EA2FADE93EF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8AEDEE1F-8A10-46AC-9405-5E7204EB89DC}" type="pres">
      <dgm:prSet presAssocID="{587F2B2D-7097-4C04-8DAB-F63A39775CC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1637FC-ED90-4F21-BD03-77CB07AE3937}" type="pres">
      <dgm:prSet presAssocID="{E855BC06-BCDF-432E-81B4-412123C4EE2B}" presName="sibTrans" presStyleLbl="sibTrans2D1" presStyleIdx="3" presStyleCnt="5"/>
      <dgm:spPr/>
      <dgm:t>
        <a:bodyPr/>
        <a:lstStyle/>
        <a:p>
          <a:endParaRPr lang="es-ES"/>
        </a:p>
      </dgm:t>
    </dgm:pt>
    <dgm:pt modelId="{70552902-0843-47A9-B7E4-7E48DC696B8C}" type="pres">
      <dgm:prSet presAssocID="{E855BC06-BCDF-432E-81B4-412123C4EE2B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E2F4655E-780F-45AE-8344-81869A078DB0}" type="pres">
      <dgm:prSet presAssocID="{455FEFF7-8111-4DA1-91F7-832AD68B12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8CC66A-2CAE-4C53-9762-9A5159B6DB4B}" type="pres">
      <dgm:prSet presAssocID="{A63D76FB-5958-498A-8427-ADB8F74A3139}" presName="sibTrans" presStyleLbl="sibTrans2D1" presStyleIdx="4" presStyleCnt="5"/>
      <dgm:spPr/>
      <dgm:t>
        <a:bodyPr/>
        <a:lstStyle/>
        <a:p>
          <a:endParaRPr lang="es-ES"/>
        </a:p>
      </dgm:t>
    </dgm:pt>
    <dgm:pt modelId="{6A58D726-F12E-4950-A9D9-AEF918753593}" type="pres">
      <dgm:prSet presAssocID="{A63D76FB-5958-498A-8427-ADB8F74A3139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8CC0B5F1-6190-584C-9BCA-00185677E6D7}" type="presOf" srcId="{963ECF3F-BBE8-487C-8768-617ADA621202}" destId="{06389BCA-4090-44C4-867D-D418FADE7BFE}" srcOrd="0" destOrd="0" presId="urn:microsoft.com/office/officeart/2005/8/layout/cycle2"/>
    <dgm:cxn modelId="{4FC056FC-B6FB-CC41-8E2A-C7CFD06F6B61}" type="presOf" srcId="{455FEFF7-8111-4DA1-91F7-832AD68B12A3}" destId="{E2F4655E-780F-45AE-8344-81869A078DB0}" srcOrd="0" destOrd="0" presId="urn:microsoft.com/office/officeart/2005/8/layout/cycle2"/>
    <dgm:cxn modelId="{38D1C2DA-D698-A348-ACCA-3780196B75BD}" type="presOf" srcId="{434BE680-E1E3-42C3-B545-3A1780A569D8}" destId="{B004326B-91AE-4BA3-A20A-29FE05ED1A45}" srcOrd="0" destOrd="0" presId="urn:microsoft.com/office/officeart/2005/8/layout/cycle2"/>
    <dgm:cxn modelId="{0E8302C6-292E-A64D-8146-D1B052367439}" type="presOf" srcId="{A63D76FB-5958-498A-8427-ADB8F74A3139}" destId="{6A58D726-F12E-4950-A9D9-AEF918753593}" srcOrd="1" destOrd="0" presId="urn:microsoft.com/office/officeart/2005/8/layout/cycle2"/>
    <dgm:cxn modelId="{BE52F9C3-286D-EE44-9F5A-34466CD337FC}" type="presOf" srcId="{4871DF01-6886-4F6E-BA18-15BC88E8C599}" destId="{C7F71D11-095D-47D2-9DCB-A271C55E489D}" srcOrd="0" destOrd="0" presId="urn:microsoft.com/office/officeart/2005/8/layout/cycle2"/>
    <dgm:cxn modelId="{BE3EFB99-DA3A-634E-9DD7-A25C1DBB1515}" type="presOf" srcId="{E0E482E6-C307-44EA-A999-42CF43616440}" destId="{1853B6BC-6300-45A2-82A0-D99E6C37B8F8}" srcOrd="0" destOrd="0" presId="urn:microsoft.com/office/officeart/2005/8/layout/cycle2"/>
    <dgm:cxn modelId="{39A80293-CEE1-BF48-8EB3-676D457213A5}" type="presOf" srcId="{E855BC06-BCDF-432E-81B4-412123C4EE2B}" destId="{EF1637FC-ED90-4F21-BD03-77CB07AE3937}" srcOrd="0" destOrd="0" presId="urn:microsoft.com/office/officeart/2005/8/layout/cycle2"/>
    <dgm:cxn modelId="{6C85EEB3-4304-EA41-BC2A-FFC7C20D4F23}" type="presOf" srcId="{963ECF3F-BBE8-487C-8768-617ADA621202}" destId="{539D9961-E6A9-449C-88E6-878F77F062E3}" srcOrd="1" destOrd="0" presId="urn:microsoft.com/office/officeart/2005/8/layout/cycle2"/>
    <dgm:cxn modelId="{92C30C56-E1E5-4008-BB12-0A7570E2C3F8}" srcId="{44B3D182-23D4-445B-BA20-6E88CA79A072}" destId="{4871DF01-6886-4F6E-BA18-15BC88E8C599}" srcOrd="2" destOrd="0" parTransId="{1DBF02FA-FD71-4042-9FA6-EBCE92A10037}" sibTransId="{04EC6B00-BA06-4EF2-B990-9EA2FADE93EF}"/>
    <dgm:cxn modelId="{BC3BD7AA-8361-4A86-99F2-197C146E1E29}" srcId="{44B3D182-23D4-445B-BA20-6E88CA79A072}" destId="{434BE680-E1E3-42C3-B545-3A1780A569D8}" srcOrd="1" destOrd="0" parTransId="{EC856BF2-6067-4795-BD18-07F88CF95388}" sibTransId="{963ECF3F-BBE8-487C-8768-617ADA621202}"/>
    <dgm:cxn modelId="{D752CE3E-4BBA-5D49-A832-1531BEC51A8E}" type="presOf" srcId="{A63D76FB-5958-498A-8427-ADB8F74A3139}" destId="{6F8CC66A-2CAE-4C53-9762-9A5159B6DB4B}" srcOrd="0" destOrd="0" presId="urn:microsoft.com/office/officeart/2005/8/layout/cycle2"/>
    <dgm:cxn modelId="{DCD5146E-3FC4-2647-B307-0AF6839178E3}" type="presOf" srcId="{44B3D182-23D4-445B-BA20-6E88CA79A072}" destId="{432B21E6-D6C9-4CD8-9C55-1DE69C283EBA}" srcOrd="0" destOrd="0" presId="urn:microsoft.com/office/officeart/2005/8/layout/cycle2"/>
    <dgm:cxn modelId="{7EDF79A6-8B1B-4E7E-8AE0-1C18DBFDF130}" srcId="{44B3D182-23D4-445B-BA20-6E88CA79A072}" destId="{455FEFF7-8111-4DA1-91F7-832AD68B12A3}" srcOrd="4" destOrd="0" parTransId="{8AAE9D14-19FE-4088-BB93-F404ECC68FB0}" sibTransId="{A63D76FB-5958-498A-8427-ADB8F74A3139}"/>
    <dgm:cxn modelId="{88C8EE8E-47B3-E44B-8EA0-9CC1F9505B96}" type="presOf" srcId="{E855BC06-BCDF-432E-81B4-412123C4EE2B}" destId="{70552902-0843-47A9-B7E4-7E48DC696B8C}" srcOrd="1" destOrd="0" presId="urn:microsoft.com/office/officeart/2005/8/layout/cycle2"/>
    <dgm:cxn modelId="{60DC16D7-09D2-48D6-8AD1-7EC3215A7265}" srcId="{44B3D182-23D4-445B-BA20-6E88CA79A072}" destId="{587F2B2D-7097-4C04-8DAB-F63A39775CC9}" srcOrd="3" destOrd="0" parTransId="{693AEF66-B566-4AA6-94BD-CB102AF02745}" sibTransId="{E855BC06-BCDF-432E-81B4-412123C4EE2B}"/>
    <dgm:cxn modelId="{0C57D4C6-43E5-6441-B625-D75EEB40EEAC}" type="presOf" srcId="{04EC6B00-BA06-4EF2-B990-9EA2FADE93EF}" destId="{B7D66FE6-CC69-4CC6-B9F9-31F282B7112A}" srcOrd="1" destOrd="0" presId="urn:microsoft.com/office/officeart/2005/8/layout/cycle2"/>
    <dgm:cxn modelId="{9BE16914-9EF7-614C-8779-C654AFEADAD6}" type="presOf" srcId="{213F1B46-6BA3-4023-8DB4-62C3D9D22D43}" destId="{447F026A-1D37-4E28-9B06-67D8A8B9062B}" srcOrd="0" destOrd="0" presId="urn:microsoft.com/office/officeart/2005/8/layout/cycle2"/>
    <dgm:cxn modelId="{1F3E16D1-46B0-BC45-811F-0F7CEBB3DA70}" type="presOf" srcId="{04EC6B00-BA06-4EF2-B990-9EA2FADE93EF}" destId="{689BA714-8B76-418E-9A52-77879E07A6B8}" srcOrd="0" destOrd="0" presId="urn:microsoft.com/office/officeart/2005/8/layout/cycle2"/>
    <dgm:cxn modelId="{ABA1780E-DCA6-4127-BA40-1C30432F3216}" srcId="{44B3D182-23D4-445B-BA20-6E88CA79A072}" destId="{E0E482E6-C307-44EA-A999-42CF43616440}" srcOrd="0" destOrd="0" parTransId="{8586D7C2-E5EF-47C7-8344-EBA8AD1E892B}" sibTransId="{213F1B46-6BA3-4023-8DB4-62C3D9D22D43}"/>
    <dgm:cxn modelId="{033FBE3F-FBE1-4940-B824-0E14934C5F89}" type="presOf" srcId="{213F1B46-6BA3-4023-8DB4-62C3D9D22D43}" destId="{0777430B-B9EA-411B-9DDA-A46621EA23F4}" srcOrd="1" destOrd="0" presId="urn:microsoft.com/office/officeart/2005/8/layout/cycle2"/>
    <dgm:cxn modelId="{CDD069F3-AD45-A54C-B900-9D717F8D16DC}" type="presOf" srcId="{587F2B2D-7097-4C04-8DAB-F63A39775CC9}" destId="{8AEDEE1F-8A10-46AC-9405-5E7204EB89DC}" srcOrd="0" destOrd="0" presId="urn:microsoft.com/office/officeart/2005/8/layout/cycle2"/>
    <dgm:cxn modelId="{A6E59B3F-7C5A-2A44-9A4D-7763DE26E564}" type="presParOf" srcId="{432B21E6-D6C9-4CD8-9C55-1DE69C283EBA}" destId="{1853B6BC-6300-45A2-82A0-D99E6C37B8F8}" srcOrd="0" destOrd="0" presId="urn:microsoft.com/office/officeart/2005/8/layout/cycle2"/>
    <dgm:cxn modelId="{7B208EF4-2C58-BC4E-8030-5CE627A9895A}" type="presParOf" srcId="{432B21E6-D6C9-4CD8-9C55-1DE69C283EBA}" destId="{447F026A-1D37-4E28-9B06-67D8A8B9062B}" srcOrd="1" destOrd="0" presId="urn:microsoft.com/office/officeart/2005/8/layout/cycle2"/>
    <dgm:cxn modelId="{19B9563A-8ED6-D643-9C42-D4D0938B7168}" type="presParOf" srcId="{447F026A-1D37-4E28-9B06-67D8A8B9062B}" destId="{0777430B-B9EA-411B-9DDA-A46621EA23F4}" srcOrd="0" destOrd="0" presId="urn:microsoft.com/office/officeart/2005/8/layout/cycle2"/>
    <dgm:cxn modelId="{6C96E0FB-E3F9-3A41-B28D-E377B19D501B}" type="presParOf" srcId="{432B21E6-D6C9-4CD8-9C55-1DE69C283EBA}" destId="{B004326B-91AE-4BA3-A20A-29FE05ED1A45}" srcOrd="2" destOrd="0" presId="urn:microsoft.com/office/officeart/2005/8/layout/cycle2"/>
    <dgm:cxn modelId="{ED4E4E74-37CC-7B43-8E38-FCC3F749FF83}" type="presParOf" srcId="{432B21E6-D6C9-4CD8-9C55-1DE69C283EBA}" destId="{06389BCA-4090-44C4-867D-D418FADE7BFE}" srcOrd="3" destOrd="0" presId="urn:microsoft.com/office/officeart/2005/8/layout/cycle2"/>
    <dgm:cxn modelId="{32EFF07C-C408-8447-ADBD-A0AFAD519F6B}" type="presParOf" srcId="{06389BCA-4090-44C4-867D-D418FADE7BFE}" destId="{539D9961-E6A9-449C-88E6-878F77F062E3}" srcOrd="0" destOrd="0" presId="urn:microsoft.com/office/officeart/2005/8/layout/cycle2"/>
    <dgm:cxn modelId="{D6E64E29-98B8-024B-9900-097773ABAB57}" type="presParOf" srcId="{432B21E6-D6C9-4CD8-9C55-1DE69C283EBA}" destId="{C7F71D11-095D-47D2-9DCB-A271C55E489D}" srcOrd="4" destOrd="0" presId="urn:microsoft.com/office/officeart/2005/8/layout/cycle2"/>
    <dgm:cxn modelId="{CBA7EAA0-EA62-5B4C-919A-B12E61E37A48}" type="presParOf" srcId="{432B21E6-D6C9-4CD8-9C55-1DE69C283EBA}" destId="{689BA714-8B76-418E-9A52-77879E07A6B8}" srcOrd="5" destOrd="0" presId="urn:microsoft.com/office/officeart/2005/8/layout/cycle2"/>
    <dgm:cxn modelId="{E56A7C53-B439-384F-90EA-A80C3E62A0DE}" type="presParOf" srcId="{689BA714-8B76-418E-9A52-77879E07A6B8}" destId="{B7D66FE6-CC69-4CC6-B9F9-31F282B7112A}" srcOrd="0" destOrd="0" presId="urn:microsoft.com/office/officeart/2005/8/layout/cycle2"/>
    <dgm:cxn modelId="{91FA67F4-82AD-5547-836D-A43CACA11A0C}" type="presParOf" srcId="{432B21E6-D6C9-4CD8-9C55-1DE69C283EBA}" destId="{8AEDEE1F-8A10-46AC-9405-5E7204EB89DC}" srcOrd="6" destOrd="0" presId="urn:microsoft.com/office/officeart/2005/8/layout/cycle2"/>
    <dgm:cxn modelId="{0132740F-329A-4E44-8891-B3557BA84D77}" type="presParOf" srcId="{432B21E6-D6C9-4CD8-9C55-1DE69C283EBA}" destId="{EF1637FC-ED90-4F21-BD03-77CB07AE3937}" srcOrd="7" destOrd="0" presId="urn:microsoft.com/office/officeart/2005/8/layout/cycle2"/>
    <dgm:cxn modelId="{72C777AD-05EA-6E4E-8986-97E3A8EE82C5}" type="presParOf" srcId="{EF1637FC-ED90-4F21-BD03-77CB07AE3937}" destId="{70552902-0843-47A9-B7E4-7E48DC696B8C}" srcOrd="0" destOrd="0" presId="urn:microsoft.com/office/officeart/2005/8/layout/cycle2"/>
    <dgm:cxn modelId="{40E7C97C-9D29-9C42-B35F-6EEF47CA991B}" type="presParOf" srcId="{432B21E6-D6C9-4CD8-9C55-1DE69C283EBA}" destId="{E2F4655E-780F-45AE-8344-81869A078DB0}" srcOrd="8" destOrd="0" presId="urn:microsoft.com/office/officeart/2005/8/layout/cycle2"/>
    <dgm:cxn modelId="{F53A5BA0-CA77-6249-ACC5-8C579682748A}" type="presParOf" srcId="{432B21E6-D6C9-4CD8-9C55-1DE69C283EBA}" destId="{6F8CC66A-2CAE-4C53-9762-9A5159B6DB4B}" srcOrd="9" destOrd="0" presId="urn:microsoft.com/office/officeart/2005/8/layout/cycle2"/>
    <dgm:cxn modelId="{1BCC7DBE-8145-A040-86D6-040A2E5ECD35}" type="presParOf" srcId="{6F8CC66A-2CAE-4C53-9762-9A5159B6DB4B}" destId="{6A58D726-F12E-4950-A9D9-AEF91875359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3B6BC-6300-45A2-82A0-D99E6C37B8F8}">
      <dsp:nvSpPr>
        <dsp:cNvPr id="0" name=""/>
        <dsp:cNvSpPr/>
      </dsp:nvSpPr>
      <dsp:spPr>
        <a:xfrm>
          <a:off x="1538625" y="948"/>
          <a:ext cx="1198332" cy="1198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Salud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Promoción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Y Prevención</a:t>
          </a:r>
        </a:p>
      </dsp:txBody>
      <dsp:txXfrm>
        <a:off x="1714117" y="176440"/>
        <a:ext cx="847348" cy="847348"/>
      </dsp:txXfrm>
    </dsp:sp>
    <dsp:sp modelId="{447F026A-1D37-4E28-9B06-67D8A8B9062B}">
      <dsp:nvSpPr>
        <dsp:cNvPr id="0" name=""/>
        <dsp:cNvSpPr/>
      </dsp:nvSpPr>
      <dsp:spPr>
        <a:xfrm rot="2160000">
          <a:off x="2698924" y="921063"/>
          <a:ext cx="317890" cy="404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800" kern="1200"/>
        </a:p>
      </dsp:txBody>
      <dsp:txXfrm>
        <a:off x="2708031" y="973922"/>
        <a:ext cx="222523" cy="242663"/>
      </dsp:txXfrm>
    </dsp:sp>
    <dsp:sp modelId="{B004326B-91AE-4BA3-A20A-29FE05ED1A45}">
      <dsp:nvSpPr>
        <dsp:cNvPr id="0" name=""/>
        <dsp:cNvSpPr/>
      </dsp:nvSpPr>
      <dsp:spPr>
        <a:xfrm>
          <a:off x="2993339" y="1057860"/>
          <a:ext cx="1198332" cy="1198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Educación</a:t>
          </a:r>
        </a:p>
      </dsp:txBody>
      <dsp:txXfrm>
        <a:off x="3168831" y="1233352"/>
        <a:ext cx="847348" cy="847348"/>
      </dsp:txXfrm>
    </dsp:sp>
    <dsp:sp modelId="{06389BCA-4090-44C4-867D-D418FADE7BFE}">
      <dsp:nvSpPr>
        <dsp:cNvPr id="0" name=""/>
        <dsp:cNvSpPr/>
      </dsp:nvSpPr>
      <dsp:spPr>
        <a:xfrm rot="6480000">
          <a:off x="3158515" y="2301311"/>
          <a:ext cx="317890" cy="404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800" kern="1200"/>
        </a:p>
      </dsp:txBody>
      <dsp:txXfrm rot="10800000">
        <a:off x="3220934" y="2336848"/>
        <a:ext cx="222523" cy="242663"/>
      </dsp:txXfrm>
    </dsp:sp>
    <dsp:sp modelId="{C7F71D11-095D-47D2-9DCB-A271C55E489D}">
      <dsp:nvSpPr>
        <dsp:cNvPr id="0" name=""/>
        <dsp:cNvSpPr/>
      </dsp:nvSpPr>
      <dsp:spPr>
        <a:xfrm>
          <a:off x="2437688" y="2767980"/>
          <a:ext cx="1198332" cy="1198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 Inclusión</a:t>
          </a:r>
          <a:endParaRPr lang="es-CL" sz="1000" kern="1200" dirty="0"/>
        </a:p>
      </dsp:txBody>
      <dsp:txXfrm>
        <a:off x="2613180" y="2943472"/>
        <a:ext cx="847348" cy="847348"/>
      </dsp:txXfrm>
    </dsp:sp>
    <dsp:sp modelId="{689BA714-8B76-418E-9A52-77879E07A6B8}">
      <dsp:nvSpPr>
        <dsp:cNvPr id="0" name=""/>
        <dsp:cNvSpPr/>
      </dsp:nvSpPr>
      <dsp:spPr>
        <a:xfrm rot="10800000">
          <a:off x="1987843" y="3164927"/>
          <a:ext cx="317890" cy="404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800" kern="1200"/>
        </a:p>
      </dsp:txBody>
      <dsp:txXfrm rot="10800000">
        <a:off x="2083210" y="3245814"/>
        <a:ext cx="222523" cy="242663"/>
      </dsp:txXfrm>
    </dsp:sp>
    <dsp:sp modelId="{8AEDEE1F-8A10-46AC-9405-5E7204EB89DC}">
      <dsp:nvSpPr>
        <dsp:cNvPr id="0" name=""/>
        <dsp:cNvSpPr/>
      </dsp:nvSpPr>
      <dsp:spPr>
        <a:xfrm>
          <a:off x="639562" y="2767980"/>
          <a:ext cx="1198332" cy="1198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Fortalecimiento Comunitario</a:t>
          </a:r>
        </a:p>
      </dsp:txBody>
      <dsp:txXfrm>
        <a:off x="815054" y="2943472"/>
        <a:ext cx="847348" cy="847348"/>
      </dsp:txXfrm>
    </dsp:sp>
    <dsp:sp modelId="{EF1637FC-ED90-4F21-BD03-77CB07AE3937}">
      <dsp:nvSpPr>
        <dsp:cNvPr id="0" name=""/>
        <dsp:cNvSpPr/>
      </dsp:nvSpPr>
      <dsp:spPr>
        <a:xfrm rot="15120000">
          <a:off x="804737" y="2318424"/>
          <a:ext cx="317890" cy="404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800" kern="1200"/>
        </a:p>
      </dsp:txBody>
      <dsp:txXfrm rot="10800000">
        <a:off x="867156" y="2444661"/>
        <a:ext cx="222523" cy="242663"/>
      </dsp:txXfrm>
    </dsp:sp>
    <dsp:sp modelId="{E2F4655E-780F-45AE-8344-81869A078DB0}">
      <dsp:nvSpPr>
        <dsp:cNvPr id="0" name=""/>
        <dsp:cNvSpPr/>
      </dsp:nvSpPr>
      <dsp:spPr>
        <a:xfrm>
          <a:off x="83910" y="1057860"/>
          <a:ext cx="1198332" cy="1198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Promoción Social</a:t>
          </a:r>
        </a:p>
      </dsp:txBody>
      <dsp:txXfrm>
        <a:off x="259402" y="1233352"/>
        <a:ext cx="847348" cy="847348"/>
      </dsp:txXfrm>
    </dsp:sp>
    <dsp:sp modelId="{6F8CC66A-2CAE-4C53-9762-9A5159B6DB4B}">
      <dsp:nvSpPr>
        <dsp:cNvPr id="0" name=""/>
        <dsp:cNvSpPr/>
      </dsp:nvSpPr>
      <dsp:spPr>
        <a:xfrm rot="19440000">
          <a:off x="1244210" y="931640"/>
          <a:ext cx="317890" cy="404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800" kern="1200"/>
        </a:p>
      </dsp:txBody>
      <dsp:txXfrm>
        <a:off x="1253317" y="1040555"/>
        <a:ext cx="222523" cy="24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BE9ABD4C-DFA3-4F9B-AB70-E71CF76E507A}" type="datetime1">
              <a:rPr lang="es-ES_tradnl"/>
              <a:pPr>
                <a:defRPr/>
              </a:pPr>
              <a:t>19-04-22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C4F7FC55-791C-44B5-8DCA-4A05CC9FDDF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5988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838F9E9F-577A-46A2-87D3-5C82DA3728EE}" type="datetime1">
              <a:rPr lang="en-US"/>
              <a:pPr>
                <a:defRPr/>
              </a:pPr>
              <a:t>19-04-22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E7D08450-548B-4D3A-BD46-29287955BF5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2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rPr>
              <a:t>La tarea de garantizar 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rPr>
              <a:t>se sustenta en cuatro pilares fundamentales: la prevención, la promoción, el tratamiento y la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rPr>
              <a:t>REHABILITACIÓN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rPr>
              <a:t>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D08450-548B-4D3A-BD46-29287955BF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aseline="30000" dirty="0" smtClean="0">
                <a:latin typeface="+mn-lt"/>
              </a:rPr>
              <a:t>Pueden estar en atención primaria trabajando inclusión social y necesitar controles en servicios especializados, en el nivel. Por tanto, esta debe ser una red dinámica, capaz de mirar integralmente a este grupo de usuarios y proveer las prestaciones en diferentes niveles de complejidad en forma oportuna. </a:t>
            </a:r>
            <a:endParaRPr lang="es-ES" sz="1200" baseline="30000" dirty="0" smtClean="0">
              <a:latin typeface="+mn-lt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D08450-548B-4D3A-BD46-29287955BF5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3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Diferencia , complejidad</a:t>
            </a:r>
            <a:r>
              <a:rPr lang="es-ES" baseline="0" dirty="0" smtClean="0"/>
              <a:t> de la </a:t>
            </a:r>
            <a:r>
              <a:rPr lang="es-ES" baseline="0" dirty="0" err="1" smtClean="0"/>
              <a:t>patologia</a:t>
            </a:r>
            <a:r>
              <a:rPr lang="es-ES" baseline="0" dirty="0" smtClean="0"/>
              <a:t>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D08450-548B-4D3A-BD46-29287955BF5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3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E91D-C76D-4E12-A596-1804F55F8C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C61CE-50EF-4BC1-A295-C1ED9B00407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A9D53-EA81-4AD8-8086-1E97DBB1D53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2B552-9553-4522-BEE1-B262280715F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F70FB-9A50-48A9-9301-689ED9BFAB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8542C-F44C-447E-9D22-8CC04F66F07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0FA9CC06-3531-4A8E-8F90-50DE988380F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1AE00E66-8365-46B7-9334-3D650841311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75DB1A8C-6021-41A1-9F1C-CC59672B34E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A7C1624D-57F1-4B26-BA05-136345A2DC2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383B6CAC-3D26-43BC-98FB-689609548E3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343B5CAE-53D4-4096-959C-47B4D97D391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BD398BB0-8960-4BF5-97DD-17B6132534B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86094805-BD26-4F53-A504-099E6F119D4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40AA094F-BF92-446F-985F-9CD181864BF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80E07581-B6E3-455F-A957-AB05FFADDAB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61EE3F83-8E5C-4084-9318-B29555AA91F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CEB71-F07F-4D46-8DF7-1E249B990F8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045FC-A58A-49E5-987D-82F1229AAB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3B11E-34BE-4756-A525-529346D2A2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8745-EC5A-4F41-99D2-93F72089CB1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D78A1-BC02-41A2-AF42-34CBD60F5B1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file:///\\localhost\Users\CDEB\Pictures\1.png" TargetMode="External"/><Relationship Id="rId9" Type="http://schemas.openxmlformats.org/officeDocument/2006/relationships/image" Target="../media/image3.png"/><Relationship Id="rId10" Type="http://schemas.openxmlformats.org/officeDocument/2006/relationships/image" Target="file:///\\localhost\Users\CDEB\Pictures\3.png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3" Type="http://schemas.openxmlformats.org/officeDocument/2006/relationships/image" Target="../media/image4.jpeg"/><Relationship Id="rId14" Type="http://schemas.openxmlformats.org/officeDocument/2006/relationships/image" Target="file:///\\localhost\Users\CDEB\Desktop\logoMINSAL.jpg" TargetMode="Externa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481137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9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0" name="Rectangle 71"/>
          <p:cNvSpPr>
            <a:spLocks noChangeArrowheads="1"/>
          </p:cNvSpPr>
          <p:nvPr/>
        </p:nvSpPr>
        <p:spPr bwMode="auto">
          <a:xfrm>
            <a:off x="1566863" y="0"/>
            <a:ext cx="1481137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1" name="1.png" descr="/Users/CDEB/Pictures/1.png"/>
          <p:cNvPicPr>
            <a:picLocks noChangeAspect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1566863" y="3430588"/>
            <a:ext cx="1384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3.png" descr="/Users/CDEB/Pictures/3.png"/>
          <p:cNvPicPr>
            <a:picLocks noChangeAspect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1566863" y="6400800"/>
            <a:ext cx="20716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5663" r:id="rId1"/>
    <p:sldLayoutId id="2147485664" r:id="rId2"/>
    <p:sldLayoutId id="2147485665" r:id="rId3"/>
    <p:sldLayoutId id="2147485666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BB245DDF-1D52-4D40-81E6-C65B0472AD5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CuadroTexto 11"/>
          <p:cNvSpPr txBox="1">
            <a:spLocks noChangeArrowheads="1"/>
          </p:cNvSpPr>
          <p:nvPr/>
        </p:nvSpPr>
        <p:spPr bwMode="auto">
          <a:xfrm>
            <a:off x="133350" y="6494463"/>
            <a:ext cx="2762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r>
              <a:rPr lang="es-ES_tradnl" sz="1000">
                <a:solidFill>
                  <a:srgbClr val="7F7F7F"/>
                </a:solidFill>
                <a:latin typeface="Verdana" pitchFamily="34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7" r:id="rId1"/>
    <p:sldLayoutId id="2147485668" r:id="rId2"/>
    <p:sldLayoutId id="2147485676" r:id="rId3"/>
    <p:sldLayoutId id="2147485669" r:id="rId4"/>
    <p:sldLayoutId id="2147485677" r:id="rId5"/>
    <p:sldLayoutId id="2147485670" r:id="rId6"/>
    <p:sldLayoutId id="2147485671" r:id="rId7"/>
    <p:sldLayoutId id="2147485672" r:id="rId8"/>
    <p:sldLayoutId id="2147485673" r:id="rId9"/>
    <p:sldLayoutId id="2147485674" r:id="rId10"/>
    <p:sldLayoutId id="214748567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075" name="logoMINSAL.jpg" descr="/Users/CDEB/Desktop/logoMINSAL.jpg"/>
          <p:cNvPicPr>
            <a:picLocks noChangeAspect="1"/>
          </p:cNvPicPr>
          <p:nvPr/>
        </p:nvPicPr>
        <p:blipFill>
          <a:blip r:embed="rId13" r:link="rId14"/>
          <a:srcRect/>
          <a:stretch>
            <a:fillRect/>
          </a:stretch>
        </p:blipFill>
        <p:spPr bwMode="auto">
          <a:xfrm>
            <a:off x="7153275" y="2286000"/>
            <a:ext cx="1990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pitchFamily="-60" charset="-128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8" r:id="rId1"/>
    <p:sldLayoutId id="2147485679" r:id="rId2"/>
    <p:sldLayoutId id="2147485680" r:id="rId3"/>
    <p:sldLayoutId id="2147485681" r:id="rId4"/>
    <p:sldLayoutId id="2147485682" r:id="rId5"/>
    <p:sldLayoutId id="2147485683" r:id="rId6"/>
    <p:sldLayoutId id="2147485684" r:id="rId7"/>
    <p:sldLayoutId id="2147485685" r:id="rId8"/>
    <p:sldLayoutId id="2147485686" r:id="rId9"/>
    <p:sldLayoutId id="2147485687" r:id="rId10"/>
    <p:sldLayoutId id="2147485688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1 CuadroTexto"/>
          <p:cNvSpPr txBox="1">
            <a:spLocks noChangeArrowheads="1"/>
          </p:cNvSpPr>
          <p:nvPr/>
        </p:nvSpPr>
        <p:spPr bwMode="auto">
          <a:xfrm>
            <a:off x="736442" y="1484784"/>
            <a:ext cx="84042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 DE REHABILITACIÓN INTEGRAL </a:t>
            </a:r>
            <a:endParaRPr lang="es-ES_tradnl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_tradnl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 REGION DE TARAPACÁ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092280" y="646320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CIRA 2022</a:t>
            </a:r>
            <a:endParaRPr lang="es-CL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F935AF1-F71E-4D07-AD1D-6A2757C5B1D9}"/>
              </a:ext>
            </a:extLst>
          </p:cNvPr>
          <p:cNvSpPr txBox="1"/>
          <p:nvPr/>
        </p:nvSpPr>
        <p:spPr>
          <a:xfrm>
            <a:off x="3131840" y="5238497"/>
            <a:ext cx="4696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Referente de Rehabilitación: </a:t>
            </a:r>
            <a:r>
              <a:rPr lang="es-ES_tradnl" sz="12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Klga</a:t>
            </a:r>
            <a:r>
              <a:rPr lang="es-ES_tradnl" sz="1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Francis Henriquez E. </a:t>
            </a:r>
          </a:p>
          <a:p>
            <a:r>
              <a:rPr lang="es-ES_tradnl" sz="1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Departamento de Atención Primaria y Redes . </a:t>
            </a:r>
          </a:p>
          <a:p>
            <a:r>
              <a:rPr lang="es-ES_tradnl" sz="1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Subdirección Gestión Asistencial</a:t>
            </a:r>
          </a:p>
          <a:p>
            <a:r>
              <a:rPr lang="es-ES_tradnl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 de Salud Iquique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BF8FD2B-C4BC-4DE7-840B-73B61A1C7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30553"/>
            <a:ext cx="5472608" cy="105426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54029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s-ES" u="sng" dirty="0" smtClean="0"/>
              <a:t>PROCEDIMIENTOS</a:t>
            </a:r>
            <a:endParaRPr lang="es-ES" u="sng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045FC-A58A-49E5-987D-82F1229AAB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95478"/>
              </p:ext>
            </p:extLst>
          </p:nvPr>
        </p:nvGraphicFramePr>
        <p:xfrm>
          <a:off x="302869" y="718681"/>
          <a:ext cx="4773187" cy="5734646"/>
        </p:xfrm>
        <a:graphic>
          <a:graphicData uri="http://schemas.openxmlformats.org/drawingml/2006/table">
            <a:tbl>
              <a:tblPr/>
              <a:tblGrid>
                <a:gridCol w="4773187"/>
              </a:tblGrid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EVALUACIÓN AYUDAS TÉCNICAS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ENTRENAMIENTO DE AYUDAS TECNICAS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FISIOTERAPIA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TRATAMIENTO COMPRESIVO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ENTRENAMIENTO PROTÉSICO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EJERCICIOS TERAPÉUTICOS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TRATAMIENTO (VOZ, HABLA Y/O LENGUAJE)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TRATAMIENTO FUNCIONES MOTORAS ORALES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b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ESTIMULACIÓN COGNITIVA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67">
                <a:tc>
                  <a:txBody>
                    <a:bodyPr/>
                    <a:lstStyle/>
                    <a:p>
                      <a:pPr algn="l" fontAlgn="b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PREVENCIÓN DE DETERIORO DE ÓRGANOS FONO ARTICULATORIOS (OFA)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REHABILITACIÓN DEGLUCION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b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CONFECCIÓN ÓRTESIS Y/O ADAPTACIONES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is-I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HABILITACIÓN Y REHABILITACIÓN EN ACTIVIDADES DE LA VIDA DIARIA (AVD)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HABILITACIÓN Y/O REHABILITACIÓN EDUCACIONAL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ACTIVIDADES RECREATIVAS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ACTIVIDADES TERAPÉUTICAS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b"/>
                      <a:r>
                        <a:rPr lang="is-I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INTEGRACIÓN SENSORIAL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PSICOTERAPIA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MASOTERAPIA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ADAPTACIÓN DEL HOGAR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ORIENTACIÓN Y MOVILIDAD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b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ORIENTACIÓN SOCIOLABORAL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66">
                <a:tc>
                  <a:txBody>
                    <a:bodyPr/>
                    <a:lstStyle/>
                    <a:p>
                      <a:pPr algn="l" fontAlgn="b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ORIENTACIÓN FAMILIAR Y A LA RED DE APOYO PARA EL TRABAJO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GESTIÓN DE LA RED LOCAL PARA EL TRABAJO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b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REHABILITACIÓN AUDITIVA INDIVIDUAL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24">
                <a:tc>
                  <a:txBody>
                    <a:bodyPr/>
                    <a:lstStyle/>
                    <a:p>
                      <a:pPr algn="l" fontAlgn="b"/>
                      <a:r>
                        <a:rPr lang="is-I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REHABILITACIÓN AUDITIVA GRUPAL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402" y="152400"/>
            <a:ext cx="3960440" cy="28303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033851"/>
            <a:ext cx="3960440" cy="36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4" b="10826"/>
          <a:stretch/>
        </p:blipFill>
        <p:spPr>
          <a:xfrm>
            <a:off x="5652120" y="64621"/>
            <a:ext cx="2310109" cy="39404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918744" cy="29390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3887575" cy="29156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65104"/>
            <a:ext cx="4097227" cy="197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6" y="223922"/>
            <a:ext cx="4132766" cy="199593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0"/>
          <a:stretch/>
        </p:blipFill>
        <p:spPr>
          <a:xfrm>
            <a:off x="5202025" y="251576"/>
            <a:ext cx="2964647" cy="34354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2419683" cy="18147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0" y="2492896"/>
            <a:ext cx="4132766" cy="23266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/>
          <a:stretch/>
        </p:blipFill>
        <p:spPr>
          <a:xfrm>
            <a:off x="4885623" y="3861048"/>
            <a:ext cx="3269150" cy="22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9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476672"/>
            <a:ext cx="8164513" cy="1143000"/>
          </a:xfrm>
        </p:spPr>
        <p:txBody>
          <a:bodyPr/>
          <a:lstStyle/>
          <a:p>
            <a:r>
              <a:rPr lang="es-ES" dirty="0" smtClean="0"/>
              <a:t>DESAFIOS AÑO 2022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ACTUALIZACION DEL MAPA DE DERIVACION DE REHABILITACIÓN ( incluyendo Hospital Alto Hospicio).</a:t>
            </a:r>
          </a:p>
          <a:p>
            <a:r>
              <a:rPr lang="es-ES" dirty="0" smtClean="0"/>
              <a:t>FORTALECIMIENTO TRABAJO EN RED CON INTERSECTOR. </a:t>
            </a:r>
          </a:p>
          <a:p>
            <a:r>
              <a:rPr lang="es-ES" dirty="0" smtClean="0"/>
              <a:t>REHABILITACION DE PACIENTES ONCOLOGICOS EN APS.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045FC-A58A-49E5-987D-82F1229AABD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3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03848" y="2420888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55069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/>
              <a:t>PROPOSITO DE LA REHABILITACION </a:t>
            </a:r>
            <a:endParaRPr lang="es-ES" u="sng" dirty="0"/>
          </a:p>
        </p:txBody>
      </p:sp>
      <p:sp>
        <p:nvSpPr>
          <p:cNvPr id="3" name="Rectángulo 2"/>
          <p:cNvSpPr/>
          <p:nvPr/>
        </p:nvSpPr>
        <p:spPr>
          <a:xfrm>
            <a:off x="152400" y="764704"/>
            <a:ext cx="8380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400" dirty="0" smtClean="0">
                <a:latin typeface="+mj-lt"/>
              </a:rPr>
              <a:t>Garantizar el </a:t>
            </a:r>
            <a:r>
              <a:rPr lang="es-ES_tradnl" sz="1400" dirty="0">
                <a:latin typeface="+mj-lt"/>
              </a:rPr>
              <a:t>derecho a la salud de la </a:t>
            </a:r>
            <a:r>
              <a:rPr lang="es-ES_tradnl" sz="1400" dirty="0" smtClean="0">
                <a:latin typeface="+mj-lt"/>
              </a:rPr>
              <a:t>población,  </a:t>
            </a:r>
            <a:r>
              <a:rPr lang="es-ES_tradnl" sz="1400" dirty="0">
                <a:latin typeface="+mj-lt"/>
              </a:rPr>
              <a:t>se sustenta en cuatro pilares </a:t>
            </a:r>
            <a:r>
              <a:rPr lang="es-ES_tradnl" sz="1400" dirty="0" smtClean="0">
                <a:latin typeface="+mj-lt"/>
              </a:rPr>
              <a:t>fundamentales</a:t>
            </a:r>
            <a:r>
              <a:rPr lang="es-ES_tradnl" sz="1400" dirty="0">
                <a:latin typeface="+mj-lt"/>
              </a:rPr>
              <a:t>: </a:t>
            </a:r>
          </a:p>
          <a:p>
            <a:pPr marL="285750" indent="-285750" algn="just">
              <a:buFont typeface="Arial"/>
              <a:buChar char="•"/>
            </a:pPr>
            <a:r>
              <a:rPr lang="es-ES_tradnl" sz="1400" dirty="0" smtClean="0">
                <a:latin typeface="+mj-lt"/>
              </a:rPr>
              <a:t> Prevención</a:t>
            </a:r>
          </a:p>
          <a:p>
            <a:pPr marL="285750" indent="-285750" algn="just">
              <a:buFont typeface="Arial"/>
              <a:buChar char="•"/>
            </a:pPr>
            <a:r>
              <a:rPr lang="es-ES_tradnl" sz="1400" dirty="0" smtClean="0">
                <a:latin typeface="+mj-lt"/>
              </a:rPr>
              <a:t> </a:t>
            </a:r>
            <a:r>
              <a:rPr lang="es-ES_tradnl" sz="1400" dirty="0">
                <a:latin typeface="+mj-lt"/>
              </a:rPr>
              <a:t>P</a:t>
            </a:r>
            <a:r>
              <a:rPr lang="es-ES_tradnl" sz="1400" dirty="0" smtClean="0">
                <a:latin typeface="+mj-lt"/>
              </a:rPr>
              <a:t>romoción</a:t>
            </a:r>
          </a:p>
          <a:p>
            <a:pPr marL="285750" indent="-285750" algn="just">
              <a:buFont typeface="Arial"/>
              <a:buChar char="•"/>
            </a:pPr>
            <a:r>
              <a:rPr lang="es-ES_tradnl" sz="1400" dirty="0" smtClean="0">
                <a:latin typeface="+mj-lt"/>
              </a:rPr>
              <a:t> Tratamiento </a:t>
            </a:r>
            <a:endParaRPr lang="es-ES_tradnl" sz="1400" dirty="0">
              <a:latin typeface="+mj-lt"/>
            </a:endParaRPr>
          </a:p>
          <a:p>
            <a:pPr marL="285750" indent="-285750" algn="just">
              <a:buFont typeface="Arial"/>
              <a:buChar char="•"/>
            </a:pPr>
            <a:r>
              <a:rPr lang="es-ES_tradnl" sz="1400" dirty="0" smtClean="0">
                <a:latin typeface="+mj-lt"/>
              </a:rPr>
              <a:t> </a:t>
            </a:r>
            <a:r>
              <a:rPr lang="es-ES_tradnl" sz="1400" b="1" dirty="0" smtClean="0">
                <a:latin typeface="+mj-lt"/>
              </a:rPr>
              <a:t>REHABILITACIÓN</a:t>
            </a:r>
            <a:r>
              <a:rPr lang="es-ES_tradnl" sz="1400" dirty="0" smtClean="0">
                <a:latin typeface="+mj-lt"/>
              </a:rPr>
              <a:t>.</a:t>
            </a:r>
          </a:p>
          <a:p>
            <a:pPr algn="just"/>
            <a:endParaRPr lang="es-ES_tradnl" sz="1400" dirty="0">
              <a:latin typeface="+mj-lt"/>
            </a:endParaRPr>
          </a:p>
          <a:p>
            <a:pPr algn="just"/>
            <a:r>
              <a:rPr lang="es-ES_tradnl" sz="1400" dirty="0" smtClean="0">
                <a:latin typeface="+mj-lt"/>
              </a:rPr>
              <a:t> </a:t>
            </a:r>
            <a:r>
              <a:rPr lang="es-ES_tradnl" sz="1400" dirty="0">
                <a:latin typeface="+mj-lt"/>
              </a:rPr>
              <a:t>Los beneficios de la </a:t>
            </a:r>
            <a:r>
              <a:rPr lang="es-ES_tradnl" sz="1400" dirty="0" smtClean="0">
                <a:latin typeface="+mj-lt"/>
              </a:rPr>
              <a:t>esta ultima, </a:t>
            </a:r>
            <a:r>
              <a:rPr lang="es-ES_tradnl" sz="1400" dirty="0">
                <a:latin typeface="+mj-lt"/>
              </a:rPr>
              <a:t>se extienden más allá </a:t>
            </a:r>
            <a:r>
              <a:rPr lang="es-ES_tradnl" sz="1400" dirty="0" smtClean="0">
                <a:latin typeface="+mj-lt"/>
              </a:rPr>
              <a:t>de solo una atención </a:t>
            </a:r>
            <a:r>
              <a:rPr lang="es-ES_tradnl" sz="1400" dirty="0" err="1" smtClean="0">
                <a:latin typeface="+mj-lt"/>
              </a:rPr>
              <a:t>clinica</a:t>
            </a:r>
            <a:r>
              <a:rPr lang="es-ES_tradnl" sz="1400" dirty="0" smtClean="0">
                <a:latin typeface="+mj-lt"/>
              </a:rPr>
              <a:t>, sino facilitar </a:t>
            </a:r>
            <a:r>
              <a:rPr lang="es-ES_tradnl" sz="1400" dirty="0">
                <a:latin typeface="+mj-lt"/>
              </a:rPr>
              <a:t>la participación en la educación y </a:t>
            </a:r>
            <a:r>
              <a:rPr lang="es-ES_tradnl" sz="1400" dirty="0" err="1" smtClean="0">
                <a:latin typeface="+mj-lt"/>
              </a:rPr>
              <a:t>reinsercion</a:t>
            </a:r>
            <a:r>
              <a:rPr lang="es-ES_tradnl" sz="1400" dirty="0" smtClean="0">
                <a:latin typeface="+mj-lt"/>
              </a:rPr>
              <a:t> social , estos</a:t>
            </a:r>
            <a:r>
              <a:rPr lang="es-ES_tradnl" sz="1400" dirty="0">
                <a:latin typeface="+mj-lt"/>
              </a:rPr>
              <a:t> </a:t>
            </a:r>
            <a:r>
              <a:rPr lang="es-ES_tradnl" sz="1400" dirty="0" smtClean="0">
                <a:latin typeface="+mj-lt"/>
              </a:rPr>
              <a:t>elementos permiten mejorar la condición de las personas en situación de discapacidad ( ya sea transitoria o permanente), y en suma, contribuir en forma esencial a mejorar su calidad de vida. </a:t>
            </a:r>
            <a:endParaRPr lang="es-ES" sz="1400" dirty="0"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2400" y="3011473"/>
            <a:ext cx="8380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400" dirty="0">
                <a:latin typeface="+mj-lt"/>
              </a:rPr>
              <a:t>La rehabilitación es definida por la Organización Mundial de la Salud (OMS), como “un conjunto de intervenciones diseñadas para optimizar el funcionamiento y reducir la discapacidad en individuos con condiciones de salud </a:t>
            </a:r>
            <a:r>
              <a:rPr lang="es-ES_tradnl" sz="1400" dirty="0" smtClean="0">
                <a:latin typeface="+mj-lt"/>
              </a:rPr>
              <a:t>( aguda o </a:t>
            </a:r>
            <a:r>
              <a:rPr lang="es-ES_tradnl" sz="1400" dirty="0" err="1" smtClean="0">
                <a:latin typeface="+mj-lt"/>
              </a:rPr>
              <a:t>cronica</a:t>
            </a:r>
            <a:r>
              <a:rPr lang="es-ES_tradnl" sz="1400" dirty="0" smtClean="0">
                <a:latin typeface="+mj-lt"/>
              </a:rPr>
              <a:t>) en </a:t>
            </a:r>
            <a:r>
              <a:rPr lang="es-ES_tradnl" sz="1400" dirty="0">
                <a:latin typeface="+mj-lt"/>
              </a:rPr>
              <a:t>interacción con su </a:t>
            </a:r>
            <a:r>
              <a:rPr lang="es-ES_tradnl" sz="1400" dirty="0" smtClean="0">
                <a:latin typeface="+mj-lt"/>
              </a:rPr>
              <a:t>entorno. </a:t>
            </a:r>
            <a:r>
              <a:rPr lang="es-ES_tradnl" sz="1400" dirty="0"/>
              <a:t>Por lo tanto, la </a:t>
            </a:r>
            <a:r>
              <a:rPr lang="es-ES_tradnl" sz="1400" dirty="0" smtClean="0"/>
              <a:t>rehabilitación </a:t>
            </a:r>
            <a:r>
              <a:rPr lang="es-ES_tradnl" sz="1400" dirty="0"/>
              <a:t>es necesaria para cualquier persona con una </a:t>
            </a:r>
            <a:r>
              <a:rPr lang="es-ES_tradnl" sz="1400" dirty="0" smtClean="0"/>
              <a:t>condición </a:t>
            </a:r>
            <a:r>
              <a:rPr lang="es-ES_tradnl" sz="1400" dirty="0"/>
              <a:t>de salud que experimenta alguna forma de </a:t>
            </a:r>
            <a:r>
              <a:rPr lang="es-ES_tradnl" sz="1400" dirty="0" smtClean="0"/>
              <a:t>limitación </a:t>
            </a:r>
            <a:r>
              <a:rPr lang="es-ES_tradnl" sz="1400" dirty="0"/>
              <a:t>en el funcionamiento, como en la movilidad, la </a:t>
            </a:r>
            <a:r>
              <a:rPr lang="es-ES_tradnl" sz="1400" dirty="0" smtClean="0"/>
              <a:t>visión </a:t>
            </a:r>
            <a:r>
              <a:rPr lang="es-ES_tradnl" sz="1400" dirty="0"/>
              <a:t>o la </a:t>
            </a:r>
            <a:r>
              <a:rPr lang="es-ES_tradnl" sz="1400" dirty="0" smtClean="0"/>
              <a:t>cognición”</a:t>
            </a:r>
            <a:r>
              <a:rPr lang="es-ES_tradnl" sz="1400" dirty="0"/>
              <a:t>. 1 </a:t>
            </a:r>
          </a:p>
          <a:p>
            <a:pPr algn="just"/>
            <a:endParaRPr lang="es-ES" sz="1400" dirty="0"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9570" y="6165304"/>
            <a:ext cx="9004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1 World Health Organization. WHO | Rehabilitation 2030: A Call for Action [Internet]. WHO. [cited 2017 Oct 26]. Available from: http://www. </a:t>
            </a:r>
            <a:r>
              <a:rPr lang="en-US" baseline="30000" dirty="0" err="1"/>
              <a:t>who.int</a:t>
            </a:r>
            <a:r>
              <a:rPr lang="en-US" baseline="30000" dirty="0"/>
              <a:t>/rehabilitation/rehab-2030/en/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388392"/>
            <a:ext cx="6912768" cy="11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64513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u="sng" dirty="0"/>
              <a:t>Caracterización de la Población con Discapacidad en Chile</a:t>
            </a:r>
            <a:br>
              <a:rPr lang="es-ES_tradnl" u="sng" dirty="0"/>
            </a:br>
            <a:endParaRPr lang="es-ES" u="sng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97E91D-C76D-4E12-A596-1804F55F8C3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323528" y="1724908"/>
            <a:ext cx="8668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aseline="30000" dirty="0" smtClean="0"/>
              <a:t>En </a:t>
            </a:r>
            <a:r>
              <a:rPr lang="es-ES_tradnl" baseline="30000" dirty="0"/>
              <a:t>relación al II Estudio Nacional de Discapacidad (ENDISC II, 2015) la prevalencia de niños entre 2 y 17 años con discapacidad corresponde al 5,8% y para la población de 18 años y más a un 20%. La discapacidad de niños y adultos, corresponde a una estimación de 2.836.000 personas, que es el 16,7% de la población chilena. Al revisar cómo la discapacidad se comporta en los grupos etarios por ciclo de vida se observa que esta va aumentando hasta alcanzar el 38,3% en población de 60 años y más. Así mismo, en este grupo se concentra la discapacidad severa, a diferencia de los otros grupos etarios en donde la discapacidad leve y moderada se da con mayor frecuencia.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031186" y="4076033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12" name="Imagen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126" y="3531421"/>
            <a:ext cx="5735193" cy="248986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/>
          <p:cNvSpPr/>
          <p:nvPr/>
        </p:nvSpPr>
        <p:spPr>
          <a:xfrm>
            <a:off x="467543" y="3198168"/>
            <a:ext cx="69847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i="1" baseline="30000" dirty="0"/>
              <a:t>PORCENTAJE DE LA POBLACIÓN EN SITUACIÓN DE DISCAPACIDAD POR TRAMO DE </a:t>
            </a:r>
            <a:r>
              <a:rPr lang="is-IS" b="1" i="1" baseline="30000" dirty="0" smtClean="0"/>
              <a:t>EDAD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334452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354568"/>
            <a:ext cx="8164513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u="sng" dirty="0" smtClean="0"/>
              <a:t>REHABILITACION EN EL AREA DE LA SALUD FISICA</a:t>
            </a:r>
            <a:endParaRPr lang="es-ES" u="sng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97E91D-C76D-4E12-A596-1804F55F8C3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251520" y="1159014"/>
            <a:ext cx="2407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accent1"/>
                </a:solidFill>
              </a:rPr>
              <a:t>MODELO DE GESTIÓN</a:t>
            </a:r>
            <a:endParaRPr lang="es-ES" sz="1600" b="1" dirty="0">
              <a:solidFill>
                <a:schemeClr val="accent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5536" y="184482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aseline="30000" dirty="0" smtClean="0">
                <a:latin typeface="+mn-lt"/>
              </a:rPr>
              <a:t>A</a:t>
            </a:r>
            <a:r>
              <a:rPr lang="es-ES_tradnl" sz="2400" baseline="30000" dirty="0" smtClean="0">
                <a:latin typeface="+mn-lt"/>
              </a:rPr>
              <a:t>barca todos </a:t>
            </a:r>
            <a:r>
              <a:rPr lang="es-ES_tradnl" sz="2400" baseline="30000" dirty="0">
                <a:latin typeface="+mn-lt"/>
              </a:rPr>
              <a:t>los niveles de complejidad de intervención, desde la etapa aguda a la crónica, teniendo como eje acercar a los usuarios prestaciones de rehabilitación de calidad, </a:t>
            </a:r>
            <a:r>
              <a:rPr lang="es-ES_tradnl" sz="2400" baseline="30000" dirty="0" smtClean="0">
                <a:latin typeface="+mn-lt"/>
              </a:rPr>
              <a:t>oportunas </a:t>
            </a:r>
            <a:r>
              <a:rPr lang="es-ES_tradnl" sz="2400" baseline="30000" dirty="0">
                <a:latin typeface="+mn-lt"/>
              </a:rPr>
              <a:t>eficaces y equitativas. Además, debe considerar que las personas pueden requerir prestaciones de rehabilitación de diferentes grados de complejidad en un mismo momento. </a:t>
            </a:r>
            <a:endParaRPr lang="es-ES" sz="2400" baseline="30000" dirty="0">
              <a:latin typeface="+mn-l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1520" y="299695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baseline="30000" dirty="0">
                <a:latin typeface="+mn-lt"/>
              </a:rPr>
              <a:t>El modelo de gestión se basa en el desarrollo de redes integradas de rehabilitación, con establecimientos definidos de acuerdo a su complejidad y el nivel de especialidades con que cuenta en los tres niveles de atención . Esta red debe dar continuidad en los cuidados de acuerdo a las necesidades de las personas y sus familias para el logro de la inclusión. El rol central es asignado a las Salas de Rehabilitación de Base Comunitaria.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377043"/>
            <a:ext cx="4032448" cy="191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u="sng" dirty="0"/>
              <a:t>RED DE REHABILITACIÓN </a:t>
            </a:r>
            <a:r>
              <a:rPr lang="es-ES" u="sng" dirty="0" smtClean="0"/>
              <a:t>EN LA REGIÓN</a:t>
            </a:r>
            <a:endParaRPr lang="es-ES" u="sng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97E91D-C76D-4E12-A596-1804F55F8C3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75748" y="675265"/>
            <a:ext cx="86680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baseline="30000" dirty="0" smtClean="0">
                <a:latin typeface="+mn-lt"/>
              </a:rPr>
              <a:t>	</a:t>
            </a:r>
            <a:r>
              <a:rPr lang="es-ES_tradnl" sz="2400" baseline="30000" dirty="0">
                <a:latin typeface="+mn-lt"/>
              </a:rPr>
              <a:t>La red de rehabilitación se inserta y se desarrolla a partir de la estructura actual de la red pública de salud en un proceso continuo de incorporación a los establecimientos ya existentes y en constante crecimiento junto a los proyectos de reposición, normalización y desarrollo. </a:t>
            </a:r>
          </a:p>
          <a:p>
            <a:pPr algn="just"/>
            <a:endParaRPr lang="es-ES_tradnl" sz="2400" baseline="30000" dirty="0">
              <a:latin typeface="+mn-lt"/>
            </a:endParaRPr>
          </a:p>
          <a:p>
            <a:pPr algn="just"/>
            <a:r>
              <a:rPr lang="es-ES_tradnl" sz="2400" baseline="30000" dirty="0">
                <a:latin typeface="+mn-lt"/>
              </a:rPr>
              <a:t>La red se desplaza desde aquellas comunas con mayor dispersión de su población con</a:t>
            </a:r>
            <a:r>
              <a:rPr lang="es-ES_tradnl" sz="2400" baseline="30000" dirty="0">
                <a:solidFill>
                  <a:srgbClr val="FF6600"/>
                </a:solidFill>
                <a:latin typeface="+mn-lt"/>
              </a:rPr>
              <a:t> Equipos Rurales de Rehabilitación </a:t>
            </a:r>
            <a:r>
              <a:rPr lang="es-ES_tradnl" sz="2400" baseline="30000" dirty="0" err="1">
                <a:solidFill>
                  <a:srgbClr val="FF6600"/>
                </a:solidFill>
                <a:latin typeface="+mn-lt"/>
              </a:rPr>
              <a:t>moviles</a:t>
            </a:r>
            <a:r>
              <a:rPr lang="es-ES_tradnl" sz="2400" baseline="30000" dirty="0">
                <a:latin typeface="+mn-lt"/>
              </a:rPr>
              <a:t>, trabajando en directa relación con las postas de salud rural en las comunas rurales, Equipos en establecidos en </a:t>
            </a:r>
            <a:r>
              <a:rPr lang="es-ES_tradnl" sz="2400" baseline="30000" dirty="0">
                <a:solidFill>
                  <a:srgbClr val="FF6600"/>
                </a:solidFill>
                <a:latin typeface="+mn-lt"/>
              </a:rPr>
              <a:t>Salas de Rehabilitación comunitaria</a:t>
            </a:r>
            <a:r>
              <a:rPr lang="es-ES_tradnl" sz="2400" baseline="30000" dirty="0">
                <a:latin typeface="+mn-lt"/>
              </a:rPr>
              <a:t> en los CESFAM de cada comuna, para la población Urbana y en </a:t>
            </a:r>
            <a:r>
              <a:rPr lang="es-ES_tradnl" sz="2400" baseline="30000" dirty="0">
                <a:solidFill>
                  <a:srgbClr val="FF6600"/>
                </a:solidFill>
                <a:latin typeface="+mn-lt"/>
              </a:rPr>
              <a:t>Unidades de Medicina </a:t>
            </a:r>
            <a:r>
              <a:rPr lang="es-ES_tradnl" sz="2400" baseline="30000" dirty="0" err="1">
                <a:solidFill>
                  <a:srgbClr val="FF6600"/>
                </a:solidFill>
                <a:latin typeface="+mn-lt"/>
              </a:rPr>
              <a:t>Fisica</a:t>
            </a:r>
            <a:r>
              <a:rPr lang="es-ES_tradnl" sz="2400" baseline="30000" dirty="0">
                <a:solidFill>
                  <a:srgbClr val="FF6600"/>
                </a:solidFill>
                <a:latin typeface="+mn-lt"/>
              </a:rPr>
              <a:t> y rehabilitación Y </a:t>
            </a:r>
            <a:r>
              <a:rPr lang="es-ES_tradnl" sz="2400" baseline="30000" dirty="0" err="1">
                <a:solidFill>
                  <a:srgbClr val="FF6600"/>
                </a:solidFill>
                <a:latin typeface="+mn-lt"/>
              </a:rPr>
              <a:t>Hospitalizacion</a:t>
            </a:r>
            <a:r>
              <a:rPr lang="es-ES_tradnl" sz="2400" baseline="30000" dirty="0">
                <a:solidFill>
                  <a:srgbClr val="FF6600"/>
                </a:solidFill>
                <a:latin typeface="+mn-lt"/>
              </a:rPr>
              <a:t> </a:t>
            </a:r>
            <a:r>
              <a:rPr lang="es-ES_tradnl" sz="2400" baseline="30000" dirty="0" smtClean="0">
                <a:solidFill>
                  <a:srgbClr val="FF6600"/>
                </a:solidFill>
                <a:latin typeface="+mn-lt"/>
              </a:rPr>
              <a:t>domiciliaria</a:t>
            </a:r>
            <a:r>
              <a:rPr lang="es-ES_tradnl" sz="2400" baseline="30000" dirty="0">
                <a:latin typeface="+mn-lt"/>
              </a:rPr>
              <a:t>, que entrega rehabilitación a aquella población Hospitalizada y/o requiera atención de mayor complejidad. </a:t>
            </a:r>
            <a:endParaRPr lang="es-ES" sz="2400" baseline="30000" dirty="0"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0130" b="18600"/>
          <a:stretch/>
        </p:blipFill>
        <p:spPr>
          <a:xfrm>
            <a:off x="152401" y="3229810"/>
            <a:ext cx="4203576" cy="2958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229810"/>
            <a:ext cx="4387844" cy="2979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9682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97E91D-C76D-4E12-A596-1804F55F8C3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B5809D72-A193-4909-A326-290886CD98D2}"/>
              </a:ext>
            </a:extLst>
          </p:cNvPr>
          <p:cNvSpPr txBox="1">
            <a:spLocks/>
          </p:cNvSpPr>
          <p:nvPr/>
        </p:nvSpPr>
        <p:spPr>
          <a:xfrm>
            <a:off x="253374" y="925395"/>
            <a:ext cx="8892480" cy="44012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latin typeface="+mn-lt"/>
              </a:defRPr>
            </a:lvl1pPr>
          </a:lstStyle>
          <a:p>
            <a:r>
              <a:rPr lang="es-CL" dirty="0"/>
              <a:t>El desarrollo de la rehabilitación de Base Comunitaria (RBC) se ha realizado en forma progresiva, implementando estrategias con grados de avance diferenciado, sin embargo todas apuntan a lo mismo: </a:t>
            </a:r>
          </a:p>
          <a:p>
            <a:endParaRPr lang="es-CL" dirty="0"/>
          </a:p>
          <a:p>
            <a:r>
              <a:rPr lang="es-CL" dirty="0"/>
              <a:t>Componente 1:                                                                </a:t>
            </a:r>
          </a:p>
          <a:p>
            <a:r>
              <a:rPr lang="es-CL" dirty="0"/>
              <a:t> ( Rehabilitación Basada en </a:t>
            </a:r>
          </a:p>
          <a:p>
            <a:r>
              <a:rPr lang="es-CL" dirty="0"/>
              <a:t>    la Comunidad)  </a:t>
            </a:r>
          </a:p>
          <a:p>
            <a:endParaRPr lang="es-CL" dirty="0" smtClean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Componente 2:</a:t>
            </a:r>
          </a:p>
          <a:p>
            <a:r>
              <a:rPr lang="es-CL" dirty="0" smtClean="0"/>
              <a:t>( </a:t>
            </a:r>
            <a:r>
              <a:rPr lang="es-CL" dirty="0"/>
              <a:t>Salas de </a:t>
            </a:r>
            <a:r>
              <a:rPr lang="es-CL" dirty="0" smtClean="0"/>
              <a:t>Rehabilitación</a:t>
            </a:r>
          </a:p>
          <a:p>
            <a:r>
              <a:rPr lang="es-CL" dirty="0" smtClean="0"/>
              <a:t> </a:t>
            </a:r>
            <a:r>
              <a:rPr lang="es-CL" dirty="0"/>
              <a:t>integral )  </a:t>
            </a:r>
          </a:p>
          <a:p>
            <a:endParaRPr lang="es-CL" dirty="0" smtClean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Componente 3:                                                                </a:t>
            </a:r>
          </a:p>
          <a:p>
            <a:r>
              <a:rPr lang="es-CL" dirty="0"/>
              <a:t> ( Equipo Rural)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7" name="Rectángulo: esquinas redondeadas 5">
            <a:extLst>
              <a:ext uri="{FF2B5EF4-FFF2-40B4-BE49-F238E27FC236}">
                <a16:creationId xmlns:a16="http://schemas.microsoft.com/office/drawing/2014/main" xmlns="" id="{6D93BD22-F259-4F81-9C53-3A9DA208667A}"/>
              </a:ext>
            </a:extLst>
          </p:cNvPr>
          <p:cNvSpPr/>
          <p:nvPr/>
        </p:nvSpPr>
        <p:spPr>
          <a:xfrm>
            <a:off x="2627784" y="1628800"/>
            <a:ext cx="972108" cy="629710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rgbClr val="002060"/>
                </a:solidFill>
              </a:rPr>
              <a:t>SALA </a:t>
            </a:r>
            <a:r>
              <a:rPr lang="es-CL" sz="1400" dirty="0" err="1">
                <a:solidFill>
                  <a:srgbClr val="002060"/>
                </a:solidFill>
              </a:rPr>
              <a:t>RBC</a:t>
            </a:r>
            <a:endParaRPr lang="es-CL" sz="1400" dirty="0">
              <a:solidFill>
                <a:srgbClr val="002060"/>
              </a:solidFill>
            </a:endParaRPr>
          </a:p>
        </p:txBody>
      </p:sp>
      <p:cxnSp>
        <p:nvCxnSpPr>
          <p:cNvPr id="8" name="Conector: angular 11">
            <a:extLst>
              <a:ext uri="{FF2B5EF4-FFF2-40B4-BE49-F238E27FC236}">
                <a16:creationId xmlns:a16="http://schemas.microsoft.com/office/drawing/2014/main" xmlns="" id="{DECCB1E3-F1FA-4321-8E39-2F8994726E3D}"/>
              </a:ext>
            </a:extLst>
          </p:cNvPr>
          <p:cNvCxnSpPr>
            <a:cxnSpLocks/>
          </p:cNvCxnSpPr>
          <p:nvPr/>
        </p:nvCxnSpPr>
        <p:spPr>
          <a:xfrm>
            <a:off x="3620054" y="1941122"/>
            <a:ext cx="647443" cy="40522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: angular 9">
            <a:extLst>
              <a:ext uri="{FF2B5EF4-FFF2-40B4-BE49-F238E27FC236}">
                <a16:creationId xmlns:a16="http://schemas.microsoft.com/office/drawing/2014/main" xmlns="" id="{06CD65F1-32BB-4AB7-95E1-280E29640E9C}"/>
              </a:ext>
            </a:extLst>
          </p:cNvPr>
          <p:cNvCxnSpPr/>
          <p:nvPr/>
        </p:nvCxnSpPr>
        <p:spPr>
          <a:xfrm flipV="1">
            <a:off x="3620054" y="1626267"/>
            <a:ext cx="648072" cy="31485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DD5F0D6-1B28-4913-938D-E02FBE45524A}"/>
              </a:ext>
            </a:extLst>
          </p:cNvPr>
          <p:cNvSpPr txBox="1"/>
          <p:nvPr/>
        </p:nvSpPr>
        <p:spPr>
          <a:xfrm>
            <a:off x="4361495" y="1479457"/>
            <a:ext cx="19289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200" dirty="0"/>
              <a:t>Terapeuta </a:t>
            </a:r>
            <a:r>
              <a:rPr lang="es-CL" sz="1200" dirty="0" smtClean="0"/>
              <a:t>ocupacional y/o fonoaudiologo. </a:t>
            </a:r>
            <a:endParaRPr lang="es-CL" sz="1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74FA324-8CD3-4DC8-AE41-6226653C4179}"/>
              </a:ext>
            </a:extLst>
          </p:cNvPr>
          <p:cNvSpPr txBox="1"/>
          <p:nvPr/>
        </p:nvSpPr>
        <p:spPr>
          <a:xfrm>
            <a:off x="4361495" y="2207847"/>
            <a:ext cx="1404156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dk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s-CL" dirty="0"/>
              <a:t> Kinesiologo. </a:t>
            </a:r>
          </a:p>
        </p:txBody>
      </p:sp>
      <p:sp>
        <p:nvSpPr>
          <p:cNvPr id="12" name="Rectángulo: esquinas redondeadas 5">
            <a:extLst>
              <a:ext uri="{FF2B5EF4-FFF2-40B4-BE49-F238E27FC236}">
                <a16:creationId xmlns:a16="http://schemas.microsoft.com/office/drawing/2014/main" xmlns="" id="{6D93BD22-F259-4F81-9C53-3A9DA208667A}"/>
              </a:ext>
            </a:extLst>
          </p:cNvPr>
          <p:cNvSpPr/>
          <p:nvPr/>
        </p:nvSpPr>
        <p:spPr>
          <a:xfrm>
            <a:off x="2627784" y="2924944"/>
            <a:ext cx="972108" cy="629710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rgbClr val="002060"/>
                </a:solidFill>
              </a:rPr>
              <a:t>SALA RI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3643768" y="3284984"/>
            <a:ext cx="5940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C74FA324-8CD3-4DC8-AE41-6226653C4179}"/>
              </a:ext>
            </a:extLst>
          </p:cNvPr>
          <p:cNvSpPr txBox="1"/>
          <p:nvPr/>
        </p:nvSpPr>
        <p:spPr>
          <a:xfrm>
            <a:off x="4361495" y="3146484"/>
            <a:ext cx="1404156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dk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s-CL" dirty="0"/>
              <a:t> Kinesiologo. </a:t>
            </a:r>
          </a:p>
        </p:txBody>
      </p:sp>
      <p:sp>
        <p:nvSpPr>
          <p:cNvPr id="15" name="Rectángulo: esquinas redondeadas 5">
            <a:extLst>
              <a:ext uri="{FF2B5EF4-FFF2-40B4-BE49-F238E27FC236}">
                <a16:creationId xmlns:a16="http://schemas.microsoft.com/office/drawing/2014/main" xmlns="" id="{6D93BD22-F259-4F81-9C53-3A9DA208667A}"/>
              </a:ext>
            </a:extLst>
          </p:cNvPr>
          <p:cNvSpPr/>
          <p:nvPr/>
        </p:nvSpPr>
        <p:spPr>
          <a:xfrm>
            <a:off x="2531300" y="4149080"/>
            <a:ext cx="972108" cy="629710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rgbClr val="002060"/>
                </a:solidFill>
              </a:rPr>
              <a:t>EQUIPOS ERR</a:t>
            </a:r>
            <a:endParaRPr lang="es-CL" sz="1400" dirty="0">
              <a:solidFill>
                <a:srgbClr val="002060"/>
              </a:solidFill>
            </a:endParaRPr>
          </a:p>
        </p:txBody>
      </p:sp>
      <p:cxnSp>
        <p:nvCxnSpPr>
          <p:cNvPr id="16" name="Conector: angular 9">
            <a:extLst>
              <a:ext uri="{FF2B5EF4-FFF2-40B4-BE49-F238E27FC236}">
                <a16:creationId xmlns:a16="http://schemas.microsoft.com/office/drawing/2014/main" xmlns="" id="{06CD65F1-32BB-4AB7-95E1-280E29640E9C}"/>
              </a:ext>
            </a:extLst>
          </p:cNvPr>
          <p:cNvCxnSpPr/>
          <p:nvPr/>
        </p:nvCxnSpPr>
        <p:spPr>
          <a:xfrm flipV="1">
            <a:off x="3479507" y="4149080"/>
            <a:ext cx="742841" cy="36604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3890084" y="4558697"/>
            <a:ext cx="3780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r 11">
            <a:extLst>
              <a:ext uri="{FF2B5EF4-FFF2-40B4-BE49-F238E27FC236}">
                <a16:creationId xmlns:a16="http://schemas.microsoft.com/office/drawing/2014/main" xmlns="" id="{DECCB1E3-F1FA-4321-8E39-2F8994726E3D}"/>
              </a:ext>
            </a:extLst>
          </p:cNvPr>
          <p:cNvCxnSpPr>
            <a:cxnSpLocks/>
          </p:cNvCxnSpPr>
          <p:nvPr/>
        </p:nvCxnSpPr>
        <p:spPr>
          <a:xfrm>
            <a:off x="3526392" y="4506307"/>
            <a:ext cx="702078" cy="50405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2DD5F0D6-1B28-4913-938D-E02FBE45524A}"/>
              </a:ext>
            </a:extLst>
          </p:cNvPr>
          <p:cNvSpPr txBox="1"/>
          <p:nvPr/>
        </p:nvSpPr>
        <p:spPr>
          <a:xfrm>
            <a:off x="4319637" y="3918247"/>
            <a:ext cx="188944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dk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s-CL" dirty="0"/>
              <a:t>Terapeuta </a:t>
            </a:r>
            <a:r>
              <a:rPr lang="es-CL" dirty="0" smtClean="0"/>
              <a:t>ocupacional y/o fonoaudiologo. </a:t>
            </a:r>
            <a:endParaRPr lang="es-CL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C74FA324-8CD3-4DC8-AE41-6226653C4179}"/>
              </a:ext>
            </a:extLst>
          </p:cNvPr>
          <p:cNvSpPr txBox="1"/>
          <p:nvPr/>
        </p:nvSpPr>
        <p:spPr>
          <a:xfrm>
            <a:off x="4319637" y="4499508"/>
            <a:ext cx="1404156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dk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s-CL" dirty="0"/>
              <a:t> Kinesiologo.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C74FA324-8CD3-4DC8-AE41-6226653C4179}"/>
              </a:ext>
            </a:extLst>
          </p:cNvPr>
          <p:cNvSpPr txBox="1"/>
          <p:nvPr/>
        </p:nvSpPr>
        <p:spPr>
          <a:xfrm>
            <a:off x="4319637" y="4981012"/>
            <a:ext cx="1404156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dk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s-CL" dirty="0"/>
              <a:t> Conductor. 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53374" y="536973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buNone/>
            </a:pPr>
            <a:r>
              <a:rPr lang="es-CL" sz="1400" dirty="0">
                <a:latin typeface="Book Antiqua" panose="02040602050305030304" pitchFamily="18" charset="0"/>
              </a:rPr>
              <a:t>Componente 4:                                                                </a:t>
            </a:r>
          </a:p>
          <a:p>
            <a:pPr marL="0" indent="0" algn="just">
              <a:buNone/>
            </a:pPr>
            <a:r>
              <a:rPr lang="es-CL" sz="1400" dirty="0">
                <a:latin typeface="Book Antiqua" panose="02040602050305030304" pitchFamily="18" charset="0"/>
              </a:rPr>
              <a:t> ( Artrosis</a:t>
            </a:r>
            <a:r>
              <a:rPr lang="es-CL" sz="1100" dirty="0"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24" name="Rectángulo: esquinas redondeadas 5">
            <a:extLst>
              <a:ext uri="{FF2B5EF4-FFF2-40B4-BE49-F238E27FC236}">
                <a16:creationId xmlns:a16="http://schemas.microsoft.com/office/drawing/2014/main" xmlns="" id="{6D93BD22-F259-4F81-9C53-3A9DA208667A}"/>
              </a:ext>
            </a:extLst>
          </p:cNvPr>
          <p:cNvSpPr/>
          <p:nvPr/>
        </p:nvSpPr>
        <p:spPr>
          <a:xfrm>
            <a:off x="2531300" y="5369734"/>
            <a:ext cx="1512168" cy="629710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rgbClr val="002060"/>
                </a:solidFill>
              </a:rPr>
              <a:t>CUMPLIMIENTO GARANTIA GES</a:t>
            </a:r>
          </a:p>
        </p:txBody>
      </p:sp>
      <p:sp>
        <p:nvSpPr>
          <p:cNvPr id="25" name="Título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u="sng" dirty="0"/>
              <a:t>RED DE REHABILITACIÓN </a:t>
            </a:r>
            <a:r>
              <a:rPr lang="es-ES" u="sng" dirty="0" smtClean="0"/>
              <a:t>EN LA REGIÓN</a:t>
            </a:r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107179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97E91D-C76D-4E12-A596-1804F55F8C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579712"/>
              </p:ext>
            </p:extLst>
          </p:nvPr>
        </p:nvGraphicFramePr>
        <p:xfrm>
          <a:off x="251520" y="980728"/>
          <a:ext cx="8609260" cy="4780817"/>
        </p:xfrm>
        <a:graphic>
          <a:graphicData uri="http://schemas.openxmlformats.org/drawingml/2006/table">
            <a:tbl>
              <a:tblPr/>
              <a:tblGrid>
                <a:gridCol w="1160277"/>
                <a:gridCol w="2332158"/>
                <a:gridCol w="3504039"/>
                <a:gridCol w="1612786"/>
              </a:tblGrid>
              <a:tr h="16318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s-I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ESTABLECIMIENTOS Y EQUIPOS DE REHABILITACIÓN  RURAL MÓVILES </a:t>
                      </a:r>
                    </a:p>
                  </a:txBody>
                  <a:tcPr marL="11021" marR="11021" marT="11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842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COMUNA </a:t>
                      </a:r>
                    </a:p>
                  </a:txBody>
                  <a:tcPr marL="11021" marR="11021" marT="11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ESTABLECIMIENTO</a:t>
                      </a:r>
                    </a:p>
                  </a:txBody>
                  <a:tcPr marL="11021" marR="11021" marT="11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ATENCIÓN PRIMARIA </a:t>
                      </a:r>
                    </a:p>
                  </a:txBody>
                  <a:tcPr marL="11021" marR="11021" marT="11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ATENCION SECUANDARIA </a:t>
                      </a:r>
                    </a:p>
                  </a:txBody>
                  <a:tcPr marL="11021" marR="11021" marT="11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631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IQUIQUE </a:t>
                      </a:r>
                    </a:p>
                  </a:txBody>
                  <a:tcPr marL="11021" marR="11021" marT="11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CESFAM VIDELA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DE REHABILITACIÓN COMUNITARIA VIDELA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HETG :</a:t>
                      </a:r>
                      <a:r>
                        <a:rPr lang="es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UNIDAD DE MEDICINA FISICA Y REHABILITACION /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HOSPITALIZACION DOMICILIARIA.</a:t>
                      </a:r>
                      <a:r>
                        <a:rPr lang="es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021" marR="11021" marT="11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POSTAS DE SALUD RURAL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EQUIPO DE REHABILITACIÓN RURAL MOVIL SUR ( BORDE COSTERO)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8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CESFAM SUR 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DE REHABILITACIÓN COMUNITARIA SUR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84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ALTO HOSPICIO</a:t>
                      </a:r>
                    </a:p>
                  </a:txBody>
                  <a:tcPr marL="11021" marR="11021" marT="11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CESFAM PEDRO PULGAR 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CCR ALTO HOSPICIO</a:t>
                      </a:r>
                    </a:p>
                  </a:txBody>
                  <a:tcPr marL="11021" marR="11021" marT="11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1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1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8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YANDRY AÑAZCO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DE REHABILITACION COMUNITARIA YANDRY AÑAZCO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18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POZO ALMONTE</a:t>
                      </a:r>
                    </a:p>
                  </a:txBody>
                  <a:tcPr marL="11021" marR="11021" marT="11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CESFAM POZO ALMONTE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DE REHABILITACION COMUNITARIA POZO ALMONTE / ERR SUR</a:t>
                      </a:r>
                    </a:p>
                  </a:txBody>
                  <a:tcPr marL="11021" marR="11021" marT="11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1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POSTA LA TIRANA 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1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POSTA LA HUAYCA 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8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POSTA MAMIÑA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8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PICA</a:t>
                      </a:r>
                    </a:p>
                  </a:txBody>
                  <a:tcPr marL="11021" marR="11021" marT="11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CESFAM JUAN MARQUES VISMARA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DE REHABILITACION COMUNITARIA PICA / ERR SUR</a:t>
                      </a:r>
                    </a:p>
                  </a:txBody>
                  <a:tcPr marL="11021" marR="11021" marT="11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1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POSTA MATILLA 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8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POSTA CANCOSA 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18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HUARA </a:t>
                      </a:r>
                    </a:p>
                  </a:txBody>
                  <a:tcPr marL="11021" marR="11021" marT="11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CGR HUARA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DE REHABILITACION COMUNITARIA HUARA / ERR NORTE</a:t>
                      </a:r>
                    </a:p>
                  </a:txBody>
                  <a:tcPr marL="11021" marR="11021" marT="11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1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POSTA TARAPACÁ 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1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POSTA PISAGUA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1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POSTA CHUSMIZA 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1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POSTA CHIAPA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8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POSTA PACHICA 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35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CAMIÑA </a:t>
                      </a:r>
                    </a:p>
                  </a:txBody>
                  <a:tcPr marL="11021" marR="11021" marT="11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CONSULTORIO GENERAL RURAL CAMIÑA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CGR CAMIÑA/ ERR NORTE</a:t>
                      </a:r>
                    </a:p>
                  </a:txBody>
                  <a:tcPr marL="11021" marR="11021" marT="11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67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POSTA DE MOQUELLA </a:t>
                      </a:r>
                    </a:p>
                  </a:txBody>
                  <a:tcPr marL="11021" marR="11021" marT="11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CGR CAMIÑA/ ERR NORTE</a:t>
                      </a:r>
                    </a:p>
                  </a:txBody>
                  <a:tcPr marL="11021" marR="11021" marT="11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8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COLCHANE </a:t>
                      </a:r>
                    </a:p>
                  </a:txBody>
                  <a:tcPr marL="11021" marR="11021" marT="11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CONSULTORIO GENERAL RURAL COLCHANE 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CGR COLCHANE / ERR NORTE</a:t>
                      </a:r>
                    </a:p>
                  </a:txBody>
                  <a:tcPr marL="11021" marR="11021" marT="11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8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POSTA DE ENQUELGA 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CGR COLCHANE / ERR NORTE</a:t>
                      </a:r>
                    </a:p>
                  </a:txBody>
                  <a:tcPr marL="11021" marR="11021" marT="11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1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POSTA CARIQUIMA </a:t>
                      </a:r>
                    </a:p>
                  </a:txBody>
                  <a:tcPr marL="11021" marR="11021" marT="11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CGR COLCHANE / ERR NORTE</a:t>
                      </a:r>
                    </a:p>
                  </a:txBody>
                  <a:tcPr marL="11021" marR="11021" marT="11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974951" y="215105"/>
            <a:ext cx="6624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 smtClean="0"/>
              <a:t>ESTABLECIMIENTOS DE LA RED DE REHABILTIACIÓN APS</a:t>
            </a:r>
          </a:p>
        </p:txBody>
      </p:sp>
      <p:sp>
        <p:nvSpPr>
          <p:cNvPr id="4" name="Flecha curvada hacia arriba 3"/>
          <p:cNvSpPr/>
          <p:nvPr/>
        </p:nvSpPr>
        <p:spPr>
          <a:xfrm>
            <a:off x="7169397" y="4221088"/>
            <a:ext cx="1177011" cy="576064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Flecha curvada hacia abajo 4"/>
          <p:cNvSpPr/>
          <p:nvPr/>
        </p:nvSpPr>
        <p:spPr>
          <a:xfrm>
            <a:off x="7117163" y="1772816"/>
            <a:ext cx="1152128" cy="57606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Verdana" pitchFamily="34" charset="0"/>
                <a:cs typeface="Verdana" pitchFamily="34" charset="0"/>
              </a:rPr>
              <a:t>Áreas de Intervención, Funciones y Procedimientos</a:t>
            </a:r>
            <a:endParaRPr lang="es-CL" dirty="0"/>
          </a:p>
        </p:txBody>
      </p:sp>
      <p:graphicFrame>
        <p:nvGraphicFramePr>
          <p:cNvPr id="4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872796"/>
              </p:ext>
            </p:extLst>
          </p:nvPr>
        </p:nvGraphicFramePr>
        <p:xfrm>
          <a:off x="152400" y="1477963"/>
          <a:ext cx="4275583" cy="3967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 curvada hacia abajo 5"/>
          <p:cNvSpPr/>
          <p:nvPr/>
        </p:nvSpPr>
        <p:spPr>
          <a:xfrm rot="21245606">
            <a:off x="3601454" y="1174069"/>
            <a:ext cx="2597403" cy="864096"/>
          </a:xfrm>
          <a:prstGeom prst="curved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220072" y="2276872"/>
            <a:ext cx="375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ATENCIÓN PRIMARIA DE SALUD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/>
          <a:srcRect b="1515"/>
          <a:stretch/>
        </p:blipFill>
        <p:spPr>
          <a:xfrm>
            <a:off x="5191557" y="2646204"/>
            <a:ext cx="3603698" cy="328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7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684312"/>
          </a:xfrm>
        </p:spPr>
        <p:txBody>
          <a:bodyPr/>
          <a:lstStyle/>
          <a:p>
            <a:pPr algn="ctr"/>
            <a:r>
              <a:rPr lang="es-CL" u="sng" dirty="0"/>
              <a:t>Ingresos por Condición de Salud</a:t>
            </a:r>
            <a:br>
              <a:rPr lang="es-CL" u="sng" dirty="0"/>
            </a:br>
            <a:r>
              <a:rPr lang="es-CL" u="sng" dirty="0"/>
              <a:t>Derivaciones </a:t>
            </a:r>
          </a:p>
        </p:txBody>
      </p:sp>
      <p:pic>
        <p:nvPicPr>
          <p:cNvPr id="4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340768"/>
            <a:ext cx="848945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84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54933</TotalTime>
  <Words>1118</Words>
  <Application>Microsoft Macintosh PowerPoint</Application>
  <PresentationFormat>Presentación en pantalla (4:3)</PresentationFormat>
  <Paragraphs>164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2_Office Theme</vt:lpstr>
      <vt:lpstr>Presentación de PowerPoint</vt:lpstr>
      <vt:lpstr>PROPOSITO DE LA REHABILITACION </vt:lpstr>
      <vt:lpstr>Caracterización de la Población con Discapacidad en Chile </vt:lpstr>
      <vt:lpstr>REHABILITACION EN EL AREA DE LA SALUD FISICA</vt:lpstr>
      <vt:lpstr>RED DE REHABILITACIÓN EN LA REGIÓN</vt:lpstr>
      <vt:lpstr>RED DE REHABILITACIÓN EN LA REGIÓN</vt:lpstr>
      <vt:lpstr>Presentación de PowerPoint</vt:lpstr>
      <vt:lpstr>Áreas de Intervención, Funciones y Procedimientos</vt:lpstr>
      <vt:lpstr>Ingresos por Condición de Salud Derivaciones </vt:lpstr>
      <vt:lpstr>PROCEDIMIENTOS</vt:lpstr>
      <vt:lpstr>Presentación de PowerPoint</vt:lpstr>
      <vt:lpstr>Presentación de PowerPoint</vt:lpstr>
      <vt:lpstr>DESAFIOS AÑO 2022</vt:lpstr>
      <vt:lpstr>Presentación de PowerPoint</vt:lpstr>
    </vt:vector>
  </TitlesOfParts>
  <Company>Gabriel Badagnani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Servicio-SSI</cp:lastModifiedBy>
  <cp:revision>757</cp:revision>
  <dcterms:created xsi:type="dcterms:W3CDTF">2010-12-28T17:53:50Z</dcterms:created>
  <dcterms:modified xsi:type="dcterms:W3CDTF">2022-04-19T14:17:41Z</dcterms:modified>
</cp:coreProperties>
</file>