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5" r:id="rId2"/>
  </p:sldMasterIdLst>
  <p:notesMasterIdLst>
    <p:notesMasterId r:id="rId13"/>
  </p:notesMasterIdLst>
  <p:sldIdLst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46"/>
  </p:normalViewPr>
  <p:slideViewPr>
    <p:cSldViewPr snapToGrid="0" snapToObjects="1">
      <p:cViewPr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BBCD2-0364-4044-9FC0-944F0EE112D2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126B-3745-4278-A377-0907752E8D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755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A126B-3745-4278-A377-0907752E8DFB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022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77724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64008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53824-6883-374E-9409-B1E5803C6C33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1E9D24-368F-1442-B4D0-D75EA54D2793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73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5675C8-4A56-DD49-902E-66793AB5038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2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A0C482-0F1F-ED47-9A55-C94A2B8D835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38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B03173-DCFE-7547-BD66-530F9DA8409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98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AF6C57-9AF6-DF4A-8BFA-2E58915598B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84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CAEE33-AECD-5F47-80A2-94A8B024AD6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17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11C1E1-50D7-7E47-A28D-0AF42783CE08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8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CA2915-FC85-3B40-9CC9-119A66AE88F5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B16F8A-DC13-8649-9C3E-202200F767EC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0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A0D866-7AF1-4440-8DF0-5323CEBA838C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398981B-98EF-DF48-96C3-D2B6298F9F29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9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92949-A572-6F4B-B3C4-AFA967C94D16}" type="datetime1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A2F3EA3-9754-504A-9DFA-8596256841DD}" type="slidenum">
              <a:rPr lang="en-US">
                <a:solidFill>
                  <a:prstClr val="white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solidFill>
                <a:prstClr val="white"/>
              </a:solidFill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94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E6D2A2-B4A2-2C4E-82AC-3E5BC06054EF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541B5-8DAD-FE42-A7EF-4C4819680D85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8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/>
              <a:t>Gobierno de Chile | Ministerio del Interior</a:t>
            </a:r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7FE156-5558-C14B-AB29-24AD0FE9110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2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FFEEE14-44AB-4844-B98B-0ACBC963CDEF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5E320-83B8-8148-806F-8598FA757E5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1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C5D06F-6720-AD44-B347-8D9B3EBABAD9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9C5AC-341C-7E48-A7A3-B21748D9048A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8717C-77D1-EC4F-877B-ADB901F17072}" type="datetime1">
              <a:rPr lang="en-US">
                <a:solidFill>
                  <a:prstClr val="black"/>
                </a:solidFill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8/16/2018</a:t>
            </a:fld>
            <a:endParaRPr lang="en-US">
              <a:solidFill>
                <a:prstClr val="black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47C2B-168D-3143-984D-988DA45D1472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4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"/>
          <p:cNvSpPr>
            <a:spLocks noChangeArrowheads="1"/>
          </p:cNvSpPr>
          <p:nvPr userDrawn="1"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27" name="Rectangle 65"/>
          <p:cNvSpPr>
            <a:spLocks noChangeArrowheads="1"/>
          </p:cNvSpPr>
          <p:nvPr userDrawn="1"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70"/>
          <p:cNvSpPr>
            <a:spLocks noChangeArrowheads="1"/>
          </p:cNvSpPr>
          <p:nvPr userDrawn="1"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31" name="Rectangle 71"/>
          <p:cNvSpPr>
            <a:spLocks noChangeArrowheads="1"/>
          </p:cNvSpPr>
          <p:nvPr userDrawn="1"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74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pitchFamily="34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B5206D-02F9-8449-A2C5-9A73B87E52F9}" type="slidenum">
              <a:rPr lang="en-US"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2700000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2700000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6" name="Rectangle 9"/>
          <p:cNvSpPr>
            <a:spLocks noChangeArrowheads="1"/>
          </p:cNvSpPr>
          <p:nvPr userDrawn="1"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12899965" algn="br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057" name="Rectangle 10"/>
          <p:cNvSpPr>
            <a:spLocks noChangeArrowheads="1"/>
          </p:cNvSpPr>
          <p:nvPr userDrawn="1"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blurRad="63500" dist="38100" dir="12899965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CL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6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66572" y="3825633"/>
            <a:ext cx="6042752" cy="1770936"/>
          </a:xfrm>
        </p:spPr>
        <p:txBody>
          <a:bodyPr/>
          <a:lstStyle/>
          <a:p>
            <a:pPr algn="l"/>
            <a:r>
              <a:rPr lang="es-ES" sz="2800" dirty="0" smtClean="0">
                <a:latin typeface="Avenir Book"/>
                <a:cs typeface="Avenir Book"/>
              </a:rPr>
              <a:t/>
            </a:r>
            <a:br>
              <a:rPr lang="es-ES" sz="2800" dirty="0" smtClean="0">
                <a:latin typeface="Avenir Book"/>
                <a:cs typeface="Avenir Book"/>
              </a:rPr>
            </a:br>
            <a:r>
              <a:rPr lang="es-ES" sz="2800" dirty="0" smtClean="0">
                <a:latin typeface="Avenir Book"/>
                <a:cs typeface="Avenir Book"/>
              </a:rPr>
              <a:t/>
            </a:r>
            <a:br>
              <a:rPr lang="es-ES" sz="2800" dirty="0" smtClean="0">
                <a:latin typeface="Avenir Book"/>
                <a:cs typeface="Avenir Book"/>
              </a:rPr>
            </a:br>
            <a:r>
              <a:rPr lang="es-ES" sz="2800" dirty="0" smtClean="0">
                <a:latin typeface="Avenir Book"/>
                <a:cs typeface="Avenir Book"/>
              </a:rPr>
              <a:t/>
            </a:r>
            <a:br>
              <a:rPr lang="es-ES" sz="2800" dirty="0" smtClean="0">
                <a:latin typeface="Avenir Book"/>
                <a:cs typeface="Avenir Book"/>
              </a:rPr>
            </a:br>
            <a:endParaRPr lang="es-ES" sz="2800" dirty="0">
              <a:latin typeface="Avenir Book"/>
              <a:cs typeface="Avenir Book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866572" y="3649272"/>
            <a:ext cx="542912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6600" dirty="0"/>
              <a:t>CARTERA DE SERVICIO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279" y="1180825"/>
            <a:ext cx="2685714" cy="20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23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340645" y="4406900"/>
            <a:ext cx="4154067" cy="1362075"/>
          </a:xfrm>
        </p:spPr>
        <p:txBody>
          <a:bodyPr/>
          <a:lstStyle/>
          <a:p>
            <a:r>
              <a:rPr lang="es-CL" dirty="0" smtClean="0"/>
              <a:t>GRACIAS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7751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CENTRO DE ATENCION AMBULATORIA			</a:t>
            </a:r>
            <a:br>
              <a:rPr lang="es-CL" dirty="0"/>
            </a:br>
            <a:endParaRPr lang="es-CL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		</a:t>
            </a:r>
          </a:p>
          <a:p>
            <a:pPr marL="0" indent="0">
              <a:buNone/>
            </a:pPr>
            <a:r>
              <a:rPr lang="es-CL" dirty="0"/>
              <a:t>			</a:t>
            </a:r>
          </a:p>
          <a:p>
            <a:pPr marL="0" indent="0">
              <a:buNone/>
            </a:pPr>
            <a:r>
              <a:rPr lang="es-CL" dirty="0"/>
              <a:t>			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97" y="642499"/>
            <a:ext cx="8116619" cy="575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7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UNIDADES DE APOYO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76020"/>
              </p:ext>
            </p:extLst>
          </p:nvPr>
        </p:nvGraphicFramePr>
        <p:xfrm>
          <a:off x="517793" y="837281"/>
          <a:ext cx="7447401" cy="5760899"/>
        </p:xfrm>
        <a:graphic>
          <a:graphicData uri="http://schemas.openxmlformats.org/drawingml/2006/table">
            <a:tbl>
              <a:tblPr firstRow="1" firstCol="1" bandRow="1"/>
              <a:tblGrid>
                <a:gridCol w="3493917"/>
                <a:gridCol w="3953484"/>
              </a:tblGrid>
              <a:tr h="85114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USUARIO FINAL:</a:t>
                      </a: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Atención  del paciente adulto pediátrico con requerimientos de procedimientos médicos ambulatorios derivado de atención progresiva  desde el CR atención Abierta y CR atención Cerrada, Como además desde APS de la Región.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127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DE PROCESO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LINEA DE PRODUCCION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 ANATOMIA PATOLOGICA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CITODIAGNOSTICO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HISTOPATOLOGICOS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 DIALISIS ADULTO-PEDIATRICA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DE PACIENTE EN IRCT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 ESTERILIZACION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RECEPCION Y LAVADO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PREPARACION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ESTERILIZACION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ALMACENAMIENTO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GESTION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7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 KINESIOLOGIA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KINESIOTERAPIA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KINESIOTERAPIA RESPIRATORIA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MUSCULO ESQUELETICA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OCUPACIONAL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 LABORATORIO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HEMATOLOGIA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QUIMICA CLINICA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ORINA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BACTERIOLOGIA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INMUNOLOGIA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SERIOLOGIA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PARASITOLOGIA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VIROLOGIA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UMT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TRANSFUSIONALES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INMUNOHEMATOLOGIA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47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UNIDADES DE APOYO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322983"/>
              </p:ext>
            </p:extLst>
          </p:nvPr>
        </p:nvGraphicFramePr>
        <p:xfrm>
          <a:off x="339648" y="1116358"/>
          <a:ext cx="7976212" cy="5012675"/>
        </p:xfrm>
        <a:graphic>
          <a:graphicData uri="http://schemas.openxmlformats.org/drawingml/2006/table">
            <a:tbl>
              <a:tblPr firstRow="1" firstCol="1" bandRow="1"/>
              <a:tblGrid>
                <a:gridCol w="3742005"/>
                <a:gridCol w="4234207"/>
              </a:tblGrid>
              <a:tr h="2110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ODONTOLOGIA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ODONTOLOGÍA GENERAL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ORTODONCIA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ODONTOPEDIATRIA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PERIDONCIA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REHABILITACION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CIRUGIA BUCAL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RADIOLOGIA MAXIMO FACIAL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ENDODONCIA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IMAGENOLOGIA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EXAMENES RADIOLOGICOS SIMPLES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MAMOGRAFICOS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COMPLEJAS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TAC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ECOTOMOGRAFIA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RNM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ANGIOGRAFIA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5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FARMACIA</a:t>
                      </a:r>
                      <a:endParaRPr lang="es-C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DE MEDICAMENTOS ATENCION ABIERTA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PROVISION MEDICAMENTOS ATENCION CERRADA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32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739966"/>
          </a:xfrm>
        </p:spPr>
        <p:txBody>
          <a:bodyPr/>
          <a:lstStyle/>
          <a:p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CENTRAL DE ALIMENTACION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992287"/>
              </p:ext>
            </p:extLst>
          </p:nvPr>
        </p:nvGraphicFramePr>
        <p:xfrm>
          <a:off x="716096" y="1828800"/>
          <a:ext cx="5404510" cy="1299990"/>
        </p:xfrm>
        <a:graphic>
          <a:graphicData uri="http://schemas.openxmlformats.org/drawingml/2006/table">
            <a:tbl>
              <a:tblPr firstRow="1" firstCol="1" bandRow="1"/>
              <a:tblGrid>
                <a:gridCol w="5404510"/>
              </a:tblGrid>
              <a:tr h="5056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DE PROCESO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CENTRAL DE PRODUCCIÓN  ALIMENTACIÓN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6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ASISTENCIA NUTRICIONAL CLÍNICA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06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CENTRO DE ATENCION PRE-HOSPITALARIA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834021"/>
              </p:ext>
            </p:extLst>
          </p:nvPr>
        </p:nvGraphicFramePr>
        <p:xfrm>
          <a:off x="152399" y="1652530"/>
          <a:ext cx="7936707" cy="3707140"/>
        </p:xfrm>
        <a:graphic>
          <a:graphicData uri="http://schemas.openxmlformats.org/drawingml/2006/table">
            <a:tbl>
              <a:tblPr firstRow="1" firstCol="1" bandRow="1"/>
              <a:tblGrid>
                <a:gridCol w="2645569"/>
                <a:gridCol w="2645569"/>
                <a:gridCol w="2645569"/>
              </a:tblGrid>
              <a:tr h="4052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USUARIO FINAL</a:t>
                      </a:r>
                      <a:r>
                        <a:rPr lang="es-E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Atención progresiva de urgencia del paciente adulto pediátrico médico y médico-quirúrgico  derivado desde APS como por consulta espontanea de la </a:t>
                      </a:r>
                      <a:r>
                        <a:rPr lang="es-E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población </a:t>
                      </a:r>
                      <a:r>
                        <a:rPr lang="es-E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 la Región de Tarapacá.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5226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DE PROCESO</a:t>
                      </a:r>
                      <a:endParaRPr lang="es-C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LINEA DE PRODUCCION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SUBPROCESO DE PRODUCCION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236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 EMERGENCIA</a:t>
                      </a:r>
                      <a:endParaRPr lang="es-C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MEDICA</a:t>
                      </a:r>
                      <a:endParaRPr lang="es-C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EMERGENCIAS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TRAUMATOLOGICA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QUIRURGICO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NEUROCIRUGIA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DIAGNOSTICO TERAPEUTICO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6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ASISTENCIAL</a:t>
                      </a:r>
                      <a:endParaRPr lang="es-C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 OTROS PROFESIONALES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KINESIOLOGIA 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9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HOSPITALIZACION Y GESTION</a:t>
                      </a:r>
                      <a:endParaRPr lang="es-C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164513" cy="839118"/>
          </a:xfrm>
        </p:spPr>
        <p:txBody>
          <a:bodyPr/>
          <a:lstStyle/>
          <a:p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SUBDIRECCION GESTION DEL CUIDADO DEL PACIENTE</a:t>
            </a:r>
            <a:endParaRPr lang="es-CL" dirty="0"/>
          </a:p>
        </p:txBody>
      </p:sp>
      <p:graphicFrame>
        <p:nvGraphicFramePr>
          <p:cNvPr id="10" name="Marcador de conteni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588636"/>
              </p:ext>
            </p:extLst>
          </p:nvPr>
        </p:nvGraphicFramePr>
        <p:xfrm>
          <a:off x="342106" y="1211862"/>
          <a:ext cx="7797800" cy="4888806"/>
        </p:xfrm>
        <a:graphic>
          <a:graphicData uri="http://schemas.openxmlformats.org/drawingml/2006/table">
            <a:tbl>
              <a:tblPr firstRow="1" firstCol="1" bandRow="1"/>
              <a:tblGrid>
                <a:gridCol w="2160572"/>
                <a:gridCol w="2818614"/>
                <a:gridCol w="2818614"/>
              </a:tblGrid>
              <a:tr h="63044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s-CL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USUARIO FINAL:</a:t>
                      </a:r>
                      <a:r>
                        <a:rPr lang="es-CL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Atención asistencial clínica, realizar  gestiones técnicas y administrativas  necesarias en la atención de los pacientes derivado desde APS como además de los CR de Atención Cerrada como Abierta,  HETG de Iquique.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872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AREA DE PROCESO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LINEA DE PRODUCCION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SUBPROCESO DE PRODUCCION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043">
                <a:tc rowSpan="1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ASISTENCIAL AMBULATORIA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PEDIATRIA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DE ENFERMERIA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 TERAPEUTICO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 DIAGNOSTICO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PROCURAMIENTO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INFECTOLOGIA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NEUROLOGIA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ONCOLOGIA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OTORRINOLOGIA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CIRUGIA 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CARDIOVASCULAR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OFTALMOLOGIA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RESPIRATORIO Y TBC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TRAUMATOLOGIA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ENDOSCOPIA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UROLOGIA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MATRONA UNACCES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9528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MANEJO PACIENTES GES-VIH ADULTOS Y PEDIATRICOS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0804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GINECO-OBSTETRICO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MATRONA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5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 TERAPEUTICO Y DE DIAGNOSTICO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07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</a:rPr>
              <a:t>SUBDIRECCION GESTION DEL CUIDADO DEL PACIENTE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442529"/>
              </p:ext>
            </p:extLst>
          </p:nvPr>
        </p:nvGraphicFramePr>
        <p:xfrm>
          <a:off x="342106" y="1924018"/>
          <a:ext cx="7797800" cy="4318508"/>
        </p:xfrm>
        <a:graphic>
          <a:graphicData uri="http://schemas.openxmlformats.org/drawingml/2006/table">
            <a:tbl>
              <a:tblPr firstRow="1" firstCol="1" bandRow="1"/>
              <a:tblGrid>
                <a:gridCol w="2818614"/>
                <a:gridCol w="2160572"/>
                <a:gridCol w="2818614"/>
              </a:tblGrid>
              <a:tr h="190500">
                <a:tc row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CERRADA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CLINICO ASISTENCIAL 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DE ENFERMERIA ADULTO PEDIATRICO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 TERAPEUTICO ADULTO PEDIATRICO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DIALISIS ADULTO PEDIATRICO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NEUROQUIRURGICO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 DE DIAGNOSTICO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GESTION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GESTION NEUROQUIRURGICA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GESTION DIALISIS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TERAPEUTICOS NEONATAL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DE DIAGNOSTICO NEONATAL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TERAPEUTICOS GINECO-OBSTETRICO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PROCEDIMIENTOS DE DIAGNOSTICO  GINECO-OBSTETRICO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GESTION ADMINISTRATIVA HOSPITALIZACION Y TRASLADO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UGCC</a:t>
                      </a:r>
                      <a:endParaRPr lang="es-C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GESTION</a:t>
                      </a:r>
                      <a:endParaRPr lang="es-C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CENTRO DE ATENCION CERRADA 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898307"/>
              </p:ext>
            </p:extLst>
          </p:nvPr>
        </p:nvGraphicFramePr>
        <p:xfrm>
          <a:off x="154237" y="1558513"/>
          <a:ext cx="8162676" cy="862965"/>
        </p:xfrm>
        <a:graphic>
          <a:graphicData uri="http://schemas.openxmlformats.org/drawingml/2006/table">
            <a:tbl>
              <a:tblPr/>
              <a:tblGrid>
                <a:gridCol w="8162676"/>
              </a:tblGrid>
              <a:tr h="843164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USUARIO FINAL</a:t>
                      </a:r>
                      <a:r>
                        <a:rPr lang="es-C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 </a:t>
                      </a:r>
                      <a:r>
                        <a:rPr lang="es-C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Usuarios </a:t>
                      </a:r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Atención Progresiva medica, médico-quirúrgico y </a:t>
                      </a:r>
                      <a:r>
                        <a:rPr lang="es-CL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gineco-obstetrica</a:t>
                      </a:r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los Centros de Responsabilidad de atención Cerrada adulto pediátrico de la Región de Tarapacá a través de consulta espontanea como por derivación desde APS como además de la Red de Urgencia de la Región.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54237" y="2787267"/>
            <a:ext cx="40542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CR PEDIATRIA</a:t>
            </a:r>
          </a:p>
          <a:p>
            <a:r>
              <a:rPr lang="es-CL" dirty="0" smtClean="0"/>
              <a:t>CR MEDICINA</a:t>
            </a:r>
          </a:p>
          <a:p>
            <a:r>
              <a:rPr lang="es-CL" dirty="0" smtClean="0"/>
              <a:t>CR NEUROCIRUGIA</a:t>
            </a:r>
          </a:p>
          <a:p>
            <a:r>
              <a:rPr lang="es-CL" dirty="0" smtClean="0"/>
              <a:t>CR TRAUMATOLOGIA </a:t>
            </a:r>
          </a:p>
          <a:p>
            <a:r>
              <a:rPr lang="es-CL" dirty="0" smtClean="0"/>
              <a:t>UPCP</a:t>
            </a:r>
          </a:p>
          <a:p>
            <a:r>
              <a:rPr lang="es-CL" dirty="0" smtClean="0"/>
              <a:t>NEONATOLOGIA</a:t>
            </a:r>
          </a:p>
          <a:p>
            <a:r>
              <a:rPr lang="es-CL" dirty="0" smtClean="0"/>
              <a:t>UPCA</a:t>
            </a:r>
          </a:p>
          <a:p>
            <a:r>
              <a:rPr lang="es-CL" dirty="0" smtClean="0"/>
              <a:t>PABELLON </a:t>
            </a:r>
            <a:endParaRPr lang="es-CL" dirty="0"/>
          </a:p>
        </p:txBody>
      </p:sp>
      <p:sp>
        <p:nvSpPr>
          <p:cNvPr id="7" name="CuadroTexto 6"/>
          <p:cNvSpPr txBox="1"/>
          <p:nvPr/>
        </p:nvSpPr>
        <p:spPr>
          <a:xfrm>
            <a:off x="264405" y="5519451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SALUD MENTAL INFANTIL ADULTO </a:t>
            </a:r>
          </a:p>
          <a:p>
            <a:endParaRPr lang="es-CL" dirty="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50950"/>
              </p:ext>
            </p:extLst>
          </p:nvPr>
        </p:nvGraphicFramePr>
        <p:xfrm>
          <a:off x="3922005" y="2787264"/>
          <a:ext cx="3776932" cy="2308326"/>
        </p:xfrm>
        <a:graphic>
          <a:graphicData uri="http://schemas.openxmlformats.org/drawingml/2006/table">
            <a:tbl>
              <a:tblPr firstRow="1" firstCol="1" bandRow="1"/>
              <a:tblGrid>
                <a:gridCol w="3776932"/>
              </a:tblGrid>
              <a:tr h="384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MEDICA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4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MEDICOQUIRURGICO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TRATAMIENTO MEDICO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PROCEDIMIENTO DIAGNOSTICO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ATENCION DE OTROS PROFESIONALES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4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URGENCIA OBSTETRICA Y GINECOLOGICA 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errar llave 9"/>
          <p:cNvSpPr/>
          <p:nvPr/>
        </p:nvSpPr>
        <p:spPr>
          <a:xfrm>
            <a:off x="3007605" y="2787267"/>
            <a:ext cx="495759" cy="230832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8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443</Words>
  <Application>Microsoft Office PowerPoint</Application>
  <PresentationFormat>Presentación en pantalla (4:3)</PresentationFormat>
  <Paragraphs>147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1_Office Theme</vt:lpstr>
      <vt:lpstr>2_Office Theme</vt:lpstr>
      <vt:lpstr>   </vt:lpstr>
      <vt:lpstr>CENTRO DE ATENCION AMBULATORIA    </vt:lpstr>
      <vt:lpstr>UNIDADES DE APOYO</vt:lpstr>
      <vt:lpstr>UNIDADES DE APOYO</vt:lpstr>
      <vt:lpstr>CENTRAL DE ALIMENTACION</vt:lpstr>
      <vt:lpstr>CENTRO DE ATENCION PRE-HOSPITALARIA</vt:lpstr>
      <vt:lpstr>SUBDIRECCION GESTION DEL CUIDADO DEL PACIENTE</vt:lpstr>
      <vt:lpstr>SUBDIRECCION GESTION DEL CUIDADO DEL PACIENTE</vt:lpstr>
      <vt:lpstr> CENTRO DE ATENCION CERRADA </vt:lpstr>
      <vt:lpstr>GRACIAS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 ANESTESIA Y PABELLONES QUIRURGICOS</dc:title>
  <dc:creator>Karla Martinez Donoso</dc:creator>
  <cp:lastModifiedBy>Fresia Amas Vilca</cp:lastModifiedBy>
  <cp:revision>42</cp:revision>
  <cp:lastPrinted>2018-08-16T20:14:35Z</cp:lastPrinted>
  <dcterms:created xsi:type="dcterms:W3CDTF">2015-09-14T21:05:02Z</dcterms:created>
  <dcterms:modified xsi:type="dcterms:W3CDTF">2018-08-16T20:14:41Z</dcterms:modified>
</cp:coreProperties>
</file>