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</p:sldMasterIdLst>
  <p:notesMasterIdLst>
    <p:notesMasterId r:id="rId16"/>
  </p:notesMasterIdLst>
  <p:sldIdLst>
    <p:sldId id="315" r:id="rId3"/>
    <p:sldId id="262" r:id="rId4"/>
    <p:sldId id="263" r:id="rId5"/>
    <p:sldId id="324" r:id="rId6"/>
    <p:sldId id="325" r:id="rId7"/>
    <p:sldId id="316" r:id="rId8"/>
    <p:sldId id="265" r:id="rId9"/>
    <p:sldId id="331" r:id="rId10"/>
    <p:sldId id="332" r:id="rId11"/>
    <p:sldId id="337" r:id="rId12"/>
    <p:sldId id="338" r:id="rId13"/>
    <p:sldId id="336" r:id="rId14"/>
    <p:sldId id="317" r:id="rId1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8802A-4D17-42FC-9E5A-7FC4DD4D8F27}" type="datetimeFigureOut">
              <a:rPr lang="es-CL" smtClean="0"/>
              <a:t>02-03-2020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61FCB-8CAB-41A0-A361-BA1F139545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6386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1 Marcador de imagen de diapositiva">
            <a:extLst>
              <a:ext uri="{FF2B5EF4-FFF2-40B4-BE49-F238E27FC236}">
                <a16:creationId xmlns:a16="http://schemas.microsoft.com/office/drawing/2014/main" id="{6A354C23-972A-4E32-A56A-0A19352FB2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2 Marcador de notas">
            <a:extLst>
              <a:ext uri="{FF2B5EF4-FFF2-40B4-BE49-F238E27FC236}">
                <a16:creationId xmlns:a16="http://schemas.microsoft.com/office/drawing/2014/main" id="{E1CDCC17-9166-490F-B4C4-CEA4311DA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CL"/>
          </a:p>
        </p:txBody>
      </p:sp>
      <p:sp>
        <p:nvSpPr>
          <p:cNvPr id="102404" name="3 Marcador de número de diapositiva">
            <a:extLst>
              <a:ext uri="{FF2B5EF4-FFF2-40B4-BE49-F238E27FC236}">
                <a16:creationId xmlns:a16="http://schemas.microsoft.com/office/drawing/2014/main" id="{B04801F0-E74B-4902-B0CC-B33497EF31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619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1pPr>
            <a:lvl2pPr marL="742950" indent="-285750" defTabSz="4619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2pPr>
            <a:lvl3pPr marL="1143000" indent="-228600" defTabSz="4619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3pPr>
            <a:lvl4pPr marL="1600200" indent="-228600" defTabSz="4619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4pPr>
            <a:lvl5pPr marL="2057400" indent="-228600" defTabSz="4619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5pPr>
            <a:lvl6pPr marL="2514600" indent="-228600" defTabSz="461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6pPr>
            <a:lvl7pPr marL="2971800" indent="-228600" defTabSz="461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7pPr>
            <a:lvl8pPr marL="3429000" indent="-228600" defTabSz="461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8pPr>
            <a:lvl9pPr marL="3886200" indent="-228600" defTabSz="461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9pPr>
          </a:lstStyle>
          <a:p>
            <a:pPr marL="0" marR="0" lvl="0" indent="0" algn="r" defTabSz="461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EC634FE-3520-405B-A822-A127F02D22FF}" type="slidenum">
              <a:rPr kumimoji="0" lang="en-US" alt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ヒラギノ角ゴ Pro W3" charset="-128"/>
                <a:cs typeface="+mn-cs"/>
              </a:rPr>
              <a:pPr marL="0" marR="0" lvl="0" indent="0" algn="r" defTabSz="461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C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ヒラギノ角ゴ Pro W3" charset="-128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00201"/>
            <a:ext cx="10363200" cy="93662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8534400" cy="6096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D87BC-C282-4A54-8EF1-2B499F950A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D9171D1-A3FE-47A3-8FAB-7844C4555673}" type="datetime1">
              <a:rPr lang="en-US" altLang="es-CL"/>
              <a:pPr>
                <a:defRPr/>
              </a:pPr>
              <a:t>3/2/2020</a:t>
            </a:fld>
            <a:endParaRPr lang="en-US" alt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EF5A9-CBC0-4764-8797-2EB49F90A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0D5A69-1F6F-4D8C-A3D6-31FB9B6C4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783CD4D-BE8F-4832-BA95-BF760E21A13E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89961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28040C32-5344-4978-A989-C049BF1AC8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D8952E-D99C-4985-AEF5-1BEA06A70B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431A2-0F78-457A-837C-456CC762BE42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788793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4C9DC9AF-0084-4341-AC8D-F42D59177D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5CA2AC0F-56DC-4F74-AA71-A1BE8FAA84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F60C6-4CF0-4ED8-B81E-A9D73E410299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10808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4D204DC4-1B01-4FE5-817D-6B19EE57AD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7989F11C-696F-4042-83DC-47D5A25D48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BC29F-25F8-4932-AB7F-F40C167CF0AB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637337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71FFF822-FF74-4389-B369-988A69E3E5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DAFC499-19D3-4CF4-A508-0E477C0E8A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241BC-3B3F-494D-A967-02E7E81A29B4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401201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279312D-C5F5-41F0-8787-0744CAA3C1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586B4C7-AEDF-4709-A0B0-35801C3916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9B703-C4B4-4319-A361-F02F056B8A2C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138291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6400" y="274639"/>
            <a:ext cx="27432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72136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EE173F-837E-474D-8D7E-F1DE0AFA8F8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A058FB7-BD2B-4527-87E0-6FC2EB8A24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A1D5A-4674-4090-A758-79BF0541C278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370437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666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7319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2C1B6-C40A-4D15-85CB-2A26A700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37474DD-BF54-46CC-870D-15830C6CA413}" type="datetime1">
              <a:rPr lang="en-US" altLang="es-CL"/>
              <a:pPr>
                <a:defRPr/>
              </a:pPr>
              <a:t>3/2/2020</a:t>
            </a:fld>
            <a:endParaRPr lang="en-US" alt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7BECC-C81F-48E6-98AB-0CEC697BB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51C22-8C9E-4E84-A556-AB0482B37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D09769D-C1E2-472C-AA8A-5655577DF1EE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46801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2DAF1-5766-4E90-8ED5-508F9511BF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4F951DE-CBCA-4E61-98E5-CD9E8D5853EF}" type="datetime1">
              <a:rPr lang="en-US" altLang="es-CL"/>
              <a:pPr>
                <a:defRPr/>
              </a:pPr>
              <a:t>3/2/2020</a:t>
            </a:fld>
            <a:endParaRPr lang="en-US" alt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018B4-DA1C-44C0-861D-1A60C8A3F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A9A4C-5B00-4C4D-BE91-CD8AA698E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FEA4FB1-FF17-464B-B8B6-491F4CA1C868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413841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11CF3B-907B-433B-8EF0-045844702F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E411535-FDEF-4602-A7B3-1A2639C1D4F2}" type="datetime1">
              <a:rPr lang="en-US" altLang="es-CL"/>
              <a:pPr>
                <a:defRPr/>
              </a:pPr>
              <a:t>3/2/2020</a:t>
            </a:fld>
            <a:endParaRPr lang="en-US" alt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247F4-4BD9-4160-8CB4-83FB4AC6B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45A376-FFEA-4BFA-BD14-667771723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DAA66C5-E1B4-4E92-B290-703C6F11FD85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23711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78465-939A-4A55-A286-66CFA7C4E5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791013-87F1-49DD-9E7C-C35129ED8F0E}" type="datetime1">
              <a:rPr lang="en-US" altLang="es-CL"/>
              <a:pPr>
                <a:defRPr/>
              </a:pPr>
              <a:t>3/2/2020</a:t>
            </a:fld>
            <a:endParaRPr lang="en-US" alt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5CCC0-7B5C-4A98-B7FD-3988210F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BAF2D-D25B-4B4C-A9E0-646DD287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66C9A-0FB9-4093-B89F-83F4A81B02DF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74644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12B318C-FEE5-4351-B350-62B007494F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067630C-F9E5-4385-AF1C-5D5864B24C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DFE02-AFBA-4406-812C-443471E7CD91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03314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BBB9C-3E9C-4F2D-98F9-34516C55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C68585D-B95E-4ACA-99F2-333D2953C80F}" type="datetime1">
              <a:rPr lang="en-US" altLang="es-CL"/>
              <a:pPr>
                <a:defRPr/>
              </a:pPr>
              <a:t>3/2/2020</a:t>
            </a:fld>
            <a:endParaRPr lang="en-US" alt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82074-379A-4FD2-B926-E10D8D1FB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CC5D8-FD70-4A7C-8546-B7744D099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84285-38EA-445C-9FA1-F9138EE40B60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58825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00E486-6838-4FFA-A095-67F7F75F34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327513D-3534-4D13-B3E5-E1D96C2F6E65}" type="datetime1">
              <a:rPr lang="en-US" altLang="es-CL"/>
              <a:pPr>
                <a:defRPr/>
              </a:pPr>
              <a:t>3/2/2020</a:t>
            </a:fld>
            <a:endParaRPr lang="en-US" alt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E19E-E585-447C-9E6B-1A91C6637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F27D9-27AD-41D6-A6BE-F37B817A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7B2E1-7ED9-4AE1-974A-8DA0B914566A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31842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0E7D55-2733-4054-BFE0-0DD42D3F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68B63AC-5247-42A9-BB42-A0B481C142AE}" type="datetime1">
              <a:rPr lang="en-US" altLang="es-CL"/>
              <a:pPr>
                <a:defRPr/>
              </a:pPr>
              <a:t>3/2/2020</a:t>
            </a:fld>
            <a:endParaRPr lang="en-US" altLang="es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0CB8EB-8702-4290-8D4C-1CAD47B01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4057C8-733F-40F2-8130-3D83CE7B0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4363E-EF44-4BFD-921C-880BE35A2CF9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424831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">
            <a:extLst>
              <a:ext uri="{FF2B5EF4-FFF2-40B4-BE49-F238E27FC236}">
                <a16:creationId xmlns:a16="http://schemas.microsoft.com/office/drawing/2014/main" id="{08F4009E-2876-4683-8E64-F3528FF1B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01" y="3333750"/>
            <a:ext cx="1377951" cy="352425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27" name="Rectangle 65">
            <a:extLst>
              <a:ext uri="{FF2B5EF4-FFF2-40B4-BE49-F238E27FC236}">
                <a16:creationId xmlns:a16="http://schemas.microsoft.com/office/drawing/2014/main" id="{EB819012-416A-49E6-AAF2-93478580F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152" y="3333750"/>
            <a:ext cx="1680633" cy="352425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1028" name="Picture 1">
            <a:extLst>
              <a:ext uri="{FF2B5EF4-FFF2-40B4-BE49-F238E27FC236}">
                <a16:creationId xmlns:a16="http://schemas.microsoft.com/office/drawing/2014/main" id="{069B96A7-3B69-446E-B122-1BA822EB0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1" y="3452814"/>
            <a:ext cx="107103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">
            <a:extLst>
              <a:ext uri="{FF2B5EF4-FFF2-40B4-BE49-F238E27FC236}">
                <a16:creationId xmlns:a16="http://schemas.microsoft.com/office/drawing/2014/main" id="{0A0C244A-C6F3-4245-A155-F99962934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7318" y="3452813"/>
            <a:ext cx="1375833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70">
            <a:extLst>
              <a:ext uri="{FF2B5EF4-FFF2-40B4-BE49-F238E27FC236}">
                <a16:creationId xmlns:a16="http://schemas.microsoft.com/office/drawing/2014/main" id="{611578F1-25BE-4E91-BBC2-A55A7EED9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01" y="0"/>
            <a:ext cx="1377951" cy="13716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31" name="Rectangle 71">
            <a:extLst>
              <a:ext uri="{FF2B5EF4-FFF2-40B4-BE49-F238E27FC236}">
                <a16:creationId xmlns:a16="http://schemas.microsoft.com/office/drawing/2014/main" id="{D1DBC36E-C192-40A0-B97D-2CC4FFC5A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152" y="0"/>
            <a:ext cx="1680633" cy="13716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139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46D5C2F9-F4F9-448F-8593-1923145C0D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3201" y="152400"/>
            <a:ext cx="1088601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E6770EE0-7D32-4423-AE6A-F2613314C3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03201" y="1477963"/>
            <a:ext cx="10902951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Click to edit Master text styles</a:t>
            </a:r>
          </a:p>
          <a:p>
            <a:pPr lvl="1"/>
            <a:r>
              <a:rPr lang="en-US" altLang="es-CL"/>
              <a:t>Second level</a:t>
            </a:r>
          </a:p>
          <a:p>
            <a:pPr lvl="2"/>
            <a:r>
              <a:rPr lang="en-US" altLang="es-CL"/>
              <a:t>Third level</a:t>
            </a:r>
          </a:p>
          <a:p>
            <a:pPr lvl="3"/>
            <a:r>
              <a:rPr lang="en-US" altLang="es-CL"/>
              <a:t>Fourth level</a:t>
            </a:r>
          </a:p>
          <a:p>
            <a:pPr lvl="4"/>
            <a:r>
              <a:rPr lang="en-US" altLang="es-CL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1304D-6767-4B31-A747-7E91EC48C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400" y="6527801"/>
            <a:ext cx="38608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>
              <a:defRPr/>
            </a:pPr>
            <a:r>
              <a:rPr lang="es-ES_tradnl"/>
              <a:t>Gobierno de Chile | Ministerio del Interior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BB35D-DCC2-4C87-AB08-5C8500C2A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44417" y="6527801"/>
            <a:ext cx="28448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34292BD-F658-4A80-9493-2167E8317B48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DCCFE2F0-A0C8-4954-A1BD-232B2EA52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8334" y="-6350"/>
            <a:ext cx="378884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AE7DC58E-0F95-40DB-AF44-4573C2230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218" y="1"/>
            <a:ext cx="463549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E2CC3C49-86E2-4ED6-BCF6-1D859FBA8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8334" y="6400800"/>
            <a:ext cx="378884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7" name="Rectangle 10">
            <a:extLst>
              <a:ext uri="{FF2B5EF4-FFF2-40B4-BE49-F238E27FC236}">
                <a16:creationId xmlns:a16="http://schemas.microsoft.com/office/drawing/2014/main" id="{DE2822E9-F09C-4DDB-B3AC-199302159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218" y="6400800"/>
            <a:ext cx="463549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es-ES" sz="180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149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>
            <a:extLst>
              <a:ext uri="{FF2B5EF4-FFF2-40B4-BE49-F238E27FC236}">
                <a16:creationId xmlns:a16="http://schemas.microsoft.com/office/drawing/2014/main" id="{AC6022FE-1694-4F0E-98EC-B72D7D31B85D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4076700" y="2133601"/>
            <a:ext cx="6343650" cy="936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Aft>
                <a:spcPct val="0"/>
              </a:spcAft>
            </a:pPr>
            <a:r>
              <a:rPr lang="es-ES_tradnl" altLang="es-CL" sz="4000" b="1" dirty="0">
                <a:latin typeface="Cambria" panose="02040503050406030204" pitchFamily="18" charset="0"/>
                <a:sym typeface="Verdana Bold" charset="0"/>
              </a:rPr>
              <a:t>LISTAS DE ESPERA </a:t>
            </a:r>
            <a:br>
              <a:rPr lang="es-ES_tradnl" altLang="es-CL" sz="4000" b="1" dirty="0">
                <a:latin typeface="Cambria" panose="02040503050406030204" pitchFamily="18" charset="0"/>
                <a:sym typeface="Verdana Bold" charset="0"/>
              </a:rPr>
            </a:br>
            <a:br>
              <a:rPr lang="es-ES_tradnl" altLang="es-CL" sz="2800" b="1" dirty="0">
                <a:latin typeface="Cambria" panose="02040503050406030204" pitchFamily="18" charset="0"/>
                <a:sym typeface="Verdana Bold" charset="0"/>
              </a:rPr>
            </a:br>
            <a:r>
              <a:rPr lang="es-ES_tradnl" altLang="es-CL" sz="2800" b="1" dirty="0">
                <a:latin typeface="Cambria" panose="02040503050406030204" pitchFamily="18" charset="0"/>
                <a:sym typeface="Verdana Bold" charset="0"/>
              </a:rPr>
              <a:t>AÑO 2020</a:t>
            </a:r>
          </a:p>
        </p:txBody>
      </p:sp>
      <p:sp>
        <p:nvSpPr>
          <p:cNvPr id="101379" name="Subtitle 2">
            <a:extLst>
              <a:ext uri="{FF2B5EF4-FFF2-40B4-BE49-F238E27FC236}">
                <a16:creationId xmlns:a16="http://schemas.microsoft.com/office/drawing/2014/main" id="{EC7E9DAE-26FE-42E7-96C3-0353F28B2E2E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5159375" y="5516564"/>
            <a:ext cx="4032250" cy="8651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s-CL" sz="1600" b="1">
                <a:solidFill>
                  <a:schemeClr val="tx1"/>
                </a:solidFill>
                <a:latin typeface="Cambria" panose="02040503050406030204" pitchFamily="18" charset="0"/>
              </a:rPr>
              <a:t>Subdirección Gestión Asistencial</a:t>
            </a:r>
          </a:p>
          <a:p>
            <a:pPr algn="ctr" fontAlgn="base"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s-CL" sz="1600" b="1">
                <a:solidFill>
                  <a:schemeClr val="tx1"/>
                </a:solidFill>
                <a:latin typeface="Cambria" panose="02040503050406030204" pitchFamily="18" charset="0"/>
              </a:rPr>
              <a:t>Servicio de Salud Iquique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FF6CDA-5C04-4863-8C9F-ADC94AFAA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515" y="392113"/>
            <a:ext cx="10886017" cy="1143000"/>
          </a:xfrm>
        </p:spPr>
        <p:txBody>
          <a:bodyPr/>
          <a:lstStyle/>
          <a:p>
            <a:r>
              <a:rPr lang="es-CL" dirty="0"/>
              <a:t>Nueva Meta Mayo 2020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5DC354-5E18-4C3E-85F8-E2ECE83C3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029190"/>
            <a:ext cx="10972800" cy="639762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 Plan recuperación por Movilizaciones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298 pacientes con ingreso hasta 30 de Junio 2017 (COMGES)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8447D09-52CB-4CD3-A5D4-EE283D6B8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986673"/>
              </p:ext>
            </p:extLst>
          </p:nvPr>
        </p:nvGraphicFramePr>
        <p:xfrm>
          <a:off x="1040235" y="1829993"/>
          <a:ext cx="7280798" cy="3203395"/>
        </p:xfrm>
        <a:graphic>
          <a:graphicData uri="http://schemas.openxmlformats.org/drawingml/2006/table">
            <a:tbl>
              <a:tblPr/>
              <a:tblGrid>
                <a:gridCol w="2583809">
                  <a:extLst>
                    <a:ext uri="{9D8B030D-6E8A-4147-A177-3AD203B41FA5}">
                      <a16:colId xmlns:a16="http://schemas.microsoft.com/office/drawing/2014/main" val="13298677"/>
                    </a:ext>
                  </a:extLst>
                </a:gridCol>
                <a:gridCol w="710112">
                  <a:extLst>
                    <a:ext uri="{9D8B030D-6E8A-4147-A177-3AD203B41FA5}">
                      <a16:colId xmlns:a16="http://schemas.microsoft.com/office/drawing/2014/main" val="2278472948"/>
                    </a:ext>
                  </a:extLst>
                </a:gridCol>
                <a:gridCol w="696004">
                  <a:extLst>
                    <a:ext uri="{9D8B030D-6E8A-4147-A177-3AD203B41FA5}">
                      <a16:colId xmlns:a16="http://schemas.microsoft.com/office/drawing/2014/main" val="2071086154"/>
                    </a:ext>
                  </a:extLst>
                </a:gridCol>
                <a:gridCol w="686791">
                  <a:extLst>
                    <a:ext uri="{9D8B030D-6E8A-4147-A177-3AD203B41FA5}">
                      <a16:colId xmlns:a16="http://schemas.microsoft.com/office/drawing/2014/main" val="2483966954"/>
                    </a:ext>
                  </a:extLst>
                </a:gridCol>
                <a:gridCol w="670439">
                  <a:extLst>
                    <a:ext uri="{9D8B030D-6E8A-4147-A177-3AD203B41FA5}">
                      <a16:colId xmlns:a16="http://schemas.microsoft.com/office/drawing/2014/main" val="1332141095"/>
                    </a:ext>
                  </a:extLst>
                </a:gridCol>
                <a:gridCol w="772639">
                  <a:extLst>
                    <a:ext uri="{9D8B030D-6E8A-4147-A177-3AD203B41FA5}">
                      <a16:colId xmlns:a16="http://schemas.microsoft.com/office/drawing/2014/main" val="1314928263"/>
                    </a:ext>
                  </a:extLst>
                </a:gridCol>
                <a:gridCol w="1161004">
                  <a:extLst>
                    <a:ext uri="{9D8B030D-6E8A-4147-A177-3AD203B41FA5}">
                      <a16:colId xmlns:a16="http://schemas.microsoft.com/office/drawing/2014/main" val="3249848384"/>
                    </a:ext>
                  </a:extLst>
                </a:gridCol>
              </a:tblGrid>
              <a:tr h="24641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Cuenta de Sigte 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659305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81330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997936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Etiquetas de fila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50955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Cirugía Cardiovascular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8586774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Cirugía de Cabeza y Cuello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3572204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Cirugía Digestiva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s-C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910288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NEUROCIRUGÍA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281583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6970161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4735738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Plástica y Reparadora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591535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Traumatología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391266"/>
                  </a:ext>
                </a:extLst>
              </a:tr>
              <a:tr h="24641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57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28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27D52C-0737-4B14-8042-4FE48279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03" y="789963"/>
            <a:ext cx="10886017" cy="1143000"/>
          </a:xfrm>
        </p:spPr>
        <p:txBody>
          <a:bodyPr/>
          <a:lstStyle/>
          <a:p>
            <a:r>
              <a:rPr lang="es-CL" dirty="0"/>
              <a:t>Plan de Recuperación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D456583-DF39-4B1F-8431-01841903E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103" y="1932963"/>
            <a:ext cx="10886017" cy="1791749"/>
          </a:xfrm>
        </p:spPr>
        <p:txBody>
          <a:bodyPr>
            <a:normAutofit lnSpcReduction="10000"/>
          </a:bodyPr>
          <a:lstStyle/>
          <a:p>
            <a:r>
              <a:rPr lang="es-CL" dirty="0"/>
              <a:t>Uso de sistema informático en Pabellón</a:t>
            </a:r>
          </a:p>
          <a:p>
            <a:r>
              <a:rPr lang="es-CL" dirty="0"/>
              <a:t>Priorización de horas de pacientes pertenecientes a Plan</a:t>
            </a:r>
          </a:p>
          <a:p>
            <a:r>
              <a:rPr lang="es-CL" dirty="0"/>
              <a:t>Extensión de horarios y sábados para Traumatología y Cirugía</a:t>
            </a:r>
          </a:p>
          <a:p>
            <a:r>
              <a:rPr lang="es-CL" dirty="0"/>
              <a:t>Seguimiento de casos  </a:t>
            </a:r>
          </a:p>
          <a:p>
            <a:r>
              <a:rPr lang="es-CL" dirty="0"/>
              <a:t>Aumento de especialidades pertenecientes a unidad Pre-</a:t>
            </a:r>
            <a:r>
              <a:rPr lang="es-CL" dirty="0" err="1"/>
              <a:t>Qx</a:t>
            </a: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56902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538206-1FC4-495B-84AE-D7B647A40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991" y="237081"/>
            <a:ext cx="10886017" cy="1143000"/>
          </a:xfrm>
        </p:spPr>
        <p:txBody>
          <a:bodyPr>
            <a:normAutofit/>
          </a:bodyPr>
          <a:lstStyle/>
          <a:p>
            <a:r>
              <a:rPr lang="es-CL" sz="4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Lista de Espera Quirúrgica Nodos Críticos 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FA9BA2-80A9-4029-A0CE-2053C04816A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/>
            <a:r>
              <a:rPr lang="es-CL" dirty="0"/>
              <a:t>HETG es el único hospital de alta complejidad de la Región por lo que se enfoca en la resolución de patologías agudas.</a:t>
            </a:r>
          </a:p>
          <a:p>
            <a:pPr lvl="0"/>
            <a:r>
              <a:rPr lang="es-CL" dirty="0"/>
              <a:t>Falta de especialistas en servicios críticos </a:t>
            </a:r>
          </a:p>
          <a:p>
            <a:pPr lvl="0"/>
            <a:r>
              <a:rPr lang="es-CL" dirty="0"/>
              <a:t>Antigüedad de pacientes en listas de espera y sus comorbilidades de enfermedades</a:t>
            </a:r>
          </a:p>
          <a:p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6C8218B-FCBA-43DA-8FCC-DDE21B4A39C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L" dirty="0"/>
              <a:t>Priorización de la antigüedad por paciente. </a:t>
            </a:r>
          </a:p>
          <a:p>
            <a:r>
              <a:rPr lang="es-CL" dirty="0"/>
              <a:t>Unidad de </a:t>
            </a:r>
            <a:r>
              <a:rPr lang="es-CL" dirty="0" err="1"/>
              <a:t>Contactabilidad</a:t>
            </a:r>
            <a:r>
              <a:rPr lang="es-CL" dirty="0"/>
              <a:t> Hospital no cuenta con el recurso disponible necesario (Vehículo)</a:t>
            </a:r>
          </a:p>
          <a:p>
            <a:r>
              <a:rPr lang="es-CL" dirty="0"/>
              <a:t>Proceso Pre-Quirúrgico no incorpora todas las especialidades </a:t>
            </a:r>
          </a:p>
          <a:p>
            <a:r>
              <a:rPr lang="es-CL" dirty="0"/>
              <a:t>Falta de personal capacitado en pabellones </a:t>
            </a:r>
          </a:p>
          <a:p>
            <a:r>
              <a:rPr lang="es-CL" dirty="0"/>
              <a:t>Problemas de registro y producción </a:t>
            </a:r>
          </a:p>
          <a:p>
            <a:pPr marL="0" indent="0">
              <a:buNone/>
            </a:pPr>
            <a:endParaRPr lang="es-CL" dirty="0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6158F89A-286E-4456-BBA0-BE45504140B0}"/>
              </a:ext>
            </a:extLst>
          </p:cNvPr>
          <p:cNvSpPr/>
          <p:nvPr/>
        </p:nvSpPr>
        <p:spPr>
          <a:xfrm>
            <a:off x="761999" y="1343601"/>
            <a:ext cx="4896778" cy="603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No modificables en corto Plazo 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5EC888CB-73A1-4051-A305-635C2DC1FDF1}"/>
              </a:ext>
            </a:extLst>
          </p:cNvPr>
          <p:cNvSpPr/>
          <p:nvPr/>
        </p:nvSpPr>
        <p:spPr>
          <a:xfrm>
            <a:off x="6150503" y="1343600"/>
            <a:ext cx="4896778" cy="6038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Modificables a corto y mediano plazo</a:t>
            </a:r>
          </a:p>
        </p:txBody>
      </p:sp>
    </p:spTree>
    <p:extLst>
      <p:ext uri="{BB962C8B-B14F-4D97-AF65-F5344CB8AC3E}">
        <p14:creationId xmlns:p14="http://schemas.microsoft.com/office/powerpoint/2010/main" val="146341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E4DF88-A4DA-47F2-92C8-F48381200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69361" y="1704650"/>
            <a:ext cx="2237316" cy="1500187"/>
          </a:xfrm>
        </p:spPr>
        <p:txBody>
          <a:bodyPr/>
          <a:lstStyle/>
          <a:p>
            <a:r>
              <a:rPr lang="es-CL" sz="4800" dirty="0"/>
              <a:t>Gracias.</a:t>
            </a:r>
          </a:p>
        </p:txBody>
      </p:sp>
    </p:spTree>
    <p:extLst>
      <p:ext uri="{BB962C8B-B14F-4D97-AF65-F5344CB8AC3E}">
        <p14:creationId xmlns:p14="http://schemas.microsoft.com/office/powerpoint/2010/main" val="99169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1E0D80-4731-4F3D-94CE-199A017E8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118" y="1896447"/>
            <a:ext cx="10972800" cy="1143000"/>
          </a:xfrm>
        </p:spPr>
        <p:txBody>
          <a:bodyPr/>
          <a:lstStyle/>
          <a:p>
            <a:r>
              <a:rPr lang="es-CL" dirty="0"/>
              <a:t>CONSULTA NUEVA ESPECIALIDAD</a:t>
            </a:r>
            <a:br>
              <a:rPr lang="es-CL" dirty="0"/>
            </a:br>
            <a:r>
              <a:rPr lang="es-CL" dirty="0"/>
              <a:t>MÉDICA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502E2F-68A5-4914-A0F9-F934D31CF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6285" y="3335695"/>
            <a:ext cx="3738465" cy="965717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Lista de espera 2020</a:t>
            </a:r>
          </a:p>
        </p:txBody>
      </p:sp>
    </p:spTree>
    <p:extLst>
      <p:ext uri="{BB962C8B-B14F-4D97-AF65-F5344CB8AC3E}">
        <p14:creationId xmlns:p14="http://schemas.microsoft.com/office/powerpoint/2010/main" val="42387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2F1564E4-E3EE-4EA9-A990-58671867437E}"/>
              </a:ext>
            </a:extLst>
          </p:cNvPr>
          <p:cNvSpPr/>
          <p:nvPr/>
        </p:nvSpPr>
        <p:spPr>
          <a:xfrm>
            <a:off x="5064967" y="88246"/>
            <a:ext cx="2062065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APS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409F6D3-9C6C-4DF4-9E84-50D3361CA4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730431"/>
              </p:ext>
            </p:extLst>
          </p:nvPr>
        </p:nvGraphicFramePr>
        <p:xfrm>
          <a:off x="1677798" y="671049"/>
          <a:ext cx="7675927" cy="5300554"/>
        </p:xfrm>
        <a:graphic>
          <a:graphicData uri="http://schemas.openxmlformats.org/drawingml/2006/table">
            <a:tbl>
              <a:tblPr/>
              <a:tblGrid>
                <a:gridCol w="3598181">
                  <a:extLst>
                    <a:ext uri="{9D8B030D-6E8A-4147-A177-3AD203B41FA5}">
                      <a16:colId xmlns:a16="http://schemas.microsoft.com/office/drawing/2014/main" val="108009194"/>
                    </a:ext>
                  </a:extLst>
                </a:gridCol>
                <a:gridCol w="970892">
                  <a:extLst>
                    <a:ext uri="{9D8B030D-6E8A-4147-A177-3AD203B41FA5}">
                      <a16:colId xmlns:a16="http://schemas.microsoft.com/office/drawing/2014/main" val="1336997659"/>
                    </a:ext>
                  </a:extLst>
                </a:gridCol>
                <a:gridCol w="970892">
                  <a:extLst>
                    <a:ext uri="{9D8B030D-6E8A-4147-A177-3AD203B41FA5}">
                      <a16:colId xmlns:a16="http://schemas.microsoft.com/office/drawing/2014/main" val="3780875788"/>
                    </a:ext>
                  </a:extLst>
                </a:gridCol>
                <a:gridCol w="1019437">
                  <a:extLst>
                    <a:ext uri="{9D8B030D-6E8A-4147-A177-3AD203B41FA5}">
                      <a16:colId xmlns:a16="http://schemas.microsoft.com/office/drawing/2014/main" val="4136836695"/>
                    </a:ext>
                  </a:extLst>
                </a:gridCol>
                <a:gridCol w="1116525">
                  <a:extLst>
                    <a:ext uri="{9D8B030D-6E8A-4147-A177-3AD203B41FA5}">
                      <a16:colId xmlns:a16="http://schemas.microsoft.com/office/drawing/2014/main" val="1107935940"/>
                    </a:ext>
                  </a:extLst>
                </a:gridCol>
              </a:tblGrid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Establecimientos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Años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529739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Especialidad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026768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Salud Familiar Cirujano Guzman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8584436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DERMATOLOGÍA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362173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Salud Familiar Cirujano Videla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0145451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331627"/>
                  </a:ext>
                </a:extLst>
              </a:tr>
              <a:tr h="37357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Salud Familiar Dr. Héctor Reyno Gutiérrez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864301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DERMATOLOGÍA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293571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1697282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OTORRINOLARINGOLOGÍA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301505"/>
                  </a:ext>
                </a:extLst>
              </a:tr>
              <a:tr h="373574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Salud Familiar Pedro Pulgar Melgarejo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609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975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1833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226542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DERMATOLOGÍA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389831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894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1665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567731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OTORRINOLARINGOLOGÍA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838785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Centro de Salud Familiar Sur de Iquique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5733678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338890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Consultorio Pozo Almonte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706533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497224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OTORRINOLARINGOLOGÍA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7155591"/>
                  </a:ext>
                </a:extLst>
              </a:tr>
              <a:tr h="25682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795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1605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909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3309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446059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 Dicimbre 2019</a:t>
                      </a:r>
                    </a:p>
                  </a:txBody>
                  <a:tcPr marL="85324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876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1974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2850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684455"/>
                  </a:ext>
                </a:extLst>
              </a:tr>
              <a:tr h="205456">
                <a:tc>
                  <a:txBody>
                    <a:bodyPr/>
                    <a:lstStyle/>
                    <a:p>
                      <a:pPr algn="l" fontAlgn="b"/>
                      <a:endParaRPr lang="es-C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369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80" marR="9480" marT="94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227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001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28A844C-1994-418E-A5F0-B7351B6AAB35}"/>
              </a:ext>
            </a:extLst>
          </p:cNvPr>
          <p:cNvSpPr/>
          <p:nvPr/>
        </p:nvSpPr>
        <p:spPr>
          <a:xfrm>
            <a:off x="4695590" y="0"/>
            <a:ext cx="2062065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dirty="0">
                <a:solidFill>
                  <a:prstClr val="white"/>
                </a:solidFill>
                <a:latin typeface="Calibri"/>
              </a:rPr>
              <a:t>Hospital CNE</a:t>
            </a: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836B7C8-7F1D-45BF-8CF4-43381A193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286212"/>
              </p:ext>
            </p:extLst>
          </p:nvPr>
        </p:nvGraphicFramePr>
        <p:xfrm>
          <a:off x="151001" y="382310"/>
          <a:ext cx="5478012" cy="6444225"/>
        </p:xfrm>
        <a:graphic>
          <a:graphicData uri="http://schemas.openxmlformats.org/drawingml/2006/table">
            <a:tbl>
              <a:tblPr/>
              <a:tblGrid>
                <a:gridCol w="3689781">
                  <a:extLst>
                    <a:ext uri="{9D8B030D-6E8A-4147-A177-3AD203B41FA5}">
                      <a16:colId xmlns:a16="http://schemas.microsoft.com/office/drawing/2014/main" val="539188139"/>
                    </a:ext>
                  </a:extLst>
                </a:gridCol>
                <a:gridCol w="455557">
                  <a:extLst>
                    <a:ext uri="{9D8B030D-6E8A-4147-A177-3AD203B41FA5}">
                      <a16:colId xmlns:a16="http://schemas.microsoft.com/office/drawing/2014/main" val="421385343"/>
                    </a:ext>
                  </a:extLst>
                </a:gridCol>
                <a:gridCol w="244777">
                  <a:extLst>
                    <a:ext uri="{9D8B030D-6E8A-4147-A177-3AD203B41FA5}">
                      <a16:colId xmlns:a16="http://schemas.microsoft.com/office/drawing/2014/main" val="1211600743"/>
                    </a:ext>
                  </a:extLst>
                </a:gridCol>
                <a:gridCol w="244777">
                  <a:extLst>
                    <a:ext uri="{9D8B030D-6E8A-4147-A177-3AD203B41FA5}">
                      <a16:colId xmlns:a16="http://schemas.microsoft.com/office/drawing/2014/main" val="1260614428"/>
                    </a:ext>
                  </a:extLst>
                </a:gridCol>
                <a:gridCol w="244777">
                  <a:extLst>
                    <a:ext uri="{9D8B030D-6E8A-4147-A177-3AD203B41FA5}">
                      <a16:colId xmlns:a16="http://schemas.microsoft.com/office/drawing/2014/main" val="2865679501"/>
                    </a:ext>
                  </a:extLst>
                </a:gridCol>
                <a:gridCol w="598343">
                  <a:extLst>
                    <a:ext uri="{9D8B030D-6E8A-4147-A177-3AD203B41FA5}">
                      <a16:colId xmlns:a16="http://schemas.microsoft.com/office/drawing/2014/main" val="135396535"/>
                    </a:ext>
                  </a:extLst>
                </a:gridCol>
              </a:tblGrid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Establecimientos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Años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699333"/>
                  </a:ext>
                </a:extLst>
              </a:tr>
              <a:tr h="227546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Especialidad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934508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pt-BR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 Iquique Dr. Ernesto Torres Galdames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9181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16916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81872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CARDIOLOGÍA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829863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CARDIOLOGÍA PEDIÁTRICA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411352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CIRUGÍA DE TÓRAX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322460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CIRUGÍA GENERAL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303600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CIRUGÍA PEDIÁTRICA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708709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CIRUGÍA PLÁSTICA Y REPARADORA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941690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CIRUGÍA VASCULAR PERIFÉRICA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411219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ES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CIRUGÍA Y TRAUMATOLOGÍA BUCO MAXILOFACIAL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8183102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COLOPROCTOLOGÍA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672408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DERMATOLOGÍA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6260968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DIABETOLOGÍA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483242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ENDOCRINOLOGÍA ADULTO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532654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ENDOCRINOLOGÍA PEDIÁTRICA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693455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ENFERMEDADES RESPIRATORIAS DEL ADULTO (BRONCOPULMONAR)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0372327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pt-BR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ENFERMEDADES RESPIRATORIAS PEDIÁTRICAS (BRONCOPULMONAR PEDIATRICO)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067765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GASTROENTEROLOGÍA ADULTO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047505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GASTROENTEROLOGÍA PEDIÁTRICA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925830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GINECOLOGÍA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519266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ES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GINECOLOGÍA PEDIÁTRICA Y DE LA ADOLESCENCIA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3203488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HEMATOLOGÍA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3754302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INFECTOLOGÍA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577567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ES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MEDICINA FÍSICA Y REHABILITACIÓN (FISIATRIA ADULTO)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686232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ES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MEDICINA FISICA Y REHABILITACIÓN PEDIÁTRICA (FISIATRIA PEDIATRICA)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3008662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MEDICINA INTERNA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332842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NEFROLOGÍA ADULTO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577563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NEFROLOGÍA PEDIÁTRICO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607779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NEUROCIRUGÍA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1578716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NEUROLOGÍA ADULTO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449857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NEUROLOGÍA PEDIÁTRICA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582135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3306873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ONCOLOGÍA MÉDICA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617967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160630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PEDIATRÍA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5343679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PSIQUIATRÍA ADULTO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3086218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REUMATOLOGÍA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119101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REUMATOLOGÍA PEDIÁTRICA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8178678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ES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TRASTORNOS TEMPOROMANDIBULARES Y DOLOR OROFACIAL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9376328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TRAUMATOLOGÍA Y ORTOPEDIA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719921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TRAUMATOLOGÍA Y ORTOPEDIA PEDIÁTRICA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409426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UROLOGÍA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171665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UROLOGÍA PEDIÁTRICA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7721691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9181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2763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16916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656488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 de Diciembre 2019</a:t>
                      </a:r>
                    </a:p>
                  </a:txBody>
                  <a:tcPr marL="43334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5204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9605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8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14902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130587"/>
                  </a:ext>
                </a:extLst>
              </a:tr>
              <a:tr h="116743"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282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424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85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718</a:t>
                      </a: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8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15" marR="4815" marT="48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278408"/>
                  </a:ext>
                </a:extLst>
              </a:tr>
            </a:tbl>
          </a:graphicData>
        </a:graphic>
      </p:graphicFrame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46CD4009-AEDF-4AD1-AB6A-8C192A33CDA1}"/>
              </a:ext>
            </a:extLst>
          </p:cNvPr>
          <p:cNvSpPr/>
          <p:nvPr/>
        </p:nvSpPr>
        <p:spPr>
          <a:xfrm>
            <a:off x="6562989" y="1183285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Cirugía General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7FF3F1CC-A008-478D-AE40-D17D583831D4}"/>
              </a:ext>
            </a:extLst>
          </p:cNvPr>
          <p:cNvSpPr/>
          <p:nvPr/>
        </p:nvSpPr>
        <p:spPr>
          <a:xfrm>
            <a:off x="6562989" y="2592066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Gastroenterología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5EBD0F1A-9581-41FD-8263-80A3F41EFA1D}"/>
              </a:ext>
            </a:extLst>
          </p:cNvPr>
          <p:cNvSpPr/>
          <p:nvPr/>
        </p:nvSpPr>
        <p:spPr>
          <a:xfrm>
            <a:off x="6562989" y="3221807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Ginecología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2B37230C-D1F5-4CB3-BC9C-6C18EA0C916C}"/>
              </a:ext>
            </a:extLst>
          </p:cNvPr>
          <p:cNvSpPr/>
          <p:nvPr/>
        </p:nvSpPr>
        <p:spPr>
          <a:xfrm>
            <a:off x="6562989" y="4191987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Neurología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482047E1-EB5C-492B-B61A-D78373828B87}"/>
              </a:ext>
            </a:extLst>
          </p:cNvPr>
          <p:cNvSpPr/>
          <p:nvPr/>
        </p:nvSpPr>
        <p:spPr>
          <a:xfrm>
            <a:off x="6562989" y="4916987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Otorrinolaringología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69EF382-4E54-4CA7-B800-231695E6BAF9}"/>
              </a:ext>
            </a:extLst>
          </p:cNvPr>
          <p:cNvSpPr/>
          <p:nvPr/>
        </p:nvSpPr>
        <p:spPr>
          <a:xfrm>
            <a:off x="6562989" y="5596981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Traumatología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6ECE195A-699D-4046-827F-14A75B2E6EAF}"/>
              </a:ext>
            </a:extLst>
          </p:cNvPr>
          <p:cNvSpPr/>
          <p:nvPr/>
        </p:nvSpPr>
        <p:spPr>
          <a:xfrm>
            <a:off x="6562989" y="6118372"/>
            <a:ext cx="2167418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Urología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67A4FB6F-A3B4-4C9C-9921-01F683AB21B1}"/>
              </a:ext>
            </a:extLst>
          </p:cNvPr>
          <p:cNvSpPr/>
          <p:nvPr/>
        </p:nvSpPr>
        <p:spPr>
          <a:xfrm>
            <a:off x="9244668" y="1183285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1491</a:t>
            </a: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4ECB30A3-5EA2-4CC5-AEC2-B35465566F50}"/>
              </a:ext>
            </a:extLst>
          </p:cNvPr>
          <p:cNvSpPr/>
          <p:nvPr/>
        </p:nvSpPr>
        <p:spPr>
          <a:xfrm>
            <a:off x="9244668" y="2630219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1533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0BA5AE2A-4B3C-463F-9CCA-3D2372E66B66}"/>
              </a:ext>
            </a:extLst>
          </p:cNvPr>
          <p:cNvSpPr/>
          <p:nvPr/>
        </p:nvSpPr>
        <p:spPr>
          <a:xfrm>
            <a:off x="9244668" y="3221807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1162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4D9AF7C5-4B4F-464A-8429-645CDF858113}"/>
              </a:ext>
            </a:extLst>
          </p:cNvPr>
          <p:cNvSpPr/>
          <p:nvPr/>
        </p:nvSpPr>
        <p:spPr>
          <a:xfrm>
            <a:off x="9244668" y="4194764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1328</a:t>
            </a: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CAD660B1-933A-4B23-BBD1-A57F1B07E1DE}"/>
              </a:ext>
            </a:extLst>
          </p:cNvPr>
          <p:cNvSpPr/>
          <p:nvPr/>
        </p:nvSpPr>
        <p:spPr>
          <a:xfrm>
            <a:off x="9286613" y="4935525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2313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CC62DC26-E9F7-4B01-AF79-CB3259F3F1E2}"/>
              </a:ext>
            </a:extLst>
          </p:cNvPr>
          <p:cNvSpPr/>
          <p:nvPr/>
        </p:nvSpPr>
        <p:spPr>
          <a:xfrm>
            <a:off x="9286613" y="5624866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1067</a:t>
            </a: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D14E599E-D81D-49EA-A5D7-B6A15928789C}"/>
              </a:ext>
            </a:extLst>
          </p:cNvPr>
          <p:cNvSpPr/>
          <p:nvPr/>
        </p:nvSpPr>
        <p:spPr>
          <a:xfrm>
            <a:off x="9286613" y="6118372"/>
            <a:ext cx="1115736" cy="3823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1516</a:t>
            </a:r>
          </a:p>
        </p:txBody>
      </p:sp>
    </p:spTree>
    <p:extLst>
      <p:ext uri="{BB962C8B-B14F-4D97-AF65-F5344CB8AC3E}">
        <p14:creationId xmlns:p14="http://schemas.microsoft.com/office/powerpoint/2010/main" val="1446203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FD9A6365-74A5-44D8-B9BF-AC6311FC1006}"/>
              </a:ext>
            </a:extLst>
          </p:cNvPr>
          <p:cNvSpPr/>
          <p:nvPr/>
        </p:nvSpPr>
        <p:spPr>
          <a:xfrm>
            <a:off x="4648899" y="320842"/>
            <a:ext cx="2894202" cy="10821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COMGES 4 - 2020</a:t>
            </a:r>
          </a:p>
          <a:p>
            <a:pPr algn="ctr"/>
            <a:r>
              <a:rPr lang="es-CL" b="1" dirty="0"/>
              <a:t>Consulta Nueva de Especialidades Médicas </a:t>
            </a:r>
          </a:p>
          <a:p>
            <a:pPr algn="ctr"/>
            <a:endParaRPr lang="es-CL" b="1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91AF4E67-2E88-411E-A759-E808001D3BF9}"/>
              </a:ext>
            </a:extLst>
          </p:cNvPr>
          <p:cNvSpPr/>
          <p:nvPr/>
        </p:nvSpPr>
        <p:spPr>
          <a:xfrm>
            <a:off x="1082179" y="1845579"/>
            <a:ext cx="4521666" cy="25707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b="1" dirty="0"/>
              <a:t>4.1 Porcentaje de casos egresados de consulta nueva con destino APS.</a:t>
            </a:r>
          </a:p>
          <a:p>
            <a:r>
              <a:rPr lang="es-CL" b="1" dirty="0"/>
              <a:t>Especialidades de Otorrino, Oftalmología y Dermatología </a:t>
            </a:r>
          </a:p>
          <a:p>
            <a:endParaRPr lang="es-CL" b="1" dirty="0"/>
          </a:p>
          <a:p>
            <a:r>
              <a:rPr lang="es-CL" b="1" dirty="0"/>
              <a:t>- Resolución del 100% de personas ingresadas al 31 de Diciembre de 2018</a:t>
            </a:r>
          </a:p>
          <a:p>
            <a:pPr algn="ctr"/>
            <a:endParaRPr lang="es-CL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CB467F0-B406-42C7-A3F0-6D1A924F34A3}"/>
              </a:ext>
            </a:extLst>
          </p:cNvPr>
          <p:cNvSpPr/>
          <p:nvPr/>
        </p:nvSpPr>
        <p:spPr>
          <a:xfrm>
            <a:off x="6469310" y="1845579"/>
            <a:ext cx="4521666" cy="25707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b="1" dirty="0"/>
          </a:p>
          <a:p>
            <a:pPr algn="ctr"/>
            <a:r>
              <a:rPr lang="es-CL" b="1" dirty="0"/>
              <a:t>4,2 Porcentaje de casos egresados de Lista de Espera de consultas nuevas de especialidades médicas con destino Nivel Secundario </a:t>
            </a:r>
          </a:p>
          <a:p>
            <a:pPr algn="ctr"/>
            <a:endParaRPr lang="es-CL" b="1" dirty="0"/>
          </a:p>
          <a:p>
            <a:pPr algn="ctr"/>
            <a:endParaRPr lang="es-CL" b="1" dirty="0"/>
          </a:p>
          <a:p>
            <a:pPr algn="ctr"/>
            <a:r>
              <a:rPr lang="es-CL" b="1" dirty="0"/>
              <a:t>-Resolución del 100% de casos con fecha de ingreso 31 de septiembre de 2018</a:t>
            </a:r>
          </a:p>
          <a:p>
            <a:pPr algn="ctr"/>
            <a:endParaRPr lang="es-CL" b="1" dirty="0"/>
          </a:p>
          <a:p>
            <a:pPr algn="ctr"/>
            <a:endParaRPr lang="es-CL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E9C5CB6-1E17-46ED-8AA7-446D7C70CD45}"/>
              </a:ext>
            </a:extLst>
          </p:cNvPr>
          <p:cNvSpPr/>
          <p:nvPr/>
        </p:nvSpPr>
        <p:spPr>
          <a:xfrm>
            <a:off x="4648899" y="4716379"/>
            <a:ext cx="2634217" cy="12031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es-CL" b="1" dirty="0">
                <a:solidFill>
                  <a:schemeClr val="bg1"/>
                </a:solidFill>
              </a:rPr>
              <a:t>SENAME</a:t>
            </a:r>
          </a:p>
          <a:p>
            <a:pPr marL="285750" indent="-285750" algn="ctr">
              <a:buFontTx/>
              <a:buChar char="-"/>
            </a:pPr>
            <a:r>
              <a:rPr lang="es-CL" b="1" dirty="0">
                <a:solidFill>
                  <a:schemeClr val="bg1"/>
                </a:solidFill>
              </a:rPr>
              <a:t>PRAIS </a:t>
            </a:r>
          </a:p>
        </p:txBody>
      </p:sp>
    </p:spTree>
    <p:extLst>
      <p:ext uri="{BB962C8B-B14F-4D97-AF65-F5344CB8AC3E}">
        <p14:creationId xmlns:p14="http://schemas.microsoft.com/office/powerpoint/2010/main" val="4178634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70508A-BF22-4532-9795-F8B6D0C2C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CONSULTA NUEVA ESPECIALIDAD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1014D0-7F43-4E54-9854-CDDCECA40A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NODOS CRÍTICOS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F9B8E3-1A09-4BCB-BC3C-0DC9FDCFEE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L" dirty="0"/>
              <a:t>Falta de horas de especialistas en Policlínicos</a:t>
            </a:r>
          </a:p>
          <a:p>
            <a:r>
              <a:rPr lang="es-CL" dirty="0"/>
              <a:t>Dificultades en </a:t>
            </a:r>
            <a:r>
              <a:rPr lang="es-CL" dirty="0" err="1"/>
              <a:t>contactabilidad</a:t>
            </a:r>
            <a:r>
              <a:rPr lang="es-CL" dirty="0"/>
              <a:t> de pacientes </a:t>
            </a:r>
          </a:p>
          <a:p>
            <a:r>
              <a:rPr lang="es-CL" dirty="0"/>
              <a:t>Problemas de registro y sistemas de ficha Clínica Electrónica, Confirmación tardía</a:t>
            </a:r>
          </a:p>
          <a:p>
            <a:r>
              <a:rPr lang="es-CL" dirty="0"/>
              <a:t>Aumento en derivaciones a especialidades </a:t>
            </a:r>
          </a:p>
          <a:p>
            <a:r>
              <a:rPr lang="es-CL" dirty="0"/>
              <a:t>Distribución Horaria, Brecha entre necesidad de controles y CNE 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EFF21C6-1441-4A0D-A0D3-178F8A9431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L" dirty="0"/>
              <a:t>GESTIÓN 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2BA52EE-4D03-4929-98FB-4913645EA52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CL" dirty="0"/>
              <a:t>Monitoreo constante a SOME para evaluación avances listas de espera </a:t>
            </a:r>
          </a:p>
          <a:p>
            <a:r>
              <a:rPr lang="es-CL" dirty="0"/>
              <a:t>Asignación de horas prioritarias a pacientes según COMGES</a:t>
            </a:r>
          </a:p>
          <a:p>
            <a:r>
              <a:rPr lang="es-CL" dirty="0"/>
              <a:t>Reasignación de horarios médicos según necesidades de listas</a:t>
            </a:r>
          </a:p>
          <a:p>
            <a:r>
              <a:rPr lang="es-CL" dirty="0"/>
              <a:t>Informatización de CAE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91944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B16165-1CF1-4AE3-A804-6D3D8FCC2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4317" y="2066925"/>
            <a:ext cx="10363200" cy="1362075"/>
          </a:xfrm>
        </p:spPr>
        <p:txBody>
          <a:bodyPr/>
          <a:lstStyle/>
          <a:p>
            <a:r>
              <a:rPr lang="es-CL" dirty="0"/>
              <a:t>Intervenciones Quirúrgicas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D9F266-42F3-4492-A2EC-19F0C4324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42862" y="2773006"/>
            <a:ext cx="3753064" cy="655994"/>
          </a:xfrm>
        </p:spPr>
        <p:txBody>
          <a:bodyPr/>
          <a:lstStyle/>
          <a:p>
            <a:pPr marL="0" indent="0">
              <a:buNone/>
            </a:pPr>
            <a:r>
              <a:rPr lang="es-CL" sz="3200" dirty="0"/>
              <a:t>Lista de espera 2020</a:t>
            </a:r>
          </a:p>
        </p:txBody>
      </p:sp>
    </p:spTree>
    <p:extLst>
      <p:ext uri="{BB962C8B-B14F-4D97-AF65-F5344CB8AC3E}">
        <p14:creationId xmlns:p14="http://schemas.microsoft.com/office/powerpoint/2010/main" val="909218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FB43B1BF-389F-4ADC-BAC3-44E7EADF2350}"/>
              </a:ext>
            </a:extLst>
          </p:cNvPr>
          <p:cNvSpPr/>
          <p:nvPr/>
        </p:nvSpPr>
        <p:spPr>
          <a:xfrm>
            <a:off x="4606506" y="155275"/>
            <a:ext cx="2044460" cy="31055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Diciembre2019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EA4F4D06-568C-4B29-8EB9-E6A9711952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68225"/>
              </p:ext>
            </p:extLst>
          </p:nvPr>
        </p:nvGraphicFramePr>
        <p:xfrm>
          <a:off x="1474146" y="1110916"/>
          <a:ext cx="8307420" cy="3494642"/>
        </p:xfrm>
        <a:graphic>
          <a:graphicData uri="http://schemas.openxmlformats.org/drawingml/2006/table">
            <a:tbl>
              <a:tblPr/>
              <a:tblGrid>
                <a:gridCol w="2534957">
                  <a:extLst>
                    <a:ext uri="{9D8B030D-6E8A-4147-A177-3AD203B41FA5}">
                      <a16:colId xmlns:a16="http://schemas.microsoft.com/office/drawing/2014/main" val="1850212946"/>
                    </a:ext>
                  </a:extLst>
                </a:gridCol>
                <a:gridCol w="717031">
                  <a:extLst>
                    <a:ext uri="{9D8B030D-6E8A-4147-A177-3AD203B41FA5}">
                      <a16:colId xmlns:a16="http://schemas.microsoft.com/office/drawing/2014/main" val="4036436898"/>
                    </a:ext>
                  </a:extLst>
                </a:gridCol>
                <a:gridCol w="717031">
                  <a:extLst>
                    <a:ext uri="{9D8B030D-6E8A-4147-A177-3AD203B41FA5}">
                      <a16:colId xmlns:a16="http://schemas.microsoft.com/office/drawing/2014/main" val="3081547961"/>
                    </a:ext>
                  </a:extLst>
                </a:gridCol>
                <a:gridCol w="717031">
                  <a:extLst>
                    <a:ext uri="{9D8B030D-6E8A-4147-A177-3AD203B41FA5}">
                      <a16:colId xmlns:a16="http://schemas.microsoft.com/office/drawing/2014/main" val="3682568216"/>
                    </a:ext>
                  </a:extLst>
                </a:gridCol>
                <a:gridCol w="724274">
                  <a:extLst>
                    <a:ext uri="{9D8B030D-6E8A-4147-A177-3AD203B41FA5}">
                      <a16:colId xmlns:a16="http://schemas.microsoft.com/office/drawing/2014/main" val="482703430"/>
                    </a:ext>
                  </a:extLst>
                </a:gridCol>
                <a:gridCol w="724274">
                  <a:extLst>
                    <a:ext uri="{9D8B030D-6E8A-4147-A177-3AD203B41FA5}">
                      <a16:colId xmlns:a16="http://schemas.microsoft.com/office/drawing/2014/main" val="2013346314"/>
                    </a:ext>
                  </a:extLst>
                </a:gridCol>
                <a:gridCol w="724274">
                  <a:extLst>
                    <a:ext uri="{9D8B030D-6E8A-4147-A177-3AD203B41FA5}">
                      <a16:colId xmlns:a16="http://schemas.microsoft.com/office/drawing/2014/main" val="3277868233"/>
                    </a:ext>
                  </a:extLst>
                </a:gridCol>
                <a:gridCol w="724274">
                  <a:extLst>
                    <a:ext uri="{9D8B030D-6E8A-4147-A177-3AD203B41FA5}">
                      <a16:colId xmlns:a16="http://schemas.microsoft.com/office/drawing/2014/main" val="2024702550"/>
                    </a:ext>
                  </a:extLst>
                </a:gridCol>
                <a:gridCol w="724274">
                  <a:extLst>
                    <a:ext uri="{9D8B030D-6E8A-4147-A177-3AD203B41FA5}">
                      <a16:colId xmlns:a16="http://schemas.microsoft.com/office/drawing/2014/main" val="1880442276"/>
                    </a:ext>
                  </a:extLst>
                </a:gridCol>
              </a:tblGrid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Cuenta de SERV_SALUD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Etiquetas de columna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188702"/>
                  </a:ext>
                </a:extLst>
              </a:tr>
              <a:tr h="400082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Etiquetas de fila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198025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CARDIOVASCULAR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282030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CIRUGIA DE CABEZA Y CUELLO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224159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CIRUGIA ODONTOLOGICA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535952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DERMATOLOGIA Y TEGUMENTOS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342272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DIGESTIVA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0326044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GINECOLOGIA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287977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NEUROCIRUGIA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876894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OFTALMOLOGIA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251765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OTORRINOLARINGOLOGIA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360255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PLASTICA Y REPARADORA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030509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TRAUMATOLOGIA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088485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UROLOGIA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284303"/>
                  </a:ext>
                </a:extLst>
              </a:tr>
              <a:tr h="221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316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407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9264FFD-B48B-4C66-B350-9C8406D408DA}"/>
              </a:ext>
            </a:extLst>
          </p:cNvPr>
          <p:cNvSpPr/>
          <p:nvPr/>
        </p:nvSpPr>
        <p:spPr>
          <a:xfrm>
            <a:off x="4556943" y="60291"/>
            <a:ext cx="2611607" cy="31055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21 Febrero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5ABE7A8-CE96-4966-A0E7-F90041D344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111079"/>
              </p:ext>
            </p:extLst>
          </p:nvPr>
        </p:nvGraphicFramePr>
        <p:xfrm>
          <a:off x="906011" y="768234"/>
          <a:ext cx="9471171" cy="4416162"/>
        </p:xfrm>
        <a:graphic>
          <a:graphicData uri="http://schemas.openxmlformats.org/drawingml/2006/table">
            <a:tbl>
              <a:tblPr/>
              <a:tblGrid>
                <a:gridCol w="2295202">
                  <a:extLst>
                    <a:ext uri="{9D8B030D-6E8A-4147-A177-3AD203B41FA5}">
                      <a16:colId xmlns:a16="http://schemas.microsoft.com/office/drawing/2014/main" val="255036022"/>
                    </a:ext>
                  </a:extLst>
                </a:gridCol>
                <a:gridCol w="577377">
                  <a:extLst>
                    <a:ext uri="{9D8B030D-6E8A-4147-A177-3AD203B41FA5}">
                      <a16:colId xmlns:a16="http://schemas.microsoft.com/office/drawing/2014/main" val="1908620546"/>
                    </a:ext>
                  </a:extLst>
                </a:gridCol>
                <a:gridCol w="824824">
                  <a:extLst>
                    <a:ext uri="{9D8B030D-6E8A-4147-A177-3AD203B41FA5}">
                      <a16:colId xmlns:a16="http://schemas.microsoft.com/office/drawing/2014/main" val="1147603706"/>
                    </a:ext>
                  </a:extLst>
                </a:gridCol>
                <a:gridCol w="824824">
                  <a:extLst>
                    <a:ext uri="{9D8B030D-6E8A-4147-A177-3AD203B41FA5}">
                      <a16:colId xmlns:a16="http://schemas.microsoft.com/office/drawing/2014/main" val="3496237155"/>
                    </a:ext>
                  </a:extLst>
                </a:gridCol>
                <a:gridCol w="824824">
                  <a:extLst>
                    <a:ext uri="{9D8B030D-6E8A-4147-A177-3AD203B41FA5}">
                      <a16:colId xmlns:a16="http://schemas.microsoft.com/office/drawing/2014/main" val="4201489171"/>
                    </a:ext>
                  </a:extLst>
                </a:gridCol>
                <a:gridCol w="824824">
                  <a:extLst>
                    <a:ext uri="{9D8B030D-6E8A-4147-A177-3AD203B41FA5}">
                      <a16:colId xmlns:a16="http://schemas.microsoft.com/office/drawing/2014/main" val="4112697251"/>
                    </a:ext>
                  </a:extLst>
                </a:gridCol>
                <a:gridCol w="824824">
                  <a:extLst>
                    <a:ext uri="{9D8B030D-6E8A-4147-A177-3AD203B41FA5}">
                      <a16:colId xmlns:a16="http://schemas.microsoft.com/office/drawing/2014/main" val="1232145018"/>
                    </a:ext>
                  </a:extLst>
                </a:gridCol>
                <a:gridCol w="824824">
                  <a:extLst>
                    <a:ext uri="{9D8B030D-6E8A-4147-A177-3AD203B41FA5}">
                      <a16:colId xmlns:a16="http://schemas.microsoft.com/office/drawing/2014/main" val="3806331913"/>
                    </a:ext>
                  </a:extLst>
                </a:gridCol>
                <a:gridCol w="824824">
                  <a:extLst>
                    <a:ext uri="{9D8B030D-6E8A-4147-A177-3AD203B41FA5}">
                      <a16:colId xmlns:a16="http://schemas.microsoft.com/office/drawing/2014/main" val="655518906"/>
                    </a:ext>
                  </a:extLst>
                </a:gridCol>
                <a:gridCol w="824824">
                  <a:extLst>
                    <a:ext uri="{9D8B030D-6E8A-4147-A177-3AD203B41FA5}">
                      <a16:colId xmlns:a16="http://schemas.microsoft.com/office/drawing/2014/main" val="441893621"/>
                    </a:ext>
                  </a:extLst>
                </a:gridCol>
              </a:tblGrid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AÑOS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845723"/>
                  </a:ext>
                </a:extLst>
              </a:tr>
              <a:tr h="393342"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616597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28519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Especialidad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847159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CARDIOVASCULAR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946050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CIRUGIA DE CABEZA Y CUELLO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001678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CIRUGIA ODONTOLOGICA        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427587"/>
                  </a:ext>
                </a:extLst>
              </a:tr>
              <a:tr h="22349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DERMATOLOGIA Y TEGUMENTOS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515596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DIGESTIVA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603836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GINECOLOGIA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2356635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NEUROCIRUGIA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1482679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OFTALMOLOGIA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07868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OTORRINOLARINGOLOGIA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826380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PLASTICA Y REPARADORA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814808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TRAUMATOLOGIA         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067924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UROLOGIA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6115224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general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85947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Diciembre 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097818"/>
                  </a:ext>
                </a:extLst>
              </a:tr>
              <a:tr h="223490">
                <a:tc>
                  <a:txBody>
                    <a:bodyPr/>
                    <a:lstStyle/>
                    <a:p>
                      <a:pPr algn="l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524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11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9329</TotalTime>
  <Words>1103</Words>
  <Application>Microsoft Office PowerPoint</Application>
  <PresentationFormat>Panorámica</PresentationFormat>
  <Paragraphs>670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</vt:lpstr>
      <vt:lpstr>Verdana</vt:lpstr>
      <vt:lpstr>Wingdings</vt:lpstr>
      <vt:lpstr>Office Theme</vt:lpstr>
      <vt:lpstr>1_Office Theme</vt:lpstr>
      <vt:lpstr>LISTAS DE ESPERA   AÑO 2020</vt:lpstr>
      <vt:lpstr>CONSULTA NUEVA ESPECIALIDAD MÉDICA</vt:lpstr>
      <vt:lpstr>Presentación de PowerPoint</vt:lpstr>
      <vt:lpstr>Presentación de PowerPoint</vt:lpstr>
      <vt:lpstr>Presentación de PowerPoint</vt:lpstr>
      <vt:lpstr>CONSULTA NUEVA ESPECIALIDAD</vt:lpstr>
      <vt:lpstr>Intervenciones Quirúrgicas </vt:lpstr>
      <vt:lpstr>Presentación de PowerPoint</vt:lpstr>
      <vt:lpstr>Presentación de PowerPoint</vt:lpstr>
      <vt:lpstr>Nueva Meta Mayo 2020</vt:lpstr>
      <vt:lpstr>Plan de Recuperación </vt:lpstr>
      <vt:lpstr>Lista de Espera Quirúrgica Nodos Críticos 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</dc:creator>
  <cp:lastModifiedBy>win</cp:lastModifiedBy>
  <cp:revision>52</cp:revision>
  <dcterms:created xsi:type="dcterms:W3CDTF">2019-07-25T19:31:01Z</dcterms:created>
  <dcterms:modified xsi:type="dcterms:W3CDTF">2020-03-02T13:00:37Z</dcterms:modified>
</cp:coreProperties>
</file>