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5" r:id="rId3"/>
  </p:sldMasterIdLst>
  <p:notesMasterIdLst>
    <p:notesMasterId r:id="rId26"/>
  </p:notesMasterIdLst>
  <p:handoutMasterIdLst>
    <p:handoutMasterId r:id="rId27"/>
  </p:handoutMasterIdLst>
  <p:sldIdLst>
    <p:sldId id="265" r:id="rId4"/>
    <p:sldId id="257" r:id="rId5"/>
    <p:sldId id="268" r:id="rId6"/>
    <p:sldId id="269" r:id="rId7"/>
    <p:sldId id="276" r:id="rId8"/>
    <p:sldId id="277" r:id="rId9"/>
    <p:sldId id="278" r:id="rId10"/>
    <p:sldId id="281" r:id="rId11"/>
    <p:sldId id="282" r:id="rId12"/>
    <p:sldId id="284" r:id="rId13"/>
    <p:sldId id="283" r:id="rId14"/>
    <p:sldId id="285" r:id="rId15"/>
    <p:sldId id="275" r:id="rId16"/>
    <p:sldId id="286" r:id="rId17"/>
    <p:sldId id="287" r:id="rId18"/>
    <p:sldId id="259" r:id="rId19"/>
    <p:sldId id="263" r:id="rId20"/>
    <p:sldId id="267" r:id="rId21"/>
    <p:sldId id="270" r:id="rId22"/>
    <p:sldId id="266" r:id="rId23"/>
    <p:sldId id="280" r:id="rId24"/>
    <p:sldId id="271" r:id="rId25"/>
  </p:sldIdLst>
  <p:sldSz cx="12192000" cy="6858000"/>
  <p:notesSz cx="6797675" cy="9926638"/>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73B7"/>
    <a:srgbClr val="A23F2E"/>
    <a:srgbClr val="B82318"/>
    <a:srgbClr val="73B149"/>
    <a:srgbClr val="7CB953"/>
    <a:srgbClr val="E6AF00"/>
    <a:srgbClr val="4439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75" d="100"/>
          <a:sy n="75" d="100"/>
        </p:scale>
        <p:origin x="-1866" y="-9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CDE610D-5E21-4757-A283-F99B2DE77E2C}" type="datetimeFigureOut">
              <a:rPr lang="es-ES" smtClean="0"/>
              <a:t>18/10/2018</a:t>
            </a:fld>
            <a:endParaRPr lang="es-ES"/>
          </a:p>
        </p:txBody>
      </p:sp>
      <p:sp>
        <p:nvSpPr>
          <p:cNvPr id="4" name="3 Marcador de pie de página"/>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A8A773EB-6A09-43B4-A83E-E6AF76A3BEE7}" type="slidenum">
              <a:rPr lang="es-ES" smtClean="0"/>
              <a:t>‹Nº›</a:t>
            </a:fld>
            <a:endParaRPr lang="es-ES"/>
          </a:p>
        </p:txBody>
      </p:sp>
    </p:spTree>
    <p:extLst>
      <p:ext uri="{BB962C8B-B14F-4D97-AF65-F5344CB8AC3E}">
        <p14:creationId xmlns:p14="http://schemas.microsoft.com/office/powerpoint/2010/main" val="1155887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0209B78-764B-472E-9195-44E5BA528ED9}" type="datetimeFigureOut">
              <a:rPr lang="es-ES" smtClean="0"/>
              <a:t>18/10/2018</a:t>
            </a:fld>
            <a:endParaRPr lang="es-ES"/>
          </a:p>
        </p:txBody>
      </p:sp>
      <p:sp>
        <p:nvSpPr>
          <p:cNvPr id="4" name="3 Marcador de imagen de diapositiva"/>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F8F5712-3D0B-4228-90C4-B3608E54898E}" type="slidenum">
              <a:rPr lang="es-ES" smtClean="0"/>
              <a:t>‹Nº›</a:t>
            </a:fld>
            <a:endParaRPr lang="es-ES"/>
          </a:p>
        </p:txBody>
      </p:sp>
    </p:spTree>
    <p:extLst>
      <p:ext uri="{BB962C8B-B14F-4D97-AF65-F5344CB8AC3E}">
        <p14:creationId xmlns:p14="http://schemas.microsoft.com/office/powerpoint/2010/main" val="3178839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L"/>
          </a:p>
        </p:txBody>
      </p:sp>
      <p:sp>
        <p:nvSpPr>
          <p:cNvPr id="4" name="Marcador de fecha 3"/>
          <p:cNvSpPr>
            <a:spLocks noGrp="1"/>
          </p:cNvSpPr>
          <p:nvPr>
            <p:ph type="dt" sz="half" idx="10"/>
          </p:nvPr>
        </p:nvSpPr>
        <p:spPr/>
        <p:txBody>
          <a:bodyPr/>
          <a:lstStyle/>
          <a:p>
            <a:fld id="{A6B1D1CB-DFB6-40EF-963D-CF7A204B3119}" type="datetimeFigureOut">
              <a:rPr lang="es-CL" smtClean="0"/>
              <a:t>18-10-2018</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3303682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6B1D1CB-DFB6-40EF-963D-CF7A204B3119}" type="datetimeFigureOut">
              <a:rPr lang="es-CL" smtClean="0"/>
              <a:t>18-10-2018</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3382728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6B1D1CB-DFB6-40EF-963D-CF7A204B3119}" type="datetimeFigureOut">
              <a:rPr lang="es-CL" smtClean="0"/>
              <a:t>18-10-2018</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1081890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724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026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0401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54835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4AC0C34D-DBA8-4453-9E6A-627863C1DC7E}"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06CB0A74-5CA9-4B55-BF28-513DBFC03759}"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4213384232"/>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7E88F1E4-BB03-4BA4-88E0-947583F3C79D}"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ABC22105-5B42-442E-A5AB-94D9B2C1C6E4}"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2787203033"/>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5D4D47BE-1FBA-4848-917E-BFD4E88EAA00}"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C33492F0-D8A1-4665-BCB7-42FD16555FB1}"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229699615"/>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6DA504C6-FBC8-423A-A1AA-C39F954E188F}"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6" name="Footer Placeholder 5"/>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7" name="Slide Number Placeholder 6"/>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6FC7E431-A8DA-492F-B873-9C4EC351BAD6}"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872139546"/>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6B1D1CB-DFB6-40EF-963D-CF7A204B3119}" type="datetimeFigureOut">
              <a:rPr lang="es-CL" smtClean="0"/>
              <a:t>18-10-2018</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4251225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77818489-A900-4385-B17E-FAA2638B37BF}"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8" name="Footer Placeholder 7"/>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9" name="Slide Number Placeholder 8"/>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716FFB78-917D-43F1-B33F-B636E929C904}"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1611292181"/>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D87B8199-C013-4BCA-B01F-69CBA97EDC34}"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4" name="Footer Placeholder 3"/>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EE1C9A13-3A59-4F5F-B48A-1F056836A8C7}"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3338592664"/>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E39F56C5-F662-47B5-9A1F-4F34B97B31FD}"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3" name="Footer Placeholder 2"/>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4" name="Slide Number Placeholder 3"/>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97413A44-CFFA-464F-BFC8-072EC6DE4DB9}"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459746464"/>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81EE23ED-8A83-49DD-B50F-7C40835E727D}"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6" name="Footer Placeholder 5"/>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7" name="Slide Number Placeholder 6"/>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C35936C4-709F-4E4C-AD74-44911CB5F562}"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1128839869"/>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3886130F-BB7E-4B04-AE6D-05C8FFCAB4B1}"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6" name="Footer Placeholder 5"/>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7" name="Slide Number Placeholder 6"/>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B139A5C7-CC5D-417E-94D2-90D524BE9BFF}"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1121827178"/>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600203"/>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449738A1-F3F5-4D2D-9B43-F52AC95BA0B3}"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3ED9AD08-B692-4D67-9DD1-1AE717C1AFB2}"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1104055473"/>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BE7FF3FD-5EDF-4004-938A-19DDEA57378C}" type="datetime1">
              <a:rPr lang="en-US">
                <a:solidFill>
                  <a:prstClr val="black"/>
                </a:solidFill>
                <a:ea typeface="ヒラギノ角ゴ Pro W3"/>
              </a:rPr>
              <a:pPr defTabSz="457200" fontAlgn="base">
                <a:spcBef>
                  <a:spcPct val="0"/>
                </a:spcBef>
                <a:spcAft>
                  <a:spcPct val="0"/>
                </a:spcAft>
              </a:pPr>
              <a:t>10/18/2018</a:t>
            </a:fld>
            <a:endParaRPr lang="en-US">
              <a:solidFill>
                <a:prstClr val="black"/>
              </a:solidFill>
              <a:ea typeface="ヒラギノ角ゴ Pro W3"/>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457200" fontAlgn="base">
              <a:spcBef>
                <a:spcPct val="0"/>
              </a:spcBef>
              <a:spcAft>
                <a:spcPct val="0"/>
              </a:spcAft>
              <a:defRPr/>
            </a:pPr>
            <a:endParaRPr lang="es-ES">
              <a:solidFill>
                <a:prstClr val="black"/>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defTabSz="457200" fontAlgn="base">
              <a:spcBef>
                <a:spcPct val="0"/>
              </a:spcBef>
              <a:spcAft>
                <a:spcPct val="0"/>
              </a:spcAft>
            </a:pPr>
            <a:fld id="{701800B2-488F-4A92-96A1-3552ECB21EB7}" type="slidenum">
              <a:rPr lang="en-US">
                <a:solidFill>
                  <a:prstClr val="black"/>
                </a:solidFill>
                <a:ea typeface="ヒラギノ角ゴ Pro W3"/>
              </a:rPr>
              <a:pPr defTabSz="457200" fontAlgn="base">
                <a:spcBef>
                  <a:spcPct val="0"/>
                </a:spcBef>
                <a:spcAft>
                  <a:spcPct val="0"/>
                </a:spcAft>
              </a:pPr>
              <a:t>‹Nº›</a:t>
            </a:fld>
            <a:endParaRPr lang="en-US">
              <a:solidFill>
                <a:prstClr val="black"/>
              </a:solidFill>
              <a:ea typeface="ヒラギノ角ゴ Pro W3"/>
            </a:endParaRPr>
          </a:p>
        </p:txBody>
      </p:sp>
    </p:spTree>
    <p:extLst>
      <p:ext uri="{BB962C8B-B14F-4D97-AF65-F5344CB8AC3E}">
        <p14:creationId xmlns:p14="http://schemas.microsoft.com/office/powerpoint/2010/main" val="2698344347"/>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6B1D1CB-DFB6-40EF-963D-CF7A204B3119}" type="datetimeFigureOut">
              <a:rPr lang="es-CL" smtClean="0"/>
              <a:t>18-10-2018</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2343778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A6B1D1CB-DFB6-40EF-963D-CF7A204B3119}" type="datetimeFigureOut">
              <a:rPr lang="es-CL" smtClean="0"/>
              <a:t>18-10-2018</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1243378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A6B1D1CB-DFB6-40EF-963D-CF7A204B3119}" type="datetimeFigureOut">
              <a:rPr lang="es-CL" smtClean="0"/>
              <a:t>18-10-2018</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2119022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A6B1D1CB-DFB6-40EF-963D-CF7A204B3119}" type="datetimeFigureOut">
              <a:rPr lang="es-CL" smtClean="0"/>
              <a:t>18-10-2018</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375035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6B1D1CB-DFB6-40EF-963D-CF7A204B3119}" type="datetimeFigureOut">
              <a:rPr lang="es-CL" smtClean="0"/>
              <a:t>18-10-2018</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171858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6B1D1CB-DFB6-40EF-963D-CF7A204B3119}" type="datetimeFigureOut">
              <a:rPr lang="es-CL" smtClean="0"/>
              <a:t>18-10-2018</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379948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6B1D1CB-DFB6-40EF-963D-CF7A204B3119}" type="datetimeFigureOut">
              <a:rPr lang="es-CL" smtClean="0"/>
              <a:t>18-10-2018</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8F538814-3457-4374-8A4C-A650354DBE86}" type="slidenum">
              <a:rPr lang="es-CL" smtClean="0"/>
              <a:t>‹Nº›</a:t>
            </a:fld>
            <a:endParaRPr lang="es-CL"/>
          </a:p>
        </p:txBody>
      </p:sp>
    </p:spTree>
    <p:extLst>
      <p:ext uri="{BB962C8B-B14F-4D97-AF65-F5344CB8AC3E}">
        <p14:creationId xmlns:p14="http://schemas.microsoft.com/office/powerpoint/2010/main" val="597841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file:///\\localhost\Users\CDEB\Pictures\1.png" TargetMode="External"/><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10" Type="http://schemas.openxmlformats.org/officeDocument/2006/relationships/image" Target="file:///\\localhost\Users\CDEB\Pictures\3.png" TargetMode="External"/><Relationship Id="rId4" Type="http://schemas.openxmlformats.org/officeDocument/2006/relationships/slideLayout" Target="../slideLayouts/slideLayout15.xml"/><Relationship Id="rId9"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5.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B1D1CB-DFB6-40EF-963D-CF7A204B3119}" type="datetimeFigureOut">
              <a:rPr lang="es-CL" smtClean="0"/>
              <a:t>18-10-2018</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538814-3457-4374-8A4C-A650354DBE86}" type="slidenum">
              <a:rPr lang="es-CL" smtClean="0"/>
              <a:t>‹Nº›</a:t>
            </a:fld>
            <a:endParaRPr lang="es-CL"/>
          </a:p>
        </p:txBody>
      </p:sp>
    </p:spTree>
    <p:extLst>
      <p:ext uri="{BB962C8B-B14F-4D97-AF65-F5344CB8AC3E}">
        <p14:creationId xmlns:p14="http://schemas.microsoft.com/office/powerpoint/2010/main" val="3608730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6CB7"/>
        </a:solidFill>
        <a:effectLst/>
      </p:bgPr>
    </p:bg>
    <p:spTree>
      <p:nvGrpSpPr>
        <p:cNvPr id="1" name=""/>
        <p:cNvGrpSpPr/>
        <p:nvPr/>
      </p:nvGrpSpPr>
      <p:grpSpPr>
        <a:xfrm>
          <a:off x="0" y="0"/>
          <a:ext cx="0" cy="0"/>
          <a:chOff x="0" y="0"/>
          <a:chExt cx="0" cy="0"/>
        </a:xfrm>
      </p:grpSpPr>
      <p:sp>
        <p:nvSpPr>
          <p:cNvPr id="65" name="Rectangle 64"/>
          <p:cNvSpPr>
            <a:spLocks noChangeArrowheads="1"/>
          </p:cNvSpPr>
          <p:nvPr/>
        </p:nvSpPr>
        <p:spPr bwMode="auto">
          <a:xfrm>
            <a:off x="711201" y="3333750"/>
            <a:ext cx="1377951" cy="3524250"/>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anchor="ctr"/>
          <a:lstStyle/>
          <a:p>
            <a:pPr defTabSz="457200" fontAlgn="base">
              <a:spcBef>
                <a:spcPct val="0"/>
              </a:spcBef>
              <a:spcAft>
                <a:spcPct val="0"/>
              </a:spcAft>
              <a:defRPr/>
            </a:pPr>
            <a:endParaRPr lang="es-ES">
              <a:solidFill>
                <a:srgbClr val="FFFFFF"/>
              </a:solidFill>
              <a:ea typeface="ヒラギノ角ゴ Pro W3" pitchFamily="-60" charset="-128"/>
            </a:endParaRPr>
          </a:p>
        </p:txBody>
      </p:sp>
      <p:sp>
        <p:nvSpPr>
          <p:cNvPr id="66" name="Rectangle 65"/>
          <p:cNvSpPr>
            <a:spLocks noChangeArrowheads="1"/>
          </p:cNvSpPr>
          <p:nvPr/>
        </p:nvSpPr>
        <p:spPr bwMode="auto">
          <a:xfrm>
            <a:off x="2089152" y="3333750"/>
            <a:ext cx="1974849" cy="3524250"/>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anchor="ctr"/>
          <a:lstStyle/>
          <a:p>
            <a:pPr defTabSz="457200" fontAlgn="base">
              <a:spcBef>
                <a:spcPct val="0"/>
              </a:spcBef>
              <a:spcAft>
                <a:spcPct val="0"/>
              </a:spcAft>
              <a:defRPr/>
            </a:pPr>
            <a:endParaRPr lang="es-ES">
              <a:solidFill>
                <a:srgbClr val="FFFFFF"/>
              </a:solidFill>
              <a:ea typeface="ヒラギノ角ゴ Pro W3" pitchFamily="-60" charset="-128"/>
            </a:endParaRPr>
          </a:p>
        </p:txBody>
      </p:sp>
      <p:pic>
        <p:nvPicPr>
          <p:cNvPr id="17412" name="Picture 1"/>
          <p:cNvPicPr>
            <a:picLocks noChangeAspect="1" noChangeArrowheads="1"/>
          </p:cNvPicPr>
          <p:nvPr/>
        </p:nvPicPr>
        <p:blipFill>
          <a:blip r:embed="rId6"/>
          <a:srcRect/>
          <a:stretch>
            <a:fillRect/>
          </a:stretch>
        </p:blipFill>
        <p:spPr bwMode="auto">
          <a:xfrm>
            <a:off x="863601" y="3452814"/>
            <a:ext cx="1071033" cy="585787"/>
          </a:xfrm>
          <a:prstGeom prst="rect">
            <a:avLst/>
          </a:prstGeom>
          <a:noFill/>
          <a:ln w="12700">
            <a:noFill/>
            <a:miter lim="800000"/>
            <a:headEnd/>
            <a:tailEnd/>
          </a:ln>
        </p:spPr>
      </p:pic>
      <p:sp>
        <p:nvSpPr>
          <p:cNvPr id="71" name="Rectangle 70"/>
          <p:cNvSpPr>
            <a:spLocks noChangeArrowheads="1"/>
          </p:cNvSpPr>
          <p:nvPr/>
        </p:nvSpPr>
        <p:spPr bwMode="auto">
          <a:xfrm>
            <a:off x="711201" y="0"/>
            <a:ext cx="1377951" cy="1371600"/>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anchor="ctr"/>
          <a:lstStyle/>
          <a:p>
            <a:pPr defTabSz="457200" fontAlgn="base">
              <a:spcBef>
                <a:spcPct val="0"/>
              </a:spcBef>
              <a:spcAft>
                <a:spcPct val="0"/>
              </a:spcAft>
              <a:defRPr/>
            </a:pPr>
            <a:endParaRPr lang="es-ES">
              <a:solidFill>
                <a:srgbClr val="FFFFFF"/>
              </a:solidFill>
              <a:ea typeface="ヒラギノ角ゴ Pro W3" pitchFamily="-60" charset="-128"/>
            </a:endParaRPr>
          </a:p>
        </p:txBody>
      </p:sp>
      <p:sp>
        <p:nvSpPr>
          <p:cNvPr id="72" name="Rectangle 71"/>
          <p:cNvSpPr>
            <a:spLocks noChangeArrowheads="1"/>
          </p:cNvSpPr>
          <p:nvPr/>
        </p:nvSpPr>
        <p:spPr bwMode="auto">
          <a:xfrm>
            <a:off x="2089152" y="0"/>
            <a:ext cx="1974849" cy="1371600"/>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anchor="ctr"/>
          <a:lstStyle/>
          <a:p>
            <a:pPr defTabSz="457200" fontAlgn="base">
              <a:spcBef>
                <a:spcPct val="0"/>
              </a:spcBef>
              <a:spcAft>
                <a:spcPct val="0"/>
              </a:spcAft>
              <a:defRPr/>
            </a:pPr>
            <a:endParaRPr lang="es-ES">
              <a:solidFill>
                <a:srgbClr val="FFFFFF"/>
              </a:solidFill>
              <a:ea typeface="ヒラギノ角ゴ Pro W3" pitchFamily="-60" charset="-128"/>
            </a:endParaRPr>
          </a:p>
        </p:txBody>
      </p:sp>
      <p:pic>
        <p:nvPicPr>
          <p:cNvPr id="17415" name="1.png" descr="/Users/CDEB/Pictures/1.png"/>
          <p:cNvPicPr>
            <a:picLocks noChangeAspect="1"/>
          </p:cNvPicPr>
          <p:nvPr/>
        </p:nvPicPr>
        <p:blipFill>
          <a:blip r:embed="rId7" r:link="rId8"/>
          <a:srcRect/>
          <a:stretch>
            <a:fillRect/>
          </a:stretch>
        </p:blipFill>
        <p:spPr bwMode="auto">
          <a:xfrm>
            <a:off x="2089151" y="3430589"/>
            <a:ext cx="1845733" cy="523875"/>
          </a:xfrm>
          <a:prstGeom prst="rect">
            <a:avLst/>
          </a:prstGeom>
          <a:noFill/>
          <a:ln w="9525">
            <a:noFill/>
            <a:miter lim="800000"/>
            <a:headEnd/>
            <a:tailEnd/>
          </a:ln>
        </p:spPr>
      </p:pic>
      <p:pic>
        <p:nvPicPr>
          <p:cNvPr id="17416" name="3.png" descr="/Users/CDEB/Pictures/3.png"/>
          <p:cNvPicPr>
            <a:picLocks noChangeAspect="1"/>
          </p:cNvPicPr>
          <p:nvPr/>
        </p:nvPicPr>
        <p:blipFill>
          <a:blip r:embed="rId9" r:link="rId10"/>
          <a:srcRect/>
          <a:stretch>
            <a:fillRect/>
          </a:stretch>
        </p:blipFill>
        <p:spPr bwMode="auto">
          <a:xfrm>
            <a:off x="2089152" y="6400800"/>
            <a:ext cx="2762249" cy="298450"/>
          </a:xfrm>
          <a:prstGeom prst="rect">
            <a:avLst/>
          </a:prstGeom>
          <a:noFill/>
          <a:ln w="9525">
            <a:noFill/>
            <a:miter lim="800000"/>
            <a:headEnd/>
            <a:tailEnd/>
          </a:ln>
        </p:spPr>
      </p:pic>
    </p:spTree>
    <p:extLst>
      <p:ext uri="{BB962C8B-B14F-4D97-AF65-F5344CB8AC3E}">
        <p14:creationId xmlns:p14="http://schemas.microsoft.com/office/powerpoint/2010/main" val="36277341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2">
                <a:tint val="40000"/>
                <a:satMod val="350000"/>
              </a:schemeClr>
            </a:gs>
            <a:gs pos="56000">
              <a:schemeClr val="bg2">
                <a:tint val="45000"/>
                <a:shade val="99000"/>
                <a:satMod val="350000"/>
              </a:schemeClr>
            </a:gs>
            <a:gs pos="100000">
              <a:schemeClr val="bg2">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6629400"/>
            <a:ext cx="12192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defTabSz="457200" fontAlgn="base">
              <a:spcBef>
                <a:spcPct val="0"/>
              </a:spcBef>
              <a:spcAft>
                <a:spcPct val="0"/>
              </a:spcAft>
              <a:defRPr/>
            </a:pPr>
            <a:endParaRPr lang="es-ES" dirty="0">
              <a:solidFill>
                <a:srgbClr val="FFFFFF"/>
              </a:solidFill>
              <a:ea typeface="ヒラギノ角ゴ Pro W3" charset="0"/>
              <a:cs typeface="ヒラギノ角ゴ Pro W3" charset="0"/>
            </a:endParaRPr>
          </a:p>
        </p:txBody>
      </p:sp>
      <p:sp>
        <p:nvSpPr>
          <p:cNvPr id="3075" name="Rectangle 13"/>
          <p:cNvSpPr>
            <a:spLocks noChangeArrowheads="1"/>
          </p:cNvSpPr>
          <p:nvPr/>
        </p:nvSpPr>
        <p:spPr bwMode="auto">
          <a:xfrm>
            <a:off x="9537702" y="0"/>
            <a:ext cx="2654300" cy="6629400"/>
          </a:xfrm>
          <a:prstGeom prst="rect">
            <a:avLst/>
          </a:prstGeom>
          <a:solidFill>
            <a:schemeClr val="bg1"/>
          </a:solidFill>
          <a:ln>
            <a:noFill/>
          </a:ln>
          <a:effectLst>
            <a:outerShdw blurRad="63500" dist="38100" dir="5640026" rotWithShape="0">
              <a:srgbClr val="00000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defTabSz="457200" fontAlgn="base">
              <a:spcBef>
                <a:spcPct val="0"/>
              </a:spcBef>
              <a:spcAft>
                <a:spcPct val="0"/>
              </a:spcAft>
              <a:defRPr/>
            </a:pPr>
            <a:endParaRPr lang="es-ES" dirty="0">
              <a:solidFill>
                <a:srgbClr val="FFFFFF"/>
              </a:solidFill>
              <a:ea typeface="ヒラギノ角ゴ Pro W3" charset="0"/>
              <a:cs typeface="ヒラギノ角ゴ Pro W3" charset="0"/>
            </a:endParaRPr>
          </a:p>
        </p:txBody>
      </p:sp>
      <p:grpSp>
        <p:nvGrpSpPr>
          <p:cNvPr id="14340" name="Group 11"/>
          <p:cNvGrpSpPr>
            <a:grpSpLocks/>
          </p:cNvGrpSpPr>
          <p:nvPr/>
        </p:nvGrpSpPr>
        <p:grpSpPr bwMode="auto">
          <a:xfrm>
            <a:off x="9537702" y="2058988"/>
            <a:ext cx="2654300"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defTabSz="457200" fontAlgn="base">
                <a:spcBef>
                  <a:spcPct val="0"/>
                </a:spcBef>
                <a:spcAft>
                  <a:spcPct val="0"/>
                </a:spcAft>
                <a:defRPr/>
              </a:pPr>
              <a:endParaRPr lang="es-ES" dirty="0">
                <a:solidFill>
                  <a:srgbClr val="FFFFFF"/>
                </a:solidFill>
                <a:ea typeface="ヒラギノ角ゴ Pro W3" charset="0"/>
                <a:cs typeface="ヒラギノ角ゴ Pro W3" charset="0"/>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defTabSz="457200" fontAlgn="base">
                <a:spcBef>
                  <a:spcPct val="0"/>
                </a:spcBef>
                <a:spcAft>
                  <a:spcPct val="0"/>
                </a:spcAft>
                <a:defRPr/>
              </a:pPr>
              <a:endParaRPr lang="es-ES" dirty="0">
                <a:solidFill>
                  <a:srgbClr val="FFFFFF"/>
                </a:solidFill>
                <a:ea typeface="ヒラギノ角ゴ Pro W3" charset="0"/>
                <a:cs typeface="ヒラギノ角ゴ Pro W3" charset="0"/>
              </a:endParaRPr>
            </a:p>
          </p:txBody>
        </p:sp>
        <p:pic>
          <p:nvPicPr>
            <p:cNvPr id="14345" name="Picture 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0775" y="2287588"/>
              <a:ext cx="1041400" cy="76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4346" name="Picture 1"/>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95863" y="2287588"/>
              <a:ext cx="1339850"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4347" name="Picture 1"/>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5003800" y="4851400"/>
              <a:ext cx="1336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sp>
        <p:nvSpPr>
          <p:cNvPr id="3077" name="Rectangle 12"/>
          <p:cNvSpPr>
            <a:spLocks noChangeArrowheads="1"/>
          </p:cNvSpPr>
          <p:nvPr/>
        </p:nvSpPr>
        <p:spPr bwMode="auto">
          <a:xfrm>
            <a:off x="6352" y="0"/>
            <a:ext cx="9531349" cy="6629400"/>
          </a:xfrm>
          <a:prstGeom prst="rect">
            <a:avLst/>
          </a:prstGeom>
          <a:solidFill>
            <a:srgbClr val="006CB7"/>
          </a:solidFill>
          <a:ln>
            <a:noFill/>
          </a:ln>
          <a:effectLst>
            <a:outerShdw blurRad="63500" dist="38100" dir="3779989" algn="br" rotWithShape="0">
              <a:srgbClr val="000000">
                <a:alpha val="70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defTabSz="457200" fontAlgn="base">
              <a:spcBef>
                <a:spcPct val="0"/>
              </a:spcBef>
              <a:spcAft>
                <a:spcPct val="0"/>
              </a:spcAft>
              <a:defRPr/>
            </a:pPr>
            <a:endParaRPr lang="es-ES" dirty="0">
              <a:solidFill>
                <a:srgbClr val="FFFFFF"/>
              </a:solidFill>
              <a:ea typeface="ヒラギノ角ゴ Pro W3" charset="0"/>
              <a:cs typeface="ヒラギノ角ゴ Pro W3" charset="0"/>
            </a:endParaRPr>
          </a:p>
        </p:txBody>
      </p:sp>
      <p:sp>
        <p:nvSpPr>
          <p:cNvPr id="14342" name="Title Placeholder 1"/>
          <p:cNvSpPr>
            <a:spLocks noGrp="1"/>
          </p:cNvSpPr>
          <p:nvPr>
            <p:ph type="title"/>
          </p:nvPr>
        </p:nvSpPr>
        <p:spPr bwMode="auto">
          <a:xfrm>
            <a:off x="609600" y="2525713"/>
            <a:ext cx="863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171180909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hyperlink" Target="mailto:berta.fernandezh@redsalud.gov.cl" TargetMode="External"/><Relationship Id="rId2" Type="http://schemas.openxmlformats.org/officeDocument/2006/relationships/hyperlink" Target="mailto:monica.santander@redsalud.gob.cl" TargetMode="External"/><Relationship Id="rId1" Type="http://schemas.openxmlformats.org/officeDocument/2006/relationships/slideLayout" Target="../slideLayouts/slideLayout2.xml"/><Relationship Id="rId5" Type="http://schemas.openxmlformats.org/officeDocument/2006/relationships/hyperlink" Target="mailto:margarita.cacerest@redsalud.gob.cl" TargetMode="External"/><Relationship Id="rId4" Type="http://schemas.openxmlformats.org/officeDocument/2006/relationships/hyperlink" Target="mailto:vanessa.sepulvedam@redsalud.gob.c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txBox="1">
            <a:spLocks/>
          </p:cNvSpPr>
          <p:nvPr/>
        </p:nvSpPr>
        <p:spPr bwMode="auto">
          <a:xfrm>
            <a:off x="911424" y="1393790"/>
            <a:ext cx="11103024" cy="1908210"/>
          </a:xfrm>
          <a:prstGeom prst="rect">
            <a:avLst/>
          </a:prstGeom>
          <a:noFill/>
          <a:ln w="9525">
            <a:noFill/>
            <a:miter lim="800000"/>
            <a:headEnd/>
            <a:tailEnd/>
          </a:ln>
        </p:spPr>
        <p:txBody>
          <a:bodyPr/>
          <a:lstStyle/>
          <a:p>
            <a:pPr defTabSz="457200" fontAlgn="base">
              <a:spcBef>
                <a:spcPct val="0"/>
              </a:spcBef>
              <a:spcAft>
                <a:spcPct val="0"/>
              </a:spcAft>
            </a:pPr>
            <a:r>
              <a:rPr lang="es-ES_tradnl" sz="2800" b="1" dirty="0" smtClean="0">
                <a:solidFill>
                  <a:srgbClr val="FFFFFF"/>
                </a:solidFill>
                <a:ea typeface="ヒラギノ角ゴ Pro W3" pitchFamily="-60" charset="-128"/>
                <a:sym typeface="Verdana Bold" charset="0"/>
              </a:rPr>
              <a:t>Compromisos de Gestión 2018</a:t>
            </a:r>
          </a:p>
          <a:p>
            <a:pPr defTabSz="457200" fontAlgn="base">
              <a:spcBef>
                <a:spcPct val="0"/>
              </a:spcBef>
              <a:spcAft>
                <a:spcPct val="0"/>
              </a:spcAft>
            </a:pPr>
            <a:r>
              <a:rPr lang="es-ES_tradnl" sz="2800" b="1" dirty="0">
                <a:solidFill>
                  <a:srgbClr val="FFFFFF"/>
                </a:solidFill>
                <a:ea typeface="ヒラギノ角ゴ Pro W3" pitchFamily="-60" charset="-128"/>
                <a:sym typeface="Verdana Bold" charset="0"/>
              </a:rPr>
              <a:t>BSC 2018</a:t>
            </a:r>
          </a:p>
          <a:p>
            <a:pPr defTabSz="457200" fontAlgn="base">
              <a:spcBef>
                <a:spcPct val="0"/>
              </a:spcBef>
              <a:spcAft>
                <a:spcPct val="0"/>
              </a:spcAft>
            </a:pPr>
            <a:r>
              <a:rPr lang="es-ES_tradnl" sz="2800" b="1" dirty="0" smtClean="0">
                <a:solidFill>
                  <a:srgbClr val="FFFFFF"/>
                </a:solidFill>
                <a:ea typeface="ヒラギノ角ゴ Pro W3" pitchFamily="-60" charset="-128"/>
                <a:sym typeface="Verdana Bold" charset="0"/>
              </a:rPr>
              <a:t>Metas Sanitarias 2018</a:t>
            </a:r>
          </a:p>
          <a:p>
            <a:pPr defTabSz="457200" fontAlgn="base">
              <a:spcBef>
                <a:spcPct val="0"/>
              </a:spcBef>
              <a:spcAft>
                <a:spcPct val="0"/>
              </a:spcAft>
            </a:pPr>
            <a:r>
              <a:rPr lang="es-ES_tradnl" sz="2800" b="1" dirty="0" smtClean="0">
                <a:solidFill>
                  <a:srgbClr val="FFFFFF"/>
                </a:solidFill>
                <a:ea typeface="ヒラギノ角ゴ Pro W3" pitchFamily="-60" charset="-128"/>
                <a:sym typeface="Verdana Bold" charset="0"/>
              </a:rPr>
              <a:t>ENS </a:t>
            </a:r>
            <a:r>
              <a:rPr lang="es-ES_tradnl" sz="2800" b="1" dirty="0">
                <a:solidFill>
                  <a:srgbClr val="FFFFFF"/>
                </a:solidFill>
                <a:ea typeface="ヒラギノ角ゴ Pro W3" pitchFamily="-60" charset="-128"/>
                <a:sym typeface="Verdana Bold" charset="0"/>
              </a:rPr>
              <a:t>2018</a:t>
            </a:r>
          </a:p>
          <a:p>
            <a:pPr defTabSz="457200" fontAlgn="base">
              <a:spcBef>
                <a:spcPct val="0"/>
              </a:spcBef>
              <a:spcAft>
                <a:spcPct val="0"/>
              </a:spcAft>
            </a:pPr>
            <a:endParaRPr lang="es-ES_tradnl" sz="2800" b="1" dirty="0" smtClean="0">
              <a:solidFill>
                <a:srgbClr val="FFFFFF"/>
              </a:solidFill>
              <a:ea typeface="ヒラギノ角ゴ Pro W3" pitchFamily="-60" charset="-128"/>
              <a:sym typeface="Verdana Bold" charset="0"/>
            </a:endParaRPr>
          </a:p>
        </p:txBody>
      </p:sp>
      <p:sp>
        <p:nvSpPr>
          <p:cNvPr id="2" name="1 CuadroTexto"/>
          <p:cNvSpPr txBox="1"/>
          <p:nvPr/>
        </p:nvSpPr>
        <p:spPr>
          <a:xfrm>
            <a:off x="5220231" y="5193196"/>
            <a:ext cx="6528725" cy="523220"/>
          </a:xfrm>
          <a:prstGeom prst="rect">
            <a:avLst/>
          </a:prstGeom>
          <a:noFill/>
        </p:spPr>
        <p:txBody>
          <a:bodyPr wrap="square" rtlCol="0">
            <a:spAutoFit/>
          </a:bodyPr>
          <a:lstStyle/>
          <a:p>
            <a:pPr defTabSz="457200" fontAlgn="base">
              <a:spcBef>
                <a:spcPct val="0"/>
              </a:spcBef>
              <a:spcAft>
                <a:spcPct val="0"/>
              </a:spcAft>
            </a:pPr>
            <a:r>
              <a:rPr lang="es-ES_tradnl" sz="1400" dirty="0" smtClean="0">
                <a:solidFill>
                  <a:prstClr val="white"/>
                </a:solidFill>
                <a:ea typeface="ヒラギノ角ゴ Pro W3" pitchFamily="-60" charset="-128"/>
              </a:rPr>
              <a:t>Departamento de Planificación y Control de Gestión  </a:t>
            </a:r>
          </a:p>
          <a:p>
            <a:pPr defTabSz="457200" fontAlgn="base">
              <a:spcBef>
                <a:spcPct val="0"/>
              </a:spcBef>
              <a:spcAft>
                <a:spcPct val="0"/>
              </a:spcAft>
            </a:pPr>
            <a:r>
              <a:rPr lang="es-ES_tradnl" sz="1400" dirty="0" smtClean="0">
                <a:solidFill>
                  <a:prstClr val="white"/>
                </a:solidFill>
                <a:ea typeface="ヒラギノ角ゴ Pro W3" pitchFamily="-60" charset="-128"/>
              </a:rPr>
              <a:t>                         Servicio de Salud Iquique</a:t>
            </a:r>
            <a:endParaRPr lang="es-CL" sz="1400" dirty="0">
              <a:solidFill>
                <a:prstClr val="white"/>
              </a:solidFill>
              <a:ea typeface="ヒラギノ角ゴ Pro W3" pitchFamily="-60" charset="-128"/>
            </a:endParaRPr>
          </a:p>
        </p:txBody>
      </p:sp>
      <p:sp>
        <p:nvSpPr>
          <p:cNvPr id="3" name="Rectángulo redondeado 2"/>
          <p:cNvSpPr/>
          <p:nvPr/>
        </p:nvSpPr>
        <p:spPr>
          <a:xfrm>
            <a:off x="5519936" y="6237312"/>
            <a:ext cx="4656517" cy="216024"/>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defTabSz="457200" fontAlgn="base">
              <a:spcBef>
                <a:spcPct val="0"/>
              </a:spcBef>
              <a:spcAft>
                <a:spcPct val="0"/>
              </a:spcAft>
            </a:pPr>
            <a:r>
              <a:rPr lang="es-CL" dirty="0" smtClean="0">
                <a:solidFill>
                  <a:prstClr val="white"/>
                </a:solidFill>
              </a:rPr>
              <a:t>Octubre 2018</a:t>
            </a:r>
            <a:endParaRPr lang="es-CL" dirty="0">
              <a:solidFill>
                <a:prstClr val="white"/>
              </a:solidFill>
            </a:endParaRPr>
          </a:p>
        </p:txBody>
      </p:sp>
    </p:spTree>
    <p:extLst>
      <p:ext uri="{BB962C8B-B14F-4D97-AF65-F5344CB8AC3E}">
        <p14:creationId xmlns:p14="http://schemas.microsoft.com/office/powerpoint/2010/main" val="48761074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096" b="24093"/>
          <a:stretch/>
        </p:blipFill>
        <p:spPr bwMode="auto">
          <a:xfrm>
            <a:off x="96839" y="0"/>
            <a:ext cx="3268662"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2 Tabla"/>
          <p:cNvGraphicFramePr>
            <a:graphicFrameLocks noGrp="1"/>
          </p:cNvGraphicFramePr>
          <p:nvPr>
            <p:extLst>
              <p:ext uri="{D42A27DB-BD31-4B8C-83A1-F6EECF244321}">
                <p14:modId xmlns:p14="http://schemas.microsoft.com/office/powerpoint/2010/main" val="2810609283"/>
              </p:ext>
            </p:extLst>
          </p:nvPr>
        </p:nvGraphicFramePr>
        <p:xfrm>
          <a:off x="96839" y="930275"/>
          <a:ext cx="11904661" cy="5361480"/>
        </p:xfrm>
        <a:graphic>
          <a:graphicData uri="http://schemas.openxmlformats.org/drawingml/2006/table">
            <a:tbl>
              <a:tblPr/>
              <a:tblGrid>
                <a:gridCol w="1666382"/>
                <a:gridCol w="1785409"/>
                <a:gridCol w="1703006"/>
                <a:gridCol w="882464"/>
                <a:gridCol w="825500"/>
                <a:gridCol w="1562100"/>
                <a:gridCol w="1130300"/>
                <a:gridCol w="2349500"/>
              </a:tblGrid>
              <a:tr h="499280">
                <a:tc>
                  <a:txBody>
                    <a:bodyPr/>
                    <a:lstStyle/>
                    <a:p>
                      <a:pPr algn="ctr" fontAlgn="t"/>
                      <a:r>
                        <a:rPr lang="es-ES" sz="14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432807">
                <a:tc>
                  <a:txBody>
                    <a:bodyPr/>
                    <a:lstStyle/>
                    <a:p>
                      <a:pPr algn="l" fontAlgn="t"/>
                      <a:r>
                        <a:rPr lang="es-ES" sz="1400" b="0" i="0" u="none" strike="noStrike" dirty="0">
                          <a:solidFill>
                            <a:srgbClr val="000000"/>
                          </a:solidFill>
                          <a:effectLst/>
                          <a:latin typeface="Calibri"/>
                        </a:rPr>
                        <a:t>A.4.2 Porcentaje de gestión efectiva para el cumplimiento GES en la Red. Art. 16 g.</a:t>
                      </a:r>
                    </a:p>
                  </a:txBody>
                  <a:tcPr marL="6870" marR="6870" marT="6870"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98,72%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La referente HETG señala que para el cumplimiento del indicador se requiere la optimización del uso de pabellones</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865613">
                <a:tc>
                  <a:txBody>
                    <a:bodyPr/>
                    <a:lstStyle/>
                    <a:p>
                      <a:pPr algn="l" fontAlgn="t"/>
                      <a:r>
                        <a:rPr lang="es-ES" sz="1400" b="0" i="0" u="none" strike="noStrike">
                          <a:solidFill>
                            <a:srgbClr val="000000"/>
                          </a:solidFill>
                          <a:effectLst/>
                          <a:latin typeface="Calibri"/>
                        </a:rPr>
                        <a:t>A.4.3 Variación del Promedio de días de espera para intervención quirúrgica. Art. 18 e</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Cumplir el 100% de la meta de reducción asignada al establecimiento, y para los EAR con meta de reducción cero, les corresponde mantenerse bajo el promedio país (LB).</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Reducir en 29 días los Tiempos de Espera para QX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-6,30%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De acuerdo a lo que informan referentes SSI - HETG no se visualizan nodos críticos al cumplimiento, se trabaja en el plan de trabajo propuesto para LE QX</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728214">
                <a:tc>
                  <a:txBody>
                    <a:bodyPr/>
                    <a:lstStyle/>
                    <a:p>
                      <a:pPr algn="l" fontAlgn="t"/>
                      <a:r>
                        <a:rPr lang="es-ES" sz="1400" b="0" i="0" u="none" strike="noStrike">
                          <a:solidFill>
                            <a:srgbClr val="000000"/>
                          </a:solidFill>
                          <a:effectLst/>
                          <a:latin typeface="Calibri"/>
                        </a:rPr>
                        <a:t>A.4.4 Porcentaje de cumplimiento de la programación anual de consultas médicas de especialidad nuevas y control realizadas por Telemedicina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 95%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alcanzar 100% de lo programado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De acuerdo a lo que informan referentes SSI - HETG no se visualizan 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958969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extLst>
              <p:ext uri="{D42A27DB-BD31-4B8C-83A1-F6EECF244321}">
                <p14:modId xmlns:p14="http://schemas.microsoft.com/office/powerpoint/2010/main" val="1262036965"/>
              </p:ext>
            </p:extLst>
          </p:nvPr>
        </p:nvGraphicFramePr>
        <p:xfrm>
          <a:off x="122239" y="92075"/>
          <a:ext cx="11955461" cy="6259140"/>
        </p:xfrm>
        <a:graphic>
          <a:graphicData uri="http://schemas.openxmlformats.org/drawingml/2006/table">
            <a:tbl>
              <a:tblPr/>
              <a:tblGrid>
                <a:gridCol w="1998661"/>
                <a:gridCol w="2489200"/>
                <a:gridCol w="1409700"/>
                <a:gridCol w="1371600"/>
                <a:gridCol w="1206500"/>
                <a:gridCol w="1041400"/>
                <a:gridCol w="876300"/>
                <a:gridCol w="1562100"/>
              </a:tblGrid>
              <a:tr h="316018">
                <a:tc>
                  <a:txBody>
                    <a:bodyPr/>
                    <a:lstStyle/>
                    <a:p>
                      <a:pPr algn="ctr" fontAlgn="t"/>
                      <a:r>
                        <a:rPr lang="es-ES" sz="12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2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577076">
                <a:tc>
                  <a:txBody>
                    <a:bodyPr/>
                    <a:lstStyle/>
                    <a:p>
                      <a:pPr algn="l" fontAlgn="t"/>
                      <a:r>
                        <a:rPr lang="es-ES" sz="1200" b="0" i="0" u="none" strike="noStrike">
                          <a:solidFill>
                            <a:srgbClr val="000000"/>
                          </a:solidFill>
                          <a:effectLst/>
                          <a:latin typeface="Calibri"/>
                        </a:rPr>
                        <a:t>B.1.1 Índice de Días de Ausentismo Laboral por Licencias Médicas Curativas</a:t>
                      </a:r>
                    </a:p>
                  </a:txBody>
                  <a:tcPr marL="6870" marR="6870" marT="6870" marB="0">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&lt;= 18 días/año, o reducción del 10% de la línea base.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Disminuir en un 10% tasa de Ausentismo Laboral de año 2017 (2,96 días = 26,64 días promedio anual)</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dirty="0">
                          <a:solidFill>
                            <a:srgbClr val="000000"/>
                          </a:solidFill>
                          <a:effectLst/>
                          <a:latin typeface="Calibri"/>
                        </a:rPr>
                        <a:t>18,59</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2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2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200" b="0" i="0" u="none" strike="noStrike">
                          <a:solidFill>
                            <a:srgbClr val="000000"/>
                          </a:solidFill>
                          <a:effectLst/>
                          <a:latin typeface="Calibri"/>
                        </a:rPr>
                        <a:t>Se han realizado todas las actividades comprometidas, falta que la Dirección del HETG apruebe el plan CEA. Se proyecta un cumplimiento del 10% LB 2017 (26,64 ds)</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1345">
                <a:tc>
                  <a:txBody>
                    <a:bodyPr/>
                    <a:lstStyle/>
                    <a:p>
                      <a:pPr algn="l" fontAlgn="t"/>
                      <a:r>
                        <a:rPr lang="es-ES" sz="1200" b="0" i="0" u="none" strike="noStrike">
                          <a:solidFill>
                            <a:srgbClr val="000000"/>
                          </a:solidFill>
                          <a:effectLst/>
                          <a:latin typeface="Calibri"/>
                        </a:rPr>
                        <a:t>B.1.2 Porcentaje de Funcionarios Capacitados que Ejercen Funciones de Jefatura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&gt;= 95 % cada año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De acuerdo a lo que informan referentes SSI - HETG no se visualizan nodos críticos al cumplimiento 2018. Si el cumplimiento 2019 se va ver afectado por el término de contrato con Uvirtual</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865613">
                <a:tc>
                  <a:txBody>
                    <a:bodyPr/>
                    <a:lstStyle/>
                    <a:p>
                      <a:pPr algn="l" fontAlgn="t"/>
                      <a:r>
                        <a:rPr lang="es-ES" sz="1200" b="0" i="0" u="none" strike="noStrike">
                          <a:solidFill>
                            <a:srgbClr val="000000"/>
                          </a:solidFill>
                          <a:effectLst/>
                          <a:latin typeface="Calibri"/>
                        </a:rPr>
                        <a:t>B.2.1.1 Porcentaje de Ambulatorización de Cirugías Mayores Ambulatorias Trazadoras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Para establecimientos con porcentaje &lt; a 60% = aumento de 7 puntos porcentuales a partir de su línea base Para establecimientos con porcentaje ≥ a 60% mantener o aumentar sobre su línea de base.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76,20%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De acuerdo a lo que informan referentes SSI - HETG no se visualizan 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80125">
                <a:tc>
                  <a:txBody>
                    <a:bodyPr/>
                    <a:lstStyle/>
                    <a:p>
                      <a:pPr algn="l" fontAlgn="t"/>
                      <a:r>
                        <a:rPr lang="es-ES" sz="1200" b="0" i="0" u="none" strike="noStrike" dirty="0">
                          <a:solidFill>
                            <a:srgbClr val="000000"/>
                          </a:solidFill>
                          <a:effectLst/>
                          <a:latin typeface="Calibri"/>
                        </a:rPr>
                        <a:t>B.2.1.2 Porcentaje de Categorización de la Demanda en Unidad de Emergencia Hospitalaria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&gt;= 90% del total de consultas médicas de la UEH</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200" b="0" i="0" u="none" strike="noStrike">
                          <a:solidFill>
                            <a:srgbClr val="000000"/>
                          </a:solidFill>
                          <a:effectLst/>
                          <a:latin typeface="Calibri"/>
                        </a:rPr>
                        <a:t>94,80%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748824">
                <a:tc>
                  <a:txBody>
                    <a:bodyPr/>
                    <a:lstStyle/>
                    <a:p>
                      <a:pPr algn="l" fontAlgn="t"/>
                      <a:r>
                        <a:rPr lang="es-ES" sz="1200" b="0" i="0" u="none" strike="noStrike">
                          <a:solidFill>
                            <a:srgbClr val="000000"/>
                          </a:solidFill>
                          <a:effectLst/>
                          <a:latin typeface="Calibri"/>
                        </a:rPr>
                        <a:t>B.2.1.3 Variación de porcentaje de pacientes que esperan más de 12 horas en la UEH para acceder a una cama de dotación</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t"/>
                      <a:r>
                        <a:rPr lang="es-ES" sz="1200" b="0" i="0" u="none" strike="noStrike" dirty="0">
                          <a:solidFill>
                            <a:srgbClr val="000000"/>
                          </a:solidFill>
                          <a:effectLst/>
                          <a:latin typeface="Calibri"/>
                        </a:rPr>
                        <a:t>&gt; = 5% de reducción, de pacientes con espera de hospitalización mayor o igual a 12 horas.</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t"/>
                      <a:r>
                        <a:rPr lang="es-ES" sz="1200" b="0" i="0" u="none" strike="noStrike">
                          <a:solidFill>
                            <a:srgbClr val="000000"/>
                          </a:solidFill>
                          <a:effectLst/>
                          <a:latin typeface="Calibri"/>
                        </a:rPr>
                        <a:t>40,40%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t"/>
                      <a:r>
                        <a:rPr lang="es-ES" sz="1200" b="0" i="0" u="none" strike="noStrike" dirty="0">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bl>
          </a:graphicData>
        </a:graphic>
      </p:graphicFrame>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096" b="24093"/>
          <a:stretch/>
        </p:blipFill>
        <p:spPr bwMode="auto">
          <a:xfrm>
            <a:off x="8923338" y="6008687"/>
            <a:ext cx="3268662"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969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06668341"/>
              </p:ext>
            </p:extLst>
          </p:nvPr>
        </p:nvGraphicFramePr>
        <p:xfrm>
          <a:off x="88900" y="99988"/>
          <a:ext cx="11976100" cy="6448890"/>
        </p:xfrm>
        <a:graphic>
          <a:graphicData uri="http://schemas.openxmlformats.org/drawingml/2006/table">
            <a:tbl>
              <a:tblPr/>
              <a:tblGrid>
                <a:gridCol w="1666382"/>
                <a:gridCol w="2245218"/>
                <a:gridCol w="2197100"/>
                <a:gridCol w="1028700"/>
                <a:gridCol w="952500"/>
                <a:gridCol w="1346200"/>
                <a:gridCol w="990600"/>
                <a:gridCol w="1549400"/>
              </a:tblGrid>
              <a:tr h="316018">
                <a:tc>
                  <a:txBody>
                    <a:bodyPr/>
                    <a:lstStyle/>
                    <a:p>
                      <a:pPr algn="ctr" fontAlgn="t"/>
                      <a:r>
                        <a:rPr lang="es-ES" sz="14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dirty="0">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865613">
                <a:tc>
                  <a:txBody>
                    <a:bodyPr/>
                    <a:lstStyle/>
                    <a:p>
                      <a:pPr algn="l" fontAlgn="t"/>
                      <a:r>
                        <a:rPr lang="es-ES" sz="1400" b="0" i="0" u="none" strike="noStrike">
                          <a:solidFill>
                            <a:srgbClr val="000000"/>
                          </a:solidFill>
                          <a:effectLst/>
                          <a:latin typeface="Calibri"/>
                        </a:rPr>
                        <a:t>B.2.2.1 Porcentaje de Despacho de Receta Total y Oportuno</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&gt; = 99,5%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1.- Alcanzar un 95% de entrega Total y Oportuna de Medicamentos</a:t>
                      </a:r>
                      <a:br>
                        <a:rPr lang="es-ES" sz="1400" b="0" i="0" u="none" strike="noStrike">
                          <a:solidFill>
                            <a:srgbClr val="000000"/>
                          </a:solidFill>
                          <a:effectLst/>
                          <a:latin typeface="Calibri"/>
                        </a:rPr>
                      </a:br>
                      <a:r>
                        <a:rPr lang="es-ES" sz="1400" b="0" i="0" u="none" strike="noStrike">
                          <a:solidFill>
                            <a:srgbClr val="000000"/>
                          </a:solidFill>
                          <a:effectLst/>
                          <a:latin typeface="Calibri"/>
                        </a:rPr>
                        <a:t>2.- Datos congruentes entre la producción de Farmacia y lo informado por REM</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95,00%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0367">
                <a:tc>
                  <a:txBody>
                    <a:bodyPr/>
                    <a:lstStyle/>
                    <a:p>
                      <a:pPr algn="l" fontAlgn="t"/>
                      <a:r>
                        <a:rPr lang="es-ES" sz="1400" b="0" i="0" u="none" strike="noStrike">
                          <a:solidFill>
                            <a:srgbClr val="000000"/>
                          </a:solidFill>
                          <a:effectLst/>
                          <a:latin typeface="Calibri"/>
                        </a:rPr>
                        <a:t>B.2.2.3 Porcentaje de Uso del Arsenal Farmacológico</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&gt; = 95%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92,20%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97685">
                <a:tc>
                  <a:txBody>
                    <a:bodyPr/>
                    <a:lstStyle/>
                    <a:p>
                      <a:pPr algn="l" fontAlgn="t"/>
                      <a:r>
                        <a:rPr lang="es-ES" sz="1400" b="0" i="0" u="none" strike="noStrike">
                          <a:solidFill>
                            <a:srgbClr val="000000"/>
                          </a:solidFill>
                          <a:effectLst/>
                          <a:latin typeface="Calibri"/>
                        </a:rPr>
                        <a:t>B.2.2.4 Porcentaje de Ejecución del Plan de Mantenimiento Preventivo Equipos Médicos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100% de cumplimiento en ejecución de mantención equipos críticos y &gt;= 85% de cumplimiento en ejecución de mantención equipos de apoyo.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99,00%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97685">
                <a:tc>
                  <a:txBody>
                    <a:bodyPr/>
                    <a:lstStyle/>
                    <a:p>
                      <a:pPr algn="l" fontAlgn="t"/>
                      <a:r>
                        <a:rPr lang="es-ES" sz="1400" b="0" i="0" u="none" strike="noStrike">
                          <a:solidFill>
                            <a:srgbClr val="000000"/>
                          </a:solidFill>
                          <a:effectLst/>
                          <a:latin typeface="Calibri"/>
                        </a:rPr>
                        <a:t>B.2.2.6 Porcentaje de Autorización de Compras de Medicamentos de Uso Ocasional</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&gt;= 95,0%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99,00%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60286">
                <a:tc>
                  <a:txBody>
                    <a:bodyPr/>
                    <a:lstStyle/>
                    <a:p>
                      <a:pPr algn="l" fontAlgn="t"/>
                      <a:r>
                        <a:rPr lang="es-ES" sz="1400" b="0" i="0" u="none" strike="noStrike">
                          <a:solidFill>
                            <a:srgbClr val="000000"/>
                          </a:solidFill>
                          <a:effectLst/>
                          <a:latin typeface="Calibri"/>
                        </a:rPr>
                        <a:t>B.2.3.1 Porcentaje de Intervenciones Quirúrgicas Suspendidas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10%, o reducción de un 20% bajo la línea base.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11,26%</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74026">
                <a:tc>
                  <a:txBody>
                    <a:bodyPr/>
                    <a:lstStyle/>
                    <a:p>
                      <a:pPr algn="l" fontAlgn="t"/>
                      <a:r>
                        <a:rPr lang="es-ES" sz="1400" b="0" i="0" u="none" strike="noStrike">
                          <a:solidFill>
                            <a:srgbClr val="000000"/>
                          </a:solidFill>
                          <a:effectLst/>
                          <a:latin typeface="Calibri"/>
                        </a:rPr>
                        <a:t>B.2.3.2 Promedio de Días de Hospitalización Prequirúrgicos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&lt; = 1,0 o 20% de disminución de su línea base.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0" i="0" u="none" strike="noStrike">
                          <a:solidFill>
                            <a:srgbClr val="000000"/>
                          </a:solidFill>
                          <a:effectLst/>
                          <a:latin typeface="Calibri"/>
                        </a:rPr>
                        <a:t>0,9</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096" b="24093"/>
          <a:stretch/>
        </p:blipFill>
        <p:spPr bwMode="auto">
          <a:xfrm>
            <a:off x="9126538" y="5927725"/>
            <a:ext cx="3268662"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5242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025542866"/>
              </p:ext>
            </p:extLst>
          </p:nvPr>
        </p:nvGraphicFramePr>
        <p:xfrm>
          <a:off x="165100" y="163665"/>
          <a:ext cx="11912600" cy="6095781"/>
        </p:xfrm>
        <a:graphic>
          <a:graphicData uri="http://schemas.openxmlformats.org/drawingml/2006/table">
            <a:tbl>
              <a:tblPr/>
              <a:tblGrid>
                <a:gridCol w="3175000"/>
                <a:gridCol w="1587500"/>
                <a:gridCol w="1193800"/>
                <a:gridCol w="850900"/>
                <a:gridCol w="1193800"/>
                <a:gridCol w="1130300"/>
                <a:gridCol w="1143000"/>
                <a:gridCol w="1638300"/>
              </a:tblGrid>
              <a:tr h="439677">
                <a:tc>
                  <a:txBody>
                    <a:bodyPr/>
                    <a:lstStyle/>
                    <a:p>
                      <a:pPr algn="ctr" fontAlgn="t"/>
                      <a:r>
                        <a:rPr lang="es-ES" sz="1400" b="1" i="0" u="none" strike="noStrike">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618295">
                <a:tc>
                  <a:txBody>
                    <a:bodyPr/>
                    <a:lstStyle/>
                    <a:p>
                      <a:pPr algn="l" fontAlgn="t"/>
                      <a:r>
                        <a:rPr lang="es-ES" sz="1400" b="0" i="0" u="none" strike="noStrike">
                          <a:solidFill>
                            <a:srgbClr val="000000"/>
                          </a:solidFill>
                          <a:effectLst/>
                          <a:latin typeface="Calibri"/>
                        </a:rPr>
                        <a:t>C.1.1 Porcentaje de Cumplimiento del Plan de Gestión Clínica definido en la Planificación Estratégica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99%</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4026">
                <a:tc>
                  <a:txBody>
                    <a:bodyPr/>
                    <a:lstStyle/>
                    <a:p>
                      <a:pPr algn="l" fontAlgn="t"/>
                      <a:r>
                        <a:rPr lang="es-ES" sz="1400" b="0" i="0" u="none" strike="noStrike">
                          <a:solidFill>
                            <a:srgbClr val="000000"/>
                          </a:solidFill>
                          <a:effectLst/>
                          <a:latin typeface="Calibri"/>
                        </a:rPr>
                        <a:t>C.2.1 Porcentaje de Cumplimiento del Registro de Consentimiento Informado</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&gt; = 90,0%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81,70%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1506">
                <a:tc>
                  <a:txBody>
                    <a:bodyPr/>
                    <a:lstStyle/>
                    <a:p>
                      <a:pPr algn="l" fontAlgn="t"/>
                      <a:r>
                        <a:rPr lang="es-ES" sz="1400" b="0" i="0" u="none" strike="noStrike">
                          <a:solidFill>
                            <a:srgbClr val="000000"/>
                          </a:solidFill>
                          <a:effectLst/>
                          <a:latin typeface="Calibri"/>
                        </a:rPr>
                        <a:t>C.2.2 Porcentaje de Notificación de Posibles Donantes de Órganos en UEH y UCIs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100% o aumento de 30 puntos porcentuales por sobre la línea base.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538">
                <a:tc>
                  <a:txBody>
                    <a:bodyPr/>
                    <a:lstStyle/>
                    <a:p>
                      <a:pPr algn="l" fontAlgn="t"/>
                      <a:r>
                        <a:rPr lang="es-ES" sz="1400" b="0" i="0" u="none" strike="noStrike">
                          <a:solidFill>
                            <a:srgbClr val="000000"/>
                          </a:solidFill>
                          <a:effectLst/>
                          <a:latin typeface="Calibri"/>
                        </a:rPr>
                        <a:t>C.3.1 Índice Funcional</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&lt; = 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1,04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Se esta trabajando en los días de estancia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2726">
                <a:tc>
                  <a:txBody>
                    <a:bodyPr/>
                    <a:lstStyle/>
                    <a:p>
                      <a:pPr algn="l" fontAlgn="t"/>
                      <a:r>
                        <a:rPr lang="es-ES" sz="1400" b="0" i="0" u="none" strike="noStrike">
                          <a:solidFill>
                            <a:srgbClr val="000000"/>
                          </a:solidFill>
                          <a:effectLst/>
                          <a:latin typeface="Calibri"/>
                        </a:rPr>
                        <a:t>C.3.2 Porcentaje de Egresos con Estadías Prolongadas Superior</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&lt; = 6,5%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5,60%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De acuerdo a lo que informa referente HETG no se visualizan nodos críticos al cumplimiento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632035">
                <a:tc>
                  <a:txBody>
                    <a:bodyPr/>
                    <a:lstStyle/>
                    <a:p>
                      <a:pPr algn="l" fontAlgn="t"/>
                      <a:r>
                        <a:rPr lang="es-ES" sz="1400" b="0" i="0" u="none" strike="noStrike">
                          <a:solidFill>
                            <a:srgbClr val="000000"/>
                          </a:solidFill>
                          <a:effectLst/>
                          <a:latin typeface="Calibri"/>
                        </a:rPr>
                        <a:t>C.4.1 Porcentaje de Consultas Médicas Nuevas Ambulatorias de Especialidades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 10 puntos porcentuales de aumento sobre línea base, o o porcentaje de consultas nuevas &gt; = 30%.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31,70%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La referente HETG señala que se mejoró el registro y la oportunidad de  este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3255">
                <a:tc>
                  <a:txBody>
                    <a:bodyPr/>
                    <a:lstStyle/>
                    <a:p>
                      <a:pPr algn="l" fontAlgn="t"/>
                      <a:r>
                        <a:rPr lang="es-ES" sz="1400" b="0" i="0" u="none" strike="noStrike">
                          <a:solidFill>
                            <a:srgbClr val="000000"/>
                          </a:solidFill>
                          <a:effectLst/>
                          <a:latin typeface="Calibri"/>
                        </a:rPr>
                        <a:t>C.4.2 Porcentaje de Cumplimiento del Programa de Coordinación con la Red. Art. 16 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100 % de los requisitos.</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4925" y="5924550"/>
            <a:ext cx="326707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89329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4925" y="5924550"/>
            <a:ext cx="326707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4 Tabla"/>
          <p:cNvGraphicFramePr>
            <a:graphicFrameLocks noGrp="1"/>
          </p:cNvGraphicFramePr>
          <p:nvPr>
            <p:extLst>
              <p:ext uri="{D42A27DB-BD31-4B8C-83A1-F6EECF244321}">
                <p14:modId xmlns:p14="http://schemas.microsoft.com/office/powerpoint/2010/main" val="2137890499"/>
              </p:ext>
            </p:extLst>
          </p:nvPr>
        </p:nvGraphicFramePr>
        <p:xfrm>
          <a:off x="165100" y="390418"/>
          <a:ext cx="11899900" cy="4782360"/>
        </p:xfrm>
        <a:graphic>
          <a:graphicData uri="http://schemas.openxmlformats.org/drawingml/2006/table">
            <a:tbl>
              <a:tblPr/>
              <a:tblGrid>
                <a:gridCol w="1666382"/>
                <a:gridCol w="1785409"/>
                <a:gridCol w="2402909"/>
                <a:gridCol w="736600"/>
                <a:gridCol w="1016000"/>
                <a:gridCol w="914400"/>
                <a:gridCol w="850900"/>
                <a:gridCol w="2527300"/>
              </a:tblGrid>
              <a:tr h="270676">
                <a:tc>
                  <a:txBody>
                    <a:bodyPr/>
                    <a:lstStyle/>
                    <a:p>
                      <a:pPr algn="ctr" fontAlgn="t"/>
                      <a:r>
                        <a:rPr lang="es-ES" sz="12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2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419067">
                <a:tc>
                  <a:txBody>
                    <a:bodyPr/>
                    <a:lstStyle/>
                    <a:p>
                      <a:pPr algn="l" fontAlgn="t"/>
                      <a:r>
                        <a:rPr lang="es-ES" sz="1200" b="0" i="0" u="none" strike="noStrike">
                          <a:solidFill>
                            <a:srgbClr val="000000"/>
                          </a:solidFill>
                          <a:effectLst/>
                          <a:latin typeface="Calibri"/>
                        </a:rPr>
                        <a:t>D.1.2 Porcentaje de cumplimiento de actividades críticas en plan de calidad y seguridad de la atención</a:t>
                      </a:r>
                    </a:p>
                  </a:txBody>
                  <a:tcPr marL="6870" marR="6870" marT="6870"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748824">
                <a:tc>
                  <a:txBody>
                    <a:bodyPr/>
                    <a:lstStyle/>
                    <a:p>
                      <a:pPr algn="l" fontAlgn="t"/>
                      <a:r>
                        <a:rPr lang="es-ES" sz="1200" b="0" i="0" u="none" strike="noStrike">
                          <a:solidFill>
                            <a:srgbClr val="000000"/>
                          </a:solidFill>
                          <a:effectLst/>
                          <a:latin typeface="Calibri"/>
                        </a:rPr>
                        <a:t>D.2.1 Porcentaje de Cumplimiento del Plan de Auditoría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100% de cumplimiento en auditorias referidas a objetivos gubernamentales y ministeriales. &gt; = 80% de cumplimiento para los demás objetivos, según programa anual.</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De acuerdo a lo que informa referente HETG no se visualizan nodos críticos al cumplimiento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202241">
                <a:tc>
                  <a:txBody>
                    <a:bodyPr/>
                    <a:lstStyle/>
                    <a:p>
                      <a:pPr algn="l" fontAlgn="t"/>
                      <a:r>
                        <a:rPr lang="es-ES" sz="1200" b="0" i="0" u="none" strike="noStrike">
                          <a:solidFill>
                            <a:srgbClr val="000000"/>
                          </a:solidFill>
                          <a:effectLst/>
                          <a:latin typeface="Calibri"/>
                        </a:rPr>
                        <a:t>D.2.2 Porcentaje de Compromisos Suscritos e Implementados, producto de una Auditoría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&gt;= 75% compromisos suscritos del total de hallazgos que aplican en el periodo; &gt;= 90%, &gt;= 80% o &gt;= 70% de implementación de compromisos según nivel de compromisos al año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000000"/>
                          </a:solidFill>
                          <a:effectLst/>
                          <a:latin typeface="Calibri"/>
                        </a:rPr>
                        <a:t>Que las observaciones efectuadas por una auditoría sean rectificadas y los controles internos implementados con el fin de que el hospital logre sus objetivos</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000000"/>
                          </a:solidFill>
                          <a:effectLst/>
                          <a:latin typeface="Calibri"/>
                        </a:rPr>
                        <a:t>6%</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2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2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200" b="0" i="0" u="none" strike="noStrike" dirty="0">
                          <a:solidFill>
                            <a:srgbClr val="000000"/>
                          </a:solidFill>
                          <a:effectLst/>
                          <a:latin typeface="Calibri"/>
                        </a:rPr>
                        <a:t>De acuerdo a lo que informa referente HETG de las 173 observaciones acumuladas (2017 a la fecha), 3 están cumplidas, 123 no han presentado plan de acción por lo que la dirección del HETG debe tomar las medidas administrativas correspondiente, 47 en proceso. Se visualiza que el indicador no va cumplir como se esperaba ya que aun hay muchas observaciones sin sus respectivos planes y avances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277679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4925" y="5924550"/>
            <a:ext cx="326707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2 Tabla"/>
          <p:cNvGraphicFramePr>
            <a:graphicFrameLocks noGrp="1"/>
          </p:cNvGraphicFramePr>
          <p:nvPr>
            <p:extLst>
              <p:ext uri="{D42A27DB-BD31-4B8C-83A1-F6EECF244321}">
                <p14:modId xmlns:p14="http://schemas.microsoft.com/office/powerpoint/2010/main" val="2455139884"/>
              </p:ext>
            </p:extLst>
          </p:nvPr>
        </p:nvGraphicFramePr>
        <p:xfrm>
          <a:off x="292100" y="305873"/>
          <a:ext cx="11582400" cy="5382090"/>
        </p:xfrm>
        <a:graphic>
          <a:graphicData uri="http://schemas.openxmlformats.org/drawingml/2006/table">
            <a:tbl>
              <a:tblPr/>
              <a:tblGrid>
                <a:gridCol w="1666382"/>
                <a:gridCol w="1785409"/>
                <a:gridCol w="1703006"/>
                <a:gridCol w="1131703"/>
                <a:gridCol w="850900"/>
                <a:gridCol w="1155700"/>
                <a:gridCol w="1282700"/>
                <a:gridCol w="2006600"/>
              </a:tblGrid>
              <a:tr h="270676">
                <a:tc>
                  <a:txBody>
                    <a:bodyPr/>
                    <a:lstStyle/>
                    <a:p>
                      <a:pPr algn="ctr" fontAlgn="t"/>
                      <a:r>
                        <a:rPr lang="es-ES" sz="14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402579">
                <a:tc>
                  <a:txBody>
                    <a:bodyPr/>
                    <a:lstStyle/>
                    <a:p>
                      <a:pPr algn="l" fontAlgn="t"/>
                      <a:r>
                        <a:rPr lang="es-ES" sz="1400" b="0" i="0" u="none" strike="noStrike">
                          <a:solidFill>
                            <a:srgbClr val="000000"/>
                          </a:solidFill>
                          <a:effectLst/>
                          <a:latin typeface="Calibri"/>
                        </a:rPr>
                        <a:t>D.3.1 Porcentaje de Reintervenciones Quirúrgicas no Programadas</a:t>
                      </a:r>
                    </a:p>
                  </a:txBody>
                  <a:tcPr marL="6870" marR="6870" marT="6870"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10% de disminución de la línea base o &lt;= 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563336">
                <a:tc>
                  <a:txBody>
                    <a:bodyPr/>
                    <a:lstStyle/>
                    <a:p>
                      <a:pPr algn="l" fontAlgn="t"/>
                      <a:r>
                        <a:rPr lang="es-ES" sz="1400" b="0" i="0" u="none" strike="noStrike">
                          <a:solidFill>
                            <a:srgbClr val="000000"/>
                          </a:solidFill>
                          <a:effectLst/>
                          <a:latin typeface="Calibri"/>
                        </a:rPr>
                        <a:t>D.4.2 Porcentaje de Reingresos Urgentes de Paciente antes de 7 días bajo misma Categoría Diagnóstica Mayor (CDM)</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Reingresos Pacientes Adultos &lt;= 0,69% y Reingreso Pacientes Pediátricos &lt;= 1,51%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Disminución del 40% el promedio de reingresos actual en adultos ( 1.69%) y mantener o disminuir el promedio de reingresos pediátricos ( 0,81%)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1,39%</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dirty="0">
                          <a:solidFill>
                            <a:srgbClr val="000000"/>
                          </a:solidFill>
                          <a:effectLst/>
                          <a:latin typeface="Calibri"/>
                        </a:rPr>
                        <a:t>El mayor reingreso en la unidad de  pediatría que puede afectar el indicador se presenta como nodo crítico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2807">
                <a:tc>
                  <a:txBody>
                    <a:bodyPr/>
                    <a:lstStyle/>
                    <a:p>
                      <a:pPr algn="l" fontAlgn="t"/>
                      <a:r>
                        <a:rPr lang="es-ES" sz="1400" b="0" i="0" u="none" strike="noStrike">
                          <a:solidFill>
                            <a:srgbClr val="000000"/>
                          </a:solidFill>
                          <a:effectLst/>
                          <a:latin typeface="Calibri"/>
                        </a:rPr>
                        <a:t>D.4.3 Cumplimiento de las Medidas para Certificar como Hospital Amigo</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 100% de las medidas que aplican al Establecimiento.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9677">
                <a:tc>
                  <a:txBody>
                    <a:bodyPr/>
                    <a:lstStyle/>
                    <a:p>
                      <a:pPr algn="l" fontAlgn="t"/>
                      <a:r>
                        <a:rPr lang="es-ES" sz="1400" b="0" i="0" u="none" strike="noStrike">
                          <a:solidFill>
                            <a:srgbClr val="000000"/>
                          </a:solidFill>
                          <a:effectLst/>
                          <a:latin typeface="Calibri"/>
                        </a:rPr>
                        <a:t>D.4.4 Porcentaje de Satisfacción Usuaria en Urgencia y Área Ambulatoria. Art. 16 f</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 80%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Lograr el 80% en satisfacción usuaria en urgencia y Área ambulatoria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84,20%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De acuerdo a lo que informa referente HETG no se visualizan 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92359">
                <a:tc gridSpan="3">
                  <a:txBody>
                    <a:bodyPr/>
                    <a:lstStyle/>
                    <a:p>
                      <a:pPr algn="r" fontAlgn="t"/>
                      <a:r>
                        <a:rPr lang="es-ES" sz="1400" b="1" i="0" u="none" strike="noStrike">
                          <a:solidFill>
                            <a:srgbClr val="000000"/>
                          </a:solidFill>
                          <a:effectLst/>
                          <a:latin typeface="Calibri"/>
                        </a:rPr>
                        <a:t>Puntajes</a:t>
                      </a:r>
                    </a:p>
                  </a:txBody>
                  <a:tcPr marL="6870" marR="6870" marT="687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hMerge="1">
                  <a:txBody>
                    <a:bodyPr/>
                    <a:lstStyle/>
                    <a:p>
                      <a:endParaRPr lang="es-ES"/>
                    </a:p>
                  </a:txBody>
                  <a:tcPr/>
                </a:tc>
                <a:tc>
                  <a:txBody>
                    <a:bodyPr/>
                    <a:lstStyle/>
                    <a:p>
                      <a:pPr algn="ctr" fontAlgn="t"/>
                      <a:r>
                        <a:rPr lang="es-ES" sz="1400" b="0" i="0" u="none" strike="noStrike">
                          <a:solidFill>
                            <a:srgbClr val="000000"/>
                          </a:solidFill>
                          <a:effectLst/>
                          <a:latin typeface="Calibri"/>
                        </a:rPr>
                        <a:t>162</a:t>
                      </a:r>
                    </a:p>
                  </a:txBody>
                  <a:tcPr marL="6870" marR="6870" marT="6870" marB="0">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s-ES" sz="1400" b="1" i="0" u="none" strike="noStrike">
                          <a:solidFill>
                            <a:srgbClr val="000000"/>
                          </a:solidFill>
                          <a:effectLst/>
                          <a:latin typeface="Calibri"/>
                        </a:rPr>
                        <a:t>76,14%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s-ES" sz="1400" b="1" i="0" u="none" strike="noStrike">
                          <a:solidFill>
                            <a:srgbClr val="000000"/>
                          </a:solidFill>
                          <a:effectLst/>
                          <a:latin typeface="Calibri"/>
                        </a:rPr>
                        <a:t>134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1"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a:solidFill>
                            <a:srgbClr val="000000"/>
                          </a:solidFill>
                          <a:effectLst/>
                          <a:latin typeface="Calibri"/>
                        </a:rPr>
                        <a:t> </a:t>
                      </a:r>
                    </a:p>
                  </a:txBody>
                  <a:tcPr marL="6870" marR="6870" marT="687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r>
              <a:tr h="199228">
                <a:tc gridSpan="3">
                  <a:txBody>
                    <a:bodyPr/>
                    <a:lstStyle/>
                    <a:p>
                      <a:pPr algn="r" fontAlgn="t"/>
                      <a:r>
                        <a:rPr lang="es-ES" sz="1400" b="1" i="0" u="none" strike="noStrike">
                          <a:solidFill>
                            <a:srgbClr val="000000"/>
                          </a:solidFill>
                          <a:effectLst/>
                          <a:latin typeface="Calibri"/>
                        </a:rPr>
                        <a:t>Resultado Esperado de acuerdo a Plan de ajuste 2018</a:t>
                      </a:r>
                    </a:p>
                  </a:txBody>
                  <a:tcPr marL="6870" marR="6870" marT="6870" marB="0">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c hMerge="1">
                  <a:txBody>
                    <a:bodyPr/>
                    <a:lstStyle/>
                    <a:p>
                      <a:endParaRPr lang="es-ES"/>
                    </a:p>
                  </a:txBody>
                  <a:tcPr/>
                </a:tc>
                <a:tc>
                  <a:txBody>
                    <a:bodyPr/>
                    <a:lstStyle/>
                    <a:p>
                      <a:pPr algn="ctr" fontAlgn="t"/>
                      <a:r>
                        <a:rPr lang="es-ES" sz="1400" b="1" i="0" u="none" strike="noStrike">
                          <a:solidFill>
                            <a:srgbClr val="000000"/>
                          </a:solidFill>
                          <a:effectLst/>
                          <a:latin typeface="Calibri"/>
                        </a:rPr>
                        <a:t>79%-87%</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1"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1"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s-ES" sz="1400" b="1"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es-ES" sz="1400" b="0" i="0" u="none" strike="noStrike" dirty="0">
                          <a:solidFill>
                            <a:srgbClr val="000000"/>
                          </a:solidFill>
                          <a:effectLst/>
                          <a:latin typeface="Calibri"/>
                        </a:rPr>
                        <a:t> </a:t>
                      </a:r>
                    </a:p>
                  </a:txBody>
                  <a:tcPr marL="6870" marR="6870" marT="6870" marB="0">
                    <a:lnL w="12700" cap="flat" cmpd="sng" algn="ctr">
                      <a:solidFill>
                        <a:srgbClr val="000000"/>
                      </a:solidFill>
                      <a:prstDash val="solid"/>
                      <a:round/>
                      <a:headEnd type="none" w="med" len="med"/>
                      <a:tailEnd type="none" w="med" len="med"/>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4042185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693829499"/>
              </p:ext>
            </p:extLst>
          </p:nvPr>
        </p:nvGraphicFramePr>
        <p:xfrm>
          <a:off x="304800" y="205672"/>
          <a:ext cx="11303000" cy="5810046"/>
        </p:xfrm>
        <a:graphic>
          <a:graphicData uri="http://schemas.openxmlformats.org/drawingml/2006/table">
            <a:tbl>
              <a:tblPr/>
              <a:tblGrid>
                <a:gridCol w="571500"/>
                <a:gridCol w="2743200"/>
                <a:gridCol w="2476500"/>
                <a:gridCol w="1765300"/>
                <a:gridCol w="1219200"/>
                <a:gridCol w="672228"/>
                <a:gridCol w="834063"/>
                <a:gridCol w="1021009"/>
              </a:tblGrid>
              <a:tr h="201187">
                <a:tc gridSpan="8">
                  <a:txBody>
                    <a:bodyPr/>
                    <a:lstStyle/>
                    <a:p>
                      <a:pPr algn="ctr" fontAlgn="t"/>
                      <a:r>
                        <a:rPr lang="es-ES" sz="1200" b="1" i="0" u="none" strike="noStrike" dirty="0">
                          <a:solidFill>
                            <a:schemeClr val="accent5">
                              <a:lumMod val="50000"/>
                            </a:schemeClr>
                          </a:solidFill>
                          <a:effectLst/>
                          <a:latin typeface="Calibri"/>
                        </a:rPr>
                        <a:t>ESTABLECIMIENTO/ESTRATEGIA: SERVICIO DE SALUD IQUIQUE </a:t>
                      </a:r>
                    </a:p>
                  </a:txBody>
                  <a:tcPr marL="7832" marR="7832" marT="7832" marB="0">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201187">
                <a:tc>
                  <a:txBody>
                    <a:bodyPr/>
                    <a:lstStyle/>
                    <a:p>
                      <a:pPr algn="ctr" fontAlgn="t"/>
                      <a:r>
                        <a:rPr lang="es-ES" sz="1200" b="1" i="0" u="none" strike="noStrike">
                          <a:solidFill>
                            <a:schemeClr val="accent5">
                              <a:lumMod val="50000"/>
                            </a:schemeClr>
                          </a:solidFill>
                          <a:effectLst/>
                          <a:latin typeface="Calibri"/>
                        </a:rPr>
                        <a:t>N°</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Indicador de desempeño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Fórmula de Cálculo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Meta</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Ponderación</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PR</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Ponderado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165812">
                <a:tc rowSpan="2">
                  <a:txBody>
                    <a:bodyPr/>
                    <a:lstStyle/>
                    <a:p>
                      <a:pPr algn="ctr" fontAlgn="t"/>
                      <a:r>
                        <a:rPr lang="es-ES" sz="1200" b="0" i="0" u="none" strike="noStrike">
                          <a:solidFill>
                            <a:schemeClr val="accent5">
                              <a:lumMod val="50000"/>
                            </a:schemeClr>
                          </a:solidFill>
                          <a:effectLst/>
                          <a:latin typeface="Calibri"/>
                        </a:rPr>
                        <a:t>2</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200" b="0" i="0" u="none" strike="noStrike" dirty="0">
                          <a:solidFill>
                            <a:schemeClr val="accent5">
                              <a:lumMod val="50000"/>
                            </a:schemeClr>
                          </a:solidFill>
                          <a:effectLst/>
                          <a:latin typeface="Calibri"/>
                        </a:rPr>
                        <a:t>Porcentaje Pacientes hipertensos compensados bajo control en el grupo de 15 y más años en el nivel primario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chemeClr val="accent5">
                              <a:lumMod val="50000"/>
                            </a:schemeClr>
                          </a:solidFill>
                          <a:effectLst/>
                          <a:latin typeface="Calibri"/>
                        </a:rPr>
                        <a:t>N° personas hipertensas de 15-79 años con presión arterial &lt;140/90 </a:t>
                      </a:r>
                      <a:r>
                        <a:rPr lang="es-ES" sz="1200" b="0" i="0" u="none" strike="noStrike" dirty="0" err="1">
                          <a:solidFill>
                            <a:schemeClr val="accent5">
                              <a:lumMod val="50000"/>
                            </a:schemeClr>
                          </a:solidFill>
                          <a:effectLst/>
                          <a:latin typeface="Calibri"/>
                        </a:rPr>
                        <a:t>mmHg</a:t>
                      </a:r>
                      <a:r>
                        <a:rPr lang="es-ES" sz="1200" b="0" i="0" u="none" strike="noStrike" dirty="0">
                          <a:solidFill>
                            <a:schemeClr val="accent5">
                              <a:lumMod val="50000"/>
                            </a:schemeClr>
                          </a:solidFill>
                          <a:effectLst/>
                          <a:latin typeface="Calibri"/>
                        </a:rPr>
                        <a:t>. Más N° personas hipertensas de 80 y más años con presión arterial &lt;150/90 </a:t>
                      </a:r>
                      <a:r>
                        <a:rPr lang="es-ES" sz="1200" b="0" i="0" u="none" strike="noStrike" dirty="0" err="1">
                          <a:solidFill>
                            <a:schemeClr val="accent5">
                              <a:lumMod val="50000"/>
                            </a:schemeClr>
                          </a:solidFill>
                          <a:effectLst/>
                          <a:latin typeface="Calibri"/>
                        </a:rPr>
                        <a:t>mmHg</a:t>
                      </a:r>
                      <a:r>
                        <a:rPr lang="es-ES" sz="1200" b="0" i="0" u="none" strike="noStrike" dirty="0">
                          <a:solidFill>
                            <a:schemeClr val="accent5">
                              <a:lumMod val="50000"/>
                            </a:schemeClr>
                          </a:solidFill>
                          <a:effectLst/>
                          <a:latin typeface="Calibri"/>
                        </a:rPr>
                        <a:t>. Según último control vigente, en los </a:t>
                      </a:r>
                      <a:r>
                        <a:rPr lang="es-ES" sz="1200" b="0" i="0" u="none" strike="noStrike" dirty="0" smtClean="0">
                          <a:solidFill>
                            <a:schemeClr val="accent5">
                              <a:lumMod val="50000"/>
                            </a:schemeClr>
                          </a:solidFill>
                          <a:effectLst/>
                          <a:latin typeface="Calibri"/>
                        </a:rPr>
                        <a:t>últimos </a:t>
                      </a:r>
                      <a:r>
                        <a:rPr lang="es-ES" sz="1200" b="0" i="0" u="none" strike="noStrike" dirty="0">
                          <a:solidFill>
                            <a:schemeClr val="accent5">
                              <a:lumMod val="50000"/>
                            </a:schemeClr>
                          </a:solidFill>
                          <a:effectLst/>
                          <a:latin typeface="Calibri"/>
                        </a:rPr>
                        <a:t>12 meses.</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68,0%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20%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78,4%</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100,0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200" b="0" i="0" u="none" strike="noStrike">
                          <a:solidFill>
                            <a:schemeClr val="accent5">
                              <a:lumMod val="50000"/>
                            </a:schemeClr>
                          </a:solidFill>
                          <a:effectLst/>
                          <a:latin typeface="Calibri"/>
                        </a:rPr>
                        <a:t>20,0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87038">
                <a:tc vMerge="1">
                  <a:txBody>
                    <a:bodyPr/>
                    <a:lstStyle/>
                    <a:p>
                      <a:endParaRPr lang="es-ES"/>
                    </a:p>
                  </a:txBody>
                  <a:tcPr/>
                </a:tc>
                <a:tc vMerge="1">
                  <a:txBody>
                    <a:bodyPr/>
                    <a:lstStyle/>
                    <a:p>
                      <a:endParaRPr lang="es-ES"/>
                    </a:p>
                  </a:txBody>
                  <a:tcPr/>
                </a:tc>
                <a:tc>
                  <a:txBody>
                    <a:bodyPr/>
                    <a:lstStyle/>
                    <a:p>
                      <a:pPr algn="l" fontAlgn="t"/>
                      <a:r>
                        <a:rPr lang="es-ES" sz="1200" b="0" i="0" u="none" strike="noStrike">
                          <a:solidFill>
                            <a:schemeClr val="accent5">
                              <a:lumMod val="50000"/>
                            </a:schemeClr>
                          </a:solidFill>
                          <a:effectLst/>
                          <a:latin typeface="Calibri"/>
                        </a:rPr>
                        <a:t>total de pacientes hipertensos de 15 y más años bajo control en el nivel primario.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201187">
                <a:tc rowSpan="2">
                  <a:txBody>
                    <a:bodyPr/>
                    <a:lstStyle/>
                    <a:p>
                      <a:pPr algn="ctr" fontAlgn="t"/>
                      <a:r>
                        <a:rPr lang="es-ES" sz="1200" b="0" i="0" u="none" strike="noStrike">
                          <a:solidFill>
                            <a:schemeClr val="accent5">
                              <a:lumMod val="50000"/>
                            </a:schemeClr>
                          </a:solidFill>
                          <a:effectLst/>
                          <a:latin typeface="Calibri"/>
                        </a:rPr>
                        <a:t>3</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200" b="0" i="0" u="none" strike="noStrike">
                          <a:solidFill>
                            <a:schemeClr val="accent5">
                              <a:lumMod val="50000"/>
                            </a:schemeClr>
                          </a:solidFill>
                          <a:effectLst/>
                          <a:latin typeface="Calibri"/>
                        </a:rPr>
                        <a:t>Porcentaje de egresos de maternidades con Lactancia Materna Exclusiva (LME)</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chemeClr val="accent5">
                              <a:lumMod val="50000"/>
                            </a:schemeClr>
                          </a:solidFill>
                          <a:effectLst/>
                          <a:latin typeface="Calibri"/>
                        </a:rPr>
                        <a:t>N° de egresos de maternidad con LME</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fontAlgn="t"/>
                      <a:r>
                        <a:rPr lang="es-ES" sz="1200" b="0" i="0" u="none" strike="noStrike">
                          <a:solidFill>
                            <a:schemeClr val="accent5">
                              <a:lumMod val="50000"/>
                            </a:schemeClr>
                          </a:solidFill>
                          <a:effectLst/>
                          <a:latin typeface="Calibri"/>
                        </a:rPr>
                        <a:t>90,0%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30%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98,2%</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100,0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200" b="0" i="0" u="none" strike="noStrike">
                          <a:solidFill>
                            <a:schemeClr val="accent5">
                              <a:lumMod val="50000"/>
                            </a:schemeClr>
                          </a:solidFill>
                          <a:effectLst/>
                          <a:latin typeface="Calibri"/>
                        </a:rPr>
                        <a:t>30,0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1187">
                <a:tc vMerge="1">
                  <a:txBody>
                    <a:bodyPr/>
                    <a:lstStyle/>
                    <a:p>
                      <a:endParaRPr lang="es-ES"/>
                    </a:p>
                  </a:txBody>
                  <a:tcPr/>
                </a:tc>
                <a:tc vMerge="1">
                  <a:txBody>
                    <a:bodyPr/>
                    <a:lstStyle/>
                    <a:p>
                      <a:endParaRPr lang="es-ES"/>
                    </a:p>
                  </a:txBody>
                  <a:tcPr/>
                </a:tc>
                <a:tc>
                  <a:txBody>
                    <a:bodyPr/>
                    <a:lstStyle/>
                    <a:p>
                      <a:pPr algn="l" fontAlgn="t"/>
                      <a:r>
                        <a:rPr lang="pt-BR" sz="1200" b="0" i="0" u="none" strike="noStrike">
                          <a:solidFill>
                            <a:schemeClr val="accent5">
                              <a:lumMod val="50000"/>
                            </a:schemeClr>
                          </a:solidFill>
                          <a:effectLst/>
                          <a:latin typeface="Calibri"/>
                        </a:rPr>
                        <a:t>N° Total de egresos de maternidad</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201187">
                <a:tc rowSpan="2">
                  <a:txBody>
                    <a:bodyPr/>
                    <a:lstStyle/>
                    <a:p>
                      <a:pPr algn="ctr" fontAlgn="t"/>
                      <a:r>
                        <a:rPr lang="es-ES" sz="1200" b="0" i="0" u="none" strike="noStrike">
                          <a:solidFill>
                            <a:schemeClr val="accent5">
                              <a:lumMod val="50000"/>
                            </a:schemeClr>
                          </a:solidFill>
                          <a:effectLst/>
                          <a:latin typeface="Calibri"/>
                        </a:rPr>
                        <a:t>8</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200" b="0" i="0" u="none" strike="noStrike">
                          <a:solidFill>
                            <a:schemeClr val="accent5">
                              <a:lumMod val="50000"/>
                            </a:schemeClr>
                          </a:solidFill>
                          <a:effectLst/>
                          <a:latin typeface="Calibri"/>
                        </a:rPr>
                        <a:t>Porcentaje de casos con Garantías Explicitas de salud, en lo que se cumplen las garantías del año t.</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fontAlgn="t"/>
                      <a:r>
                        <a:rPr lang="es-ES" sz="1200" b="0" i="0" u="none" strike="noStrike">
                          <a:solidFill>
                            <a:schemeClr val="accent5">
                              <a:lumMod val="50000"/>
                            </a:schemeClr>
                          </a:solidFill>
                          <a:effectLst/>
                          <a:latin typeface="Calibri"/>
                        </a:rPr>
                        <a:t>100%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10%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99,6%</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99,6</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200" b="0" i="0" u="none" strike="noStrike" dirty="0">
                          <a:solidFill>
                            <a:schemeClr val="accent5">
                              <a:lumMod val="50000"/>
                            </a:schemeClr>
                          </a:solidFill>
                          <a:effectLst/>
                          <a:latin typeface="Calibri"/>
                        </a:rPr>
                        <a:t>10,0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85850">
                <a:tc vMerge="1">
                  <a:txBody>
                    <a:bodyPr/>
                    <a:lstStyle/>
                    <a:p>
                      <a:endParaRPr lang="es-ES"/>
                    </a:p>
                  </a:txBody>
                  <a:tcPr/>
                </a:tc>
                <a:tc vMerge="1">
                  <a:txBody>
                    <a:bodyPr/>
                    <a:lstStyle/>
                    <a:p>
                      <a:endParaRPr lang="es-ES"/>
                    </a:p>
                  </a:txBody>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396579">
                <a:tc rowSpan="2">
                  <a:txBody>
                    <a:bodyPr/>
                    <a:lstStyle/>
                    <a:p>
                      <a:pPr algn="ctr" fontAlgn="t"/>
                      <a:r>
                        <a:rPr lang="es-ES" sz="1200" b="0" i="0" u="none" strike="noStrike">
                          <a:solidFill>
                            <a:schemeClr val="accent5">
                              <a:lumMod val="50000"/>
                            </a:schemeClr>
                          </a:solidFill>
                          <a:effectLst/>
                          <a:latin typeface="Calibri"/>
                        </a:rPr>
                        <a:t>9</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200" b="0" i="0" u="none" strike="noStrike">
                          <a:solidFill>
                            <a:schemeClr val="accent5">
                              <a:lumMod val="50000"/>
                            </a:schemeClr>
                          </a:solidFill>
                          <a:effectLst/>
                          <a:latin typeface="Calibri"/>
                        </a:rPr>
                        <a:t>Porcentaje de prestaciones trazadoras de tratamiento GES otorgadas según lo programado de prestaciones trazadoras de tratamiento GES en contrato PPV para el año t</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fontAlgn="t"/>
                      <a:r>
                        <a:rPr lang="es-ES" sz="1200" b="0" i="0" u="none" strike="noStrike">
                          <a:solidFill>
                            <a:schemeClr val="accent5">
                              <a:lumMod val="50000"/>
                            </a:schemeClr>
                          </a:solidFill>
                          <a:effectLst/>
                          <a:latin typeface="Calibri"/>
                        </a:rPr>
                        <a:t>100%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10%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70,4%</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70,4</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7,0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576308">
                <a:tc vMerge="1">
                  <a:txBody>
                    <a:bodyPr/>
                    <a:lstStyle/>
                    <a:p>
                      <a:endParaRPr lang="es-ES"/>
                    </a:p>
                  </a:txBody>
                  <a:tcPr/>
                </a:tc>
                <a:tc vMerge="1">
                  <a:txBody>
                    <a:bodyPr/>
                    <a:lstStyle/>
                    <a:p>
                      <a:endParaRPr lang="es-ES"/>
                    </a:p>
                  </a:txBody>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201187">
                <a:tc rowSpan="2">
                  <a:txBody>
                    <a:bodyPr/>
                    <a:lstStyle/>
                    <a:p>
                      <a:pPr algn="ctr" fontAlgn="t"/>
                      <a:r>
                        <a:rPr lang="es-ES" sz="1200" b="0" i="0" u="none" strike="noStrike">
                          <a:solidFill>
                            <a:schemeClr val="accent5">
                              <a:lumMod val="50000"/>
                            </a:schemeClr>
                          </a:solidFill>
                          <a:effectLst/>
                          <a:latin typeface="Calibri"/>
                        </a:rPr>
                        <a:t>10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200" b="0" i="0" u="none" strike="noStrike">
                          <a:solidFill>
                            <a:schemeClr val="accent5">
                              <a:lumMod val="50000"/>
                            </a:schemeClr>
                          </a:solidFill>
                          <a:effectLst/>
                          <a:latin typeface="Calibri"/>
                        </a:rPr>
                        <a:t>Porcentajes de funcionarios regidos por el Estatuto Administrativo, capacitados durante el año 2018 en al menos una (1) actividad de Capacitación pertinente, de los nueve (9) Ejes Estratégicos de Estrategia Nacional de Salud.</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2">
                  <a:txBody>
                    <a:bodyPr/>
                    <a:lstStyle/>
                    <a:p>
                      <a:pPr algn="ctr" fontAlgn="t"/>
                      <a:r>
                        <a:rPr lang="es-ES" sz="1200" b="0" i="0" u="none" strike="noStrike">
                          <a:solidFill>
                            <a:schemeClr val="accent5">
                              <a:lumMod val="50000"/>
                            </a:schemeClr>
                          </a:solidFill>
                          <a:effectLst/>
                          <a:latin typeface="Calibri"/>
                        </a:rPr>
                        <a:t>50%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30%</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27,3%</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54,5</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200" b="0" i="0" u="none" strike="noStrike">
                          <a:solidFill>
                            <a:schemeClr val="accent5">
                              <a:lumMod val="50000"/>
                            </a:schemeClr>
                          </a:solidFill>
                          <a:effectLst/>
                          <a:latin typeface="Calibri"/>
                        </a:rPr>
                        <a:t>16,4</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64625">
                <a:tc vMerge="1">
                  <a:txBody>
                    <a:bodyPr/>
                    <a:lstStyle/>
                    <a:p>
                      <a:endParaRPr lang="es-ES"/>
                    </a:p>
                  </a:txBody>
                  <a:tcPr/>
                </a:tc>
                <a:tc vMerge="1">
                  <a:txBody>
                    <a:bodyPr/>
                    <a:lstStyle/>
                    <a:p>
                      <a:endParaRPr lang="es-ES"/>
                    </a:p>
                  </a:txBody>
                  <a:tcPr/>
                </a:tc>
                <a:tc>
                  <a:txBody>
                    <a:bodyPr/>
                    <a:lstStyle/>
                    <a:p>
                      <a:pPr algn="l" fontAlgn="t"/>
                      <a:r>
                        <a:rPr lang="es-ES" sz="1200" b="0" i="0" u="none" strike="noStrike" dirty="0">
                          <a:solidFill>
                            <a:schemeClr val="accent5">
                              <a:lumMod val="50000"/>
                            </a:schemeClr>
                          </a:solidFill>
                          <a:effectLst/>
                          <a:latin typeface="Calibri"/>
                        </a:rPr>
                        <a:t> </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325525">
                <a:tc>
                  <a:txBody>
                    <a:bodyPr/>
                    <a:lstStyle/>
                    <a:p>
                      <a:pPr algn="ctr" fontAlgn="t"/>
                      <a:endParaRPr lang="es-ES" sz="1200" b="0" i="0" u="none" strike="noStrike">
                        <a:solidFill>
                          <a:schemeClr val="accent5">
                            <a:lumMod val="50000"/>
                          </a:schemeClr>
                        </a:solidFill>
                        <a:effectLst/>
                        <a:latin typeface="Calibri"/>
                      </a:endParaRPr>
                    </a:p>
                  </a:txBody>
                  <a:tcPr marL="7832" marR="7832" marT="783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r>
                        <a:rPr lang="es-ES" sz="1200" b="0" i="0" u="none" strike="noStrike">
                          <a:solidFill>
                            <a:schemeClr val="accent5">
                              <a:lumMod val="50000"/>
                            </a:schemeClr>
                          </a:solidFill>
                          <a:effectLst/>
                          <a:latin typeface="Calibri"/>
                        </a:rPr>
                        <a:t> </a:t>
                      </a:r>
                    </a:p>
                  </a:txBody>
                  <a:tcPr marL="7832" marR="7832" marT="783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t"/>
                      <a:r>
                        <a:rPr lang="es-ES" sz="1200" b="1" i="0" u="none" strike="noStrike">
                          <a:solidFill>
                            <a:schemeClr val="accent5">
                              <a:lumMod val="50000"/>
                            </a:schemeClr>
                          </a:solidFill>
                          <a:effectLst/>
                          <a:latin typeface="Calibri"/>
                        </a:rPr>
                        <a:t>Resultado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t"/>
                      <a:r>
                        <a:rPr lang="es-ES" sz="1200" b="1" i="0" u="none" strike="noStrike">
                          <a:solidFill>
                            <a:schemeClr val="accent5">
                              <a:lumMod val="50000"/>
                            </a:schemeClr>
                          </a:solidFill>
                          <a:effectLst/>
                          <a:latin typeface="Calibri"/>
                        </a:rPr>
                        <a:t>83,4</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201187">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a:noFill/>
                    </a:lnT>
                    <a:lnB>
                      <a:noFill/>
                    </a:lnB>
                  </a:tcPr>
                </a:tc>
                <a:tc>
                  <a:txBody>
                    <a:bodyPr/>
                    <a:lstStyle/>
                    <a:p>
                      <a:pPr algn="l" fontAlgn="t"/>
                      <a:endParaRPr lang="es-ES" sz="1200" b="0" i="0" u="none" strike="noStrike" dirty="0">
                        <a:solidFill>
                          <a:schemeClr val="accent5">
                            <a:lumMod val="50000"/>
                          </a:schemeClr>
                        </a:solidFill>
                        <a:effectLst/>
                        <a:latin typeface="Calibri"/>
                      </a:endParaRPr>
                    </a:p>
                  </a:txBody>
                  <a:tcPr marL="7832" marR="7832" marT="7832" marB="0">
                    <a:lnL>
                      <a:noFill/>
                    </a:lnL>
                    <a:lnR>
                      <a:noFill/>
                    </a:lnR>
                    <a:lnT>
                      <a:noFill/>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a:noFill/>
                    </a:lnT>
                    <a:lnB>
                      <a:noFill/>
                    </a:lnB>
                  </a:tcPr>
                </a:tc>
                <a:tc>
                  <a:txBody>
                    <a:bodyPr/>
                    <a:lstStyle/>
                    <a:p>
                      <a:pPr algn="l" fontAlgn="t"/>
                      <a:endParaRPr lang="es-ES" sz="1200" b="0" i="0" u="none" strike="noStrike">
                        <a:solidFill>
                          <a:schemeClr val="accent5">
                            <a:lumMod val="50000"/>
                          </a:schemeClr>
                        </a:solidFill>
                        <a:effectLst/>
                        <a:latin typeface="Calibri"/>
                      </a:endParaRPr>
                    </a:p>
                  </a:txBody>
                  <a:tcPr marL="7832" marR="7832" marT="7832" marB="0">
                    <a:lnL>
                      <a:noFill/>
                    </a:lnL>
                    <a:lnR>
                      <a:noFill/>
                    </a:lnR>
                    <a:lnT>
                      <a:noFill/>
                    </a:lnT>
                    <a:lnB>
                      <a:noFill/>
                    </a:lnB>
                  </a:tcPr>
                </a:tc>
                <a:tc>
                  <a:txBody>
                    <a:bodyPr/>
                    <a:lstStyle/>
                    <a:p>
                      <a:pPr algn="l" fontAlgn="t"/>
                      <a:endParaRPr lang="es-ES" sz="1200" b="1" i="0" u="none" strike="noStrike">
                        <a:solidFill>
                          <a:schemeClr val="accent5">
                            <a:lumMod val="50000"/>
                          </a:schemeClr>
                        </a:solidFill>
                        <a:effectLst/>
                        <a:latin typeface="Calibri"/>
                      </a:endParaRPr>
                    </a:p>
                  </a:txBody>
                  <a:tcPr marL="7832" marR="7832" marT="7832" marB="0">
                    <a:lnL>
                      <a:noFill/>
                    </a:lnL>
                    <a:lnR>
                      <a:noFill/>
                    </a:lnR>
                    <a:lnT>
                      <a:noFill/>
                    </a:lnT>
                    <a:lnB>
                      <a:noFill/>
                    </a:lnB>
                  </a:tcPr>
                </a:tc>
                <a:tc>
                  <a:txBody>
                    <a:bodyPr/>
                    <a:lstStyle/>
                    <a:p>
                      <a:pPr algn="l" fontAlgn="t"/>
                      <a:endParaRPr lang="es-ES" sz="1200" b="1" i="0" u="none" strike="noStrike">
                        <a:solidFill>
                          <a:schemeClr val="accent5">
                            <a:lumMod val="50000"/>
                          </a:schemeClr>
                        </a:solidFill>
                        <a:effectLst/>
                        <a:latin typeface="Calibri"/>
                      </a:endParaRPr>
                    </a:p>
                  </a:txBody>
                  <a:tcPr marL="7832" marR="7832" marT="7832"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s-ES" sz="1200" b="1" i="0" u="none" strike="noStrike">
                          <a:solidFill>
                            <a:schemeClr val="accent5">
                              <a:lumMod val="50000"/>
                            </a:schemeClr>
                          </a:solidFill>
                          <a:effectLst/>
                          <a:latin typeface="Calibri"/>
                        </a:rPr>
                        <a:t>Tramo</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t"/>
                      <a:r>
                        <a:rPr lang="es-ES" sz="1200" b="1" i="0" u="none" strike="noStrike" dirty="0">
                          <a:solidFill>
                            <a:schemeClr val="accent5">
                              <a:lumMod val="50000"/>
                            </a:schemeClr>
                          </a:solidFill>
                          <a:effectLst/>
                          <a:latin typeface="Calibri"/>
                        </a:rPr>
                        <a:t>2</a:t>
                      </a:r>
                    </a:p>
                  </a:txBody>
                  <a:tcPr marL="7832" marR="7832" marT="78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bl>
          </a:graphicData>
        </a:graphic>
      </p:graphicFrame>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5624513"/>
            <a:ext cx="3140075"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69557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1121667" y="2331343"/>
            <a:ext cx="3260726" cy="1195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1 Tabla"/>
          <p:cNvGraphicFramePr>
            <a:graphicFrameLocks noGrp="1"/>
          </p:cNvGraphicFramePr>
          <p:nvPr>
            <p:extLst>
              <p:ext uri="{D42A27DB-BD31-4B8C-83A1-F6EECF244321}">
                <p14:modId xmlns:p14="http://schemas.microsoft.com/office/powerpoint/2010/main" val="1015604297"/>
              </p:ext>
            </p:extLst>
          </p:nvPr>
        </p:nvGraphicFramePr>
        <p:xfrm>
          <a:off x="1017392" y="156637"/>
          <a:ext cx="10793609" cy="6447362"/>
        </p:xfrm>
        <a:graphic>
          <a:graphicData uri="http://schemas.openxmlformats.org/drawingml/2006/table">
            <a:tbl>
              <a:tblPr/>
              <a:tblGrid>
                <a:gridCol w="383277"/>
                <a:gridCol w="3797260"/>
                <a:gridCol w="2081974"/>
                <a:gridCol w="998422"/>
                <a:gridCol w="867889"/>
                <a:gridCol w="892337"/>
                <a:gridCol w="831217"/>
                <a:gridCol w="941233"/>
              </a:tblGrid>
              <a:tr h="177673">
                <a:tc gridSpan="8">
                  <a:txBody>
                    <a:bodyPr/>
                    <a:lstStyle/>
                    <a:p>
                      <a:pPr algn="ctr" fontAlgn="b"/>
                      <a:r>
                        <a:rPr lang="es-ES" sz="1100" b="1" i="0" u="none" strike="noStrike" dirty="0">
                          <a:solidFill>
                            <a:schemeClr val="accent5">
                              <a:lumMod val="50000"/>
                            </a:schemeClr>
                          </a:solidFill>
                          <a:effectLst/>
                          <a:latin typeface="Calibri"/>
                        </a:rPr>
                        <a:t>ESTABLECIMIENTO/ESTRATEGIA:HOSPITAL DR. E. TORRES G. </a:t>
                      </a:r>
                    </a:p>
                  </a:txBody>
                  <a:tcPr marL="6420" marR="6420" marT="642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77673">
                <a:tc>
                  <a:txBody>
                    <a:bodyPr/>
                    <a:lstStyle/>
                    <a:p>
                      <a:pPr algn="ctr" fontAlgn="t"/>
                      <a:r>
                        <a:rPr lang="es-ES" sz="1100" b="1" i="0" u="none" strike="noStrike">
                          <a:solidFill>
                            <a:schemeClr val="accent5">
                              <a:lumMod val="50000"/>
                            </a:schemeClr>
                          </a:solidFill>
                          <a:effectLst/>
                          <a:latin typeface="Calibri"/>
                        </a:rPr>
                        <a:t>N°</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dirty="0">
                          <a:solidFill>
                            <a:schemeClr val="accent5">
                              <a:lumMod val="50000"/>
                            </a:schemeClr>
                          </a:solidFill>
                          <a:effectLst/>
                          <a:latin typeface="Calibri"/>
                        </a:rPr>
                        <a:t>Indicador de desempeño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Fórmula de Cálculo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Meta</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Ponderación</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PR</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100" b="1" i="0" u="none" strike="noStrike">
                          <a:solidFill>
                            <a:schemeClr val="accent5">
                              <a:lumMod val="50000"/>
                            </a:schemeClr>
                          </a:solidFill>
                          <a:effectLst/>
                          <a:latin typeface="Calibri"/>
                        </a:rPr>
                        <a:t>Ponderado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349320">
                <a:tc rowSpan="2">
                  <a:txBody>
                    <a:bodyPr/>
                    <a:lstStyle/>
                    <a:p>
                      <a:pPr algn="ctr" fontAlgn="t"/>
                      <a:r>
                        <a:rPr lang="es-ES" sz="1100" b="0" i="0" u="none" strike="noStrike">
                          <a:solidFill>
                            <a:schemeClr val="accent5">
                              <a:lumMod val="50000"/>
                            </a:schemeClr>
                          </a:solidFill>
                          <a:effectLst/>
                          <a:latin typeface="Calibri"/>
                        </a:rPr>
                        <a:t>3</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dirty="0">
                          <a:solidFill>
                            <a:schemeClr val="accent5">
                              <a:lumMod val="50000"/>
                            </a:schemeClr>
                          </a:solidFill>
                          <a:effectLst/>
                          <a:latin typeface="Calibri"/>
                        </a:rPr>
                        <a:t>Porcentaje de egresos de maternidades con Lactancia Materna Exclusiva (LME)</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N° de egresos de maternidad con LME</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90,0%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20%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98,2%</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a:solidFill>
                            <a:schemeClr val="accent5">
                              <a:lumMod val="50000"/>
                            </a:schemeClr>
                          </a:solidFill>
                          <a:effectLst/>
                          <a:latin typeface="Calibri"/>
                        </a:rPr>
                        <a:t>20,0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49320">
                <a:tc vMerge="1">
                  <a:txBody>
                    <a:bodyPr/>
                    <a:lstStyle/>
                    <a:p>
                      <a:endParaRPr lang="es-ES"/>
                    </a:p>
                  </a:txBody>
                  <a:tcPr/>
                </a:tc>
                <a:tc vMerge="1">
                  <a:txBody>
                    <a:bodyPr/>
                    <a:lstStyle/>
                    <a:p>
                      <a:endParaRPr lang="es-ES"/>
                    </a:p>
                  </a:txBody>
                  <a:tcPr/>
                </a:tc>
                <a:tc>
                  <a:txBody>
                    <a:bodyPr/>
                    <a:lstStyle/>
                    <a:p>
                      <a:pPr algn="l" fontAlgn="t"/>
                      <a:r>
                        <a:rPr lang="pt-BR" sz="1100" b="0" i="0" u="none" strike="noStrike">
                          <a:solidFill>
                            <a:schemeClr val="accent5">
                              <a:lumMod val="50000"/>
                            </a:schemeClr>
                          </a:solidFill>
                          <a:effectLst/>
                          <a:latin typeface="Calibri"/>
                        </a:rPr>
                        <a:t>N° Total de egresos de maternidad</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520968">
                <a:tc rowSpan="2">
                  <a:txBody>
                    <a:bodyPr/>
                    <a:lstStyle/>
                    <a:p>
                      <a:pPr algn="ctr" fontAlgn="t"/>
                      <a:r>
                        <a:rPr lang="es-ES" sz="1100" b="0" i="0" u="none" strike="noStrike">
                          <a:solidFill>
                            <a:schemeClr val="accent5">
                              <a:lumMod val="50000"/>
                            </a:schemeClr>
                          </a:solidFill>
                          <a:effectLst/>
                          <a:latin typeface="Calibri"/>
                        </a:rPr>
                        <a:t>5</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a:solidFill>
                            <a:schemeClr val="accent5">
                              <a:lumMod val="50000"/>
                            </a:schemeClr>
                          </a:solidFill>
                          <a:effectLst/>
                          <a:latin typeface="Calibri"/>
                        </a:rPr>
                        <a:t>Porcentaje de cumplimiento de programación de consultas de profesionales no médicos de establecimientos hospitalarios de alta y mediana complejidad.</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Total de consultas de profesionales no médicos realizadas</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95,0%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103,2%</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a:solidFill>
                            <a:schemeClr val="accent5">
                              <a:lumMod val="50000"/>
                            </a:schemeClr>
                          </a:solidFill>
                          <a:effectLst/>
                          <a:latin typeface="Calibri"/>
                        </a:rPr>
                        <a:t>10,0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20968">
                <a:tc vMerge="1">
                  <a:txBody>
                    <a:bodyPr/>
                    <a:lstStyle/>
                    <a:p>
                      <a:endParaRPr lang="es-ES"/>
                    </a:p>
                  </a:txBody>
                  <a:tcPr/>
                </a:tc>
                <a:tc vMerge="1">
                  <a:txBody>
                    <a:bodyPr/>
                    <a:lstStyle/>
                    <a:p>
                      <a:endParaRPr lang="es-ES"/>
                    </a:p>
                  </a:txBody>
                  <a:tcPr/>
                </a:tc>
                <a:tc>
                  <a:txBody>
                    <a:bodyPr/>
                    <a:lstStyle/>
                    <a:p>
                      <a:pPr algn="l" fontAlgn="t"/>
                      <a:r>
                        <a:rPr lang="es-ES" sz="1100" b="0" i="0" u="none" strike="noStrike">
                          <a:solidFill>
                            <a:schemeClr val="accent5">
                              <a:lumMod val="50000"/>
                            </a:schemeClr>
                          </a:solidFill>
                          <a:effectLst/>
                          <a:latin typeface="Calibri"/>
                        </a:rPr>
                        <a:t>Total de números de consultas de profesionales no médicos programadas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864262">
                <a:tc rowSpan="2">
                  <a:txBody>
                    <a:bodyPr/>
                    <a:lstStyle/>
                    <a:p>
                      <a:pPr algn="ctr" fontAlgn="t"/>
                      <a:r>
                        <a:rPr lang="es-ES" sz="1100" b="0" i="0" u="none" strike="noStrike" dirty="0">
                          <a:solidFill>
                            <a:schemeClr val="accent5">
                              <a:lumMod val="50000"/>
                            </a:schemeClr>
                          </a:solidFill>
                          <a:effectLst/>
                          <a:latin typeface="Calibri"/>
                        </a:rPr>
                        <a:t>6</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dirty="0">
                          <a:solidFill>
                            <a:schemeClr val="accent5">
                              <a:lumMod val="50000"/>
                            </a:schemeClr>
                          </a:solidFill>
                          <a:effectLst/>
                          <a:latin typeface="Calibri"/>
                        </a:rPr>
                        <a:t>Porcentaje de categorización de Urgencia a través de ESI en las UEH</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N° de paciente categorizados según herramienta ESI en Unidad de Emergencia Hospitalaria, en establecimientos de alta, mediana complejidad</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t"/>
                      <a:r>
                        <a:rPr lang="es-ES" sz="1100" b="0" i="0" u="none" strike="noStrike" dirty="0">
                          <a:solidFill>
                            <a:schemeClr val="accent5">
                              <a:lumMod val="50000"/>
                            </a:schemeClr>
                          </a:solidFill>
                          <a:effectLst/>
                          <a:latin typeface="Calibri"/>
                        </a:rPr>
                        <a:t>90,0%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23,7%</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26,3</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a:solidFill>
                            <a:schemeClr val="accent5">
                              <a:lumMod val="50000"/>
                            </a:schemeClr>
                          </a:solidFill>
                          <a:effectLst/>
                          <a:latin typeface="Calibri"/>
                        </a:rPr>
                        <a:t>2,6</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1035910">
                <a:tc vMerge="1">
                  <a:txBody>
                    <a:bodyPr/>
                    <a:lstStyle/>
                    <a:p>
                      <a:endParaRPr lang="es-ES"/>
                    </a:p>
                  </a:txBody>
                  <a:tcPr/>
                </a:tc>
                <a:tc vMerge="1">
                  <a:txBody>
                    <a:bodyPr/>
                    <a:lstStyle/>
                    <a:p>
                      <a:endParaRPr lang="es-ES"/>
                    </a:p>
                  </a:txBody>
                  <a:tcPr/>
                </a:tc>
                <a:tc>
                  <a:txBody>
                    <a:bodyPr/>
                    <a:lstStyle/>
                    <a:p>
                      <a:pPr algn="l" fontAlgn="t"/>
                      <a:r>
                        <a:rPr lang="es-ES" sz="1100" b="0" i="0" u="none" strike="noStrike" dirty="0">
                          <a:solidFill>
                            <a:schemeClr val="accent5">
                              <a:lumMod val="50000"/>
                            </a:schemeClr>
                          </a:solidFill>
                          <a:effectLst/>
                          <a:latin typeface="Calibri"/>
                        </a:rPr>
                        <a:t>Total de pacientes con consultas de </a:t>
                      </a:r>
                      <a:r>
                        <a:rPr lang="es-ES" sz="1100" b="0" i="0" u="none" strike="noStrike" dirty="0" smtClean="0">
                          <a:solidFill>
                            <a:schemeClr val="accent5">
                              <a:lumMod val="50000"/>
                            </a:schemeClr>
                          </a:solidFill>
                          <a:effectLst/>
                          <a:latin typeface="Calibri"/>
                        </a:rPr>
                        <a:t>Urgencia </a:t>
                      </a:r>
                      <a:r>
                        <a:rPr lang="es-ES" sz="1100" b="0" i="0" u="none" strike="noStrike" dirty="0">
                          <a:solidFill>
                            <a:schemeClr val="accent5">
                              <a:lumMod val="50000"/>
                            </a:schemeClr>
                          </a:solidFill>
                          <a:effectLst/>
                          <a:latin typeface="Calibri"/>
                        </a:rPr>
                        <a:t>realizadas en Unidades de Emergencia Hospitalarias , en establecimientos de alta, mediana complejidad</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77673">
                <a:tc rowSpan="2">
                  <a:txBody>
                    <a:bodyPr/>
                    <a:lstStyle/>
                    <a:p>
                      <a:pPr algn="ctr" fontAlgn="t"/>
                      <a:r>
                        <a:rPr lang="es-ES" sz="1100" b="0" i="0" u="none" strike="noStrike">
                          <a:solidFill>
                            <a:schemeClr val="accent5">
                              <a:lumMod val="50000"/>
                            </a:schemeClr>
                          </a:solidFill>
                          <a:effectLst/>
                          <a:latin typeface="Calibri"/>
                        </a:rPr>
                        <a:t>7</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a:solidFill>
                            <a:schemeClr val="accent5">
                              <a:lumMod val="50000"/>
                            </a:schemeClr>
                          </a:solidFill>
                          <a:effectLst/>
                          <a:latin typeface="Calibri"/>
                        </a:rPr>
                        <a:t>Porcentaje de categorización de Pacientes en Niveles de Riego Dependencia. (No se cuenta con registro HETG, por lo que se toma el dato REM)</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N° DC categorizados</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90,0%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93,6%</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100,0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a:solidFill>
                            <a:schemeClr val="accent5">
                              <a:lumMod val="50000"/>
                            </a:schemeClr>
                          </a:solidFill>
                          <a:effectLst/>
                          <a:latin typeface="Calibri"/>
                        </a:rPr>
                        <a:t>10,0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9320">
                <a:tc vMerge="1">
                  <a:txBody>
                    <a:bodyPr/>
                    <a:lstStyle/>
                    <a:p>
                      <a:endParaRPr lang="es-ES"/>
                    </a:p>
                  </a:txBody>
                  <a:tcPr/>
                </a:tc>
                <a:tc vMerge="1">
                  <a:txBody>
                    <a:bodyPr/>
                    <a:lstStyle/>
                    <a:p>
                      <a:endParaRPr lang="es-ES"/>
                    </a:p>
                  </a:txBody>
                  <a:tcPr/>
                </a:tc>
                <a:tc>
                  <a:txBody>
                    <a:bodyPr/>
                    <a:lstStyle/>
                    <a:p>
                      <a:pPr algn="l" fontAlgn="t"/>
                      <a:r>
                        <a:rPr lang="es-ES" sz="1100" b="0" i="0" u="none" strike="noStrike">
                          <a:solidFill>
                            <a:schemeClr val="accent5">
                              <a:lumMod val="50000"/>
                            </a:schemeClr>
                          </a:solidFill>
                          <a:effectLst/>
                          <a:latin typeface="Calibri"/>
                        </a:rPr>
                        <a:t>N° DC ocupados en camas que se categorizan de lunes a domingo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77673">
                <a:tc rowSpan="2">
                  <a:txBody>
                    <a:bodyPr/>
                    <a:lstStyle/>
                    <a:p>
                      <a:pPr algn="ctr" fontAlgn="t"/>
                      <a:r>
                        <a:rPr lang="es-ES" sz="1100" b="0" i="0" u="none" strike="noStrike">
                          <a:solidFill>
                            <a:schemeClr val="accent5">
                              <a:lumMod val="50000"/>
                            </a:schemeClr>
                          </a:solidFill>
                          <a:effectLst/>
                          <a:latin typeface="Calibri"/>
                        </a:rPr>
                        <a:t>8</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a:solidFill>
                            <a:schemeClr val="accent5">
                              <a:lumMod val="50000"/>
                            </a:schemeClr>
                          </a:solidFill>
                          <a:effectLst/>
                          <a:latin typeface="Calibri"/>
                        </a:rPr>
                        <a:t>Porcentaje de casos con Garantías Explicitas de salud, en lo que se cumplen las garantías del año t.</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100%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98,7%</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98,7</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dirty="0">
                          <a:solidFill>
                            <a:schemeClr val="accent5">
                              <a:lumMod val="50000"/>
                            </a:schemeClr>
                          </a:solidFill>
                          <a:effectLst/>
                          <a:latin typeface="Calibri"/>
                        </a:rPr>
                        <a:t>9,9</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77673">
                <a:tc vMerge="1">
                  <a:txBody>
                    <a:bodyPr/>
                    <a:lstStyle/>
                    <a:p>
                      <a:endParaRPr lang="es-ES"/>
                    </a:p>
                  </a:txBody>
                  <a:tcPr/>
                </a:tc>
                <a:tc vMerge="1">
                  <a:txBody>
                    <a:bodyPr/>
                    <a:lstStyle/>
                    <a:p>
                      <a:endParaRPr lang="es-ES"/>
                    </a:p>
                  </a:txBody>
                  <a:tcPr/>
                </a:tc>
                <a:tc>
                  <a:txBody>
                    <a:bodyPr/>
                    <a:lstStyle/>
                    <a:p>
                      <a:pPr algn="l" fontAlgn="t"/>
                      <a:r>
                        <a:rPr lang="es-ES" sz="1100" b="0" i="0" u="none" strike="noStrike">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77673">
                <a:tc rowSpan="2">
                  <a:txBody>
                    <a:bodyPr/>
                    <a:lstStyle/>
                    <a:p>
                      <a:pPr algn="ctr" fontAlgn="t"/>
                      <a:r>
                        <a:rPr lang="es-ES" sz="1100" b="0" i="0" u="none" strike="noStrike">
                          <a:solidFill>
                            <a:schemeClr val="accent5">
                              <a:lumMod val="50000"/>
                            </a:schemeClr>
                          </a:solidFill>
                          <a:effectLst/>
                          <a:latin typeface="Calibri"/>
                        </a:rPr>
                        <a:t>9</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a:solidFill>
                            <a:schemeClr val="accent5">
                              <a:lumMod val="50000"/>
                            </a:schemeClr>
                          </a:solidFill>
                          <a:effectLst/>
                          <a:latin typeface="Calibri"/>
                        </a:rPr>
                        <a:t>Porcentaje de prestaciones trazadoras de tratamiento GES otorgadas según lo programado de prestaciones trazadoras de tratamiento GES en contrato PPV para el año t</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100%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75,8%</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75,8</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a:solidFill>
                            <a:schemeClr val="accent5">
                              <a:lumMod val="50000"/>
                            </a:schemeClr>
                          </a:solidFill>
                          <a:effectLst/>
                          <a:latin typeface="Calibri"/>
                        </a:rPr>
                        <a:t>7,6</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343295">
                <a:tc vMerge="1">
                  <a:txBody>
                    <a:bodyPr/>
                    <a:lstStyle/>
                    <a:p>
                      <a:endParaRPr lang="es-ES"/>
                    </a:p>
                  </a:txBody>
                  <a:tcPr/>
                </a:tc>
                <a:tc vMerge="1">
                  <a:txBody>
                    <a:bodyPr/>
                    <a:lstStyle/>
                    <a:p>
                      <a:endParaRPr lang="es-ES"/>
                    </a:p>
                  </a:txBody>
                  <a:tcPr/>
                </a:tc>
                <a:tc>
                  <a:txBody>
                    <a:bodyPr/>
                    <a:lstStyle/>
                    <a:p>
                      <a:pPr algn="l" fontAlgn="t"/>
                      <a:r>
                        <a:rPr lang="es-ES" sz="1100" b="0" i="0" u="none" strike="noStrike">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77673">
                <a:tc rowSpan="2">
                  <a:txBody>
                    <a:bodyPr/>
                    <a:lstStyle/>
                    <a:p>
                      <a:pPr algn="ctr" fontAlgn="t"/>
                      <a:r>
                        <a:rPr lang="es-ES" sz="1100" b="0" i="0" u="none" strike="noStrike">
                          <a:solidFill>
                            <a:schemeClr val="accent5">
                              <a:lumMod val="50000"/>
                            </a:schemeClr>
                          </a:solidFill>
                          <a:effectLst/>
                          <a:latin typeface="Calibri"/>
                        </a:rPr>
                        <a:t>10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t"/>
                      <a:r>
                        <a:rPr lang="es-ES" sz="1100" b="0" i="0" u="none" strike="noStrike" dirty="0">
                          <a:solidFill>
                            <a:schemeClr val="accent5">
                              <a:lumMod val="50000"/>
                            </a:schemeClr>
                          </a:solidFill>
                          <a:effectLst/>
                          <a:latin typeface="Calibri"/>
                        </a:rPr>
                        <a:t>Porcentajes de funcionarios regidos por el Estatuto Administrativo, capacitados durante el año 2018 en al menos una (1) actividad de Capacitación pertinente, de los nueve (9) Ejes Estratégicos de Estrategia Nacional de Salud.</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100" b="0" i="0" u="none" strike="noStrike">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50%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t"/>
                      <a:r>
                        <a:rPr lang="es-ES" sz="1100" b="0" i="0" u="none" strike="noStrike">
                          <a:solidFill>
                            <a:schemeClr val="accent5">
                              <a:lumMod val="50000"/>
                            </a:schemeClr>
                          </a:solidFill>
                          <a:effectLst/>
                          <a:latin typeface="Calibri"/>
                        </a:rPr>
                        <a:t>30%</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27,2%</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es-ES" sz="1100" b="0" i="0" u="none" strike="noStrike">
                          <a:solidFill>
                            <a:schemeClr val="accent5">
                              <a:lumMod val="50000"/>
                            </a:schemeClr>
                          </a:solidFill>
                          <a:effectLst/>
                          <a:latin typeface="Calibri"/>
                        </a:rPr>
                        <a:t>54,4</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t"/>
                      <a:r>
                        <a:rPr lang="es-ES" sz="1100" b="0" i="0" u="none" strike="noStrike" dirty="0">
                          <a:solidFill>
                            <a:schemeClr val="accent5">
                              <a:lumMod val="50000"/>
                            </a:schemeClr>
                          </a:solidFill>
                          <a:effectLst/>
                          <a:latin typeface="Calibri"/>
                        </a:rPr>
                        <a:t>16,3</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4942">
                <a:tc vMerge="1">
                  <a:txBody>
                    <a:bodyPr/>
                    <a:lstStyle/>
                    <a:p>
                      <a:endParaRPr lang="es-ES"/>
                    </a:p>
                  </a:txBody>
                  <a:tcPr/>
                </a:tc>
                <a:tc vMerge="1">
                  <a:txBody>
                    <a:bodyPr/>
                    <a:lstStyle/>
                    <a:p>
                      <a:endParaRPr lang="es-ES"/>
                    </a:p>
                  </a:txBody>
                  <a:tcPr/>
                </a:tc>
                <a:tc>
                  <a:txBody>
                    <a:bodyPr/>
                    <a:lstStyle/>
                    <a:p>
                      <a:pPr algn="l" fontAlgn="t"/>
                      <a:r>
                        <a:rPr lang="es-ES" sz="1100" b="0" i="0" u="none" strike="noStrike" dirty="0">
                          <a:solidFill>
                            <a:schemeClr val="accent5">
                              <a:lumMod val="50000"/>
                            </a:schemeClr>
                          </a:solidFill>
                          <a:effectLst/>
                          <a:latin typeface="Calibri"/>
                        </a:rPr>
                        <a:t> </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77673">
                <a:tc>
                  <a:txBody>
                    <a:bodyPr/>
                    <a:lstStyle/>
                    <a:p>
                      <a:pPr algn="ctr" fontAlgn="t"/>
                      <a:endParaRPr lang="es-ES" sz="1100" b="0" i="0" u="none" strike="noStrike">
                        <a:solidFill>
                          <a:schemeClr val="accent5">
                            <a:lumMod val="50000"/>
                          </a:schemeClr>
                        </a:solidFill>
                        <a:effectLst/>
                        <a:latin typeface="Calibri"/>
                      </a:endParaRPr>
                    </a:p>
                  </a:txBody>
                  <a:tcPr marL="6420" marR="6420" marT="642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100" b="0" i="0" u="none" strike="noStrike" dirty="0">
                        <a:solidFill>
                          <a:schemeClr val="accent5">
                            <a:lumMod val="50000"/>
                          </a:schemeClr>
                        </a:solidFill>
                        <a:effectLst/>
                        <a:latin typeface="Calibri"/>
                      </a:endParaRPr>
                    </a:p>
                  </a:txBody>
                  <a:tcPr marL="6420" marR="6420" marT="642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t"/>
                      <a:r>
                        <a:rPr lang="es-ES" sz="1100" b="1" i="0" u="none" strike="noStrike">
                          <a:solidFill>
                            <a:schemeClr val="accent5">
                              <a:lumMod val="50000"/>
                            </a:schemeClr>
                          </a:solidFill>
                          <a:effectLst/>
                          <a:latin typeface="Calibri"/>
                        </a:rPr>
                        <a:t>Resultado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es-ES" sz="1100" b="1" i="0" u="none" strike="noStrike">
                          <a:solidFill>
                            <a:schemeClr val="accent5">
                              <a:lumMod val="50000"/>
                            </a:schemeClr>
                          </a:solidFill>
                          <a:effectLst/>
                          <a:latin typeface="Calibri"/>
                        </a:rPr>
                        <a:t>76,4</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r h="177673">
                <a:tc>
                  <a:txBody>
                    <a:bodyPr/>
                    <a:lstStyle/>
                    <a:p>
                      <a:pPr algn="ctr" fontAlgn="t"/>
                      <a:endParaRPr lang="es-ES" sz="1100" b="0" i="0" u="none" strike="noStrike">
                        <a:solidFill>
                          <a:schemeClr val="accent5">
                            <a:lumMod val="50000"/>
                          </a:schemeClr>
                        </a:solidFill>
                        <a:effectLst/>
                        <a:latin typeface="Calibri"/>
                      </a:endParaRPr>
                    </a:p>
                  </a:txBody>
                  <a:tcPr marL="6420" marR="6420" marT="6420" marB="0">
                    <a:lnL>
                      <a:noFill/>
                    </a:lnL>
                    <a:lnR>
                      <a:noFill/>
                    </a:lnR>
                    <a:lnT>
                      <a:noFill/>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a:noFill/>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a:noFill/>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a:noFill/>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a:noFill/>
                    </a:lnR>
                    <a:lnT>
                      <a:noFill/>
                    </a:lnT>
                    <a:lnB>
                      <a:noFill/>
                    </a:lnB>
                  </a:tcPr>
                </a:tc>
                <a:tc>
                  <a:txBody>
                    <a:bodyPr/>
                    <a:lstStyle/>
                    <a:p>
                      <a:pPr algn="l" fontAlgn="t"/>
                      <a:endParaRPr lang="es-ES" sz="1100" b="0" i="0" u="none" strike="noStrike">
                        <a:solidFill>
                          <a:schemeClr val="accent5">
                            <a:lumMod val="50000"/>
                          </a:schemeClr>
                        </a:solidFill>
                        <a:effectLst/>
                        <a:latin typeface="Calibri"/>
                      </a:endParaRPr>
                    </a:p>
                  </a:txBody>
                  <a:tcPr marL="6420" marR="6420" marT="6420"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s-ES" sz="1100" b="1" i="0" u="none" strike="noStrike">
                          <a:solidFill>
                            <a:schemeClr val="accent5">
                              <a:lumMod val="50000"/>
                            </a:schemeClr>
                          </a:solidFill>
                          <a:effectLst/>
                          <a:latin typeface="Calibri"/>
                        </a:rPr>
                        <a:t>Tramo</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es-ES" sz="1100" b="1" i="0" u="none" strike="noStrike" dirty="0">
                          <a:solidFill>
                            <a:schemeClr val="accent5">
                              <a:lumMod val="50000"/>
                            </a:schemeClr>
                          </a:solidFill>
                          <a:effectLst/>
                          <a:latin typeface="Calibri"/>
                        </a:rPr>
                        <a:t>2</a:t>
                      </a:r>
                    </a:p>
                  </a:txBody>
                  <a:tcPr marL="6420" marR="6420" marT="64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bl>
          </a:graphicData>
        </a:graphic>
      </p:graphicFrame>
    </p:spTree>
    <p:extLst>
      <p:ext uri="{BB962C8B-B14F-4D97-AF65-F5344CB8AC3E}">
        <p14:creationId xmlns:p14="http://schemas.microsoft.com/office/powerpoint/2010/main" val="38047252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1497995048"/>
              </p:ext>
            </p:extLst>
          </p:nvPr>
        </p:nvGraphicFramePr>
        <p:xfrm>
          <a:off x="935750" y="63500"/>
          <a:ext cx="10938749" cy="6700923"/>
        </p:xfrm>
        <a:graphic>
          <a:graphicData uri="http://schemas.openxmlformats.org/drawingml/2006/table">
            <a:tbl>
              <a:tblPr/>
              <a:tblGrid>
                <a:gridCol w="852513"/>
                <a:gridCol w="2770117"/>
                <a:gridCol w="2618760"/>
                <a:gridCol w="983469"/>
                <a:gridCol w="1268157"/>
                <a:gridCol w="750542"/>
                <a:gridCol w="711721"/>
                <a:gridCol w="983470"/>
              </a:tblGrid>
              <a:tr h="182974">
                <a:tc gridSpan="8">
                  <a:txBody>
                    <a:bodyPr/>
                    <a:lstStyle/>
                    <a:p>
                      <a:pPr algn="ctr" fontAlgn="t"/>
                      <a:r>
                        <a:rPr lang="es-ES" sz="1200" b="1" i="0" u="none" strike="noStrike" dirty="0">
                          <a:solidFill>
                            <a:schemeClr val="accent5">
                              <a:lumMod val="50000"/>
                            </a:schemeClr>
                          </a:solidFill>
                          <a:effectLst/>
                          <a:latin typeface="Calibri"/>
                        </a:rPr>
                        <a:t>ESTABLECIMIENTO/ESTRATEGIA: CGU DR. HECTOR REYNO</a:t>
                      </a:r>
                    </a:p>
                  </a:txBody>
                  <a:tcPr marL="6835" marR="6835" marT="6835" marB="0">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82974">
                <a:tc>
                  <a:txBody>
                    <a:bodyPr/>
                    <a:lstStyle/>
                    <a:p>
                      <a:pPr algn="ctr" fontAlgn="t"/>
                      <a:r>
                        <a:rPr lang="es-ES" sz="1200" b="1" i="0" u="none" strike="noStrike">
                          <a:solidFill>
                            <a:schemeClr val="accent5">
                              <a:lumMod val="50000"/>
                            </a:schemeClr>
                          </a:solidFill>
                          <a:effectLst/>
                          <a:latin typeface="Calibri"/>
                        </a:rPr>
                        <a:t>N°</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Indicador de desempeño</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Fórmula de Cálculo</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Meta</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Ponderación</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PR</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t"/>
                      <a:r>
                        <a:rPr lang="es-ES" sz="1200" b="1" i="0" u="none" strike="noStrike">
                          <a:solidFill>
                            <a:schemeClr val="accent5">
                              <a:lumMod val="50000"/>
                            </a:schemeClr>
                          </a:solidFill>
                          <a:effectLst/>
                          <a:latin typeface="Calibri"/>
                        </a:rPr>
                        <a:t>Ponderado</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064882">
                <a:tc rowSpan="2">
                  <a:txBody>
                    <a:bodyPr/>
                    <a:lstStyle/>
                    <a:p>
                      <a:pPr algn="ctr" fontAlgn="ctr"/>
                      <a:r>
                        <a:rPr lang="es-ES" sz="1200" b="0" i="0" u="none" strike="noStrike">
                          <a:solidFill>
                            <a:schemeClr val="accent5">
                              <a:lumMod val="50000"/>
                            </a:schemeClr>
                          </a:solidFill>
                          <a:effectLst/>
                          <a:latin typeface="Calibri"/>
                        </a:rPr>
                        <a:t>1</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es-ES" sz="1200" b="0" i="0" u="none" strike="noStrike" dirty="0">
                          <a:solidFill>
                            <a:schemeClr val="accent5">
                              <a:lumMod val="50000"/>
                            </a:schemeClr>
                          </a:solidFill>
                          <a:effectLst/>
                          <a:latin typeface="Calibri"/>
                        </a:rPr>
                        <a:t>Porcentaje de pacientes </a:t>
                      </a:r>
                      <a:r>
                        <a:rPr lang="es-ES" sz="1200" b="0" i="0" u="none" strike="noStrike" dirty="0" err="1">
                          <a:solidFill>
                            <a:schemeClr val="accent5">
                              <a:lumMod val="50000"/>
                            </a:schemeClr>
                          </a:solidFill>
                          <a:effectLst/>
                          <a:latin typeface="Calibri"/>
                        </a:rPr>
                        <a:t>diabeticos</a:t>
                      </a:r>
                      <a:r>
                        <a:rPr lang="es-ES" sz="1200" b="0" i="0" u="none" strike="noStrike" dirty="0">
                          <a:solidFill>
                            <a:schemeClr val="accent5">
                              <a:lumMod val="50000"/>
                            </a:schemeClr>
                          </a:solidFill>
                          <a:effectLst/>
                          <a:latin typeface="Calibri"/>
                        </a:rPr>
                        <a:t> compensados bajo control en el grupo de 15 y más años en el nivel primario</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200" b="0" i="0" u="none" strike="noStrike">
                          <a:solidFill>
                            <a:schemeClr val="accent5">
                              <a:lumMod val="50000"/>
                            </a:schemeClr>
                          </a:solidFill>
                          <a:effectLst/>
                          <a:latin typeface="Calibri"/>
                        </a:rPr>
                        <a:t>N°de personas con DM2 de 15 a 79 años con Hemoglobina Glicosilada bajo 7%,  más el N° de personas con DM2 de 80 y más años con Hemoglobina Glicosilada bajo el 8%, según ultimo control vigente, en los ultimos 12 meses</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45,0%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20%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56,7%</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100,0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es-ES" sz="1200" b="0" i="0" u="none" strike="noStrike">
                          <a:solidFill>
                            <a:schemeClr val="accent5">
                              <a:lumMod val="50000"/>
                            </a:schemeClr>
                          </a:solidFill>
                          <a:effectLst/>
                          <a:latin typeface="Calibri"/>
                        </a:rPr>
                        <a:t>20,0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25591">
                <a:tc vMerge="1">
                  <a:txBody>
                    <a:bodyPr/>
                    <a:lstStyle/>
                    <a:p>
                      <a:endParaRPr lang="es-ES"/>
                    </a:p>
                  </a:txBody>
                  <a:tcPr/>
                </a:tc>
                <a:tc vMerge="1">
                  <a:txBody>
                    <a:bodyPr/>
                    <a:lstStyle/>
                    <a:p>
                      <a:endParaRPr lang="es-ES"/>
                    </a:p>
                  </a:txBody>
                  <a:tcPr/>
                </a:tc>
                <a:tc>
                  <a:txBody>
                    <a:bodyPr/>
                    <a:lstStyle/>
                    <a:p>
                      <a:pPr algn="l" fontAlgn="ctr"/>
                      <a:r>
                        <a:rPr lang="es-ES" sz="1200" b="0" i="0" u="none" strike="noStrike">
                          <a:solidFill>
                            <a:schemeClr val="accent5">
                              <a:lumMod val="50000"/>
                            </a:schemeClr>
                          </a:solidFill>
                          <a:effectLst/>
                          <a:latin typeface="Calibri"/>
                        </a:rPr>
                        <a:t>Total de pacientes diabeticos de 15 y más años bajo control en el nivel primario.</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064882">
                <a:tc rowSpan="2">
                  <a:txBody>
                    <a:bodyPr/>
                    <a:lstStyle/>
                    <a:p>
                      <a:pPr algn="ctr" fontAlgn="ctr"/>
                      <a:r>
                        <a:rPr lang="es-ES" sz="1200" b="0" i="0" u="none" strike="noStrike">
                          <a:solidFill>
                            <a:schemeClr val="accent5">
                              <a:lumMod val="50000"/>
                            </a:schemeClr>
                          </a:solidFill>
                          <a:effectLst/>
                          <a:latin typeface="Calibri"/>
                        </a:rPr>
                        <a:t>2</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es-ES" sz="1200" b="0" i="0" u="none" strike="noStrike">
                          <a:solidFill>
                            <a:schemeClr val="accent5">
                              <a:lumMod val="50000"/>
                            </a:schemeClr>
                          </a:solidFill>
                          <a:effectLst/>
                          <a:latin typeface="Calibri"/>
                        </a:rPr>
                        <a:t>Porcentaje Pacientes hipertensos compensados bajo control en el grupo de 15 y más años en el nivel primario</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200" b="0" i="0" u="none" strike="noStrike">
                          <a:solidFill>
                            <a:schemeClr val="accent5">
                              <a:lumMod val="50000"/>
                            </a:schemeClr>
                          </a:solidFill>
                          <a:effectLst/>
                          <a:latin typeface="Calibri"/>
                        </a:rPr>
                        <a:t>N° personas hipertensas de 15-79 años con presión arterial &lt;140/90 mmHg. Más N° personas hipertensas de 80 y más años con presión arterial &lt;150/90 mmHg. Según último control vigente, en los ultimos 12 meses.</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68,0%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20%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66,5%</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97,7</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es-ES" sz="1200" b="0" i="0" u="none" strike="noStrike">
                          <a:solidFill>
                            <a:schemeClr val="accent5">
                              <a:lumMod val="50000"/>
                            </a:schemeClr>
                          </a:solidFill>
                          <a:effectLst/>
                          <a:latin typeface="Calibri"/>
                        </a:rPr>
                        <a:t>19,5</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35737">
                <a:tc vMerge="1">
                  <a:txBody>
                    <a:bodyPr/>
                    <a:lstStyle/>
                    <a:p>
                      <a:endParaRPr lang="es-ES"/>
                    </a:p>
                  </a:txBody>
                  <a:tcPr/>
                </a:tc>
                <a:tc vMerge="1">
                  <a:txBody>
                    <a:bodyPr/>
                    <a:lstStyle/>
                    <a:p>
                      <a:endParaRPr lang="es-ES"/>
                    </a:p>
                  </a:txBody>
                  <a:tcPr/>
                </a:tc>
                <a:tc>
                  <a:txBody>
                    <a:bodyPr/>
                    <a:lstStyle/>
                    <a:p>
                      <a:pPr algn="l" fontAlgn="ctr"/>
                      <a:r>
                        <a:rPr lang="es-ES" sz="1200" b="0" i="0" u="none" strike="noStrike" dirty="0">
                          <a:solidFill>
                            <a:schemeClr val="accent5">
                              <a:lumMod val="50000"/>
                            </a:schemeClr>
                          </a:solidFill>
                          <a:effectLst/>
                          <a:latin typeface="Calibri"/>
                        </a:rPr>
                        <a:t>total de pacientes hipertensos de 15 y más años bajo control en el nivel primario.</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535737">
                <a:tc rowSpan="2">
                  <a:txBody>
                    <a:bodyPr/>
                    <a:lstStyle/>
                    <a:p>
                      <a:pPr algn="ctr" fontAlgn="ctr"/>
                      <a:r>
                        <a:rPr lang="es-ES" sz="1200" b="0" i="0" u="none" strike="noStrike">
                          <a:solidFill>
                            <a:schemeClr val="accent5">
                              <a:lumMod val="50000"/>
                            </a:schemeClr>
                          </a:solidFill>
                          <a:effectLst/>
                          <a:latin typeface="Calibri"/>
                        </a:rPr>
                        <a:t>4</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es-ES" sz="1200" b="0" i="0" u="none" strike="noStrike">
                          <a:solidFill>
                            <a:schemeClr val="accent5">
                              <a:lumMod val="50000"/>
                            </a:schemeClr>
                          </a:solidFill>
                          <a:effectLst/>
                          <a:latin typeface="Calibri"/>
                        </a:rPr>
                        <a:t>Porcentaje de Evaluación anual de los pies en personas con Diabetes bajo control de 15 y más años, en el año t.</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200" b="0" i="0" u="none" strike="noStrike">
                          <a:solidFill>
                            <a:schemeClr val="accent5">
                              <a:lumMod val="50000"/>
                            </a:schemeClr>
                          </a:solidFill>
                          <a:effectLst/>
                          <a:latin typeface="Calibri"/>
                        </a:rPr>
                        <a:t>N° personas con diabetes bajo control de 15 y más años con una evaluación de pie, vigente en el año t</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90,0%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10%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70,6%</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78,4</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es-ES" sz="1200" b="0" i="0" u="none" strike="noStrike" dirty="0">
                          <a:solidFill>
                            <a:schemeClr val="accent5">
                              <a:lumMod val="50000"/>
                            </a:schemeClr>
                          </a:solidFill>
                          <a:effectLst/>
                          <a:latin typeface="Calibri"/>
                        </a:rPr>
                        <a:t>7,8</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359355">
                <a:tc vMerge="1">
                  <a:txBody>
                    <a:bodyPr/>
                    <a:lstStyle/>
                    <a:p>
                      <a:endParaRPr lang="es-ES"/>
                    </a:p>
                  </a:txBody>
                  <a:tcPr/>
                </a:tc>
                <a:tc vMerge="1">
                  <a:txBody>
                    <a:bodyPr/>
                    <a:lstStyle/>
                    <a:p>
                      <a:endParaRPr lang="es-ES"/>
                    </a:p>
                  </a:txBody>
                  <a:tcPr/>
                </a:tc>
                <a:tc>
                  <a:txBody>
                    <a:bodyPr/>
                    <a:lstStyle/>
                    <a:p>
                      <a:pPr algn="l" fontAlgn="ctr"/>
                      <a:r>
                        <a:rPr lang="es-ES" sz="1200" b="0" i="0" u="none" strike="noStrike">
                          <a:solidFill>
                            <a:schemeClr val="accent5">
                              <a:lumMod val="50000"/>
                            </a:schemeClr>
                          </a:solidFill>
                          <a:effectLst/>
                          <a:latin typeface="Calibri"/>
                        </a:rPr>
                        <a:t>N° total de personas diabéticas de 15 y más años bajo control en el año t. *100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182974">
                <a:tc rowSpan="2">
                  <a:txBody>
                    <a:bodyPr/>
                    <a:lstStyle/>
                    <a:p>
                      <a:pPr algn="ctr" fontAlgn="ctr"/>
                      <a:r>
                        <a:rPr lang="es-ES" sz="1200" b="0" i="0" u="none" strike="noStrike">
                          <a:solidFill>
                            <a:schemeClr val="accent5">
                              <a:lumMod val="50000"/>
                            </a:schemeClr>
                          </a:solidFill>
                          <a:effectLst/>
                          <a:latin typeface="Calibri"/>
                        </a:rPr>
                        <a:t>8</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es-ES" sz="1200" b="0" i="0" u="none" strike="noStrike">
                          <a:solidFill>
                            <a:schemeClr val="accent5">
                              <a:lumMod val="50000"/>
                            </a:schemeClr>
                          </a:solidFill>
                          <a:effectLst/>
                          <a:latin typeface="Calibri"/>
                        </a:rPr>
                        <a:t>Porcentaje de casos con Garantías Explicitas de salud, en lo que se cumplen las garantías del año t.</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200" b="0" i="0" u="none" strike="noStrike">
                          <a:solidFill>
                            <a:schemeClr val="accent5">
                              <a:lumMod val="50000"/>
                            </a:schemeClr>
                          </a:solidFill>
                          <a:effectLst/>
                          <a:latin typeface="Calibri"/>
                        </a:rPr>
                        <a:t> </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100%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20%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99,8%</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99,8</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es-ES" sz="1200" b="0" i="0" u="none" strike="noStrike">
                          <a:solidFill>
                            <a:schemeClr val="accent5">
                              <a:lumMod val="50000"/>
                            </a:schemeClr>
                          </a:solidFill>
                          <a:effectLst/>
                          <a:latin typeface="Calibri"/>
                        </a:rPr>
                        <a:t>20,0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52763">
                <a:tc vMerge="1">
                  <a:txBody>
                    <a:bodyPr/>
                    <a:lstStyle/>
                    <a:p>
                      <a:endParaRPr lang="es-ES"/>
                    </a:p>
                  </a:txBody>
                  <a:tcPr/>
                </a:tc>
                <a:tc vMerge="1">
                  <a:txBody>
                    <a:bodyPr/>
                    <a:lstStyle/>
                    <a:p>
                      <a:endParaRPr lang="es-ES"/>
                    </a:p>
                  </a:txBody>
                  <a:tcPr/>
                </a:tc>
                <a:tc>
                  <a:txBody>
                    <a:bodyPr/>
                    <a:lstStyle/>
                    <a:p>
                      <a:pPr algn="l" fontAlgn="ctr"/>
                      <a:r>
                        <a:rPr lang="es-ES" sz="1200" b="0" i="0" u="none" strike="noStrike">
                          <a:solidFill>
                            <a:schemeClr val="accent5">
                              <a:lumMod val="50000"/>
                            </a:schemeClr>
                          </a:solidFill>
                          <a:effectLst/>
                          <a:latin typeface="Calibri"/>
                        </a:rPr>
                        <a:t> </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219896">
                <a:tc rowSpan="2">
                  <a:txBody>
                    <a:bodyPr/>
                    <a:lstStyle/>
                    <a:p>
                      <a:pPr algn="ctr" fontAlgn="ctr"/>
                      <a:r>
                        <a:rPr lang="es-ES" sz="1200" b="0" i="0" u="none" strike="noStrike">
                          <a:solidFill>
                            <a:schemeClr val="accent5">
                              <a:lumMod val="50000"/>
                            </a:schemeClr>
                          </a:solidFill>
                          <a:effectLst/>
                          <a:latin typeface="Calibri"/>
                        </a:rPr>
                        <a:t>10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l" fontAlgn="ctr"/>
                      <a:r>
                        <a:rPr lang="es-ES" sz="1200" b="0" i="0" u="none" strike="noStrike">
                          <a:solidFill>
                            <a:schemeClr val="accent5">
                              <a:lumMod val="50000"/>
                            </a:schemeClr>
                          </a:solidFill>
                          <a:effectLst/>
                          <a:latin typeface="Calibri"/>
                        </a:rPr>
                        <a:t>Porcentajes de funcionarios regidos por el Estatuto Administrativo, capacitados durante el año 2018 en al menos una (1) actividad de Capacitación pertinente, de los nueve (9) Ejes Estratégicos de Estrategia Nacional de Salud.</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200" b="0" i="0" u="none" strike="noStrike">
                          <a:solidFill>
                            <a:schemeClr val="accent5">
                              <a:lumMod val="50000"/>
                            </a:schemeClr>
                          </a:solidFill>
                          <a:effectLst/>
                          <a:latin typeface="Calibri"/>
                        </a:rPr>
                        <a:t> </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5F5F5"/>
                    </a:solidFill>
                  </a:tcPr>
                </a:tc>
                <a:tc rowSpan="2">
                  <a:txBody>
                    <a:bodyPr/>
                    <a:lstStyle/>
                    <a:p>
                      <a:pPr algn="ctr" fontAlgn="ctr"/>
                      <a:r>
                        <a:rPr lang="es-ES" sz="1200" b="0" i="0" u="none" strike="noStrike">
                          <a:solidFill>
                            <a:schemeClr val="accent5">
                              <a:lumMod val="50000"/>
                            </a:schemeClr>
                          </a:solidFill>
                          <a:effectLst/>
                          <a:latin typeface="Calibri"/>
                        </a:rPr>
                        <a:t>50,0%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dirty="0">
                          <a:solidFill>
                            <a:schemeClr val="accent5">
                              <a:lumMod val="50000"/>
                            </a:schemeClr>
                          </a:solidFill>
                          <a:effectLst/>
                          <a:latin typeface="Calibri"/>
                        </a:rPr>
                        <a:t>30%</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22,5%</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s-ES" sz="1200" b="0" i="0" u="none" strike="noStrike">
                          <a:solidFill>
                            <a:schemeClr val="accent5">
                              <a:lumMod val="50000"/>
                            </a:schemeClr>
                          </a:solidFill>
                          <a:effectLst/>
                          <a:latin typeface="Calibri"/>
                        </a:rPr>
                        <a:t>44,9</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es-ES" sz="1200" b="0" i="0" u="none" strike="noStrike">
                          <a:solidFill>
                            <a:schemeClr val="accent5">
                              <a:lumMod val="50000"/>
                            </a:schemeClr>
                          </a:solidFill>
                          <a:effectLst/>
                          <a:latin typeface="Calibri"/>
                        </a:rPr>
                        <a:t>13,5</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4985">
                <a:tc vMerge="1">
                  <a:txBody>
                    <a:bodyPr/>
                    <a:lstStyle/>
                    <a:p>
                      <a:endParaRPr lang="es-ES"/>
                    </a:p>
                  </a:txBody>
                  <a:tcPr/>
                </a:tc>
                <a:tc vMerge="1">
                  <a:txBody>
                    <a:bodyPr/>
                    <a:lstStyle/>
                    <a:p>
                      <a:endParaRPr lang="es-ES"/>
                    </a:p>
                  </a:txBody>
                  <a:tcPr/>
                </a:tc>
                <a:tc>
                  <a:txBody>
                    <a:bodyPr/>
                    <a:lstStyle/>
                    <a:p>
                      <a:pPr algn="l" fontAlgn="ctr"/>
                      <a:r>
                        <a:rPr lang="es-ES" sz="1200" b="0" i="0" u="none" strike="noStrike">
                          <a:solidFill>
                            <a:schemeClr val="accent5">
                              <a:lumMod val="50000"/>
                            </a:schemeClr>
                          </a:solidFill>
                          <a:effectLst/>
                          <a:latin typeface="Calibri"/>
                        </a:rPr>
                        <a:t> </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5F5F5"/>
                    </a:solidFill>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r>
              <a:tr h="254822">
                <a:tc>
                  <a:txBody>
                    <a:bodyPr/>
                    <a:lstStyle/>
                    <a:p>
                      <a:pPr algn="ctr"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ES" sz="1200" b="1" i="0" u="none" strike="noStrike">
                          <a:solidFill>
                            <a:schemeClr val="accent5">
                              <a:lumMod val="50000"/>
                            </a:schemeClr>
                          </a:solidFill>
                          <a:effectLst/>
                          <a:latin typeface="Calibri"/>
                        </a:rPr>
                        <a:t>Resultado</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es-ES" sz="1200" b="1" i="0" u="none" strike="noStrike">
                          <a:solidFill>
                            <a:schemeClr val="accent5">
                              <a:lumMod val="50000"/>
                            </a:schemeClr>
                          </a:solidFill>
                          <a:effectLst/>
                          <a:latin typeface="Calibri"/>
                        </a:rPr>
                        <a:t>80,8</a:t>
                      </a:r>
                    </a:p>
                  </a:txBody>
                  <a:tcPr marL="6835" marR="6835" marT="68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182974">
                <a:tc>
                  <a:txBody>
                    <a:bodyPr/>
                    <a:lstStyle/>
                    <a:p>
                      <a:pPr algn="ctr"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a:noFill/>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a:noFill/>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a:noFill/>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a:noFill/>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a:noFill/>
                    </a:lnR>
                    <a:lnT>
                      <a:noFill/>
                    </a:lnT>
                    <a:lnB>
                      <a:noFill/>
                    </a:lnB>
                  </a:tcPr>
                </a:tc>
                <a:tc>
                  <a:txBody>
                    <a:bodyPr/>
                    <a:lstStyle/>
                    <a:p>
                      <a:pPr algn="l" fontAlgn="b"/>
                      <a:endParaRPr lang="es-ES" sz="1200" b="0" i="0" u="none" strike="noStrike">
                        <a:solidFill>
                          <a:schemeClr val="accent5">
                            <a:lumMod val="50000"/>
                          </a:schemeClr>
                        </a:solidFill>
                        <a:effectLst/>
                        <a:latin typeface="Calibri"/>
                      </a:endParaRPr>
                    </a:p>
                  </a:txBody>
                  <a:tcPr marL="6835" marR="6835" marT="683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s-ES" sz="1200" b="1" i="0" u="none" strike="noStrike">
                          <a:solidFill>
                            <a:schemeClr val="accent5">
                              <a:lumMod val="50000"/>
                            </a:schemeClr>
                          </a:solidFill>
                          <a:effectLst/>
                          <a:latin typeface="Calibri"/>
                        </a:rPr>
                        <a:t>Tramo</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ctr" fontAlgn="t"/>
                      <a:r>
                        <a:rPr lang="es-ES" sz="1200" b="1" i="0" u="none" strike="noStrike" dirty="0">
                          <a:solidFill>
                            <a:schemeClr val="accent5">
                              <a:lumMod val="50000"/>
                            </a:schemeClr>
                          </a:solidFill>
                          <a:effectLst/>
                          <a:latin typeface="Calibri"/>
                        </a:rPr>
                        <a:t>2</a:t>
                      </a:r>
                    </a:p>
                  </a:txBody>
                  <a:tcPr marL="6835" marR="6835" marT="683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r>
            </a:tbl>
          </a:graphicData>
        </a:graphic>
      </p:graphicFrame>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1124744" y="2563812"/>
            <a:ext cx="3140075"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8256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777" y="5168900"/>
            <a:ext cx="3895725"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2 Tabla"/>
          <p:cNvGraphicFramePr>
            <a:graphicFrameLocks noGrp="1"/>
          </p:cNvGraphicFramePr>
          <p:nvPr>
            <p:extLst>
              <p:ext uri="{D42A27DB-BD31-4B8C-83A1-F6EECF244321}">
                <p14:modId xmlns:p14="http://schemas.microsoft.com/office/powerpoint/2010/main" val="2310142492"/>
              </p:ext>
            </p:extLst>
          </p:nvPr>
        </p:nvGraphicFramePr>
        <p:xfrm>
          <a:off x="649653" y="1485900"/>
          <a:ext cx="10642600" cy="1854201"/>
        </p:xfrm>
        <a:graphic>
          <a:graphicData uri="http://schemas.openxmlformats.org/drawingml/2006/table">
            <a:tbl>
              <a:tblPr firstRow="1" firstCol="1" bandRow="1"/>
              <a:tblGrid>
                <a:gridCol w="3260687"/>
                <a:gridCol w="3786648"/>
                <a:gridCol w="3595265"/>
              </a:tblGrid>
              <a:tr h="381209">
                <a:tc>
                  <a:txBody>
                    <a:bodyPr/>
                    <a:lstStyle/>
                    <a:p>
                      <a:pPr algn="ctr">
                        <a:lnSpc>
                          <a:spcPct val="107000"/>
                        </a:lnSpc>
                        <a:spcAft>
                          <a:spcPts val="800"/>
                        </a:spcAft>
                      </a:pPr>
                      <a:r>
                        <a:rPr lang="es-ES_tradnl" sz="1600" b="1" dirty="0" smtClean="0">
                          <a:solidFill>
                            <a:schemeClr val="accent5">
                              <a:lumMod val="50000"/>
                            </a:schemeClr>
                          </a:solidFill>
                          <a:effectLst/>
                          <a:latin typeface="+mn-lt"/>
                          <a:ea typeface="MS Mincho"/>
                          <a:cs typeface="Times New Roman"/>
                        </a:rPr>
                        <a:t>CORTE</a:t>
                      </a:r>
                      <a:endParaRPr lang="es-ES" sz="1600" b="1"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b="1" dirty="0" smtClean="0">
                          <a:solidFill>
                            <a:schemeClr val="accent5">
                              <a:lumMod val="50000"/>
                            </a:schemeClr>
                          </a:solidFill>
                          <a:effectLst/>
                          <a:latin typeface="+mn-lt"/>
                          <a:ea typeface="MS Mincho"/>
                          <a:cs typeface="Times New Roman"/>
                        </a:rPr>
                        <a:t>CUMPLIMIENTO CON REPROGRAMACIÓN  </a:t>
                      </a:r>
                      <a:endParaRPr lang="es-ES" sz="1600" b="1"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b="1" dirty="0" smtClean="0">
                          <a:solidFill>
                            <a:schemeClr val="accent5">
                              <a:lumMod val="50000"/>
                            </a:schemeClr>
                          </a:solidFill>
                          <a:effectLst/>
                          <a:latin typeface="+mn-lt"/>
                          <a:ea typeface="MS Mincho"/>
                          <a:cs typeface="Times New Roman"/>
                        </a:rPr>
                        <a:t>CUMPLIMIENTO AL CORTE</a:t>
                      </a:r>
                      <a:endParaRPr lang="es-ES" sz="1600" b="1"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248">
                <a:tc>
                  <a:txBody>
                    <a:bodyPr/>
                    <a:lstStyle/>
                    <a:p>
                      <a:pPr algn="ctr">
                        <a:lnSpc>
                          <a:spcPct val="107000"/>
                        </a:lnSpc>
                        <a:spcAft>
                          <a:spcPts val="800"/>
                        </a:spcAft>
                      </a:pPr>
                      <a:r>
                        <a:rPr lang="es-ES_tradnl" sz="1600" dirty="0">
                          <a:solidFill>
                            <a:schemeClr val="accent5">
                              <a:lumMod val="50000"/>
                            </a:schemeClr>
                          </a:solidFill>
                          <a:effectLst/>
                          <a:latin typeface="+mn-lt"/>
                          <a:ea typeface="MS Mincho"/>
                          <a:cs typeface="Times New Roman"/>
                        </a:rPr>
                        <a:t>Primero</a:t>
                      </a:r>
                      <a:endParaRPr lang="es-ES" sz="1600"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100 %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81.48 %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248">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Segundo</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100 %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64.71 %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248">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Tercer a la fecha</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100 %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75.00 %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248">
                <a:tc>
                  <a:txBody>
                    <a:bodyPr/>
                    <a:lstStyle/>
                    <a:p>
                      <a:pPr algn="ctr">
                        <a:lnSpc>
                          <a:spcPct val="107000"/>
                        </a:lnSpc>
                        <a:spcAft>
                          <a:spcPts val="800"/>
                        </a:spcAft>
                      </a:pPr>
                      <a:r>
                        <a:rPr lang="es-ES_tradnl" sz="1600" dirty="0">
                          <a:solidFill>
                            <a:schemeClr val="accent5">
                              <a:lumMod val="50000"/>
                            </a:schemeClr>
                          </a:solidFill>
                          <a:effectLst/>
                          <a:latin typeface="+mn-lt"/>
                          <a:ea typeface="MS Mincho"/>
                          <a:cs typeface="Times New Roman"/>
                        </a:rPr>
                        <a:t>Resumen Anual</a:t>
                      </a:r>
                      <a:endParaRPr lang="es-ES" sz="1600"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a:solidFill>
                            <a:schemeClr val="accent5">
                              <a:lumMod val="50000"/>
                            </a:schemeClr>
                          </a:solidFill>
                          <a:effectLst/>
                          <a:latin typeface="+mn-lt"/>
                          <a:ea typeface="MS Mincho"/>
                          <a:cs typeface="Times New Roman"/>
                        </a:rPr>
                        <a:t>100 %</a:t>
                      </a:r>
                      <a:endParaRPr lang="es-ES" sz="160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ES_tradnl" sz="1600" dirty="0">
                          <a:solidFill>
                            <a:schemeClr val="accent5">
                              <a:lumMod val="50000"/>
                            </a:schemeClr>
                          </a:solidFill>
                          <a:effectLst/>
                          <a:latin typeface="+mn-lt"/>
                          <a:ea typeface="MS Mincho"/>
                          <a:cs typeface="Times New Roman"/>
                        </a:rPr>
                        <a:t>73.73 %</a:t>
                      </a:r>
                      <a:endParaRPr lang="es-ES" sz="1600" dirty="0">
                        <a:solidFill>
                          <a:schemeClr val="accent5">
                            <a:lumMod val="50000"/>
                          </a:schemeClr>
                        </a:solidFill>
                        <a:effectLst/>
                        <a:latin typeface="+mn-lt"/>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4 Rectángulo"/>
          <p:cNvSpPr/>
          <p:nvPr/>
        </p:nvSpPr>
        <p:spPr>
          <a:xfrm>
            <a:off x="649653" y="658336"/>
            <a:ext cx="3001976" cy="369332"/>
          </a:xfrm>
          <a:prstGeom prst="rect">
            <a:avLst/>
          </a:prstGeom>
        </p:spPr>
        <p:txBody>
          <a:bodyPr wrap="none">
            <a:spAutoFit/>
          </a:bodyPr>
          <a:lstStyle/>
          <a:p>
            <a:pPr algn="just"/>
            <a:r>
              <a:rPr lang="es-ES" b="1" dirty="0" smtClean="0">
                <a:solidFill>
                  <a:schemeClr val="accent5">
                    <a:lumMod val="50000"/>
                  </a:schemeClr>
                </a:solidFill>
              </a:rPr>
              <a:t>RESUMEN AVANCE AÑO 2018</a:t>
            </a:r>
            <a:endParaRPr lang="es-ES" b="1" dirty="0">
              <a:solidFill>
                <a:schemeClr val="accent5">
                  <a:lumMod val="50000"/>
                </a:schemeClr>
              </a:solidFill>
            </a:endParaRPr>
          </a:p>
        </p:txBody>
      </p:sp>
    </p:spTree>
    <p:extLst>
      <p:ext uri="{BB962C8B-B14F-4D97-AF65-F5344CB8AC3E}">
        <p14:creationId xmlns:p14="http://schemas.microsoft.com/office/powerpoint/2010/main" val="2386856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rot="16200000">
            <a:off x="-739426" y="2463529"/>
            <a:ext cx="2380553" cy="901702"/>
          </a:xfrm>
          <a:prstGeom prst="rect">
            <a:avLst/>
          </a:prstGeom>
        </p:spPr>
      </p:pic>
      <p:graphicFrame>
        <p:nvGraphicFramePr>
          <p:cNvPr id="10" name="9 Tabla"/>
          <p:cNvGraphicFramePr>
            <a:graphicFrameLocks noGrp="1"/>
          </p:cNvGraphicFramePr>
          <p:nvPr>
            <p:extLst>
              <p:ext uri="{D42A27DB-BD31-4B8C-83A1-F6EECF244321}">
                <p14:modId xmlns:p14="http://schemas.microsoft.com/office/powerpoint/2010/main" val="248752519"/>
              </p:ext>
            </p:extLst>
          </p:nvPr>
        </p:nvGraphicFramePr>
        <p:xfrm>
          <a:off x="901702" y="344308"/>
          <a:ext cx="11188698" cy="6513692"/>
        </p:xfrm>
        <a:graphic>
          <a:graphicData uri="http://schemas.openxmlformats.org/drawingml/2006/table">
            <a:tbl>
              <a:tblPr/>
              <a:tblGrid>
                <a:gridCol w="1722365"/>
                <a:gridCol w="2843905"/>
                <a:gridCol w="1615552"/>
                <a:gridCol w="827804"/>
                <a:gridCol w="947968"/>
                <a:gridCol w="3231104"/>
              </a:tblGrid>
              <a:tr h="243054">
                <a:tc>
                  <a:txBody>
                    <a:bodyPr/>
                    <a:lstStyle/>
                    <a:p>
                      <a:pPr algn="ctr" fontAlgn="t"/>
                      <a:r>
                        <a:rPr lang="es-ES" sz="1400" b="1" i="0" u="none" strike="noStrike" dirty="0">
                          <a:solidFill>
                            <a:srgbClr val="16365C"/>
                          </a:solidFill>
                          <a:effectLst/>
                          <a:latin typeface="Calibri"/>
                        </a:rPr>
                        <a:t>COMGES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METAS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REFERENTES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ACCIONES PARA EL CUMPLIMIENTO</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45128">
                <a:tc>
                  <a:txBody>
                    <a:bodyPr/>
                    <a:lstStyle/>
                    <a:p>
                      <a:pPr algn="l" fontAlgn="t"/>
                      <a:r>
                        <a:rPr lang="es-ES" sz="1400" b="0" i="0" u="none" strike="noStrike">
                          <a:solidFill>
                            <a:srgbClr val="16365C"/>
                          </a:solidFill>
                          <a:effectLst/>
                          <a:latin typeface="Calibri"/>
                        </a:rPr>
                        <a:t>1. Diseño de Redes Asistenciales Integradas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100% cumplimiento de las acciones evaluación del Diseño de Red Actualizado.</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Jimena Heredia C. - Titular</a:t>
                      </a:r>
                      <a:br>
                        <a:rPr lang="es-ES" sz="1400" b="0" i="0" u="none" strike="noStrike" dirty="0">
                          <a:solidFill>
                            <a:srgbClr val="16365C"/>
                          </a:solidFill>
                          <a:effectLst/>
                          <a:latin typeface="Calibri"/>
                        </a:rPr>
                      </a:br>
                      <a:r>
                        <a:rPr lang="es-ES" sz="1400" b="0" i="0" u="none" strike="noStrike" dirty="0">
                          <a:solidFill>
                            <a:srgbClr val="16365C"/>
                          </a:solidFill>
                          <a:effectLst/>
                          <a:latin typeface="Calibri"/>
                        </a:rPr>
                        <a:t>Yukiko Kuwahara A.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8449">
                <a:tc>
                  <a:txBody>
                    <a:bodyPr/>
                    <a:lstStyle/>
                    <a:p>
                      <a:pPr algn="l" fontAlgn="t"/>
                      <a:r>
                        <a:rPr lang="es-ES" sz="1400" b="0" i="0" u="none" strike="noStrike">
                          <a:solidFill>
                            <a:srgbClr val="16365C"/>
                          </a:solidFill>
                          <a:effectLst/>
                          <a:latin typeface="Calibri"/>
                        </a:rPr>
                        <a:t>2. Trazabilidad Enfermedades Evitables Priorizadas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Implementar 100% acciones para disminuir los egresos de 5 enfermedades evitables priorizadas - Disminución de un 5% de la línea base 2016 para ACV.</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Nury Basly R.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Hayleen Pol J.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Se presenta dificultad en protocolo pie diabético ya que no hay acuerdo para asignar horas cirujano, se esta coordinando la SDM con el HETG.</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8449">
                <a:tc>
                  <a:txBody>
                    <a:bodyPr/>
                    <a:lstStyle/>
                    <a:p>
                      <a:pPr algn="l" fontAlgn="t"/>
                      <a:r>
                        <a:rPr lang="es-ES" sz="1400" b="0" i="0" u="none" strike="noStrike" dirty="0">
                          <a:solidFill>
                            <a:srgbClr val="16365C"/>
                          </a:solidFill>
                          <a:effectLst/>
                          <a:latin typeface="Calibri"/>
                        </a:rPr>
                        <a:t>3.1 Disminución Tiempos de Espera Consulta Nueva Especialidad</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Resolver el 100% de la lista de espera por Consulta Nueva de Especialidad Médica de personas ingresadas con fecha igual o anterior al 31 de diciembre de 2016.</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Sebastian Escobar D. - Titular </a:t>
                      </a:r>
                      <a:br>
                        <a:rPr lang="es-ES" sz="1400" b="0" i="0" u="none" strike="noStrike">
                          <a:solidFill>
                            <a:srgbClr val="16365C"/>
                          </a:solidFill>
                          <a:effectLst/>
                          <a:latin typeface="Calibri"/>
                        </a:rPr>
                      </a:br>
                      <a:r>
                        <a:rPr lang="es-ES" sz="1400" b="0" i="0" u="none" strike="noStrike">
                          <a:solidFill>
                            <a:srgbClr val="16365C"/>
                          </a:solidFill>
                          <a:effectLst/>
                          <a:latin typeface="Calibri"/>
                        </a:rPr>
                        <a:t>Cristina Noriega O.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80%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74%</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De acuerdo a lo informado por el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8449">
                <a:tc>
                  <a:txBody>
                    <a:bodyPr/>
                    <a:lstStyle/>
                    <a:p>
                      <a:pPr algn="l" fontAlgn="t"/>
                      <a:r>
                        <a:rPr lang="es-ES" sz="1400" b="0" i="0" u="none" strike="noStrike">
                          <a:solidFill>
                            <a:srgbClr val="16365C"/>
                          </a:solidFill>
                          <a:effectLst/>
                          <a:latin typeface="Calibri"/>
                        </a:rPr>
                        <a:t>3.2 Disminución Tiempos de Espera Intervenciones Quirúrgicas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Resolver el 100% de la lista de espera por Intervención Quirúrgica Electiva, de personas ingresadas con fecha igual o anterior al 31 de diciembre de 2015.</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Sebastian Escobar. - Titular </a:t>
                      </a:r>
                      <a:br>
                        <a:rPr lang="es-ES" sz="1400" b="0" i="0" u="none" strike="noStrike" dirty="0">
                          <a:solidFill>
                            <a:srgbClr val="16365C"/>
                          </a:solidFill>
                          <a:effectLst/>
                          <a:latin typeface="Calibri"/>
                        </a:rPr>
                      </a:br>
                      <a:r>
                        <a:rPr lang="es-ES" sz="1400" b="0" i="0" u="none" strike="noStrike" dirty="0">
                          <a:solidFill>
                            <a:srgbClr val="16365C"/>
                          </a:solidFill>
                          <a:effectLst/>
                          <a:latin typeface="Calibri"/>
                        </a:rPr>
                        <a:t>Cristina Noriega O.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50%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El referente señala que se esta llevando a cabo la estrategia global de lista de espera en conjunto con HETG.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90163">
                <a:tc>
                  <a:txBody>
                    <a:bodyPr/>
                    <a:lstStyle/>
                    <a:p>
                      <a:pPr algn="l" fontAlgn="t"/>
                      <a:r>
                        <a:rPr lang="es-ES" sz="1400" b="0" i="0" u="none" strike="noStrike" dirty="0">
                          <a:solidFill>
                            <a:srgbClr val="16365C"/>
                          </a:solidFill>
                          <a:effectLst/>
                          <a:latin typeface="Calibri"/>
                        </a:rPr>
                        <a:t>3.3 Disminución Tiempos de Espera Especialidades Odontológicas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Resolver el 100% de la lista de espera por Consulta Nueva de Especialidad Odontológica (se excluye ortodoncia) de personas ingresadas con fecha igual o anterior al 31 de diciembre de 2014.</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t"/>
                      <a:r>
                        <a:rPr lang="es-ES" sz="1400" b="0" i="0" u="none" strike="noStrike">
                          <a:solidFill>
                            <a:srgbClr val="16365C"/>
                          </a:solidFill>
                          <a:effectLst/>
                          <a:latin typeface="Calibri"/>
                        </a:rPr>
                        <a:t>Sebastian Escobar. - Titular </a:t>
                      </a:r>
                      <a:br>
                        <a:rPr lang="es-ES" sz="1400" b="0" i="0" u="none" strike="noStrike">
                          <a:solidFill>
                            <a:srgbClr val="16365C"/>
                          </a:solidFill>
                          <a:effectLst/>
                          <a:latin typeface="Calibri"/>
                        </a:rPr>
                      </a:br>
                      <a:r>
                        <a:rPr lang="es-ES" sz="1400" b="0" i="0" u="none" strike="noStrike">
                          <a:solidFill>
                            <a:srgbClr val="16365C"/>
                          </a:solidFill>
                          <a:effectLst/>
                          <a:latin typeface="Calibri"/>
                        </a:rPr>
                        <a:t>Cristina Noriega O.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t"/>
                      <a:r>
                        <a:rPr lang="es-ES" sz="1400" b="0" i="0" u="none" strike="noStrike">
                          <a:solidFill>
                            <a:srgbClr val="16365C"/>
                          </a:solidFill>
                          <a:effectLst/>
                          <a:latin typeface="Calibri"/>
                        </a:rPr>
                        <a:t>95%</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95%</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De acuerdo a lo informado por el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974542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4835525"/>
            <a:ext cx="3895725"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6 Rectángulo"/>
          <p:cNvSpPr/>
          <p:nvPr/>
        </p:nvSpPr>
        <p:spPr>
          <a:xfrm>
            <a:off x="384174" y="574675"/>
            <a:ext cx="10893425" cy="923330"/>
          </a:xfrm>
          <a:prstGeom prst="rect">
            <a:avLst/>
          </a:prstGeom>
        </p:spPr>
        <p:txBody>
          <a:bodyPr wrap="square">
            <a:spAutoFit/>
          </a:bodyPr>
          <a:lstStyle/>
          <a:p>
            <a:pPr algn="just"/>
            <a:r>
              <a:rPr lang="es-ES" b="1" dirty="0" smtClean="0">
                <a:solidFill>
                  <a:schemeClr val="accent5">
                    <a:lumMod val="50000"/>
                  </a:schemeClr>
                </a:solidFill>
              </a:rPr>
              <a:t>TERCER CORTE</a:t>
            </a:r>
            <a:r>
              <a:rPr lang="es-ES" dirty="0" smtClean="0">
                <a:solidFill>
                  <a:schemeClr val="accent5">
                    <a:lumMod val="50000"/>
                  </a:schemeClr>
                </a:solidFill>
              </a:rPr>
              <a:t>: corresponde </a:t>
            </a:r>
            <a:r>
              <a:rPr lang="es-ES" dirty="0">
                <a:solidFill>
                  <a:schemeClr val="accent5">
                    <a:lumMod val="50000"/>
                  </a:schemeClr>
                </a:solidFill>
              </a:rPr>
              <a:t>evaluar 76 actividades programadas, de las cuales 17 actividades fueron reprogramadas y falta por informar 2 </a:t>
            </a:r>
            <a:r>
              <a:rPr lang="es-ES" dirty="0" smtClean="0">
                <a:solidFill>
                  <a:schemeClr val="accent5">
                    <a:lumMod val="50000"/>
                  </a:schemeClr>
                </a:solidFill>
              </a:rPr>
              <a:t>actividades, a la fecha de hoy, </a:t>
            </a:r>
            <a:r>
              <a:rPr lang="es-ES" dirty="0">
                <a:solidFill>
                  <a:schemeClr val="accent5">
                    <a:lumMod val="50000"/>
                  </a:schemeClr>
                </a:solidFill>
              </a:rPr>
              <a:t>por lo que el cumplimiento a la fecha es de 57 actividades que representan el 75.00% de cumplimiento de las actividades programadas para el corte.</a:t>
            </a:r>
          </a:p>
        </p:txBody>
      </p:sp>
      <p:graphicFrame>
        <p:nvGraphicFramePr>
          <p:cNvPr id="8" name="7 Tabla"/>
          <p:cNvGraphicFramePr>
            <a:graphicFrameLocks noGrp="1"/>
          </p:cNvGraphicFramePr>
          <p:nvPr>
            <p:extLst>
              <p:ext uri="{D42A27DB-BD31-4B8C-83A1-F6EECF244321}">
                <p14:modId xmlns:p14="http://schemas.microsoft.com/office/powerpoint/2010/main" val="2072681423"/>
              </p:ext>
            </p:extLst>
          </p:nvPr>
        </p:nvGraphicFramePr>
        <p:xfrm>
          <a:off x="384174" y="1948339"/>
          <a:ext cx="10893425" cy="775970"/>
        </p:xfrm>
        <a:graphic>
          <a:graphicData uri="http://schemas.openxmlformats.org/drawingml/2006/table">
            <a:tbl>
              <a:tblPr firstRow="1" firstCol="1" bandRow="1"/>
              <a:tblGrid>
                <a:gridCol w="1724025"/>
                <a:gridCol w="1993900"/>
                <a:gridCol w="2222828"/>
                <a:gridCol w="2031672"/>
                <a:gridCol w="2921000"/>
              </a:tblGrid>
              <a:tr h="532130">
                <a:tc>
                  <a:txBody>
                    <a:bodyPr/>
                    <a:lstStyle/>
                    <a:p>
                      <a:pPr algn="ctr">
                        <a:spcAft>
                          <a:spcPts val="0"/>
                        </a:spcAft>
                      </a:pPr>
                      <a:r>
                        <a:rPr lang="es-ES_tradnl" sz="1600" dirty="0">
                          <a:solidFill>
                            <a:schemeClr val="accent5">
                              <a:lumMod val="50000"/>
                            </a:schemeClr>
                          </a:solidFill>
                          <a:effectLst/>
                          <a:latin typeface="Arial"/>
                          <a:ea typeface="MS Mincho"/>
                          <a:cs typeface="Times New Roman"/>
                        </a:rPr>
                        <a:t>Actividades Programadas</a:t>
                      </a:r>
                      <a:endParaRPr lang="es-ES" sz="1600" dirty="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Actividades Cumplidas</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Actividades pendientes de informar</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Actividades Reprogramadas</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Porcentaje de Cumplimiento a la fecha</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180">
                <a:tc>
                  <a:txBody>
                    <a:bodyPr/>
                    <a:lstStyle/>
                    <a:p>
                      <a:pPr algn="ctr">
                        <a:spcAft>
                          <a:spcPts val="0"/>
                        </a:spcAft>
                      </a:pPr>
                      <a:r>
                        <a:rPr lang="es-ES_tradnl" sz="1600">
                          <a:solidFill>
                            <a:schemeClr val="accent5">
                              <a:lumMod val="50000"/>
                            </a:schemeClr>
                          </a:solidFill>
                          <a:effectLst/>
                          <a:latin typeface="Arial"/>
                          <a:ea typeface="MS Mincho"/>
                          <a:cs typeface="Times New Roman"/>
                        </a:rPr>
                        <a:t>76</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dirty="0">
                          <a:solidFill>
                            <a:schemeClr val="accent5">
                              <a:lumMod val="50000"/>
                            </a:schemeClr>
                          </a:solidFill>
                          <a:effectLst/>
                          <a:latin typeface="Arial"/>
                          <a:ea typeface="MS Mincho"/>
                          <a:cs typeface="Times New Roman"/>
                        </a:rPr>
                        <a:t>57</a:t>
                      </a:r>
                      <a:endParaRPr lang="es-ES" sz="1600" dirty="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2</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a:solidFill>
                            <a:schemeClr val="accent5">
                              <a:lumMod val="50000"/>
                            </a:schemeClr>
                          </a:solidFill>
                          <a:effectLst/>
                          <a:latin typeface="Arial"/>
                          <a:ea typeface="MS Mincho"/>
                          <a:cs typeface="Times New Roman"/>
                        </a:rPr>
                        <a:t>17</a:t>
                      </a:r>
                      <a:endParaRPr lang="es-ES" sz="160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1600" dirty="0">
                          <a:solidFill>
                            <a:schemeClr val="accent5">
                              <a:lumMod val="50000"/>
                            </a:schemeClr>
                          </a:solidFill>
                          <a:effectLst/>
                          <a:latin typeface="Arial"/>
                          <a:ea typeface="MS Mincho"/>
                          <a:cs typeface="Times New Roman"/>
                        </a:rPr>
                        <a:t>75.00 %</a:t>
                      </a:r>
                      <a:endParaRPr lang="es-ES" sz="1600" dirty="0">
                        <a:solidFill>
                          <a:schemeClr val="accent5">
                            <a:lumMod val="50000"/>
                          </a:schemeClr>
                        </a:solidFill>
                        <a:effectLst/>
                        <a:latin typeface="Cambria"/>
                        <a:ea typeface="MS Mincho"/>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651872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es-CL" dirty="0" smtClean="0">
                <a:solidFill>
                  <a:schemeClr val="bg1"/>
                </a:solidFill>
              </a:rPr>
              <a:t>GRACIAS…</a:t>
            </a:r>
            <a:endParaRPr lang="es-CL" dirty="0">
              <a:solidFill>
                <a:schemeClr val="bg1"/>
              </a:solidFill>
            </a:endParaRPr>
          </a:p>
        </p:txBody>
      </p:sp>
    </p:spTree>
    <p:extLst>
      <p:ext uri="{BB962C8B-B14F-4D97-AF65-F5344CB8AC3E}">
        <p14:creationId xmlns:p14="http://schemas.microsoft.com/office/powerpoint/2010/main" val="2969474985"/>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4096313512"/>
              </p:ext>
            </p:extLst>
          </p:nvPr>
        </p:nvGraphicFramePr>
        <p:xfrm>
          <a:off x="88900" y="368300"/>
          <a:ext cx="11849100" cy="6400800"/>
        </p:xfrm>
        <a:graphic>
          <a:graphicData uri="http://schemas.openxmlformats.org/drawingml/2006/table">
            <a:tbl>
              <a:tblPr firstRow="1" firstCol="1" bandRow="1"/>
              <a:tblGrid>
                <a:gridCol w="1816100"/>
                <a:gridCol w="2057400"/>
                <a:gridCol w="7975600"/>
              </a:tblGrid>
              <a:tr h="90806">
                <a:tc>
                  <a:txBody>
                    <a:bodyPr/>
                    <a:lstStyle/>
                    <a:p>
                      <a:pPr algn="ctr">
                        <a:spcAft>
                          <a:spcPts val="0"/>
                        </a:spcAft>
                      </a:pPr>
                      <a:r>
                        <a:rPr lang="es-ES" sz="1400" dirty="0">
                          <a:solidFill>
                            <a:schemeClr val="accent5">
                              <a:lumMod val="50000"/>
                            </a:schemeClr>
                          </a:solidFill>
                          <a:effectLst/>
                          <a:latin typeface="+mn-lt"/>
                          <a:ea typeface="Times New Roman"/>
                          <a:cs typeface="Times New Roman"/>
                        </a:rPr>
                        <a:t>Código Actividad</a:t>
                      </a:r>
                      <a:endParaRPr lang="es-ES" sz="1400" dirty="0">
                        <a:solidFill>
                          <a:schemeClr val="accent5">
                            <a:lumMod val="50000"/>
                          </a:schemeClr>
                        </a:solidFill>
                        <a:effectLst/>
                        <a:latin typeface="+mn-lt"/>
                        <a:ea typeface="MS Mincho"/>
                        <a:cs typeface="Times New Roman"/>
                      </a:endParaRPr>
                    </a:p>
                  </a:txBody>
                  <a:tcPr marL="21520" marR="215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solidFill>
                            <a:schemeClr val="accent5">
                              <a:lumMod val="50000"/>
                            </a:schemeClr>
                          </a:solidFill>
                          <a:effectLst/>
                          <a:latin typeface="+mn-lt"/>
                          <a:ea typeface="Times New Roman"/>
                          <a:cs typeface="Times New Roman"/>
                        </a:rPr>
                        <a:t>Referente </a:t>
                      </a:r>
                      <a:endParaRPr lang="es-ES" sz="1400">
                        <a:solidFill>
                          <a:schemeClr val="accent5">
                            <a:lumMod val="50000"/>
                          </a:schemeClr>
                        </a:solidFill>
                        <a:effectLst/>
                        <a:latin typeface="+mn-lt"/>
                        <a:ea typeface="MS Mincho"/>
                        <a:cs typeface="Times New Roman"/>
                      </a:endParaRPr>
                    </a:p>
                  </a:txBody>
                  <a:tcPr marL="21520" marR="215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solidFill>
                            <a:schemeClr val="accent5">
                              <a:lumMod val="50000"/>
                            </a:schemeClr>
                          </a:solidFill>
                          <a:effectLst/>
                          <a:latin typeface="+mn-lt"/>
                          <a:ea typeface="Times New Roman"/>
                          <a:cs typeface="Times New Roman"/>
                        </a:rPr>
                        <a:t>Causa </a:t>
                      </a:r>
                      <a:endParaRPr lang="es-ES" sz="1400">
                        <a:solidFill>
                          <a:schemeClr val="accent5">
                            <a:lumMod val="50000"/>
                          </a:schemeClr>
                        </a:solidFill>
                        <a:effectLst/>
                        <a:latin typeface="+mn-lt"/>
                        <a:ea typeface="MS Mincho"/>
                        <a:cs typeface="Times New Roman"/>
                      </a:endParaRPr>
                    </a:p>
                  </a:txBody>
                  <a:tcPr marL="21520" marR="215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228">
                <a:tc>
                  <a:txBody>
                    <a:bodyPr/>
                    <a:lstStyle/>
                    <a:p>
                      <a:pPr algn="ctr">
                        <a:spcAft>
                          <a:spcPts val="0"/>
                        </a:spcAft>
                      </a:pPr>
                      <a:r>
                        <a:rPr lang="es-CL" sz="1400">
                          <a:solidFill>
                            <a:schemeClr val="accent5">
                              <a:lumMod val="50000"/>
                            </a:schemeClr>
                          </a:solidFill>
                          <a:effectLst/>
                          <a:latin typeface="+mn-lt"/>
                          <a:ea typeface="Times New Roman"/>
                          <a:cs typeface="Times New Roman"/>
                        </a:rPr>
                        <a:t>28281</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u="none" strike="noStrike" dirty="0" err="1">
                          <a:solidFill>
                            <a:schemeClr val="accent5">
                              <a:lumMod val="50000"/>
                            </a:schemeClr>
                          </a:solidFill>
                          <a:effectLst/>
                          <a:latin typeface="+mn-lt"/>
                          <a:ea typeface="Times New Roman"/>
                          <a:cs typeface="Times New Roman"/>
                          <a:hlinkClick r:id="rId2"/>
                        </a:rPr>
                        <a:t>Monica</a:t>
                      </a:r>
                      <a:r>
                        <a:rPr lang="es-CL" sz="1400" u="none" strike="noStrike" dirty="0">
                          <a:solidFill>
                            <a:schemeClr val="accent5">
                              <a:lumMod val="50000"/>
                            </a:schemeClr>
                          </a:solidFill>
                          <a:effectLst/>
                          <a:latin typeface="+mn-lt"/>
                          <a:ea typeface="Times New Roman"/>
                          <a:cs typeface="Times New Roman"/>
                          <a:hlinkClick r:id="rId2"/>
                        </a:rPr>
                        <a:t> Santander</a:t>
                      </a:r>
                      <a:endParaRPr lang="es-ES" sz="1400" dirty="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El protocolo Continúa en proceso de elaboración. </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914">
                <a:tc>
                  <a:txBody>
                    <a:bodyPr/>
                    <a:lstStyle/>
                    <a:p>
                      <a:pPr algn="ctr">
                        <a:spcAft>
                          <a:spcPts val="0"/>
                        </a:spcAft>
                      </a:pPr>
                      <a:r>
                        <a:rPr lang="es-CL" sz="1400">
                          <a:solidFill>
                            <a:schemeClr val="accent5">
                              <a:lumMod val="50000"/>
                            </a:schemeClr>
                          </a:solidFill>
                          <a:effectLst/>
                          <a:latin typeface="+mn-lt"/>
                          <a:ea typeface="Times New Roman"/>
                          <a:cs typeface="Times New Roman"/>
                        </a:rPr>
                        <a:t>32197</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u="none" strike="noStrike">
                          <a:solidFill>
                            <a:schemeClr val="accent5">
                              <a:lumMod val="50000"/>
                            </a:schemeClr>
                          </a:solidFill>
                          <a:effectLst/>
                          <a:latin typeface="+mn-lt"/>
                          <a:ea typeface="Times New Roman"/>
                          <a:cs typeface="Times New Roman"/>
                          <a:hlinkClick r:id="rId3"/>
                        </a:rPr>
                        <a:t>Berta Fernandez</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dirty="0">
                          <a:solidFill>
                            <a:schemeClr val="accent5">
                              <a:lumMod val="50000"/>
                            </a:schemeClr>
                          </a:solidFill>
                          <a:effectLst/>
                          <a:latin typeface="+mn-lt"/>
                          <a:ea typeface="Times New Roman"/>
                          <a:cs typeface="Times New Roman"/>
                        </a:rPr>
                        <a:t>La supervisión no se llevó a cabo, dado que para ello la </a:t>
                      </a:r>
                      <a:r>
                        <a:rPr lang="es-CL" sz="1400" dirty="0" smtClean="0">
                          <a:solidFill>
                            <a:schemeClr val="accent5">
                              <a:lumMod val="50000"/>
                            </a:schemeClr>
                          </a:solidFill>
                          <a:effectLst/>
                          <a:latin typeface="+mn-lt"/>
                          <a:ea typeface="Times New Roman"/>
                          <a:cs typeface="Times New Roman"/>
                        </a:rPr>
                        <a:t>Seremi </a:t>
                      </a:r>
                      <a:r>
                        <a:rPr lang="es-CL" sz="1400" dirty="0">
                          <a:solidFill>
                            <a:schemeClr val="accent5">
                              <a:lumMod val="50000"/>
                            </a:schemeClr>
                          </a:solidFill>
                          <a:effectLst/>
                          <a:latin typeface="+mn-lt"/>
                          <a:ea typeface="Times New Roman"/>
                          <a:cs typeface="Times New Roman"/>
                        </a:rPr>
                        <a:t>debería capacitar a los profesionales de la APS, y esto lo realizó recién el pasado 27 de agosto, por ende dicha actividad se llevara a cabo a más tardar en el mes de noviembre.</a:t>
                      </a:r>
                      <a:endParaRPr lang="es-ES" sz="1400" dirty="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685">
                <a:tc>
                  <a:txBody>
                    <a:bodyPr/>
                    <a:lstStyle/>
                    <a:p>
                      <a:pPr algn="ctr">
                        <a:spcAft>
                          <a:spcPts val="0"/>
                        </a:spcAft>
                      </a:pPr>
                      <a:r>
                        <a:rPr lang="es-CL" sz="1400">
                          <a:solidFill>
                            <a:schemeClr val="accent5">
                              <a:lumMod val="50000"/>
                            </a:schemeClr>
                          </a:solidFill>
                          <a:effectLst/>
                          <a:latin typeface="+mn-lt"/>
                          <a:ea typeface="Times New Roman"/>
                          <a:cs typeface="Times New Roman"/>
                        </a:rPr>
                        <a:t>32251</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u="none" strike="noStrike">
                          <a:solidFill>
                            <a:schemeClr val="accent5">
                              <a:lumMod val="50000"/>
                            </a:schemeClr>
                          </a:solidFill>
                          <a:effectLst/>
                          <a:latin typeface="+mn-lt"/>
                          <a:ea typeface="Times New Roman"/>
                          <a:cs typeface="Times New Roman"/>
                          <a:hlinkClick r:id="rId3"/>
                        </a:rPr>
                        <a:t>Berta Fernandez</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La capacitación en la comuna de Alto Hospicio se realizará los días 8 y 9 de octubre, mientras que la comuna de Iquique lo realizará en el mes de noviembre.</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550">
                <a:tc>
                  <a:txBody>
                    <a:bodyPr/>
                    <a:lstStyle/>
                    <a:p>
                      <a:pPr algn="ctr">
                        <a:spcAft>
                          <a:spcPts val="0"/>
                        </a:spcAft>
                      </a:pPr>
                      <a:r>
                        <a:rPr lang="es-CL" sz="1400">
                          <a:solidFill>
                            <a:schemeClr val="accent5">
                              <a:lumMod val="50000"/>
                            </a:schemeClr>
                          </a:solidFill>
                          <a:effectLst/>
                          <a:latin typeface="+mn-lt"/>
                          <a:ea typeface="Times New Roman"/>
                          <a:cs typeface="Times New Roman"/>
                        </a:rPr>
                        <a:t>25366</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u="none" strike="noStrike">
                          <a:solidFill>
                            <a:schemeClr val="accent5">
                              <a:lumMod val="50000"/>
                            </a:schemeClr>
                          </a:solidFill>
                          <a:effectLst/>
                          <a:latin typeface="+mn-lt"/>
                          <a:ea typeface="Times New Roman"/>
                          <a:cs typeface="Times New Roman"/>
                          <a:hlinkClick r:id="rId4"/>
                        </a:rPr>
                        <a:t>Vanessa Sepulveda</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El concurso se inició en forma tardía ya que el Hospital durante el mes de julio se encontraba en Intervención Ministerial. Sin embargo esta finalizo el 03 de octubre, cumplida para IV corte.</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685">
                <a:tc>
                  <a:txBody>
                    <a:bodyPr/>
                    <a:lstStyle/>
                    <a:p>
                      <a:pPr algn="ctr">
                        <a:spcAft>
                          <a:spcPts val="0"/>
                        </a:spcAft>
                      </a:pPr>
                      <a:r>
                        <a:rPr lang="es-CL" sz="1400">
                          <a:solidFill>
                            <a:schemeClr val="accent5">
                              <a:lumMod val="50000"/>
                            </a:schemeClr>
                          </a:solidFill>
                          <a:effectLst/>
                          <a:latin typeface="+mn-lt"/>
                          <a:ea typeface="Times New Roman"/>
                          <a:cs typeface="Times New Roman"/>
                        </a:rPr>
                        <a:t>27627</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Monica Santander</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Desde el nivel central (Salud Pública) enviaron el insumo previo a la pauta auto aplicado en forma tardía (10.09.18), lo cual conllevo realizar la reprogramación.  </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28625</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Nury Basly</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El Protocolo de DM2 se encuentra en etapa de firmas de autoridad, para ser válido ante la ENS.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29988</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Carolina Adonis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Se reprograma por problemas de agenda de expositora en capacitación.</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685">
                <a:tc>
                  <a:txBody>
                    <a:bodyPr/>
                    <a:lstStyle/>
                    <a:p>
                      <a:pPr algn="ctr">
                        <a:spcAft>
                          <a:spcPts val="0"/>
                        </a:spcAft>
                      </a:pPr>
                      <a:r>
                        <a:rPr lang="es-CL" sz="1400">
                          <a:solidFill>
                            <a:schemeClr val="accent5">
                              <a:lumMod val="50000"/>
                            </a:schemeClr>
                          </a:solidFill>
                          <a:effectLst/>
                          <a:latin typeface="+mn-lt"/>
                          <a:ea typeface="Times New Roman"/>
                          <a:cs typeface="Times New Roman"/>
                        </a:rPr>
                        <a:t>30007</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Carolina Adonis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Se reprograma por que no se alcanzó a realizar supervisión de Centro de PVVIH, ya que se dio prioridad a tareas ministeriales en Unidad de Gineco – Obstetricia  de Hospital Regional</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6685">
                <a:tc>
                  <a:txBody>
                    <a:bodyPr/>
                    <a:lstStyle/>
                    <a:p>
                      <a:pPr algn="ctr">
                        <a:spcAft>
                          <a:spcPts val="0"/>
                        </a:spcAft>
                      </a:pPr>
                      <a:r>
                        <a:rPr lang="es-CL" sz="1400">
                          <a:solidFill>
                            <a:schemeClr val="accent5">
                              <a:lumMod val="50000"/>
                            </a:schemeClr>
                          </a:solidFill>
                          <a:effectLst/>
                          <a:latin typeface="+mn-lt"/>
                          <a:ea typeface="Times New Roman"/>
                          <a:cs typeface="Times New Roman"/>
                        </a:rPr>
                        <a:t>31957</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Nury Basly</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El Protocolo de pie diabético se encuentra en revisión de Médicos Especialistas para luego pasar al proceso de firmas, validación y proceder a difundir a la red.</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541">
                <a:tc>
                  <a:txBody>
                    <a:bodyPr/>
                    <a:lstStyle/>
                    <a:p>
                      <a:pPr algn="ctr">
                        <a:spcAft>
                          <a:spcPts val="0"/>
                        </a:spcAft>
                      </a:pPr>
                      <a:r>
                        <a:rPr lang="es-CL" sz="1400">
                          <a:solidFill>
                            <a:schemeClr val="accent5">
                              <a:lumMod val="50000"/>
                            </a:schemeClr>
                          </a:solidFill>
                          <a:effectLst/>
                          <a:latin typeface="+mn-lt"/>
                          <a:ea typeface="Times New Roman"/>
                          <a:cs typeface="Times New Roman"/>
                        </a:rPr>
                        <a:t>31900</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Pablo Medina</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Se reprograma de la siguiente forma: 1 en el mes de octubre y 2 en el mes de noviembre, debido a licencia médica del referente.</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8016">
                <a:tc>
                  <a:txBody>
                    <a:bodyPr/>
                    <a:lstStyle/>
                    <a:p>
                      <a:pPr algn="ctr">
                        <a:spcAft>
                          <a:spcPts val="0"/>
                        </a:spcAft>
                      </a:pPr>
                      <a:r>
                        <a:rPr lang="es-CL" sz="1400">
                          <a:solidFill>
                            <a:schemeClr val="accent5">
                              <a:lumMod val="50000"/>
                            </a:schemeClr>
                          </a:solidFill>
                          <a:effectLst/>
                          <a:latin typeface="+mn-lt"/>
                          <a:ea typeface="Times New Roman"/>
                          <a:cs typeface="Times New Roman"/>
                        </a:rPr>
                        <a:t>31928</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Pablo Medina</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Con la finalidad de dar nuevo plazo a los Consejos Consultivos de Desarrollo en Salud de la Provincia de Iquique, en la tarea encomendada de visualizar y evaluar de manera domestica los puntos de vulnerabilidad de correspondientes a cada sector de su jurisdicción, se reprogramará la actividad para el mes de noviembre del presente año.</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29996</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Carolina Adonis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Problemas de agenda de profesionales que realizaran la capacitación </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30296</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Alex Cáceres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En el programa Dir se encuentran programadas las reuniones para final de año para su evaluación.</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30415</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Alex Cáceres</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Depende de las Reuniones que convoca Seremi y que no ha tenido regularidad durante el año.</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29478</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Hayleen Pol</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Referente informa no tener tiempo para realizar la actividad programada.</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457">
                <a:tc>
                  <a:txBody>
                    <a:bodyPr/>
                    <a:lstStyle/>
                    <a:p>
                      <a:pPr algn="ctr">
                        <a:spcAft>
                          <a:spcPts val="0"/>
                        </a:spcAft>
                      </a:pPr>
                      <a:r>
                        <a:rPr lang="es-CL" sz="1400">
                          <a:solidFill>
                            <a:schemeClr val="accent5">
                              <a:lumMod val="50000"/>
                            </a:schemeClr>
                          </a:solidFill>
                          <a:effectLst/>
                          <a:latin typeface="+mn-lt"/>
                          <a:ea typeface="Times New Roman"/>
                          <a:cs typeface="Times New Roman"/>
                        </a:rPr>
                        <a:t>29480</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a:solidFill>
                            <a:schemeClr val="accent5">
                              <a:lumMod val="50000"/>
                            </a:schemeClr>
                          </a:solidFill>
                          <a:effectLst/>
                          <a:latin typeface="+mn-lt"/>
                          <a:ea typeface="Times New Roman"/>
                          <a:cs typeface="Times New Roman"/>
                        </a:rPr>
                        <a:t>Hayleen Pol</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a:solidFill>
                            <a:schemeClr val="accent5">
                              <a:lumMod val="50000"/>
                            </a:schemeClr>
                          </a:solidFill>
                          <a:effectLst/>
                          <a:latin typeface="+mn-lt"/>
                          <a:ea typeface="Times New Roman"/>
                          <a:cs typeface="Times New Roman"/>
                        </a:rPr>
                        <a:t>Referente informa no tener tiempo para realizar la actividad programada.</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914">
                <a:tc>
                  <a:txBody>
                    <a:bodyPr/>
                    <a:lstStyle/>
                    <a:p>
                      <a:pPr algn="ctr">
                        <a:spcAft>
                          <a:spcPts val="0"/>
                        </a:spcAft>
                      </a:pPr>
                      <a:r>
                        <a:rPr lang="es-CL" sz="1400">
                          <a:solidFill>
                            <a:schemeClr val="accent5">
                              <a:lumMod val="50000"/>
                            </a:schemeClr>
                          </a:solidFill>
                          <a:effectLst/>
                          <a:latin typeface="+mn-lt"/>
                          <a:ea typeface="Times New Roman"/>
                          <a:cs typeface="Times New Roman"/>
                        </a:rPr>
                        <a:t>30444</a:t>
                      </a:r>
                      <a:endParaRPr lang="es-ES" sz="140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es-CL" sz="1400" u="none" strike="noStrike" dirty="0">
                          <a:solidFill>
                            <a:schemeClr val="accent5">
                              <a:lumMod val="50000"/>
                            </a:schemeClr>
                          </a:solidFill>
                          <a:effectLst/>
                          <a:latin typeface="+mn-lt"/>
                          <a:ea typeface="Times New Roman"/>
                          <a:cs typeface="Times New Roman"/>
                          <a:hlinkClick r:id="rId5"/>
                        </a:rPr>
                        <a:t>Margarita Cáceres</a:t>
                      </a:r>
                      <a:endParaRPr lang="es-ES" sz="1400" dirty="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CL" sz="1400" dirty="0">
                          <a:solidFill>
                            <a:schemeClr val="accent5">
                              <a:lumMod val="50000"/>
                            </a:schemeClr>
                          </a:solidFill>
                          <a:effectLst/>
                          <a:latin typeface="+mn-lt"/>
                          <a:ea typeface="Times New Roman"/>
                          <a:cs typeface="Times New Roman"/>
                        </a:rPr>
                        <a:t>El instrumento tuvo que modificarse porque se debía considerar aspectos que resultaron relevantes en las Jornadas de socialización de Orientaciones Técnicas de los Registros de la Variable de Pueblos Indígenas.</a:t>
                      </a:r>
                      <a:endParaRPr lang="es-ES" sz="1400" dirty="0">
                        <a:solidFill>
                          <a:schemeClr val="accent5">
                            <a:lumMod val="50000"/>
                          </a:schemeClr>
                        </a:solidFill>
                        <a:effectLst/>
                        <a:latin typeface="+mn-lt"/>
                        <a:ea typeface="MS Mincho"/>
                        <a:cs typeface="Times New Roman"/>
                      </a:endParaRPr>
                    </a:p>
                  </a:txBody>
                  <a:tcPr marL="21520" marR="215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64426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a:off x="4508500" y="0"/>
            <a:ext cx="2197100" cy="895596"/>
          </a:xfrm>
          <a:prstGeom prst="rect">
            <a:avLst/>
          </a:prstGeom>
        </p:spPr>
      </p:pic>
      <p:graphicFrame>
        <p:nvGraphicFramePr>
          <p:cNvPr id="6" name="5 Tabla"/>
          <p:cNvGraphicFramePr>
            <a:graphicFrameLocks noGrp="1"/>
          </p:cNvGraphicFramePr>
          <p:nvPr>
            <p:extLst>
              <p:ext uri="{D42A27DB-BD31-4B8C-83A1-F6EECF244321}">
                <p14:modId xmlns:p14="http://schemas.microsoft.com/office/powerpoint/2010/main" val="2038486261"/>
              </p:ext>
            </p:extLst>
          </p:nvPr>
        </p:nvGraphicFramePr>
        <p:xfrm>
          <a:off x="42286" y="867088"/>
          <a:ext cx="12149715" cy="5924890"/>
        </p:xfrm>
        <a:graphic>
          <a:graphicData uri="http://schemas.openxmlformats.org/drawingml/2006/table">
            <a:tbl>
              <a:tblPr/>
              <a:tblGrid>
                <a:gridCol w="2132662"/>
                <a:gridCol w="4123148"/>
                <a:gridCol w="1214972"/>
                <a:gridCol w="788440"/>
                <a:gridCol w="1150345"/>
                <a:gridCol w="2740148"/>
              </a:tblGrid>
              <a:tr h="184069">
                <a:tc>
                  <a:txBody>
                    <a:bodyPr/>
                    <a:lstStyle/>
                    <a:p>
                      <a:pPr algn="ctr" fontAlgn="t"/>
                      <a:r>
                        <a:rPr lang="es-ES" sz="1200" b="1" i="0" u="none" strike="noStrike" dirty="0">
                          <a:solidFill>
                            <a:srgbClr val="16365C"/>
                          </a:solidFill>
                          <a:effectLst/>
                          <a:latin typeface="Calibri"/>
                        </a:rPr>
                        <a:t>COMGES</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200" b="1" i="0" u="none" strike="noStrike" dirty="0">
                          <a:solidFill>
                            <a:srgbClr val="16365C"/>
                          </a:solidFill>
                          <a:effectLst/>
                          <a:latin typeface="Calibri"/>
                        </a:rPr>
                        <a:t>METAS</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1" i="0" u="none" strike="noStrike">
                          <a:solidFill>
                            <a:srgbClr val="16365C"/>
                          </a:solidFill>
                          <a:effectLst/>
                          <a:latin typeface="Calibri"/>
                        </a:rPr>
                        <a:t>REFERENTES</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1" i="0" u="none" strike="noStrike">
                          <a:solidFill>
                            <a:srgbClr val="16365C"/>
                          </a:solidFill>
                          <a:effectLst/>
                          <a:latin typeface="Calibri"/>
                        </a:rPr>
                        <a:t>I CORTE</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200" b="1" i="0" u="none" strike="noStrike">
                          <a:solidFill>
                            <a:srgbClr val="16365C"/>
                          </a:solidFill>
                          <a:effectLst/>
                          <a:latin typeface="Calibri"/>
                        </a:rPr>
                        <a:t>II CORTE</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200" b="1" i="0" u="none" strike="noStrike">
                          <a:solidFill>
                            <a:srgbClr val="16365C"/>
                          </a:solidFill>
                          <a:effectLst/>
                          <a:latin typeface="Calibri"/>
                        </a:rPr>
                        <a:t>ACCIONES PARA EL CUMPLIMIENTO</a:t>
                      </a:r>
                    </a:p>
                  </a:txBody>
                  <a:tcPr marL="8124" marR="8124" marT="812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4502">
                <a:tc>
                  <a:txBody>
                    <a:bodyPr/>
                    <a:lstStyle/>
                    <a:p>
                      <a:pPr algn="l" fontAlgn="t"/>
                      <a:r>
                        <a:rPr lang="es-ES" sz="1200" b="0" i="0" u="none" strike="noStrike">
                          <a:solidFill>
                            <a:srgbClr val="16365C"/>
                          </a:solidFill>
                          <a:effectLst/>
                          <a:latin typeface="Calibri"/>
                        </a:rPr>
                        <a:t>4. Derivación y Pertinencia APS</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Medir y optimizar la derivación de APS a la Consulta médica de especialidad, manteniendo o alcanzando un % igual o menor al 10%.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Dra. Paloma Ly S. - Titular</a:t>
                      </a:r>
                      <a:br>
                        <a:rPr lang="es-ES" sz="1200" b="0" i="0" u="none" strike="noStrike">
                          <a:solidFill>
                            <a:srgbClr val="16365C"/>
                          </a:solidFill>
                          <a:effectLst/>
                          <a:latin typeface="Calibri"/>
                        </a:rPr>
                      </a:br>
                      <a:endParaRPr lang="es-ES" sz="1200" b="0" i="0" u="none" strike="noStrike">
                        <a:solidFill>
                          <a:srgbClr val="16365C"/>
                        </a:solidFill>
                        <a:effectLst/>
                        <a:latin typeface="Calibri"/>
                      </a:endParaRP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100%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100%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De acuerdo a lo informado por la referente no se presenta nodos críticos para su cumplimiento.</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2788">
                <a:tc>
                  <a:txBody>
                    <a:bodyPr/>
                    <a:lstStyle/>
                    <a:p>
                      <a:pPr algn="l" fontAlgn="t"/>
                      <a:r>
                        <a:rPr lang="es-ES" sz="1200" b="0" i="0" u="none" strike="noStrike">
                          <a:solidFill>
                            <a:srgbClr val="16365C"/>
                          </a:solidFill>
                          <a:effectLst/>
                          <a:latin typeface="Calibri"/>
                        </a:rPr>
                        <a:t>5. Ambulatorización Intervenciones Quirúrgicas</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Porcentaje &lt; 60%: aumento 7 puntos porcentuales sobre su línea base (LB: al 31 de diciembre 2017.)                                                                                                                                                                                                                                            </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Sebastian Escobar D.  - Titular </a:t>
                      </a:r>
                      <a:br>
                        <a:rPr lang="es-ES" sz="1200" b="0" i="0" u="none" strike="noStrike">
                          <a:solidFill>
                            <a:srgbClr val="16365C"/>
                          </a:solidFill>
                          <a:effectLst/>
                          <a:latin typeface="Calibri"/>
                        </a:rPr>
                      </a:br>
                      <a:r>
                        <a:rPr lang="es-ES" sz="1200" b="0" i="0" u="none" strike="noStrike">
                          <a:solidFill>
                            <a:srgbClr val="16365C"/>
                          </a:solidFill>
                          <a:effectLst/>
                          <a:latin typeface="Calibri"/>
                        </a:rPr>
                        <a:t>Cristina Noriega O.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100%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100%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De acuerdo a lo informado por el referente no se presenta nodos críticos para su cumplimiento.</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2788">
                <a:tc>
                  <a:txBody>
                    <a:bodyPr/>
                    <a:lstStyle/>
                    <a:p>
                      <a:pPr algn="l" fontAlgn="t"/>
                      <a:r>
                        <a:rPr lang="es-ES" sz="1200" b="0" i="0" u="none" strike="noStrike">
                          <a:solidFill>
                            <a:srgbClr val="16365C"/>
                          </a:solidFill>
                          <a:effectLst/>
                          <a:latin typeface="Calibri"/>
                        </a:rPr>
                        <a:t>6. Aumento Resolutividad Consultas Especialidad</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Evaluar el impacto de protocolos resolutivos para Protocolos 2015, 2016 y 2017 a través de medición de tiempos de resolución.</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Dra. Paloma Ly S. - Titular</a:t>
                      </a:r>
                      <a:br>
                        <a:rPr lang="es-ES" sz="1200" b="0" i="0" u="none" strike="noStrike">
                          <a:solidFill>
                            <a:srgbClr val="16365C"/>
                          </a:solidFill>
                          <a:effectLst/>
                          <a:latin typeface="Calibri"/>
                        </a:rPr>
                      </a:br>
                      <a:r>
                        <a:rPr lang="es-ES" sz="1200" b="0" i="0" u="none" strike="noStrike">
                          <a:solidFill>
                            <a:srgbClr val="16365C"/>
                          </a:solidFill>
                          <a:effectLst/>
                          <a:latin typeface="Calibri"/>
                        </a:rPr>
                        <a:t>Cristina Noriega O.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90%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64%</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La referente señala como nodo crítico al cumplimiento la dificultad en las auditorias de ficha en cuanto a que no se registran las altas médicas de especialidad.</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9028">
                <a:tc>
                  <a:txBody>
                    <a:bodyPr/>
                    <a:lstStyle/>
                    <a:p>
                      <a:pPr algn="l" fontAlgn="t"/>
                      <a:r>
                        <a:rPr lang="es-ES" sz="1200" b="0" i="0" u="none" strike="noStrike">
                          <a:solidFill>
                            <a:srgbClr val="16365C"/>
                          </a:solidFill>
                          <a:effectLst/>
                          <a:latin typeface="Calibri"/>
                        </a:rPr>
                        <a:t>7.1 Programación Profesionales en Red Atención Primaria</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rgbClr val="16365C"/>
                          </a:solidFill>
                          <a:effectLst/>
                          <a:latin typeface="Calibri"/>
                        </a:rPr>
                        <a:t>Proceso de programación desde la demanda en APS (78 actividades directas y 1 actividad y monitoreo).</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Elisabeth Rodriguez . - Titular</a:t>
                      </a:r>
                      <a:br>
                        <a:rPr lang="es-ES" sz="1200" b="0" i="0" u="none" strike="noStrike">
                          <a:solidFill>
                            <a:srgbClr val="16365C"/>
                          </a:solidFill>
                          <a:effectLst/>
                          <a:latin typeface="Calibri"/>
                        </a:rPr>
                      </a:br>
                      <a:r>
                        <a:rPr lang="es-ES" sz="1200" b="0" i="0" u="none" strike="noStrike">
                          <a:solidFill>
                            <a:srgbClr val="16365C"/>
                          </a:solidFill>
                          <a:effectLst/>
                          <a:latin typeface="Calibri"/>
                        </a:rPr>
                        <a:t>Hayleen Pol J.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57%</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57%</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El referente señala que dado que 3 comunas no programaron sus actividades no podrá dar cumplimiento los 2 últimos cortes.</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9028">
                <a:tc>
                  <a:txBody>
                    <a:bodyPr/>
                    <a:lstStyle/>
                    <a:p>
                      <a:pPr algn="l" fontAlgn="t"/>
                      <a:r>
                        <a:rPr lang="es-ES" sz="1200" b="0" i="0" u="none" strike="noStrike">
                          <a:solidFill>
                            <a:srgbClr val="16365C"/>
                          </a:solidFill>
                          <a:effectLst/>
                          <a:latin typeface="Calibri"/>
                        </a:rPr>
                        <a:t>7.2 Programación Profesionales en Red Atención Secundaria</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rgbClr val="16365C"/>
                          </a:solidFill>
                          <a:effectLst/>
                          <a:latin typeface="Calibri"/>
                        </a:rPr>
                        <a:t>Cumplimiento mayor o igual a 95% programación médica y profesional nivel secundario.</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Elisabeth Rodriguez . - Titular</a:t>
                      </a:r>
                      <a:br>
                        <a:rPr lang="es-ES" sz="1200" b="0" i="0" u="none" strike="noStrike">
                          <a:solidFill>
                            <a:srgbClr val="16365C"/>
                          </a:solidFill>
                          <a:effectLst/>
                          <a:latin typeface="Calibri"/>
                        </a:rPr>
                      </a:br>
                      <a:r>
                        <a:rPr lang="es-ES" sz="1200" b="0" i="0" u="none" strike="noStrike">
                          <a:solidFill>
                            <a:srgbClr val="16365C"/>
                          </a:solidFill>
                          <a:effectLst/>
                          <a:latin typeface="Calibri"/>
                        </a:rPr>
                        <a:t>Hayleen Pol J.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73%</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47%</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La referente señala que se reprogramaron siendo 180.000 consultas médicas. A su vez las consultas no médicas al mes de Agosto cumple con 62% de 75%.</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9028">
                <a:tc>
                  <a:txBody>
                    <a:bodyPr/>
                    <a:lstStyle/>
                    <a:p>
                      <a:pPr algn="l" fontAlgn="t"/>
                      <a:r>
                        <a:rPr lang="es-ES" sz="1200" b="0" i="0" u="none" strike="noStrike">
                          <a:solidFill>
                            <a:srgbClr val="16365C"/>
                          </a:solidFill>
                          <a:effectLst/>
                          <a:latin typeface="Calibri"/>
                        </a:rPr>
                        <a:t>7.3 Programación Profesionales en Red Telemedicina</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Cumplimiento mayor o igual a 95% programación médica de especialidad en Telemedicina.</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Elisabeth Rodriguez . - Titular</a:t>
                      </a:r>
                      <a:br>
                        <a:rPr lang="es-ES" sz="1200" b="0" i="0" u="none" strike="noStrike">
                          <a:solidFill>
                            <a:srgbClr val="16365C"/>
                          </a:solidFill>
                          <a:effectLst/>
                          <a:latin typeface="Calibri"/>
                        </a:rPr>
                      </a:br>
                      <a:r>
                        <a:rPr lang="es-ES" sz="1200" b="0" i="0" u="none" strike="noStrike">
                          <a:solidFill>
                            <a:srgbClr val="16365C"/>
                          </a:solidFill>
                          <a:effectLst/>
                          <a:latin typeface="Calibri"/>
                        </a:rPr>
                        <a:t>Hayleen Pol J.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40%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30%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a:solidFill>
                            <a:srgbClr val="16365C"/>
                          </a:solidFill>
                          <a:effectLst/>
                          <a:latin typeface="Calibri"/>
                        </a:rPr>
                        <a:t>La referente señala que se reprogramaron 44 consultas dando 100% cumplimiento.</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9028">
                <a:tc>
                  <a:txBody>
                    <a:bodyPr/>
                    <a:lstStyle/>
                    <a:p>
                      <a:pPr algn="l" fontAlgn="t"/>
                      <a:r>
                        <a:rPr lang="es-ES" sz="1200" b="0" i="0" u="none" strike="noStrike" dirty="0">
                          <a:solidFill>
                            <a:srgbClr val="16365C"/>
                          </a:solidFill>
                          <a:effectLst/>
                          <a:latin typeface="Calibri"/>
                        </a:rPr>
                        <a:t>7.4 Disminución NSP Atención Secundaria</a:t>
                      </a:r>
                    </a:p>
                  </a:txBody>
                  <a:tcPr marL="8124" marR="8124" marT="81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rgbClr val="16365C"/>
                          </a:solidFill>
                          <a:effectLst/>
                          <a:latin typeface="Calibri"/>
                        </a:rPr>
                        <a:t>Disminución de 10% consultas NSP de profesionales médicos especialistas nivel secundario.</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rgbClr val="16365C"/>
                          </a:solidFill>
                          <a:effectLst/>
                          <a:latin typeface="Calibri"/>
                        </a:rPr>
                        <a:t>Elisabeth Rodriguez . - Titular</a:t>
                      </a:r>
                      <a:br>
                        <a:rPr lang="es-ES" sz="1200" b="0" i="0" u="none" strike="noStrike" dirty="0">
                          <a:solidFill>
                            <a:srgbClr val="16365C"/>
                          </a:solidFill>
                          <a:effectLst/>
                          <a:latin typeface="Calibri"/>
                        </a:rPr>
                      </a:br>
                      <a:r>
                        <a:rPr lang="es-ES" sz="1200" b="0" i="0" u="none" strike="noStrike" dirty="0">
                          <a:solidFill>
                            <a:srgbClr val="16365C"/>
                          </a:solidFill>
                          <a:effectLst/>
                          <a:latin typeface="Calibri"/>
                        </a:rPr>
                        <a:t>Hayleen Pol J. - Subrogante</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FF0000"/>
                          </a:solidFill>
                          <a:effectLst/>
                          <a:latin typeface="Calibri"/>
                        </a:rPr>
                        <a:t>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200" b="0" i="0" u="none" strike="noStrike">
                          <a:solidFill>
                            <a:srgbClr val="16365C"/>
                          </a:solidFill>
                          <a:effectLst/>
                          <a:latin typeface="Calibri"/>
                        </a:rPr>
                        <a:t>100%</a:t>
                      </a:r>
                    </a:p>
                  </a:txBody>
                  <a:tcPr marL="8124" marR="8124" marT="81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200" b="0" i="0" u="none" strike="noStrike" dirty="0">
                          <a:solidFill>
                            <a:srgbClr val="16365C"/>
                          </a:solidFill>
                          <a:effectLst/>
                          <a:latin typeface="Calibri"/>
                        </a:rPr>
                        <a:t>Dado que se </a:t>
                      </a:r>
                      <a:r>
                        <a:rPr lang="es-ES" sz="1200" b="0" i="0" u="none" strike="noStrike" dirty="0" smtClean="0">
                          <a:solidFill>
                            <a:srgbClr val="16365C"/>
                          </a:solidFill>
                          <a:effectLst/>
                          <a:latin typeface="Calibri"/>
                        </a:rPr>
                        <a:t>corrigió </a:t>
                      </a:r>
                      <a:r>
                        <a:rPr lang="es-ES" sz="1200" b="0" i="0" u="none" strike="noStrike" dirty="0">
                          <a:solidFill>
                            <a:srgbClr val="16365C"/>
                          </a:solidFill>
                          <a:effectLst/>
                          <a:latin typeface="Calibri"/>
                        </a:rPr>
                        <a:t>el registro de NSP se da cumplimiento 100%.</a:t>
                      </a:r>
                    </a:p>
                  </a:txBody>
                  <a:tcPr marL="8124" marR="8124" marT="81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68399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a:off x="4572000" y="0"/>
            <a:ext cx="1974710" cy="1122495"/>
          </a:xfrm>
          <a:prstGeom prst="rect">
            <a:avLst/>
          </a:prstGeom>
        </p:spPr>
      </p:pic>
      <p:graphicFrame>
        <p:nvGraphicFramePr>
          <p:cNvPr id="5" name="4 Tabla"/>
          <p:cNvGraphicFramePr>
            <a:graphicFrameLocks noGrp="1"/>
          </p:cNvGraphicFramePr>
          <p:nvPr>
            <p:extLst>
              <p:ext uri="{D42A27DB-BD31-4B8C-83A1-F6EECF244321}">
                <p14:modId xmlns:p14="http://schemas.microsoft.com/office/powerpoint/2010/main" val="2133400684"/>
              </p:ext>
            </p:extLst>
          </p:nvPr>
        </p:nvGraphicFramePr>
        <p:xfrm>
          <a:off x="0" y="1122493"/>
          <a:ext cx="12192000" cy="5506906"/>
        </p:xfrm>
        <a:graphic>
          <a:graphicData uri="http://schemas.openxmlformats.org/drawingml/2006/table">
            <a:tbl>
              <a:tblPr/>
              <a:tblGrid>
                <a:gridCol w="2090057"/>
                <a:gridCol w="3289905"/>
                <a:gridCol w="2451302"/>
                <a:gridCol w="941816"/>
                <a:gridCol w="516063"/>
                <a:gridCol w="2902857"/>
              </a:tblGrid>
              <a:tr h="444931">
                <a:tc>
                  <a:txBody>
                    <a:bodyPr/>
                    <a:lstStyle/>
                    <a:p>
                      <a:pPr algn="ctr" fontAlgn="t"/>
                      <a:r>
                        <a:rPr lang="es-ES" sz="1400" b="1" i="0" u="none" strike="noStrike" dirty="0">
                          <a:solidFill>
                            <a:srgbClr val="16365C"/>
                          </a:solidFill>
                          <a:effectLst/>
                          <a:latin typeface="Calibri"/>
                        </a:rPr>
                        <a:t>COMGES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METAS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REFERENTES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ACCIONES PARA EL CUMPLIMIENTO</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9697">
                <a:tc>
                  <a:txBody>
                    <a:bodyPr/>
                    <a:lstStyle/>
                    <a:p>
                      <a:pPr algn="l" fontAlgn="t"/>
                      <a:r>
                        <a:rPr lang="es-ES" sz="1400" b="0" i="0" u="none" strike="noStrike">
                          <a:solidFill>
                            <a:srgbClr val="16365C"/>
                          </a:solidFill>
                          <a:effectLst/>
                          <a:latin typeface="Calibri"/>
                        </a:rPr>
                        <a:t>8. Disminución Tiempo Espera Consultas de Mayor Complejidad en UEH</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90% de las consultas C2 en la UEH accedan a la primera atención médica en un tiempo </a:t>
                      </a:r>
                      <a:r>
                        <a:rPr lang="es-ES" sz="1400" b="0" i="0" u="sng" strike="noStrike" dirty="0">
                          <a:solidFill>
                            <a:srgbClr val="16365C"/>
                          </a:solidFill>
                          <a:effectLst/>
                          <a:latin typeface="Calibri"/>
                        </a:rPr>
                        <a:t>&lt;</a:t>
                      </a:r>
                      <a:r>
                        <a:rPr lang="es-ES" sz="1400" b="0" i="0" u="none" strike="noStrike" dirty="0">
                          <a:solidFill>
                            <a:srgbClr val="16365C"/>
                          </a:solidFill>
                          <a:effectLst/>
                          <a:latin typeface="Calibri"/>
                        </a:rPr>
                        <a:t> a 30 minutos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Dra. Marisol Noriel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Patricio Berenguela A. - Subrogante</a:t>
                      </a:r>
                      <a:br>
                        <a:rPr lang="es-ES" sz="1400" b="0" i="0" u="none" strike="noStrike">
                          <a:solidFill>
                            <a:srgbClr val="16365C"/>
                          </a:solidFill>
                          <a:effectLst/>
                          <a:latin typeface="Calibri"/>
                        </a:rPr>
                      </a:br>
                      <a:r>
                        <a:rPr lang="es-ES" sz="1400" b="0" i="0" u="none" strike="noStrike">
                          <a:solidFill>
                            <a:srgbClr val="16365C"/>
                          </a:solidFill>
                          <a:effectLst/>
                          <a:latin typeface="Calibri"/>
                        </a:rPr>
                        <a:t/>
                      </a:r>
                      <a:br>
                        <a:rPr lang="es-ES" sz="1400" b="0" i="0" u="none" strike="noStrike">
                          <a:solidFill>
                            <a:srgbClr val="16365C"/>
                          </a:solidFill>
                          <a:effectLst/>
                          <a:latin typeface="Calibri"/>
                        </a:rPr>
                      </a:br>
                      <a:endParaRPr lang="es-ES"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9697">
                <a:tc>
                  <a:txBody>
                    <a:bodyPr/>
                    <a:lstStyle/>
                    <a:p>
                      <a:pPr algn="l" fontAlgn="t"/>
                      <a:r>
                        <a:rPr lang="es-ES" sz="1400" b="0" i="0" u="none" strike="noStrike">
                          <a:solidFill>
                            <a:srgbClr val="16365C"/>
                          </a:solidFill>
                          <a:effectLst/>
                          <a:latin typeface="Calibri"/>
                        </a:rPr>
                        <a:t>9. Plan de Trabajo Acceso Atención Ciudadana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100% de las acciones establecidas en el Plan de trabajo que facilita el acceso de la población a una atención ciudadana oportuna, de calidad y con enfoque de derecho.</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Mireya Soto F.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Teresa Stuardo H. - Subrogante</a:t>
                      </a:r>
                      <a:br>
                        <a:rPr lang="es-ES" sz="1400" b="0" i="0" u="none" strike="noStrike">
                          <a:solidFill>
                            <a:srgbClr val="16365C"/>
                          </a:solidFill>
                          <a:effectLst/>
                          <a:latin typeface="Calibri"/>
                        </a:rPr>
                      </a:br>
                      <a:endParaRPr lang="es-ES"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1442">
                <a:tc>
                  <a:txBody>
                    <a:bodyPr/>
                    <a:lstStyle/>
                    <a:p>
                      <a:pPr algn="l" fontAlgn="t"/>
                      <a:r>
                        <a:rPr lang="es-ES" sz="1400" b="0" i="0" u="none" strike="noStrike">
                          <a:solidFill>
                            <a:srgbClr val="16365C"/>
                          </a:solidFill>
                          <a:effectLst/>
                          <a:latin typeface="Calibri"/>
                        </a:rPr>
                        <a:t>10. Política de Comunicación y Participación Ciudadana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Evaluación y sistematización de la implementación del Plan de socialización de la politica de comunicaciones.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Fernando Arias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Patricio Sobrevilla Ch. - Subrogante</a:t>
                      </a:r>
                      <a:br>
                        <a:rPr lang="es-ES" sz="1400" b="0" i="0" u="none" strike="noStrike">
                          <a:solidFill>
                            <a:srgbClr val="16365C"/>
                          </a:solidFill>
                          <a:effectLst/>
                          <a:latin typeface="Calibri"/>
                        </a:rPr>
                      </a:br>
                      <a:endParaRPr lang="es-ES"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el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81442">
                <a:tc>
                  <a:txBody>
                    <a:bodyPr/>
                    <a:lstStyle/>
                    <a:p>
                      <a:pPr algn="l" fontAlgn="t"/>
                      <a:r>
                        <a:rPr lang="es-ES" sz="1400" b="0" i="0" u="none" strike="noStrike">
                          <a:solidFill>
                            <a:srgbClr val="16365C"/>
                          </a:solidFill>
                          <a:effectLst/>
                          <a:latin typeface="Calibri"/>
                        </a:rPr>
                        <a:t>11. Fortalecimiento Equipos Directivos y Estratégicos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Ejecución del Plan de trabajo para la disminución de las brechas de desempeño de directivos y equipos para el gobierno de las RISS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Geldy Menéndez Q.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Michael Mellis T. - Subrogante</a:t>
                      </a:r>
                      <a:br>
                        <a:rPr lang="es-ES" sz="1400" b="0" i="0" u="none" strike="noStrike">
                          <a:solidFill>
                            <a:srgbClr val="16365C"/>
                          </a:solidFill>
                          <a:effectLst/>
                          <a:latin typeface="Calibri"/>
                        </a:rPr>
                      </a:br>
                      <a:endParaRPr lang="es-ES"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9697">
                <a:tc>
                  <a:txBody>
                    <a:bodyPr/>
                    <a:lstStyle/>
                    <a:p>
                      <a:pPr algn="l" fontAlgn="t"/>
                      <a:r>
                        <a:rPr lang="es-ES" sz="1400" b="0" i="0" u="none" strike="noStrike">
                          <a:solidFill>
                            <a:srgbClr val="16365C"/>
                          </a:solidFill>
                          <a:effectLst/>
                          <a:latin typeface="Calibri"/>
                        </a:rPr>
                        <a:t>12. Fortalecimiento Participación Ciudadana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Ejecutar el 100% de las acciones establecidas en el Plan de trabajo para el Fortalecimiento de la Participación Ciudadana.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t-BR" sz="1400" b="0" i="0" u="none" strike="noStrike">
                          <a:solidFill>
                            <a:srgbClr val="16365C"/>
                          </a:solidFill>
                          <a:effectLst/>
                          <a:latin typeface="Calibri"/>
                        </a:rPr>
                        <a:t>Rafael Miquel O. - Titular</a:t>
                      </a:r>
                      <a:br>
                        <a:rPr lang="pt-BR" sz="1400" b="0" i="0" u="none" strike="noStrike">
                          <a:solidFill>
                            <a:srgbClr val="16365C"/>
                          </a:solidFill>
                          <a:effectLst/>
                          <a:latin typeface="Calibri"/>
                        </a:rPr>
                      </a:br>
                      <a:r>
                        <a:rPr lang="pt-BR" sz="1400" b="0" i="0" u="none" strike="noStrike">
                          <a:solidFill>
                            <a:srgbClr val="16365C"/>
                          </a:solidFill>
                          <a:effectLst/>
                          <a:latin typeface="Calibri"/>
                        </a:rPr>
                        <a:t>Fernando Arias V. - Subrogante</a:t>
                      </a:r>
                      <a:br>
                        <a:rPr lang="pt-BR" sz="1400" b="0" i="0" u="none" strike="noStrike">
                          <a:solidFill>
                            <a:srgbClr val="16365C"/>
                          </a:solidFill>
                          <a:effectLst/>
                          <a:latin typeface="Calibri"/>
                        </a:rPr>
                      </a:br>
                      <a:endParaRPr lang="pt-BR"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92%</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98%</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El referente informa </a:t>
                      </a:r>
                      <a:r>
                        <a:rPr lang="es-ES" sz="1400" b="0" i="0" u="none" strike="noStrike" dirty="0" smtClean="0">
                          <a:solidFill>
                            <a:srgbClr val="16365C"/>
                          </a:solidFill>
                          <a:effectLst/>
                          <a:latin typeface="Calibri"/>
                        </a:rPr>
                        <a:t>se están </a:t>
                      </a:r>
                      <a:r>
                        <a:rPr lang="es-ES" sz="1400" b="0" i="0" u="none" strike="noStrike" dirty="0">
                          <a:solidFill>
                            <a:srgbClr val="16365C"/>
                          </a:solidFill>
                          <a:effectLst/>
                          <a:latin typeface="Calibri"/>
                        </a:rPr>
                        <a:t>programando las actividades </a:t>
                      </a:r>
                      <a:r>
                        <a:rPr lang="es-ES" sz="1400" b="0" i="0" u="none" strike="noStrike" dirty="0" smtClean="0">
                          <a:solidFill>
                            <a:srgbClr val="16365C"/>
                          </a:solidFill>
                          <a:effectLst/>
                          <a:latin typeface="Calibri"/>
                        </a:rPr>
                        <a:t>con </a:t>
                      </a:r>
                      <a:r>
                        <a:rPr lang="es-ES" sz="1400" b="0" i="0" u="none" strike="noStrike" dirty="0">
                          <a:solidFill>
                            <a:srgbClr val="16365C"/>
                          </a:solidFill>
                          <a:effectLst/>
                          <a:latin typeface="Calibri"/>
                        </a:rPr>
                        <a:t>organizaciones de </a:t>
                      </a:r>
                      <a:r>
                        <a:rPr lang="es-ES" sz="1400" b="0" i="0" u="none" strike="noStrike" dirty="0" smtClean="0">
                          <a:solidFill>
                            <a:srgbClr val="16365C"/>
                          </a:solidFill>
                          <a:effectLst/>
                          <a:latin typeface="Calibri"/>
                        </a:rPr>
                        <a:t>jóvenes </a:t>
                      </a:r>
                      <a:r>
                        <a:rPr lang="es-ES" sz="1400" b="0" i="0" u="none" strike="noStrike" dirty="0">
                          <a:solidFill>
                            <a:srgbClr val="16365C"/>
                          </a:solidFill>
                          <a:effectLst/>
                          <a:latin typeface="Calibri"/>
                        </a:rPr>
                        <a:t>y adultos mayores, y </a:t>
                      </a:r>
                      <a:r>
                        <a:rPr lang="es-ES" sz="1400" b="0" i="0" u="none" strike="noStrike" dirty="0" smtClean="0">
                          <a:solidFill>
                            <a:srgbClr val="16365C"/>
                          </a:solidFill>
                          <a:effectLst/>
                          <a:latin typeface="Calibri"/>
                        </a:rPr>
                        <a:t>coordinando la Gobernación las </a:t>
                      </a:r>
                      <a:r>
                        <a:rPr lang="es-ES" sz="1400" b="0" i="0" u="none" strike="noStrike" dirty="0">
                          <a:solidFill>
                            <a:srgbClr val="16365C"/>
                          </a:solidFill>
                          <a:effectLst/>
                          <a:latin typeface="Calibri"/>
                        </a:rPr>
                        <a:t>mesas </a:t>
                      </a:r>
                      <a:r>
                        <a:rPr lang="es-ES" sz="1400" b="0" i="0" u="none" strike="noStrike" dirty="0" smtClean="0">
                          <a:solidFill>
                            <a:srgbClr val="16365C"/>
                          </a:solidFill>
                          <a:effectLst/>
                          <a:latin typeface="Calibri"/>
                        </a:rPr>
                        <a:t>Provinciales.</a:t>
                      </a:r>
                      <a:endParaRPr lang="es-ES" sz="1400" b="0" i="0" u="none" strike="noStrike" dirty="0">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68399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a:off x="4572000" y="0"/>
            <a:ext cx="1974710" cy="1122495"/>
          </a:xfrm>
          <a:prstGeom prst="rect">
            <a:avLst/>
          </a:prstGeom>
        </p:spPr>
      </p:pic>
      <p:graphicFrame>
        <p:nvGraphicFramePr>
          <p:cNvPr id="6" name="5 Tabla"/>
          <p:cNvGraphicFramePr>
            <a:graphicFrameLocks noGrp="1"/>
          </p:cNvGraphicFramePr>
          <p:nvPr>
            <p:extLst>
              <p:ext uri="{D42A27DB-BD31-4B8C-83A1-F6EECF244321}">
                <p14:modId xmlns:p14="http://schemas.microsoft.com/office/powerpoint/2010/main" val="2053851265"/>
              </p:ext>
            </p:extLst>
          </p:nvPr>
        </p:nvGraphicFramePr>
        <p:xfrm>
          <a:off x="114300" y="1122495"/>
          <a:ext cx="11938000" cy="5696909"/>
        </p:xfrm>
        <a:graphic>
          <a:graphicData uri="http://schemas.openxmlformats.org/drawingml/2006/table">
            <a:tbl>
              <a:tblPr/>
              <a:tblGrid>
                <a:gridCol w="1549400"/>
                <a:gridCol w="3556000"/>
                <a:gridCol w="2590800"/>
                <a:gridCol w="863600"/>
                <a:gridCol w="850900"/>
                <a:gridCol w="2527300"/>
              </a:tblGrid>
              <a:tr h="181114">
                <a:tc>
                  <a:txBody>
                    <a:bodyPr/>
                    <a:lstStyle/>
                    <a:p>
                      <a:pPr algn="ctr" fontAlgn="t"/>
                      <a:r>
                        <a:rPr lang="es-ES" sz="1400" b="1" i="0" u="none" strike="noStrike" dirty="0">
                          <a:solidFill>
                            <a:srgbClr val="16365C"/>
                          </a:solidFill>
                          <a:effectLst/>
                          <a:latin typeface="Calibri"/>
                        </a:rPr>
                        <a:t>COMGES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METAS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REFERENTES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ACCIONES PARA EL CUMPLIMIENTO</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2422">
                <a:tc>
                  <a:txBody>
                    <a:bodyPr/>
                    <a:lstStyle/>
                    <a:p>
                      <a:pPr algn="l" fontAlgn="t"/>
                      <a:r>
                        <a:rPr lang="es-ES" sz="1400" b="0" i="0" u="none" strike="noStrike">
                          <a:solidFill>
                            <a:srgbClr val="16365C"/>
                          </a:solidFill>
                          <a:effectLst/>
                          <a:latin typeface="Calibri"/>
                        </a:rPr>
                        <a:t>13. Fortalecimiento Satisfacción Usuaria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Evaluación en relación a situación inicial y cierre de brechas.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Mireya Soto F.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Teresa Stuardo H. - Subrogante</a:t>
                      </a:r>
                      <a:br>
                        <a:rPr lang="es-ES" sz="1400" b="0" i="0" u="none" strike="noStrike">
                          <a:solidFill>
                            <a:srgbClr val="16365C"/>
                          </a:solidFill>
                          <a:effectLst/>
                          <a:latin typeface="Calibri"/>
                        </a:rPr>
                      </a:br>
                      <a:endParaRPr lang="es-ES"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dirty="0">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14. Plan Estratégico Intersectorial</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Existencia de un plan estratégico intersectorial diseñado, implementado y evaluado 2015-2018, cumplimiento al menos el 90%.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t-BR" sz="1400" b="0" i="0" u="none" strike="noStrike">
                          <a:solidFill>
                            <a:srgbClr val="16365C"/>
                          </a:solidFill>
                          <a:effectLst/>
                          <a:latin typeface="Calibri"/>
                        </a:rPr>
                        <a:t>Rafael Miquel O. - Titular</a:t>
                      </a:r>
                      <a:br>
                        <a:rPr lang="pt-BR" sz="1400" b="0" i="0" u="none" strike="noStrike">
                          <a:solidFill>
                            <a:srgbClr val="16365C"/>
                          </a:solidFill>
                          <a:effectLst/>
                          <a:latin typeface="Calibri"/>
                        </a:rPr>
                      </a:br>
                      <a:r>
                        <a:rPr lang="pt-BR" sz="1400" b="0" i="0" u="none" strike="noStrike">
                          <a:solidFill>
                            <a:srgbClr val="16365C"/>
                          </a:solidFill>
                          <a:effectLst/>
                          <a:latin typeface="Calibri"/>
                        </a:rPr>
                        <a:t>Fernando Arias V. - Subrogante</a:t>
                      </a:r>
                      <a:br>
                        <a:rPr lang="pt-BR" sz="1400" b="0" i="0" u="none" strike="noStrike">
                          <a:solidFill>
                            <a:srgbClr val="16365C"/>
                          </a:solidFill>
                          <a:effectLst/>
                          <a:latin typeface="Calibri"/>
                        </a:rPr>
                      </a:br>
                      <a:endParaRPr lang="pt-BR" sz="1400" b="0" i="0" u="none" strike="noStrike">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95%</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el referente esta pendiente la reunión del Comité Intersectorial, la que se esta coordinando fecha mes octubre para su realización.</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461">
                <a:tc>
                  <a:txBody>
                    <a:bodyPr/>
                    <a:lstStyle/>
                    <a:p>
                      <a:pPr algn="l" fontAlgn="t"/>
                      <a:r>
                        <a:rPr lang="es-ES" sz="1400" b="0" i="0" u="none" strike="noStrike">
                          <a:solidFill>
                            <a:srgbClr val="16365C"/>
                          </a:solidFill>
                          <a:effectLst/>
                          <a:latin typeface="Calibri"/>
                        </a:rPr>
                        <a:t>15.1 Plan de Trabajo Anatomía Patológica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Diseño de la Red de exámenes de Anatomía Patológica.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Carlos Calvo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Christian Carvajal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8645">
                <a:tc>
                  <a:txBody>
                    <a:bodyPr/>
                    <a:lstStyle/>
                    <a:p>
                      <a:pPr algn="l" fontAlgn="t"/>
                      <a:r>
                        <a:rPr lang="es-ES" sz="1400" b="0" i="0" u="none" strike="noStrike">
                          <a:solidFill>
                            <a:srgbClr val="16365C"/>
                          </a:solidFill>
                          <a:effectLst/>
                          <a:latin typeface="Calibri"/>
                        </a:rPr>
                        <a:t>15.2 Plan de Trabajo Imagenología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Programar y calcular el rendimiento de las actividades de la Unidad de Imagenología.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Carlos Calvo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Christian Carvajal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8645">
                <a:tc>
                  <a:txBody>
                    <a:bodyPr/>
                    <a:lstStyle/>
                    <a:p>
                      <a:pPr algn="l" fontAlgn="t"/>
                      <a:r>
                        <a:rPr lang="es-ES" sz="1400" b="0" i="0" u="none" strike="noStrike">
                          <a:solidFill>
                            <a:srgbClr val="16365C"/>
                          </a:solidFill>
                          <a:effectLst/>
                          <a:latin typeface="Calibri"/>
                        </a:rPr>
                        <a:t>15.3 Plan de Trabajo Gestión de Inventario Farmacia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Estandarizar Cartera de servicios para las Unidades de Farmacia de la Red.</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Carlos Calvo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Christian Carvajal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De acuerdo a lo informado por el referente no se presenta nodos críticos para su </a:t>
                      </a:r>
                      <a:r>
                        <a:rPr lang="es-ES" sz="1400" b="0" i="0" u="none" strike="noStrike" dirty="0" smtClean="0">
                          <a:solidFill>
                            <a:srgbClr val="16365C"/>
                          </a:solidFill>
                          <a:effectLst/>
                          <a:latin typeface="Calibri"/>
                        </a:rPr>
                        <a:t>cumplimiento.</a:t>
                      </a:r>
                      <a:endParaRPr lang="es-ES" sz="1400" b="0" i="0" u="none" strike="noStrike" dirty="0">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15.4 Plan de Trabajo Coordinación Territorial de Medicamentos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de las acciones del plan de trabajo planteadas para diseñar la Coordinación Territorial de medicamentos.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Carlos Calvo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Christian Carvajal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el referente no se presenta nodos críticos para su cumplimiento, cumpliendo sobre 100% de lo programado.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16. Fortalecimiento de la Calidad de Vida Laboral</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100% cumplimiento ejecución de los programas de Calidad de Vida, incorporando las variables de las condiciones del entorno del trabajo.</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Vanessa Sepúlveda M.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Luis Valderrama G.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De acuerdo a lo informado por el referente (subrogante)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82740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a:off x="9293149" y="5969000"/>
            <a:ext cx="2625661" cy="889000"/>
          </a:xfrm>
          <a:prstGeom prst="rect">
            <a:avLst/>
          </a:prstGeom>
        </p:spPr>
      </p:pic>
      <p:graphicFrame>
        <p:nvGraphicFramePr>
          <p:cNvPr id="6" name="5 Tabla"/>
          <p:cNvGraphicFramePr>
            <a:graphicFrameLocks noGrp="1"/>
          </p:cNvGraphicFramePr>
          <p:nvPr>
            <p:extLst>
              <p:ext uri="{D42A27DB-BD31-4B8C-83A1-F6EECF244321}">
                <p14:modId xmlns:p14="http://schemas.microsoft.com/office/powerpoint/2010/main" val="1145112574"/>
              </p:ext>
            </p:extLst>
          </p:nvPr>
        </p:nvGraphicFramePr>
        <p:xfrm>
          <a:off x="127000" y="180589"/>
          <a:ext cx="11925300" cy="5607721"/>
        </p:xfrm>
        <a:graphic>
          <a:graphicData uri="http://schemas.openxmlformats.org/drawingml/2006/table">
            <a:tbl>
              <a:tblPr/>
              <a:tblGrid>
                <a:gridCol w="1868282"/>
                <a:gridCol w="2139882"/>
                <a:gridCol w="1799696"/>
                <a:gridCol w="526740"/>
                <a:gridCol w="537714"/>
                <a:gridCol w="5052986"/>
              </a:tblGrid>
              <a:tr h="181114">
                <a:tc>
                  <a:txBody>
                    <a:bodyPr/>
                    <a:lstStyle/>
                    <a:p>
                      <a:pPr algn="ctr" fontAlgn="t"/>
                      <a:r>
                        <a:rPr lang="es-ES" sz="1400" b="1" i="0" u="none" strike="noStrike">
                          <a:solidFill>
                            <a:srgbClr val="16365C"/>
                          </a:solidFill>
                          <a:effectLst/>
                          <a:latin typeface="Calibri"/>
                        </a:rPr>
                        <a:t>COMGES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METAS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REFERENTES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ACCIONES PARA EL CUMPLIMIENTO</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17. Modelo de Planificación de RHS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de las etapas del plan de trabajo para la estimación de la demanda de horas médicas de especialidad.</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Angie Craig D.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Adrián Morales M.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No Aplica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8645">
                <a:tc>
                  <a:txBody>
                    <a:bodyPr/>
                    <a:lstStyle/>
                    <a:p>
                      <a:pPr algn="l" fontAlgn="t"/>
                      <a:r>
                        <a:rPr lang="es-ES" sz="1400" b="0" i="0" u="none" strike="noStrike">
                          <a:solidFill>
                            <a:srgbClr val="16365C"/>
                          </a:solidFill>
                          <a:effectLst/>
                          <a:latin typeface="Calibri"/>
                        </a:rPr>
                        <a:t>18. Fortalecimiento Estrategia SIDRA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100% de los hitos del plan de trabajo del proyecto SIDRA.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t-BR" sz="1400" b="0" i="0" u="none" strike="noStrike">
                          <a:solidFill>
                            <a:srgbClr val="16365C"/>
                          </a:solidFill>
                          <a:effectLst/>
                          <a:latin typeface="Calibri"/>
                        </a:rPr>
                        <a:t>José Donoso C. - Titular</a:t>
                      </a:r>
                      <a:br>
                        <a:rPr lang="pt-BR" sz="1400" b="0" i="0" u="none" strike="noStrike">
                          <a:solidFill>
                            <a:srgbClr val="16365C"/>
                          </a:solidFill>
                          <a:effectLst/>
                          <a:latin typeface="Calibri"/>
                        </a:rPr>
                      </a:br>
                      <a:r>
                        <a:rPr lang="pt-BR" sz="1400" b="0" i="0" u="none" strike="noStrike">
                          <a:solidFill>
                            <a:srgbClr val="16365C"/>
                          </a:solidFill>
                          <a:effectLst/>
                          <a:latin typeface="Calibri"/>
                        </a:rPr>
                        <a:t>Jorge Miranda 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90%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referente no se presenta nodos críticos para su cumplimiento. A su vez el referente lleva control  de los verificables ingresados.</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19. Implementación e Integración SIDRA </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80% concordancia entre las atenciones priorizadas informadas a tráves de los registros clínicos SIDRA.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t-BR" sz="1400" b="0" i="0" u="none" strike="noStrike">
                          <a:solidFill>
                            <a:srgbClr val="16365C"/>
                          </a:solidFill>
                          <a:effectLst/>
                          <a:latin typeface="Calibri"/>
                        </a:rPr>
                        <a:t>José Donoso C. - Titular</a:t>
                      </a:r>
                      <a:br>
                        <a:rPr lang="pt-BR" sz="1400" b="0" i="0" u="none" strike="noStrike">
                          <a:solidFill>
                            <a:srgbClr val="16365C"/>
                          </a:solidFill>
                          <a:effectLst/>
                          <a:latin typeface="Calibri"/>
                        </a:rPr>
                      </a:br>
                      <a:r>
                        <a:rPr lang="pt-BR" sz="1400" b="0" i="0" u="none" strike="noStrike">
                          <a:solidFill>
                            <a:srgbClr val="16365C"/>
                          </a:solidFill>
                          <a:effectLst/>
                          <a:latin typeface="Calibri"/>
                        </a:rPr>
                        <a:t>Jorge Miranda L.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50%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50%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Frente a la baja calificación obtenida en este Comges el referente propone plan de mejora, haciendo seguimiento semanal cruzando datos entre sist. Rayen y REM. Con esto los dos últimos cortes deberían estar 100% cumplidos.</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64409">
                <a:tc>
                  <a:txBody>
                    <a:bodyPr/>
                    <a:lstStyle/>
                    <a:p>
                      <a:pPr algn="l" fontAlgn="t"/>
                      <a:r>
                        <a:rPr lang="es-ES" sz="1400" b="0" i="0" u="none" strike="noStrike">
                          <a:solidFill>
                            <a:srgbClr val="16365C"/>
                          </a:solidFill>
                          <a:effectLst/>
                          <a:latin typeface="Calibri"/>
                        </a:rPr>
                        <a:t>20. Plan de Desarrollo Estratégico Servicios de Salud</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Cumplir con al menos el 75% del puntaje total exigido en el Cuadro Mando Integral.</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José Maluenda E.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Carolina Pérez R.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los 12 indicadores que se evalúan en este Comges, el indicador "Porcentaje de reducciones pacientes C4 C5 que consultan en la UEH de establecimientos de alta complejidad" esta sufriendo modificación debido al nuevo sistema de categorización ESI.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461">
                <a:tc>
                  <a:txBody>
                    <a:bodyPr/>
                    <a:lstStyle/>
                    <a:p>
                      <a:pPr algn="l" fontAlgn="t"/>
                      <a:r>
                        <a:rPr lang="es-ES" sz="1400" b="0" i="0" u="none" strike="noStrike">
                          <a:solidFill>
                            <a:srgbClr val="16365C"/>
                          </a:solidFill>
                          <a:effectLst/>
                          <a:latin typeface="Calibri"/>
                        </a:rPr>
                        <a:t>21.1 Acreditación Establecimientos Hospitalarios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100% establecimientos hospitalarios acreditados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Yukiko Kuwahara A.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Jorge Gonzalez C.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No Aplica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91527">
                <a:tc>
                  <a:txBody>
                    <a:bodyPr/>
                    <a:lstStyle/>
                    <a:p>
                      <a:pPr algn="l" fontAlgn="t"/>
                      <a:r>
                        <a:rPr lang="es-ES" sz="1400" b="0" i="0" u="none" strike="noStrike">
                          <a:solidFill>
                            <a:srgbClr val="16365C"/>
                          </a:solidFill>
                          <a:effectLst/>
                          <a:latin typeface="Calibri"/>
                        </a:rPr>
                        <a:t>21.3 Capacitación IAAS Sub-Directores Médicos y Jefaturas Médicas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100% subdirectores médicos y 80% médicos Jefes de Servicio Clíncios.</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Yukiko Kuwahara A.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Jorge Gonzalez C.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No Aplica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FF0000"/>
                          </a:solidFill>
                          <a:effectLst/>
                          <a:latin typeface="Calibri"/>
                        </a:rPr>
                        <a:t>55%</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El cumplimiento de este compromiso depende de la inscripción de los médicos al curso IAAS, para esto la referente realizó Ord.Nº2758 del 09/10/18 donde la Directora SSI instruye a Director HETG la inscripción de los médicos a curso IAAS.</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01249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descr="COMGES-01.png"/>
          <p:cNvPicPr>
            <a:picLocks noChangeAspect="1"/>
          </p:cNvPicPr>
          <p:nvPr/>
        </p:nvPicPr>
        <p:blipFill rotWithShape="1">
          <a:blip r:embed="rId2" cstate="email">
            <a:extLst>
              <a:ext uri="{28A0092B-C50C-407E-A947-70E740481C1C}">
                <a14:useLocalDpi xmlns:a14="http://schemas.microsoft.com/office/drawing/2010/main"/>
              </a:ext>
            </a:extLst>
          </a:blip>
          <a:srcRect t="55022"/>
          <a:stretch/>
        </p:blipFill>
        <p:spPr>
          <a:xfrm>
            <a:off x="9059824" y="5549900"/>
            <a:ext cx="2325586" cy="787400"/>
          </a:xfrm>
          <a:prstGeom prst="rect">
            <a:avLst/>
          </a:prstGeom>
        </p:spPr>
      </p:pic>
      <p:graphicFrame>
        <p:nvGraphicFramePr>
          <p:cNvPr id="2" name="1 Tabla"/>
          <p:cNvGraphicFramePr>
            <a:graphicFrameLocks noGrp="1"/>
          </p:cNvGraphicFramePr>
          <p:nvPr>
            <p:extLst>
              <p:ext uri="{D42A27DB-BD31-4B8C-83A1-F6EECF244321}">
                <p14:modId xmlns:p14="http://schemas.microsoft.com/office/powerpoint/2010/main" val="2129453208"/>
              </p:ext>
            </p:extLst>
          </p:nvPr>
        </p:nvGraphicFramePr>
        <p:xfrm>
          <a:off x="203200" y="901700"/>
          <a:ext cx="11760200" cy="4124440"/>
        </p:xfrm>
        <a:graphic>
          <a:graphicData uri="http://schemas.openxmlformats.org/drawingml/2006/table">
            <a:tbl>
              <a:tblPr/>
              <a:tblGrid>
                <a:gridCol w="1868282"/>
                <a:gridCol w="2139882"/>
                <a:gridCol w="2976836"/>
                <a:gridCol w="1054100"/>
                <a:gridCol w="914400"/>
                <a:gridCol w="2806700"/>
              </a:tblGrid>
              <a:tr h="181114">
                <a:tc>
                  <a:txBody>
                    <a:bodyPr/>
                    <a:lstStyle/>
                    <a:p>
                      <a:pPr algn="ctr" fontAlgn="t"/>
                      <a:r>
                        <a:rPr lang="es-ES" sz="1400" b="1" i="0" u="none" strike="noStrike" dirty="0">
                          <a:solidFill>
                            <a:srgbClr val="16365C"/>
                          </a:solidFill>
                          <a:effectLst/>
                          <a:latin typeface="Calibri"/>
                        </a:rPr>
                        <a:t>COMGES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METAS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REFERENTES</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II CORTE</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ACCIONES PARA EL CUMPLIMIENTO</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0461">
                <a:tc>
                  <a:txBody>
                    <a:bodyPr/>
                    <a:lstStyle/>
                    <a:p>
                      <a:pPr algn="l" fontAlgn="t"/>
                      <a:r>
                        <a:rPr lang="es-ES" sz="1400" b="0" i="0" u="none" strike="noStrike">
                          <a:solidFill>
                            <a:srgbClr val="16365C"/>
                          </a:solidFill>
                          <a:effectLst/>
                          <a:latin typeface="Calibri"/>
                        </a:rPr>
                        <a:t>22. Ejecución Presupuestaria Proyectos de Inversión</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95% de ejecución de los proyectos de inversión.</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Juan Pablo Gonzalez V.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Cynthia Cortes C.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 </a:t>
                      </a:r>
                      <a:r>
                        <a:rPr lang="es-ES" sz="1400" b="0" i="0" u="none" strike="noStrike" dirty="0" smtClean="0">
                          <a:solidFill>
                            <a:srgbClr val="16365C"/>
                          </a:solidFill>
                          <a:effectLst/>
                          <a:latin typeface="Calibri"/>
                        </a:rPr>
                        <a:t>La referente (s) señala que la</a:t>
                      </a:r>
                      <a:r>
                        <a:rPr lang="es-ES" sz="1400" b="0" i="0" u="none" strike="noStrike" baseline="0" dirty="0" smtClean="0">
                          <a:solidFill>
                            <a:srgbClr val="16365C"/>
                          </a:solidFill>
                          <a:effectLst/>
                          <a:latin typeface="Calibri"/>
                        </a:rPr>
                        <a:t> tramitación del SAR La Tortuga podría generar dificultad en su cumplimiento, sin embargo se cumple con 95%.</a:t>
                      </a:r>
                      <a:endParaRPr lang="es-ES" sz="1400" b="0" i="0" u="none" strike="noStrike" dirty="0">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0461">
                <a:tc>
                  <a:txBody>
                    <a:bodyPr/>
                    <a:lstStyle/>
                    <a:p>
                      <a:pPr algn="l" fontAlgn="t"/>
                      <a:r>
                        <a:rPr lang="es-ES" sz="1400" b="0" i="0" u="none" strike="noStrike">
                          <a:solidFill>
                            <a:srgbClr val="16365C"/>
                          </a:solidFill>
                          <a:effectLst/>
                          <a:latin typeface="Calibri"/>
                        </a:rPr>
                        <a:t>23. Porcentaje de Disminución de la Deuda Sobre 60 Días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Dsiminuir los margenes de deuda de un año respecto del anterior.</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Jaime Abarzua C. - Titular</a:t>
                      </a:r>
                      <a:br>
                        <a:rPr lang="es-ES" sz="1400" b="0" i="0" u="none" strike="noStrike" dirty="0">
                          <a:solidFill>
                            <a:srgbClr val="16365C"/>
                          </a:solidFill>
                          <a:effectLst/>
                          <a:latin typeface="Calibri"/>
                        </a:rPr>
                      </a:br>
                      <a:r>
                        <a:rPr lang="es-ES" sz="1400" b="0" i="0" u="none" strike="noStrike" dirty="0">
                          <a:solidFill>
                            <a:srgbClr val="16365C"/>
                          </a:solidFill>
                          <a:effectLst/>
                          <a:latin typeface="Calibri"/>
                        </a:rPr>
                        <a:t>Cristian Palacios R.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No Aplica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No Aplica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16365C"/>
                          </a:solidFill>
                          <a:effectLst/>
                          <a:latin typeface="Calibri"/>
                        </a:rPr>
                        <a:t> </a:t>
                      </a:r>
                      <a:r>
                        <a:rPr lang="es-ES" sz="1400" b="0" i="0" u="none" strike="noStrike" dirty="0" smtClean="0">
                          <a:solidFill>
                            <a:srgbClr val="16365C"/>
                          </a:solidFill>
                          <a:effectLst/>
                          <a:latin typeface="Calibri"/>
                        </a:rPr>
                        <a:t>El</a:t>
                      </a:r>
                      <a:r>
                        <a:rPr lang="es-ES" sz="1400" b="0" i="0" u="none" strike="noStrike" baseline="0" dirty="0" smtClean="0">
                          <a:solidFill>
                            <a:srgbClr val="16365C"/>
                          </a:solidFill>
                          <a:effectLst/>
                          <a:latin typeface="Calibri"/>
                        </a:rPr>
                        <a:t> referente señala que l</a:t>
                      </a:r>
                      <a:r>
                        <a:rPr lang="es-ES" sz="1400" b="0" i="0" u="none" strike="noStrike" dirty="0" smtClean="0">
                          <a:solidFill>
                            <a:srgbClr val="16365C"/>
                          </a:solidFill>
                          <a:effectLst/>
                          <a:latin typeface="Calibri"/>
                        </a:rPr>
                        <a:t>a deuda actual supera los M$5.000 lo que dificulta el cumplimiento. </a:t>
                      </a:r>
                      <a:endParaRPr lang="es-ES" sz="1400" b="0" i="0" u="none" strike="noStrike" dirty="0">
                        <a:solidFill>
                          <a:srgbClr val="16365C"/>
                        </a:solidFill>
                        <a:effectLst/>
                        <a:latin typeface="Calibri"/>
                      </a:endParaRP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8645">
                <a:tc>
                  <a:txBody>
                    <a:bodyPr/>
                    <a:lstStyle/>
                    <a:p>
                      <a:pPr algn="l" fontAlgn="t"/>
                      <a:r>
                        <a:rPr lang="es-ES" sz="1400" b="0" i="0" u="none" strike="noStrike">
                          <a:solidFill>
                            <a:srgbClr val="16365C"/>
                          </a:solidFill>
                          <a:effectLst/>
                          <a:latin typeface="Calibri"/>
                        </a:rPr>
                        <a:t>24. Plan Estratégico Migrantes</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de las acciones establecidas de atención de salud Migrante.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pt-BR" sz="1400" b="0" i="0" u="none" strike="noStrike">
                          <a:solidFill>
                            <a:srgbClr val="16365C"/>
                          </a:solidFill>
                          <a:effectLst/>
                          <a:latin typeface="Calibri"/>
                        </a:rPr>
                        <a:t>Berta Fernandez H. - Titular</a:t>
                      </a:r>
                      <a:br>
                        <a:rPr lang="pt-BR" sz="1400" b="0" i="0" u="none" strike="noStrike">
                          <a:solidFill>
                            <a:srgbClr val="16365C"/>
                          </a:solidFill>
                          <a:effectLst/>
                          <a:latin typeface="Calibri"/>
                        </a:rPr>
                      </a:br>
                      <a:r>
                        <a:rPr lang="pt-BR" sz="1400" b="0" i="0" u="none" strike="noStrike">
                          <a:solidFill>
                            <a:srgbClr val="16365C"/>
                          </a:solidFill>
                          <a:effectLst/>
                          <a:latin typeface="Calibri"/>
                        </a:rPr>
                        <a:t>Macarena Parada S.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De acuerdo a lo informado por la referente no se presenta nodos críticos para su cumplimiento.</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4072">
                <a:tc>
                  <a:txBody>
                    <a:bodyPr/>
                    <a:lstStyle/>
                    <a:p>
                      <a:pPr algn="l" fontAlgn="t"/>
                      <a:r>
                        <a:rPr lang="es-ES" sz="1400" b="0" i="0" u="none" strike="noStrike">
                          <a:solidFill>
                            <a:srgbClr val="16365C"/>
                          </a:solidFill>
                          <a:effectLst/>
                          <a:latin typeface="Calibri"/>
                        </a:rPr>
                        <a:t>25. Modelo de Gestión Red Oncológica</a:t>
                      </a:r>
                    </a:p>
                  </a:txBody>
                  <a:tcPr marL="8232" marR="8232" marT="8232"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Cumplimiento de las actividades programadas conforme a lo establecido que facilite la elaboración del Modelo de Gestión de la Red Oncológica.</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Dr. Felipe Platero M. - Titular</a:t>
                      </a:r>
                      <a:br>
                        <a:rPr lang="es-ES" sz="1400" b="0" i="0" u="none" strike="noStrike">
                          <a:solidFill>
                            <a:srgbClr val="16365C"/>
                          </a:solidFill>
                          <a:effectLst/>
                          <a:latin typeface="Calibri"/>
                        </a:rPr>
                      </a:br>
                      <a:r>
                        <a:rPr lang="es-ES" sz="1400" b="0" i="0" u="none" strike="noStrike">
                          <a:solidFill>
                            <a:srgbClr val="16365C"/>
                          </a:solidFill>
                          <a:effectLst/>
                          <a:latin typeface="Calibri"/>
                        </a:rPr>
                        <a:t>Danka Troncoso S. - Subrogante</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16365C"/>
                          </a:solidFill>
                          <a:effectLst/>
                          <a:latin typeface="Calibri"/>
                        </a:rPr>
                        <a:t>100%</a:t>
                      </a:r>
                    </a:p>
                  </a:txBody>
                  <a:tcPr marL="8232" marR="8232" marT="823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La referente señala nodo crítico para cumplimiento del 4to corte ya que a la fecha no se entregan lineamientos para Modelo de Gestión. </a:t>
                      </a:r>
                    </a:p>
                  </a:txBody>
                  <a:tcPr marL="8232" marR="8232" marT="823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480">
                <a:tc>
                  <a:txBody>
                    <a:bodyPr/>
                    <a:lstStyle/>
                    <a:p>
                      <a:pPr algn="l" fontAlgn="t"/>
                      <a:r>
                        <a:rPr lang="es-ES" sz="1400" b="1" i="0" u="none" strike="noStrike">
                          <a:solidFill>
                            <a:srgbClr val="16365C"/>
                          </a:solidFill>
                          <a:effectLst/>
                          <a:latin typeface="Calibri"/>
                        </a:rPr>
                        <a:t>Total</a:t>
                      </a:r>
                    </a:p>
                  </a:txBody>
                  <a:tcPr marL="8232" marR="8232" marT="8232"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1" i="0" u="none" strike="noStrike">
                          <a:solidFill>
                            <a:srgbClr val="16365C"/>
                          </a:solidFill>
                          <a:effectLst/>
                          <a:latin typeface="Calibri"/>
                        </a:rPr>
                        <a:t> </a:t>
                      </a:r>
                    </a:p>
                  </a:txBody>
                  <a:tcPr marL="8232" marR="8232" marT="8232"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16365C"/>
                          </a:solidFill>
                          <a:effectLst/>
                          <a:latin typeface="Calibri"/>
                        </a:rPr>
                        <a:t> </a:t>
                      </a:r>
                    </a:p>
                  </a:txBody>
                  <a:tcPr marL="8232" marR="8232" marT="8232"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94%</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s-ES" sz="1400" b="1" i="0" u="none" strike="noStrike">
                          <a:solidFill>
                            <a:srgbClr val="16365C"/>
                          </a:solidFill>
                          <a:effectLst/>
                          <a:latin typeface="Calibri"/>
                        </a:rPr>
                        <a:t>91%</a:t>
                      </a:r>
                    </a:p>
                  </a:txBody>
                  <a:tcPr marL="8232" marR="8232" marT="823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endParaRPr lang="es-ES" sz="1400" b="0" i="0" u="none" strike="noStrike" dirty="0">
                        <a:solidFill>
                          <a:srgbClr val="16365C"/>
                        </a:solidFill>
                        <a:effectLst/>
                        <a:latin typeface="Calibri"/>
                      </a:endParaRPr>
                    </a:p>
                  </a:txBody>
                  <a:tcPr marL="8232" marR="8232" marT="8232"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4025697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096" b="24093"/>
          <a:stretch/>
        </p:blipFill>
        <p:spPr bwMode="auto">
          <a:xfrm>
            <a:off x="96839" y="0"/>
            <a:ext cx="3268662"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2 Tabla"/>
          <p:cNvGraphicFramePr>
            <a:graphicFrameLocks noGrp="1"/>
          </p:cNvGraphicFramePr>
          <p:nvPr>
            <p:extLst>
              <p:ext uri="{D42A27DB-BD31-4B8C-83A1-F6EECF244321}">
                <p14:modId xmlns:p14="http://schemas.microsoft.com/office/powerpoint/2010/main" val="1629744623"/>
              </p:ext>
            </p:extLst>
          </p:nvPr>
        </p:nvGraphicFramePr>
        <p:xfrm>
          <a:off x="254000" y="930275"/>
          <a:ext cx="11785600" cy="5814897"/>
        </p:xfrm>
        <a:graphic>
          <a:graphicData uri="http://schemas.openxmlformats.org/drawingml/2006/table">
            <a:tbl>
              <a:tblPr/>
              <a:tblGrid>
                <a:gridCol w="1666382"/>
                <a:gridCol w="1785409"/>
                <a:gridCol w="1703006"/>
                <a:gridCol w="1601603"/>
                <a:gridCol w="1130300"/>
                <a:gridCol w="1155700"/>
                <a:gridCol w="1320800"/>
                <a:gridCol w="1422400"/>
              </a:tblGrid>
              <a:tr h="439677">
                <a:tc>
                  <a:txBody>
                    <a:bodyPr/>
                    <a:lstStyle/>
                    <a:p>
                      <a:pPr algn="ctr" fontAlgn="t"/>
                      <a:r>
                        <a:rPr lang="es-ES" sz="1400" b="1" i="0" u="none" strike="noStrike">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432807">
                <a:tc>
                  <a:txBody>
                    <a:bodyPr/>
                    <a:lstStyle/>
                    <a:p>
                      <a:pPr algn="l" fontAlgn="t"/>
                      <a:r>
                        <a:rPr lang="es-ES" sz="1400" b="0" i="0" u="none" strike="noStrike">
                          <a:solidFill>
                            <a:srgbClr val="000000"/>
                          </a:solidFill>
                          <a:effectLst/>
                          <a:latin typeface="Calibri"/>
                        </a:rPr>
                        <a:t>A 1.1 Sistemas de Información en Uso y Entrega de Registros Estadísticos</a:t>
                      </a:r>
                    </a:p>
                  </a:txBody>
                  <a:tcPr marL="6870" marR="6870" marT="6870" marB="0">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100% en Sistemas de Información y 100% en entrega de REM con oportunidad y consistencia.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97,92%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8538">
                <a:tc>
                  <a:txBody>
                    <a:bodyPr/>
                    <a:lstStyle/>
                    <a:p>
                      <a:pPr algn="l" fontAlgn="t"/>
                      <a:r>
                        <a:rPr lang="es-ES" sz="1400" b="0" i="0" u="none" strike="noStrike">
                          <a:solidFill>
                            <a:srgbClr val="000000"/>
                          </a:solidFill>
                          <a:effectLst/>
                          <a:latin typeface="Calibri"/>
                        </a:rPr>
                        <a:t>A.1.4 Porcentaje de Compras vía Licitación Tipo L1 y Trato Directo</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&lt;= 20%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2,40%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88538">
                <a:tc>
                  <a:txBody>
                    <a:bodyPr/>
                    <a:lstStyle/>
                    <a:p>
                      <a:pPr algn="l" fontAlgn="t"/>
                      <a:r>
                        <a:rPr lang="es-ES" sz="1400" b="0" i="0" u="none" strike="noStrike">
                          <a:solidFill>
                            <a:srgbClr val="000000"/>
                          </a:solidFill>
                          <a:effectLst/>
                          <a:latin typeface="Calibri"/>
                        </a:rPr>
                        <a:t>A.2.1 Porcentaje de Disminución de la Deuda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10% de reducción bajo la línea base, o deuda cero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Disminuir al menos en un 5% la deuda hospitalaria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-12,90%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2807">
                <a:tc>
                  <a:txBody>
                    <a:bodyPr/>
                    <a:lstStyle/>
                    <a:p>
                      <a:pPr algn="l" fontAlgn="t"/>
                      <a:r>
                        <a:rPr lang="es-ES" sz="1400" b="0" i="0" u="none" strike="noStrike">
                          <a:solidFill>
                            <a:srgbClr val="000000"/>
                          </a:solidFill>
                          <a:effectLst/>
                          <a:latin typeface="Calibri"/>
                        </a:rPr>
                        <a:t>A.2.3 Porcentaje de Devengamiento Oportuno de Facturas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90,0%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Alcanzar al menos un 80% de Devengo de Facturas a los 8 días de recepcionada por el establecimiento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51,80%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538">
                <a:tc>
                  <a:txBody>
                    <a:bodyPr/>
                    <a:lstStyle/>
                    <a:p>
                      <a:pPr algn="l" fontAlgn="t"/>
                      <a:r>
                        <a:rPr lang="es-ES" sz="1400" b="0" i="0" u="none" strike="noStrike">
                          <a:solidFill>
                            <a:srgbClr val="000000"/>
                          </a:solidFill>
                          <a:effectLst/>
                          <a:latin typeface="Calibri"/>
                        </a:rPr>
                        <a:t>A.2.4 Sistema de Costos y Prestaciones Costeadas. Art. 16 f</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 95%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N/A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N/A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N/A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577076">
                <a:tc>
                  <a:txBody>
                    <a:bodyPr/>
                    <a:lstStyle/>
                    <a:p>
                      <a:pPr algn="l" fontAlgn="t"/>
                      <a:r>
                        <a:rPr lang="es-ES" sz="1400" b="0" i="0" u="none" strike="noStrike">
                          <a:solidFill>
                            <a:srgbClr val="000000"/>
                          </a:solidFill>
                          <a:effectLst/>
                          <a:latin typeface="Calibri"/>
                        </a:rPr>
                        <a:t>A.2.5 Porcentaje de cumplimiento del proceso de registro, devengamiento y seguimiento de licencias médicas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100% de cumplimiento de los requisitos exigidos en el periodo</a:t>
                      </a:r>
                      <a:br>
                        <a:rPr lang="es-ES" sz="1400" b="0" i="0" u="none" strike="noStrike">
                          <a:solidFill>
                            <a:srgbClr val="000000"/>
                          </a:solidFill>
                          <a:effectLst/>
                          <a:latin typeface="Calibri"/>
                        </a:rPr>
                      </a:br>
                      <a:r>
                        <a:rPr lang="es-ES" sz="1400" b="0" i="0" u="none" strike="noStrike">
                          <a:solidFill>
                            <a:srgbClr val="000000"/>
                          </a:solidFill>
                          <a:effectLst/>
                          <a:latin typeface="Calibri"/>
                        </a:rPr>
                        <a:t/>
                      </a:r>
                      <a:br>
                        <a:rPr lang="es-ES" sz="1400" b="0" i="0" u="none" strike="noStrike">
                          <a:solidFill>
                            <a:srgbClr val="000000"/>
                          </a:solidFill>
                          <a:effectLst/>
                          <a:latin typeface="Calibri"/>
                        </a:rPr>
                      </a:br>
                      <a:endParaRPr lang="es-ES" sz="1400" b="0" i="0" u="none" strike="noStrike">
                        <a:solidFill>
                          <a:srgbClr val="000000"/>
                        </a:solidFill>
                        <a:effectLst/>
                        <a:latin typeface="Calibri"/>
                      </a:endParaRP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N/A</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571806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1107352916"/>
              </p:ext>
            </p:extLst>
          </p:nvPr>
        </p:nvGraphicFramePr>
        <p:xfrm>
          <a:off x="211139" y="115510"/>
          <a:ext cx="11879261" cy="6221790"/>
        </p:xfrm>
        <a:graphic>
          <a:graphicData uri="http://schemas.openxmlformats.org/drawingml/2006/table">
            <a:tbl>
              <a:tblPr/>
              <a:tblGrid>
                <a:gridCol w="1804876"/>
                <a:gridCol w="1784217"/>
                <a:gridCol w="1701868"/>
                <a:gridCol w="1321320"/>
                <a:gridCol w="989938"/>
                <a:gridCol w="1256461"/>
                <a:gridCol w="1129545"/>
                <a:gridCol w="1891036"/>
              </a:tblGrid>
              <a:tr h="420314">
                <a:tc>
                  <a:txBody>
                    <a:bodyPr/>
                    <a:lstStyle/>
                    <a:p>
                      <a:pPr algn="ctr" fontAlgn="t"/>
                      <a:r>
                        <a:rPr lang="es-ES" sz="1400" b="1" i="0" u="none" strike="noStrike" dirty="0">
                          <a:solidFill>
                            <a:srgbClr val="000000"/>
                          </a:solidFill>
                          <a:effectLst/>
                          <a:latin typeface="Calibri"/>
                        </a:rPr>
                        <a:t>Indicador</a:t>
                      </a:r>
                    </a:p>
                  </a:txBody>
                  <a:tcPr marL="6870" marR="6870" marT="68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Minsal</a:t>
                      </a:r>
                    </a:p>
                  </a:txBody>
                  <a:tcPr marL="6870" marR="6870" marT="68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Meta HETG con Plan de ajuste</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Resultado Esperado 2018</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Puntaje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Cumplimiento corte  Agosto</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Desviación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t"/>
                      <a:r>
                        <a:rPr lang="es-ES" sz="1400" b="1" i="0" u="none" strike="noStrike">
                          <a:solidFill>
                            <a:srgbClr val="000000"/>
                          </a:solidFill>
                          <a:effectLst/>
                          <a:latin typeface="Calibri"/>
                        </a:rPr>
                        <a:t>Nodos críticos al cumplimiento</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1454451">
                <a:tc>
                  <a:txBody>
                    <a:bodyPr/>
                    <a:lstStyle/>
                    <a:p>
                      <a:pPr algn="l" fontAlgn="t"/>
                      <a:r>
                        <a:rPr lang="it-IT" sz="1400" b="0" i="0" u="none" strike="noStrike">
                          <a:solidFill>
                            <a:srgbClr val="000000"/>
                          </a:solidFill>
                          <a:effectLst/>
                          <a:latin typeface="Calibri"/>
                        </a:rPr>
                        <a:t>A.3.1 Equilibrio Financiero. Art. 16 e</a:t>
                      </a:r>
                    </a:p>
                  </a:txBody>
                  <a:tcPr marL="6870" marR="6870" marT="6870" marB="0">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&lt;=1</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dirty="0">
                          <a:solidFill>
                            <a:srgbClr val="000000"/>
                          </a:solidFill>
                          <a:effectLst/>
                          <a:latin typeface="Calibri"/>
                        </a:rPr>
                        <a:t>1.- Aumentar ingresos propios como mínimo en un 10 % </a:t>
                      </a:r>
                      <a:br>
                        <a:rPr lang="es-ES" sz="1400" b="0" i="0" u="none" strike="noStrike" dirty="0">
                          <a:solidFill>
                            <a:srgbClr val="000000"/>
                          </a:solidFill>
                          <a:effectLst/>
                          <a:latin typeface="Calibri"/>
                        </a:rPr>
                      </a:br>
                      <a:r>
                        <a:rPr lang="es-ES" sz="1400" b="0" i="0" u="none" strike="noStrike" dirty="0">
                          <a:solidFill>
                            <a:srgbClr val="000000"/>
                          </a:solidFill>
                          <a:effectLst/>
                          <a:latin typeface="Calibri"/>
                        </a:rPr>
                        <a:t>2.- Disminuir el gasto variable de honorarios y Horas extraordinarias en un 2%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0,9893</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2</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833969">
                <a:tc>
                  <a:txBody>
                    <a:bodyPr/>
                    <a:lstStyle/>
                    <a:p>
                      <a:pPr algn="l" fontAlgn="t"/>
                      <a:r>
                        <a:rPr lang="es-ES" sz="1400" b="0" i="0" u="none" strike="noStrike">
                          <a:solidFill>
                            <a:srgbClr val="000000"/>
                          </a:solidFill>
                          <a:effectLst/>
                          <a:latin typeface="Calibri"/>
                        </a:rPr>
                        <a:t>A.3.2 Gestión de Pago Oportuno de Facturas. Art 16 e</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Menor o igual a 60 días promedio de la gestión de pago oportuno de facturas</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Gestión de pagos dentro de los 120 días de recepcionada la factura en el HETG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174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47623">
                <a:tc>
                  <a:txBody>
                    <a:bodyPr/>
                    <a:lstStyle/>
                    <a:p>
                      <a:pPr algn="l" fontAlgn="t"/>
                      <a:r>
                        <a:rPr lang="es-ES" sz="1400" b="0" i="0" u="none" strike="noStrike">
                          <a:solidFill>
                            <a:srgbClr val="000000"/>
                          </a:solidFill>
                          <a:effectLst/>
                          <a:latin typeface="Calibri"/>
                        </a:rPr>
                        <a:t>A.3.3 Porcentaje de Recaudación de Ingresos Propios</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5% de incremento respecto de la línea base, o cuentas por cobrar menor a un año del periodo de evaluación.</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-3,45%</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dirty="0">
                          <a:solidFill>
                            <a:srgbClr val="000000"/>
                          </a:solidFill>
                          <a:effectLst/>
                          <a:latin typeface="Calibri"/>
                        </a:rPr>
                        <a:t> </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4933">
                <a:tc>
                  <a:txBody>
                    <a:bodyPr/>
                    <a:lstStyle/>
                    <a:p>
                      <a:pPr algn="l" fontAlgn="t"/>
                      <a:r>
                        <a:rPr lang="es-ES" sz="1400" b="0" i="0" u="none" strike="noStrike">
                          <a:solidFill>
                            <a:srgbClr val="000000"/>
                          </a:solidFill>
                          <a:effectLst/>
                          <a:latin typeface="Calibri"/>
                        </a:rPr>
                        <a:t>A.4.1 Porcentaje de Cumplimiento de la Programación anual de Consultas Médicas realizadas por Especialista</a:t>
                      </a:r>
                    </a:p>
                  </a:txBody>
                  <a:tcPr marL="6870" marR="6870" marT="687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&gt; = 95,0%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s-ES" sz="1400" b="0" i="0" u="none" strike="noStrike">
                          <a:solidFill>
                            <a:srgbClr val="000000"/>
                          </a:solidFill>
                          <a:effectLst/>
                          <a:latin typeface="Calibri"/>
                        </a:rPr>
                        <a:t>Cumplir con un 95% de la nueva programación</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s-ES" sz="1400" b="0" i="0" u="none" strike="noStrike">
                          <a:solidFill>
                            <a:srgbClr val="000000"/>
                          </a:solidFill>
                          <a:effectLst/>
                          <a:latin typeface="Calibri"/>
                        </a:rPr>
                        <a:t>69,00%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0</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ctr" fontAlgn="t"/>
                      <a:r>
                        <a:rPr lang="es-ES" sz="1400" b="0" i="0" u="none" strike="noStrike">
                          <a:solidFill>
                            <a:srgbClr val="000000"/>
                          </a:solidFill>
                          <a:effectLst/>
                          <a:latin typeface="Calibri"/>
                        </a:rPr>
                        <a:t>-4</a:t>
                      </a:r>
                    </a:p>
                  </a:txBody>
                  <a:tcPr marL="6870" marR="6870" marT="68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5050"/>
                    </a:solidFill>
                  </a:tcPr>
                </a:tc>
                <a:tc>
                  <a:txBody>
                    <a:bodyPr/>
                    <a:lstStyle/>
                    <a:p>
                      <a:pPr algn="l" fontAlgn="t"/>
                      <a:r>
                        <a:rPr lang="es-ES" sz="1400" b="0" i="0" u="none" strike="noStrike" dirty="0">
                          <a:solidFill>
                            <a:srgbClr val="000000"/>
                          </a:solidFill>
                          <a:effectLst/>
                          <a:latin typeface="Calibri"/>
                        </a:rPr>
                        <a:t>De acuerdo a lo informado por la referente HETG se esta dando prioridad y se esta trabajando en la programación 2019, que refleje la realidad de horas disponibles para su programación según el RRHH disponible</a:t>
                      </a:r>
                    </a:p>
                  </a:txBody>
                  <a:tcPr marL="6870" marR="6870" marT="68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096" b="24093"/>
          <a:stretch/>
        </p:blipFill>
        <p:spPr bwMode="auto">
          <a:xfrm>
            <a:off x="-93661" y="5986461"/>
            <a:ext cx="3268662"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969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2379</TotalTime>
  <Words>5267</Words>
  <Application>Microsoft Office PowerPoint</Application>
  <PresentationFormat>Personalizado</PresentationFormat>
  <Paragraphs>907</Paragraphs>
  <Slides>22</Slides>
  <Notes>0</Notes>
  <HiddenSlides>0</HiddenSlides>
  <MMClips>0</MMClips>
  <ScaleCrop>false</ScaleCrop>
  <HeadingPairs>
    <vt:vector size="4" baseType="variant">
      <vt:variant>
        <vt:lpstr>Tema</vt:lpstr>
      </vt:variant>
      <vt:variant>
        <vt:i4>3</vt:i4>
      </vt:variant>
      <vt:variant>
        <vt:lpstr>Títulos de diapositiva</vt:lpstr>
      </vt:variant>
      <vt:variant>
        <vt:i4>22</vt:i4>
      </vt:variant>
    </vt:vector>
  </HeadingPairs>
  <TitlesOfParts>
    <vt:vector size="25" baseType="lpstr">
      <vt:lpstr>Tema de Office</vt:lpstr>
      <vt:lpstr>Office Theme</vt:lpstr>
      <vt:lpstr>3_Office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Maluenda</dc:creator>
  <cp:lastModifiedBy>Carolina Perez</cp:lastModifiedBy>
  <cp:revision>204</cp:revision>
  <cp:lastPrinted>2018-10-17T20:23:51Z</cp:lastPrinted>
  <dcterms:created xsi:type="dcterms:W3CDTF">2018-05-14T14:57:41Z</dcterms:created>
  <dcterms:modified xsi:type="dcterms:W3CDTF">2018-10-18T11:44:44Z</dcterms:modified>
</cp:coreProperties>
</file>