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  <p:sldMasterId id="2147483677" r:id="rId2"/>
  </p:sldMasterIdLst>
  <p:notesMasterIdLst>
    <p:notesMasterId r:id="rId13"/>
  </p:notesMasterIdLst>
  <p:handoutMasterIdLst>
    <p:handoutMasterId r:id="rId14"/>
  </p:handoutMasterIdLst>
  <p:sldIdLst>
    <p:sldId id="256" r:id="rId3"/>
    <p:sldId id="262" r:id="rId4"/>
    <p:sldId id="277" r:id="rId5"/>
    <p:sldId id="306" r:id="rId6"/>
    <p:sldId id="317" r:id="rId7"/>
    <p:sldId id="308" r:id="rId8"/>
    <p:sldId id="318" r:id="rId9"/>
    <p:sldId id="315" r:id="rId10"/>
    <p:sldId id="314" r:id="rId11"/>
    <p:sldId id="316" r:id="rId12"/>
  </p:sldIdLst>
  <p:sldSz cx="9144000" cy="6858000" type="screen4x3"/>
  <p:notesSz cx="6797675" cy="9926638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  <p:embeddedFont>
      <p:font typeface="Verdana" panose="020B0604030504040204" pitchFamily="3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-4">
          <p15:clr>
            <a:srgbClr val="A4A3A4"/>
          </p15:clr>
        </p15:guide>
        <p15:guide id="2" pos="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B529DAA-E04B-4E35-8B37-B05C15F6FEFA}">
  <a:tblStyle styleId="{9B529DAA-E04B-4E35-8B37-B05C15F6FEF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7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86" y="90"/>
      </p:cViewPr>
      <p:guideLst>
        <p:guide orient="horz" pos="-4"/>
        <p:guide pos="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font" Target="fonts/font7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Relationship Id="rId22" Type="http://schemas.openxmlformats.org/officeDocument/2006/relationships/font" Target="fonts/font8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CIRA\estadistica%20de%20marzo%20a%20diciembre%20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MARZO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Hoja1!$A$2:$A$61</c:f>
              <c:strCache>
                <c:ptCount val="60"/>
                <c:pt idx="0">
                  <c:v>PEDIATRÍA</c:v>
                </c:pt>
                <c:pt idx="1">
                  <c:v>MEDICINA INTERNA</c:v>
                </c:pt>
                <c:pt idx="2">
                  <c:v>NEONATOLOGÍA</c:v>
                </c:pt>
                <c:pt idx="3">
                  <c:v>ENFERMEDAD RESPIRATORIO PEDIÁTRICA (BRONCOPULMONAR INFANTIL)</c:v>
                </c:pt>
                <c:pt idx="4">
                  <c:v>ENFERMEDAD RESPIRATORIO DE ADULTO (BRONCOPULMONAR)</c:v>
                </c:pt>
                <c:pt idx="5">
                  <c:v>CARDIOLOGÍA PEDIÁTRICA</c:v>
                </c:pt>
                <c:pt idx="6">
                  <c:v>CARDIOLOGÍA</c:v>
                </c:pt>
                <c:pt idx="7">
                  <c:v>ENDOCRINOLOGÍA PEDIÁTRICA</c:v>
                </c:pt>
                <c:pt idx="8">
                  <c:v>ENDOCRINOLOGÍA ADULTO</c:v>
                </c:pt>
                <c:pt idx="9">
                  <c:v>GASTROENTEROLOGÍA PEDÍATRICA</c:v>
                </c:pt>
                <c:pt idx="10">
                  <c:v>GASTROENTEROLOGÍA ADULTO</c:v>
                </c:pt>
                <c:pt idx="11">
                  <c:v>GENETICA CLÍNICA</c:v>
                </c:pt>
                <c:pt idx="12">
                  <c:v>HEMATO-ONCOLOGÍA INFANTIL</c:v>
                </c:pt>
                <c:pt idx="13">
                  <c:v>HEMATOLOGÍA</c:v>
                </c:pt>
                <c:pt idx="14">
                  <c:v>NEFROLOGÍA PEDÍATRICA</c:v>
                </c:pt>
                <c:pt idx="15">
                  <c:v>NEFROLOGÍA ADULTO</c:v>
                </c:pt>
                <c:pt idx="16">
                  <c:v>NUTRIÓLOGO PEDÍATRICO</c:v>
                </c:pt>
                <c:pt idx="17">
                  <c:v>NUTRIÓLOGO</c:v>
                </c:pt>
                <c:pt idx="18">
                  <c:v>REUMATOLOGÍA PEDÍATRICA</c:v>
                </c:pt>
                <c:pt idx="19">
                  <c:v>REUMATOLOGÍA ADULTO</c:v>
                </c:pt>
                <c:pt idx="20">
                  <c:v>DERMATOLOGÍA</c:v>
                </c:pt>
                <c:pt idx="21">
                  <c:v>INFECTOLOGÍA PEDÍATRICA</c:v>
                </c:pt>
                <c:pt idx="22">
                  <c:v>INFECTOLOGÍA ADULTO</c:v>
                </c:pt>
                <c:pt idx="23">
                  <c:v>INMUNOLOGÍA</c:v>
                </c:pt>
                <c:pt idx="24">
                  <c:v>GERIATRÍA</c:v>
                </c:pt>
                <c:pt idx="25">
                  <c:v>MEDICINA FÍSICA Y REHABILITACIÓN PEDIÁTRICA (FISIATRÍA PEDIÁTRICA)</c:v>
                </c:pt>
                <c:pt idx="26">
                  <c:v>MEDICINA FÍSICA Y REHABILITACIÓN ADULTO (FISIATRÍA ADULTO)</c:v>
                </c:pt>
                <c:pt idx="27">
                  <c:v>NEUROLOGÍA PEDIÁTRICA</c:v>
                </c:pt>
                <c:pt idx="28">
                  <c:v>NEUROLOGÍA ADULTO</c:v>
                </c:pt>
                <c:pt idx="29">
                  <c:v>ONCOLOGÍA MÉDICA</c:v>
                </c:pt>
                <c:pt idx="30">
                  <c:v>PSIQUIATRÍA PEDIÁTRICA Y DE LA ADOLESCENCIA</c:v>
                </c:pt>
                <c:pt idx="31">
                  <c:v>PSIQUIATRÍA ADULTO</c:v>
                </c:pt>
                <c:pt idx="32">
                  <c:v>CIRUGÍA PEDIÁTRICA</c:v>
                </c:pt>
                <c:pt idx="33">
                  <c:v>CIRUGÍA GENERAL ADULTO</c:v>
                </c:pt>
                <c:pt idx="34">
                  <c:v>CIRUGÍA DIGESTIVA</c:v>
                </c:pt>
                <c:pt idx="35">
                  <c:v>CIRUGÍA DE CABEZA, CUELLO Y MAXILOFACIAL</c:v>
                </c:pt>
                <c:pt idx="36">
                  <c:v>CIRUGÍA PLÁSTICA Y REPARADORA PEDIÁTRICA</c:v>
                </c:pt>
                <c:pt idx="37">
                  <c:v>CIRUGÍA PLÁSTICA Y REPARADORA ADULTO</c:v>
                </c:pt>
                <c:pt idx="38">
                  <c:v>COLOPROCTOLOGÍA (CIRUGIA DIGESTIVA BAJA)</c:v>
                </c:pt>
                <c:pt idx="39">
                  <c:v>CIRUGÍA TÓRAX</c:v>
                </c:pt>
                <c:pt idx="40">
                  <c:v>CIRUGÍA VASCULAR PERIFÉRICA</c:v>
                </c:pt>
                <c:pt idx="41">
                  <c:v>NEUROCIRUGÍA</c:v>
                </c:pt>
                <c:pt idx="42">
                  <c:v>CIRUGÍA CARDIOVASCULAR</c:v>
                </c:pt>
                <c:pt idx="43">
                  <c:v>ANESTESIOLOGÍA</c:v>
                </c:pt>
                <c:pt idx="44">
                  <c:v>OBSTETRICIA</c:v>
                </c:pt>
                <c:pt idx="45">
                  <c:v>GINECOLOGÍA PEDIÁTRICA Y DE LA ADOLESCENCIA</c:v>
                </c:pt>
                <c:pt idx="46">
                  <c:v>GINECOLOGÍA ADULTO</c:v>
                </c:pt>
                <c:pt idx="47">
                  <c:v>OFTALMOLOGÍA</c:v>
                </c:pt>
                <c:pt idx="48">
                  <c:v>OTORRINOLARINGOLOGÍA</c:v>
                </c:pt>
                <c:pt idx="49">
                  <c:v>TRAUMATOLOGÍA Y ORTOPEDIA PEDIÁTRICA</c:v>
                </c:pt>
                <c:pt idx="50">
                  <c:v>TRAUMATOLOGÍA Y ORTOPEDIA ADULTO</c:v>
                </c:pt>
                <c:pt idx="51">
                  <c:v>UROLOGÍA PEDIÁTRICA</c:v>
                </c:pt>
                <c:pt idx="52">
                  <c:v>UROLOGÍA ADULTO</c:v>
                </c:pt>
                <c:pt idx="53">
                  <c:v>MEDICINA FAMILIAR DEL NIÑO</c:v>
                </c:pt>
                <c:pt idx="54">
                  <c:v>MEDICINA FAMILIAR</c:v>
                </c:pt>
                <c:pt idx="55">
                  <c:v>MEDICINA FAMILIAR ADULTO</c:v>
                </c:pt>
                <c:pt idx="56">
                  <c:v>DIABETOLOGÍA</c:v>
                </c:pt>
                <c:pt idx="57">
                  <c:v>MEDICINA NUCLEAR (EXCLUYE INFORMES)</c:v>
                </c:pt>
                <c:pt idx="58">
                  <c:v>IMAGENOLOGÍA</c:v>
                </c:pt>
                <c:pt idx="59">
                  <c:v>RADIOTERAPIA ONCOLÓGICA</c:v>
                </c:pt>
              </c:strCache>
            </c:strRef>
          </c:cat>
          <c:val>
            <c:numRef>
              <c:f>Hoja1!$B$2:$B$61</c:f>
              <c:numCache>
                <c:formatCode>General</c:formatCode>
                <c:ptCount val="60"/>
                <c:pt idx="0">
                  <c:v>25</c:v>
                </c:pt>
                <c:pt idx="1">
                  <c:v>15</c:v>
                </c:pt>
                <c:pt idx="2">
                  <c:v>1</c:v>
                </c:pt>
                <c:pt idx="3">
                  <c:v>0</c:v>
                </c:pt>
                <c:pt idx="4">
                  <c:v>11</c:v>
                </c:pt>
                <c:pt idx="5">
                  <c:v>3</c:v>
                </c:pt>
                <c:pt idx="6">
                  <c:v>34</c:v>
                </c:pt>
                <c:pt idx="7">
                  <c:v>12</c:v>
                </c:pt>
                <c:pt idx="8">
                  <c:v>33</c:v>
                </c:pt>
                <c:pt idx="9">
                  <c:v>3</c:v>
                </c:pt>
                <c:pt idx="10">
                  <c:v>97</c:v>
                </c:pt>
                <c:pt idx="11">
                  <c:v>0</c:v>
                </c:pt>
                <c:pt idx="12">
                  <c:v>2</c:v>
                </c:pt>
                <c:pt idx="13">
                  <c:v>8</c:v>
                </c:pt>
                <c:pt idx="14">
                  <c:v>0</c:v>
                </c:pt>
                <c:pt idx="15">
                  <c:v>17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18</c:v>
                </c:pt>
                <c:pt idx="20">
                  <c:v>37</c:v>
                </c:pt>
                <c:pt idx="21">
                  <c:v>0</c:v>
                </c:pt>
                <c:pt idx="22">
                  <c:v>7</c:v>
                </c:pt>
                <c:pt idx="23">
                  <c:v>0</c:v>
                </c:pt>
                <c:pt idx="24">
                  <c:v>0</c:v>
                </c:pt>
                <c:pt idx="25">
                  <c:v>1</c:v>
                </c:pt>
                <c:pt idx="26">
                  <c:v>55</c:v>
                </c:pt>
                <c:pt idx="27">
                  <c:v>40</c:v>
                </c:pt>
                <c:pt idx="28">
                  <c:v>41</c:v>
                </c:pt>
                <c:pt idx="29">
                  <c:v>0</c:v>
                </c:pt>
                <c:pt idx="30">
                  <c:v>8</c:v>
                </c:pt>
                <c:pt idx="31">
                  <c:v>73</c:v>
                </c:pt>
                <c:pt idx="32">
                  <c:v>32</c:v>
                </c:pt>
                <c:pt idx="33">
                  <c:v>99</c:v>
                </c:pt>
                <c:pt idx="34">
                  <c:v>9</c:v>
                </c:pt>
                <c:pt idx="35">
                  <c:v>29</c:v>
                </c:pt>
                <c:pt idx="36">
                  <c:v>0</c:v>
                </c:pt>
                <c:pt idx="37">
                  <c:v>5</c:v>
                </c:pt>
                <c:pt idx="38">
                  <c:v>2</c:v>
                </c:pt>
                <c:pt idx="39">
                  <c:v>0</c:v>
                </c:pt>
                <c:pt idx="40">
                  <c:v>19</c:v>
                </c:pt>
                <c:pt idx="41">
                  <c:v>40</c:v>
                </c:pt>
                <c:pt idx="42">
                  <c:v>0</c:v>
                </c:pt>
                <c:pt idx="43">
                  <c:v>0</c:v>
                </c:pt>
                <c:pt idx="44">
                  <c:v>93</c:v>
                </c:pt>
                <c:pt idx="45">
                  <c:v>3</c:v>
                </c:pt>
                <c:pt idx="46">
                  <c:v>103</c:v>
                </c:pt>
                <c:pt idx="47">
                  <c:v>206</c:v>
                </c:pt>
                <c:pt idx="48">
                  <c:v>84</c:v>
                </c:pt>
                <c:pt idx="49">
                  <c:v>23</c:v>
                </c:pt>
                <c:pt idx="50">
                  <c:v>67</c:v>
                </c:pt>
                <c:pt idx="51">
                  <c:v>13</c:v>
                </c:pt>
                <c:pt idx="52">
                  <c:v>57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2</c:v>
                </c:pt>
                <c:pt idx="5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01-443D-B332-9E8AC9AF4F1C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ABRIL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Hoja1!$A$2:$A$61</c:f>
              <c:strCache>
                <c:ptCount val="60"/>
                <c:pt idx="0">
                  <c:v>PEDIATRÍA</c:v>
                </c:pt>
                <c:pt idx="1">
                  <c:v>MEDICINA INTERNA</c:v>
                </c:pt>
                <c:pt idx="2">
                  <c:v>NEONATOLOGÍA</c:v>
                </c:pt>
                <c:pt idx="3">
                  <c:v>ENFERMEDAD RESPIRATORIO PEDIÁTRICA (BRONCOPULMONAR INFANTIL)</c:v>
                </c:pt>
                <c:pt idx="4">
                  <c:v>ENFERMEDAD RESPIRATORIO DE ADULTO (BRONCOPULMONAR)</c:v>
                </c:pt>
                <c:pt idx="5">
                  <c:v>CARDIOLOGÍA PEDIÁTRICA</c:v>
                </c:pt>
                <c:pt idx="6">
                  <c:v>CARDIOLOGÍA</c:v>
                </c:pt>
                <c:pt idx="7">
                  <c:v>ENDOCRINOLOGÍA PEDIÁTRICA</c:v>
                </c:pt>
                <c:pt idx="8">
                  <c:v>ENDOCRINOLOGÍA ADULTO</c:v>
                </c:pt>
                <c:pt idx="9">
                  <c:v>GASTROENTEROLOGÍA PEDÍATRICA</c:v>
                </c:pt>
                <c:pt idx="10">
                  <c:v>GASTROENTEROLOGÍA ADULTO</c:v>
                </c:pt>
                <c:pt idx="11">
                  <c:v>GENETICA CLÍNICA</c:v>
                </c:pt>
                <c:pt idx="12">
                  <c:v>HEMATO-ONCOLOGÍA INFANTIL</c:v>
                </c:pt>
                <c:pt idx="13">
                  <c:v>HEMATOLOGÍA</c:v>
                </c:pt>
                <c:pt idx="14">
                  <c:v>NEFROLOGÍA PEDÍATRICA</c:v>
                </c:pt>
                <c:pt idx="15">
                  <c:v>NEFROLOGÍA ADULTO</c:v>
                </c:pt>
                <c:pt idx="16">
                  <c:v>NUTRIÓLOGO PEDÍATRICO</c:v>
                </c:pt>
                <c:pt idx="17">
                  <c:v>NUTRIÓLOGO</c:v>
                </c:pt>
                <c:pt idx="18">
                  <c:v>REUMATOLOGÍA PEDÍATRICA</c:v>
                </c:pt>
                <c:pt idx="19">
                  <c:v>REUMATOLOGÍA ADULTO</c:v>
                </c:pt>
                <c:pt idx="20">
                  <c:v>DERMATOLOGÍA</c:v>
                </c:pt>
                <c:pt idx="21">
                  <c:v>INFECTOLOGÍA PEDÍATRICA</c:v>
                </c:pt>
                <c:pt idx="22">
                  <c:v>INFECTOLOGÍA ADULTO</c:v>
                </c:pt>
                <c:pt idx="23">
                  <c:v>INMUNOLOGÍA</c:v>
                </c:pt>
                <c:pt idx="24">
                  <c:v>GERIATRÍA</c:v>
                </c:pt>
                <c:pt idx="25">
                  <c:v>MEDICINA FÍSICA Y REHABILITACIÓN PEDIÁTRICA (FISIATRÍA PEDIÁTRICA)</c:v>
                </c:pt>
                <c:pt idx="26">
                  <c:v>MEDICINA FÍSICA Y REHABILITACIÓN ADULTO (FISIATRÍA ADULTO)</c:v>
                </c:pt>
                <c:pt idx="27">
                  <c:v>NEUROLOGÍA PEDIÁTRICA</c:v>
                </c:pt>
                <c:pt idx="28">
                  <c:v>NEUROLOGÍA ADULTO</c:v>
                </c:pt>
                <c:pt idx="29">
                  <c:v>ONCOLOGÍA MÉDICA</c:v>
                </c:pt>
                <c:pt idx="30">
                  <c:v>PSIQUIATRÍA PEDIÁTRICA Y DE LA ADOLESCENCIA</c:v>
                </c:pt>
                <c:pt idx="31">
                  <c:v>PSIQUIATRÍA ADULTO</c:v>
                </c:pt>
                <c:pt idx="32">
                  <c:v>CIRUGÍA PEDIÁTRICA</c:v>
                </c:pt>
                <c:pt idx="33">
                  <c:v>CIRUGÍA GENERAL ADULTO</c:v>
                </c:pt>
                <c:pt idx="34">
                  <c:v>CIRUGÍA DIGESTIVA</c:v>
                </c:pt>
                <c:pt idx="35">
                  <c:v>CIRUGÍA DE CABEZA, CUELLO Y MAXILOFACIAL</c:v>
                </c:pt>
                <c:pt idx="36">
                  <c:v>CIRUGÍA PLÁSTICA Y REPARADORA PEDIÁTRICA</c:v>
                </c:pt>
                <c:pt idx="37">
                  <c:v>CIRUGÍA PLÁSTICA Y REPARADORA ADULTO</c:v>
                </c:pt>
                <c:pt idx="38">
                  <c:v>COLOPROCTOLOGÍA (CIRUGIA DIGESTIVA BAJA)</c:v>
                </c:pt>
                <c:pt idx="39">
                  <c:v>CIRUGÍA TÓRAX</c:v>
                </c:pt>
                <c:pt idx="40">
                  <c:v>CIRUGÍA VASCULAR PERIFÉRICA</c:v>
                </c:pt>
                <c:pt idx="41">
                  <c:v>NEUROCIRUGÍA</c:v>
                </c:pt>
                <c:pt idx="42">
                  <c:v>CIRUGÍA CARDIOVASCULAR</c:v>
                </c:pt>
                <c:pt idx="43">
                  <c:v>ANESTESIOLOGÍA</c:v>
                </c:pt>
                <c:pt idx="44">
                  <c:v>OBSTETRICIA</c:v>
                </c:pt>
                <c:pt idx="45">
                  <c:v>GINECOLOGÍA PEDIÁTRICA Y DE LA ADOLESCENCIA</c:v>
                </c:pt>
                <c:pt idx="46">
                  <c:v>GINECOLOGÍA ADULTO</c:v>
                </c:pt>
                <c:pt idx="47">
                  <c:v>OFTALMOLOGÍA</c:v>
                </c:pt>
                <c:pt idx="48">
                  <c:v>OTORRINOLARINGOLOGÍA</c:v>
                </c:pt>
                <c:pt idx="49">
                  <c:v>TRAUMATOLOGÍA Y ORTOPEDIA PEDIÁTRICA</c:v>
                </c:pt>
                <c:pt idx="50">
                  <c:v>TRAUMATOLOGÍA Y ORTOPEDIA ADULTO</c:v>
                </c:pt>
                <c:pt idx="51">
                  <c:v>UROLOGÍA PEDIÁTRICA</c:v>
                </c:pt>
                <c:pt idx="52">
                  <c:v>UROLOGÍA ADULTO</c:v>
                </c:pt>
                <c:pt idx="53">
                  <c:v>MEDICINA FAMILIAR DEL NIÑO</c:v>
                </c:pt>
                <c:pt idx="54">
                  <c:v>MEDICINA FAMILIAR</c:v>
                </c:pt>
                <c:pt idx="55">
                  <c:v>MEDICINA FAMILIAR ADULTO</c:v>
                </c:pt>
                <c:pt idx="56">
                  <c:v>DIABETOLOGÍA</c:v>
                </c:pt>
                <c:pt idx="57">
                  <c:v>MEDICINA NUCLEAR (EXCLUYE INFORMES)</c:v>
                </c:pt>
                <c:pt idx="58">
                  <c:v>IMAGENOLOGÍA</c:v>
                </c:pt>
                <c:pt idx="59">
                  <c:v>RADIOTERAPIA ONCOLÓGICA</c:v>
                </c:pt>
              </c:strCache>
            </c:strRef>
          </c:cat>
          <c:val>
            <c:numRef>
              <c:f>Hoja1!$C$2:$C$61</c:f>
              <c:numCache>
                <c:formatCode>General</c:formatCode>
                <c:ptCount val="60"/>
                <c:pt idx="0">
                  <c:v>3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3</c:v>
                </c:pt>
                <c:pt idx="5">
                  <c:v>0</c:v>
                </c:pt>
                <c:pt idx="6">
                  <c:v>2</c:v>
                </c:pt>
                <c:pt idx="7">
                  <c:v>2</c:v>
                </c:pt>
                <c:pt idx="8">
                  <c:v>5</c:v>
                </c:pt>
                <c:pt idx="9">
                  <c:v>0</c:v>
                </c:pt>
                <c:pt idx="10">
                  <c:v>5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  <c:pt idx="15">
                  <c:v>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1</c:v>
                </c:pt>
                <c:pt idx="22">
                  <c:v>4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2</c:v>
                </c:pt>
                <c:pt idx="28">
                  <c:v>10</c:v>
                </c:pt>
                <c:pt idx="29">
                  <c:v>1</c:v>
                </c:pt>
                <c:pt idx="30">
                  <c:v>13</c:v>
                </c:pt>
                <c:pt idx="31">
                  <c:v>17</c:v>
                </c:pt>
                <c:pt idx="32">
                  <c:v>1</c:v>
                </c:pt>
                <c:pt idx="33">
                  <c:v>5</c:v>
                </c:pt>
                <c:pt idx="34">
                  <c:v>0</c:v>
                </c:pt>
                <c:pt idx="35">
                  <c:v>11</c:v>
                </c:pt>
                <c:pt idx="36">
                  <c:v>0</c:v>
                </c:pt>
                <c:pt idx="37">
                  <c:v>0</c:v>
                </c:pt>
                <c:pt idx="38">
                  <c:v>1</c:v>
                </c:pt>
                <c:pt idx="39">
                  <c:v>0</c:v>
                </c:pt>
                <c:pt idx="40">
                  <c:v>0</c:v>
                </c:pt>
                <c:pt idx="41">
                  <c:v>1</c:v>
                </c:pt>
                <c:pt idx="42">
                  <c:v>0</c:v>
                </c:pt>
                <c:pt idx="43">
                  <c:v>0</c:v>
                </c:pt>
                <c:pt idx="44">
                  <c:v>75</c:v>
                </c:pt>
                <c:pt idx="45">
                  <c:v>2</c:v>
                </c:pt>
                <c:pt idx="46">
                  <c:v>8</c:v>
                </c:pt>
                <c:pt idx="47">
                  <c:v>29</c:v>
                </c:pt>
                <c:pt idx="48">
                  <c:v>8</c:v>
                </c:pt>
                <c:pt idx="49">
                  <c:v>3</c:v>
                </c:pt>
                <c:pt idx="50">
                  <c:v>7</c:v>
                </c:pt>
                <c:pt idx="51">
                  <c:v>1</c:v>
                </c:pt>
                <c:pt idx="52">
                  <c:v>5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B01-443D-B332-9E8AC9AF4F1C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MAYO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Hoja1!$A$2:$A$61</c:f>
              <c:strCache>
                <c:ptCount val="60"/>
                <c:pt idx="0">
                  <c:v>PEDIATRÍA</c:v>
                </c:pt>
                <c:pt idx="1">
                  <c:v>MEDICINA INTERNA</c:v>
                </c:pt>
                <c:pt idx="2">
                  <c:v>NEONATOLOGÍA</c:v>
                </c:pt>
                <c:pt idx="3">
                  <c:v>ENFERMEDAD RESPIRATORIO PEDIÁTRICA (BRONCOPULMONAR INFANTIL)</c:v>
                </c:pt>
                <c:pt idx="4">
                  <c:v>ENFERMEDAD RESPIRATORIO DE ADULTO (BRONCOPULMONAR)</c:v>
                </c:pt>
                <c:pt idx="5">
                  <c:v>CARDIOLOGÍA PEDIÁTRICA</c:v>
                </c:pt>
                <c:pt idx="6">
                  <c:v>CARDIOLOGÍA</c:v>
                </c:pt>
                <c:pt idx="7">
                  <c:v>ENDOCRINOLOGÍA PEDIÁTRICA</c:v>
                </c:pt>
                <c:pt idx="8">
                  <c:v>ENDOCRINOLOGÍA ADULTO</c:v>
                </c:pt>
                <c:pt idx="9">
                  <c:v>GASTROENTEROLOGÍA PEDÍATRICA</c:v>
                </c:pt>
                <c:pt idx="10">
                  <c:v>GASTROENTEROLOGÍA ADULTO</c:v>
                </c:pt>
                <c:pt idx="11">
                  <c:v>GENETICA CLÍNICA</c:v>
                </c:pt>
                <c:pt idx="12">
                  <c:v>HEMATO-ONCOLOGÍA INFANTIL</c:v>
                </c:pt>
                <c:pt idx="13">
                  <c:v>HEMATOLOGÍA</c:v>
                </c:pt>
                <c:pt idx="14">
                  <c:v>NEFROLOGÍA PEDÍATRICA</c:v>
                </c:pt>
                <c:pt idx="15">
                  <c:v>NEFROLOGÍA ADULTO</c:v>
                </c:pt>
                <c:pt idx="16">
                  <c:v>NUTRIÓLOGO PEDÍATRICO</c:v>
                </c:pt>
                <c:pt idx="17">
                  <c:v>NUTRIÓLOGO</c:v>
                </c:pt>
                <c:pt idx="18">
                  <c:v>REUMATOLOGÍA PEDÍATRICA</c:v>
                </c:pt>
                <c:pt idx="19">
                  <c:v>REUMATOLOGÍA ADULTO</c:v>
                </c:pt>
                <c:pt idx="20">
                  <c:v>DERMATOLOGÍA</c:v>
                </c:pt>
                <c:pt idx="21">
                  <c:v>INFECTOLOGÍA PEDÍATRICA</c:v>
                </c:pt>
                <c:pt idx="22">
                  <c:v>INFECTOLOGÍA ADULTO</c:v>
                </c:pt>
                <c:pt idx="23">
                  <c:v>INMUNOLOGÍA</c:v>
                </c:pt>
                <c:pt idx="24">
                  <c:v>GERIATRÍA</c:v>
                </c:pt>
                <c:pt idx="25">
                  <c:v>MEDICINA FÍSICA Y REHABILITACIÓN PEDIÁTRICA (FISIATRÍA PEDIÁTRICA)</c:v>
                </c:pt>
                <c:pt idx="26">
                  <c:v>MEDICINA FÍSICA Y REHABILITACIÓN ADULTO (FISIATRÍA ADULTO)</c:v>
                </c:pt>
                <c:pt idx="27">
                  <c:v>NEUROLOGÍA PEDIÁTRICA</c:v>
                </c:pt>
                <c:pt idx="28">
                  <c:v>NEUROLOGÍA ADULTO</c:v>
                </c:pt>
                <c:pt idx="29">
                  <c:v>ONCOLOGÍA MÉDICA</c:v>
                </c:pt>
                <c:pt idx="30">
                  <c:v>PSIQUIATRÍA PEDIÁTRICA Y DE LA ADOLESCENCIA</c:v>
                </c:pt>
                <c:pt idx="31">
                  <c:v>PSIQUIATRÍA ADULTO</c:v>
                </c:pt>
                <c:pt idx="32">
                  <c:v>CIRUGÍA PEDIÁTRICA</c:v>
                </c:pt>
                <c:pt idx="33">
                  <c:v>CIRUGÍA GENERAL ADULTO</c:v>
                </c:pt>
                <c:pt idx="34">
                  <c:v>CIRUGÍA DIGESTIVA</c:v>
                </c:pt>
                <c:pt idx="35">
                  <c:v>CIRUGÍA DE CABEZA, CUELLO Y MAXILOFACIAL</c:v>
                </c:pt>
                <c:pt idx="36">
                  <c:v>CIRUGÍA PLÁSTICA Y REPARADORA PEDIÁTRICA</c:v>
                </c:pt>
                <c:pt idx="37">
                  <c:v>CIRUGÍA PLÁSTICA Y REPARADORA ADULTO</c:v>
                </c:pt>
                <c:pt idx="38">
                  <c:v>COLOPROCTOLOGÍA (CIRUGIA DIGESTIVA BAJA)</c:v>
                </c:pt>
                <c:pt idx="39">
                  <c:v>CIRUGÍA TÓRAX</c:v>
                </c:pt>
                <c:pt idx="40">
                  <c:v>CIRUGÍA VASCULAR PERIFÉRICA</c:v>
                </c:pt>
                <c:pt idx="41">
                  <c:v>NEUROCIRUGÍA</c:v>
                </c:pt>
                <c:pt idx="42">
                  <c:v>CIRUGÍA CARDIOVASCULAR</c:v>
                </c:pt>
                <c:pt idx="43">
                  <c:v>ANESTESIOLOGÍA</c:v>
                </c:pt>
                <c:pt idx="44">
                  <c:v>OBSTETRICIA</c:v>
                </c:pt>
                <c:pt idx="45">
                  <c:v>GINECOLOGÍA PEDIÁTRICA Y DE LA ADOLESCENCIA</c:v>
                </c:pt>
                <c:pt idx="46">
                  <c:v>GINECOLOGÍA ADULTO</c:v>
                </c:pt>
                <c:pt idx="47">
                  <c:v>OFTALMOLOGÍA</c:v>
                </c:pt>
                <c:pt idx="48">
                  <c:v>OTORRINOLARINGOLOGÍA</c:v>
                </c:pt>
                <c:pt idx="49">
                  <c:v>TRAUMATOLOGÍA Y ORTOPEDIA PEDIÁTRICA</c:v>
                </c:pt>
                <c:pt idx="50">
                  <c:v>TRAUMATOLOGÍA Y ORTOPEDIA ADULTO</c:v>
                </c:pt>
                <c:pt idx="51">
                  <c:v>UROLOGÍA PEDIÁTRICA</c:v>
                </c:pt>
                <c:pt idx="52">
                  <c:v>UROLOGÍA ADULTO</c:v>
                </c:pt>
                <c:pt idx="53">
                  <c:v>MEDICINA FAMILIAR DEL NIÑO</c:v>
                </c:pt>
                <c:pt idx="54">
                  <c:v>MEDICINA FAMILIAR</c:v>
                </c:pt>
                <c:pt idx="55">
                  <c:v>MEDICINA FAMILIAR ADULTO</c:v>
                </c:pt>
                <c:pt idx="56">
                  <c:v>DIABETOLOGÍA</c:v>
                </c:pt>
                <c:pt idx="57">
                  <c:v>MEDICINA NUCLEAR (EXCLUYE INFORMES)</c:v>
                </c:pt>
                <c:pt idx="58">
                  <c:v>IMAGENOLOGÍA</c:v>
                </c:pt>
                <c:pt idx="59">
                  <c:v>RADIOTERAPIA ONCOLÓGICA</c:v>
                </c:pt>
              </c:strCache>
            </c:strRef>
          </c:cat>
          <c:val>
            <c:numRef>
              <c:f>Hoja1!$D$2:$D$61</c:f>
              <c:numCache>
                <c:formatCode>General</c:formatCode>
                <c:ptCount val="60"/>
                <c:pt idx="0">
                  <c:v>5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9</c:v>
                </c:pt>
                <c:pt idx="7">
                  <c:v>0</c:v>
                </c:pt>
                <c:pt idx="8">
                  <c:v>9</c:v>
                </c:pt>
                <c:pt idx="9">
                  <c:v>1</c:v>
                </c:pt>
                <c:pt idx="10">
                  <c:v>6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4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7</c:v>
                </c:pt>
                <c:pt idx="20">
                  <c:v>4</c:v>
                </c:pt>
                <c:pt idx="21">
                  <c:v>0</c:v>
                </c:pt>
                <c:pt idx="22">
                  <c:v>3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3</c:v>
                </c:pt>
                <c:pt idx="28">
                  <c:v>4</c:v>
                </c:pt>
                <c:pt idx="29">
                  <c:v>1</c:v>
                </c:pt>
                <c:pt idx="30">
                  <c:v>7</c:v>
                </c:pt>
                <c:pt idx="31">
                  <c:v>24</c:v>
                </c:pt>
                <c:pt idx="32">
                  <c:v>1</c:v>
                </c:pt>
                <c:pt idx="33">
                  <c:v>9</c:v>
                </c:pt>
                <c:pt idx="34">
                  <c:v>1</c:v>
                </c:pt>
                <c:pt idx="35">
                  <c:v>2</c:v>
                </c:pt>
                <c:pt idx="36">
                  <c:v>0</c:v>
                </c:pt>
                <c:pt idx="37">
                  <c:v>0</c:v>
                </c:pt>
                <c:pt idx="38">
                  <c:v>1</c:v>
                </c:pt>
                <c:pt idx="39">
                  <c:v>0</c:v>
                </c:pt>
                <c:pt idx="40">
                  <c:v>2</c:v>
                </c:pt>
                <c:pt idx="41">
                  <c:v>2</c:v>
                </c:pt>
                <c:pt idx="42">
                  <c:v>0</c:v>
                </c:pt>
                <c:pt idx="43">
                  <c:v>0</c:v>
                </c:pt>
                <c:pt idx="44">
                  <c:v>51</c:v>
                </c:pt>
                <c:pt idx="45">
                  <c:v>0</c:v>
                </c:pt>
                <c:pt idx="46">
                  <c:v>6</c:v>
                </c:pt>
                <c:pt idx="47">
                  <c:v>9</c:v>
                </c:pt>
                <c:pt idx="48">
                  <c:v>5</c:v>
                </c:pt>
                <c:pt idx="49">
                  <c:v>0</c:v>
                </c:pt>
                <c:pt idx="50">
                  <c:v>12</c:v>
                </c:pt>
                <c:pt idx="51">
                  <c:v>1</c:v>
                </c:pt>
                <c:pt idx="52">
                  <c:v>9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B01-443D-B332-9E8AC9AF4F1C}"/>
            </c:ext>
          </c:extLst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JUNIO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Hoja1!$A$2:$A$61</c:f>
              <c:strCache>
                <c:ptCount val="60"/>
                <c:pt idx="0">
                  <c:v>PEDIATRÍA</c:v>
                </c:pt>
                <c:pt idx="1">
                  <c:v>MEDICINA INTERNA</c:v>
                </c:pt>
                <c:pt idx="2">
                  <c:v>NEONATOLOGÍA</c:v>
                </c:pt>
                <c:pt idx="3">
                  <c:v>ENFERMEDAD RESPIRATORIO PEDIÁTRICA (BRONCOPULMONAR INFANTIL)</c:v>
                </c:pt>
                <c:pt idx="4">
                  <c:v>ENFERMEDAD RESPIRATORIO DE ADULTO (BRONCOPULMONAR)</c:v>
                </c:pt>
                <c:pt idx="5">
                  <c:v>CARDIOLOGÍA PEDIÁTRICA</c:v>
                </c:pt>
                <c:pt idx="6">
                  <c:v>CARDIOLOGÍA</c:v>
                </c:pt>
                <c:pt idx="7">
                  <c:v>ENDOCRINOLOGÍA PEDIÁTRICA</c:v>
                </c:pt>
                <c:pt idx="8">
                  <c:v>ENDOCRINOLOGÍA ADULTO</c:v>
                </c:pt>
                <c:pt idx="9">
                  <c:v>GASTROENTEROLOGÍA PEDÍATRICA</c:v>
                </c:pt>
                <c:pt idx="10">
                  <c:v>GASTROENTEROLOGÍA ADULTO</c:v>
                </c:pt>
                <c:pt idx="11">
                  <c:v>GENETICA CLÍNICA</c:v>
                </c:pt>
                <c:pt idx="12">
                  <c:v>HEMATO-ONCOLOGÍA INFANTIL</c:v>
                </c:pt>
                <c:pt idx="13">
                  <c:v>HEMATOLOGÍA</c:v>
                </c:pt>
                <c:pt idx="14">
                  <c:v>NEFROLOGÍA PEDÍATRICA</c:v>
                </c:pt>
                <c:pt idx="15">
                  <c:v>NEFROLOGÍA ADULTO</c:v>
                </c:pt>
                <c:pt idx="16">
                  <c:v>NUTRIÓLOGO PEDÍATRICO</c:v>
                </c:pt>
                <c:pt idx="17">
                  <c:v>NUTRIÓLOGO</c:v>
                </c:pt>
                <c:pt idx="18">
                  <c:v>REUMATOLOGÍA PEDÍATRICA</c:v>
                </c:pt>
                <c:pt idx="19">
                  <c:v>REUMATOLOGÍA ADULTO</c:v>
                </c:pt>
                <c:pt idx="20">
                  <c:v>DERMATOLOGÍA</c:v>
                </c:pt>
                <c:pt idx="21">
                  <c:v>INFECTOLOGÍA PEDÍATRICA</c:v>
                </c:pt>
                <c:pt idx="22">
                  <c:v>INFECTOLOGÍA ADULTO</c:v>
                </c:pt>
                <c:pt idx="23">
                  <c:v>INMUNOLOGÍA</c:v>
                </c:pt>
                <c:pt idx="24">
                  <c:v>GERIATRÍA</c:v>
                </c:pt>
                <c:pt idx="25">
                  <c:v>MEDICINA FÍSICA Y REHABILITACIÓN PEDIÁTRICA (FISIATRÍA PEDIÁTRICA)</c:v>
                </c:pt>
                <c:pt idx="26">
                  <c:v>MEDICINA FÍSICA Y REHABILITACIÓN ADULTO (FISIATRÍA ADULTO)</c:v>
                </c:pt>
                <c:pt idx="27">
                  <c:v>NEUROLOGÍA PEDIÁTRICA</c:v>
                </c:pt>
                <c:pt idx="28">
                  <c:v>NEUROLOGÍA ADULTO</c:v>
                </c:pt>
                <c:pt idx="29">
                  <c:v>ONCOLOGÍA MÉDICA</c:v>
                </c:pt>
                <c:pt idx="30">
                  <c:v>PSIQUIATRÍA PEDIÁTRICA Y DE LA ADOLESCENCIA</c:v>
                </c:pt>
                <c:pt idx="31">
                  <c:v>PSIQUIATRÍA ADULTO</c:v>
                </c:pt>
                <c:pt idx="32">
                  <c:v>CIRUGÍA PEDIÁTRICA</c:v>
                </c:pt>
                <c:pt idx="33">
                  <c:v>CIRUGÍA GENERAL ADULTO</c:v>
                </c:pt>
                <c:pt idx="34">
                  <c:v>CIRUGÍA DIGESTIVA</c:v>
                </c:pt>
                <c:pt idx="35">
                  <c:v>CIRUGÍA DE CABEZA, CUELLO Y MAXILOFACIAL</c:v>
                </c:pt>
                <c:pt idx="36">
                  <c:v>CIRUGÍA PLÁSTICA Y REPARADORA PEDIÁTRICA</c:v>
                </c:pt>
                <c:pt idx="37">
                  <c:v>CIRUGÍA PLÁSTICA Y REPARADORA ADULTO</c:v>
                </c:pt>
                <c:pt idx="38">
                  <c:v>COLOPROCTOLOGÍA (CIRUGIA DIGESTIVA BAJA)</c:v>
                </c:pt>
                <c:pt idx="39">
                  <c:v>CIRUGÍA TÓRAX</c:v>
                </c:pt>
                <c:pt idx="40">
                  <c:v>CIRUGÍA VASCULAR PERIFÉRICA</c:v>
                </c:pt>
                <c:pt idx="41">
                  <c:v>NEUROCIRUGÍA</c:v>
                </c:pt>
                <c:pt idx="42">
                  <c:v>CIRUGÍA CARDIOVASCULAR</c:v>
                </c:pt>
                <c:pt idx="43">
                  <c:v>ANESTESIOLOGÍA</c:v>
                </c:pt>
                <c:pt idx="44">
                  <c:v>OBSTETRICIA</c:v>
                </c:pt>
                <c:pt idx="45">
                  <c:v>GINECOLOGÍA PEDIÁTRICA Y DE LA ADOLESCENCIA</c:v>
                </c:pt>
                <c:pt idx="46">
                  <c:v>GINECOLOGÍA ADULTO</c:v>
                </c:pt>
                <c:pt idx="47">
                  <c:v>OFTALMOLOGÍA</c:v>
                </c:pt>
                <c:pt idx="48">
                  <c:v>OTORRINOLARINGOLOGÍA</c:v>
                </c:pt>
                <c:pt idx="49">
                  <c:v>TRAUMATOLOGÍA Y ORTOPEDIA PEDIÁTRICA</c:v>
                </c:pt>
                <c:pt idx="50">
                  <c:v>TRAUMATOLOGÍA Y ORTOPEDIA ADULTO</c:v>
                </c:pt>
                <c:pt idx="51">
                  <c:v>UROLOGÍA PEDIÁTRICA</c:v>
                </c:pt>
                <c:pt idx="52">
                  <c:v>UROLOGÍA ADULTO</c:v>
                </c:pt>
                <c:pt idx="53">
                  <c:v>MEDICINA FAMILIAR DEL NIÑO</c:v>
                </c:pt>
                <c:pt idx="54">
                  <c:v>MEDICINA FAMILIAR</c:v>
                </c:pt>
                <c:pt idx="55">
                  <c:v>MEDICINA FAMILIAR ADULTO</c:v>
                </c:pt>
                <c:pt idx="56">
                  <c:v>DIABETOLOGÍA</c:v>
                </c:pt>
                <c:pt idx="57">
                  <c:v>MEDICINA NUCLEAR (EXCLUYE INFORMES)</c:v>
                </c:pt>
                <c:pt idx="58">
                  <c:v>IMAGENOLOGÍA</c:v>
                </c:pt>
                <c:pt idx="59">
                  <c:v>RADIOTERAPIA ONCOLÓGICA</c:v>
                </c:pt>
              </c:strCache>
            </c:strRef>
          </c:cat>
          <c:val>
            <c:numRef>
              <c:f>Hoja1!$E$2:$E$61</c:f>
              <c:numCache>
                <c:formatCode>General</c:formatCode>
                <c:ptCount val="60"/>
                <c:pt idx="0">
                  <c:v>6</c:v>
                </c:pt>
                <c:pt idx="1">
                  <c:v>5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3</c:v>
                </c:pt>
                <c:pt idx="8">
                  <c:v>12</c:v>
                </c:pt>
                <c:pt idx="9">
                  <c:v>0</c:v>
                </c:pt>
                <c:pt idx="10">
                  <c:v>13</c:v>
                </c:pt>
                <c:pt idx="11">
                  <c:v>0</c:v>
                </c:pt>
                <c:pt idx="12">
                  <c:v>0</c:v>
                </c:pt>
                <c:pt idx="13">
                  <c:v>3</c:v>
                </c:pt>
                <c:pt idx="14">
                  <c:v>0</c:v>
                </c:pt>
                <c:pt idx="15">
                  <c:v>6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7</c:v>
                </c:pt>
                <c:pt idx="20">
                  <c:v>5</c:v>
                </c:pt>
                <c:pt idx="21">
                  <c:v>0</c:v>
                </c:pt>
                <c:pt idx="22">
                  <c:v>4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3</c:v>
                </c:pt>
                <c:pt idx="28">
                  <c:v>8</c:v>
                </c:pt>
                <c:pt idx="29">
                  <c:v>1</c:v>
                </c:pt>
                <c:pt idx="30">
                  <c:v>1</c:v>
                </c:pt>
                <c:pt idx="31">
                  <c:v>21</c:v>
                </c:pt>
                <c:pt idx="32">
                  <c:v>1</c:v>
                </c:pt>
                <c:pt idx="33">
                  <c:v>16</c:v>
                </c:pt>
                <c:pt idx="34">
                  <c:v>1</c:v>
                </c:pt>
                <c:pt idx="35">
                  <c:v>4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1</c:v>
                </c:pt>
                <c:pt idx="41">
                  <c:v>6</c:v>
                </c:pt>
                <c:pt idx="42">
                  <c:v>0</c:v>
                </c:pt>
                <c:pt idx="43">
                  <c:v>0</c:v>
                </c:pt>
                <c:pt idx="44">
                  <c:v>59</c:v>
                </c:pt>
                <c:pt idx="45">
                  <c:v>0</c:v>
                </c:pt>
                <c:pt idx="46">
                  <c:v>13</c:v>
                </c:pt>
                <c:pt idx="47">
                  <c:v>12</c:v>
                </c:pt>
                <c:pt idx="48">
                  <c:v>3</c:v>
                </c:pt>
                <c:pt idx="49">
                  <c:v>7</c:v>
                </c:pt>
                <c:pt idx="50">
                  <c:v>9</c:v>
                </c:pt>
                <c:pt idx="51">
                  <c:v>3</c:v>
                </c:pt>
                <c:pt idx="52">
                  <c:v>12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B01-443D-B332-9E8AC9AF4F1C}"/>
            </c:ext>
          </c:extLst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JULIO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Hoja1!$A$2:$A$61</c:f>
              <c:strCache>
                <c:ptCount val="60"/>
                <c:pt idx="0">
                  <c:v>PEDIATRÍA</c:v>
                </c:pt>
                <c:pt idx="1">
                  <c:v>MEDICINA INTERNA</c:v>
                </c:pt>
                <c:pt idx="2">
                  <c:v>NEONATOLOGÍA</c:v>
                </c:pt>
                <c:pt idx="3">
                  <c:v>ENFERMEDAD RESPIRATORIO PEDIÁTRICA (BRONCOPULMONAR INFANTIL)</c:v>
                </c:pt>
                <c:pt idx="4">
                  <c:v>ENFERMEDAD RESPIRATORIO DE ADULTO (BRONCOPULMONAR)</c:v>
                </c:pt>
                <c:pt idx="5">
                  <c:v>CARDIOLOGÍA PEDIÁTRICA</c:v>
                </c:pt>
                <c:pt idx="6">
                  <c:v>CARDIOLOGÍA</c:v>
                </c:pt>
                <c:pt idx="7">
                  <c:v>ENDOCRINOLOGÍA PEDIÁTRICA</c:v>
                </c:pt>
                <c:pt idx="8">
                  <c:v>ENDOCRINOLOGÍA ADULTO</c:v>
                </c:pt>
                <c:pt idx="9">
                  <c:v>GASTROENTEROLOGÍA PEDÍATRICA</c:v>
                </c:pt>
                <c:pt idx="10">
                  <c:v>GASTROENTEROLOGÍA ADULTO</c:v>
                </c:pt>
                <c:pt idx="11">
                  <c:v>GENETICA CLÍNICA</c:v>
                </c:pt>
                <c:pt idx="12">
                  <c:v>HEMATO-ONCOLOGÍA INFANTIL</c:v>
                </c:pt>
                <c:pt idx="13">
                  <c:v>HEMATOLOGÍA</c:v>
                </c:pt>
                <c:pt idx="14">
                  <c:v>NEFROLOGÍA PEDÍATRICA</c:v>
                </c:pt>
                <c:pt idx="15">
                  <c:v>NEFROLOGÍA ADULTO</c:v>
                </c:pt>
                <c:pt idx="16">
                  <c:v>NUTRIÓLOGO PEDÍATRICO</c:v>
                </c:pt>
                <c:pt idx="17">
                  <c:v>NUTRIÓLOGO</c:v>
                </c:pt>
                <c:pt idx="18">
                  <c:v>REUMATOLOGÍA PEDÍATRICA</c:v>
                </c:pt>
                <c:pt idx="19">
                  <c:v>REUMATOLOGÍA ADULTO</c:v>
                </c:pt>
                <c:pt idx="20">
                  <c:v>DERMATOLOGÍA</c:v>
                </c:pt>
                <c:pt idx="21">
                  <c:v>INFECTOLOGÍA PEDÍATRICA</c:v>
                </c:pt>
                <c:pt idx="22">
                  <c:v>INFECTOLOGÍA ADULTO</c:v>
                </c:pt>
                <c:pt idx="23">
                  <c:v>INMUNOLOGÍA</c:v>
                </c:pt>
                <c:pt idx="24">
                  <c:v>GERIATRÍA</c:v>
                </c:pt>
                <c:pt idx="25">
                  <c:v>MEDICINA FÍSICA Y REHABILITACIÓN PEDIÁTRICA (FISIATRÍA PEDIÁTRICA)</c:v>
                </c:pt>
                <c:pt idx="26">
                  <c:v>MEDICINA FÍSICA Y REHABILITACIÓN ADULTO (FISIATRÍA ADULTO)</c:v>
                </c:pt>
                <c:pt idx="27">
                  <c:v>NEUROLOGÍA PEDIÁTRICA</c:v>
                </c:pt>
                <c:pt idx="28">
                  <c:v>NEUROLOGÍA ADULTO</c:v>
                </c:pt>
                <c:pt idx="29">
                  <c:v>ONCOLOGÍA MÉDICA</c:v>
                </c:pt>
                <c:pt idx="30">
                  <c:v>PSIQUIATRÍA PEDIÁTRICA Y DE LA ADOLESCENCIA</c:v>
                </c:pt>
                <c:pt idx="31">
                  <c:v>PSIQUIATRÍA ADULTO</c:v>
                </c:pt>
                <c:pt idx="32">
                  <c:v>CIRUGÍA PEDIÁTRICA</c:v>
                </c:pt>
                <c:pt idx="33">
                  <c:v>CIRUGÍA GENERAL ADULTO</c:v>
                </c:pt>
                <c:pt idx="34">
                  <c:v>CIRUGÍA DIGESTIVA</c:v>
                </c:pt>
                <c:pt idx="35">
                  <c:v>CIRUGÍA DE CABEZA, CUELLO Y MAXILOFACIAL</c:v>
                </c:pt>
                <c:pt idx="36">
                  <c:v>CIRUGÍA PLÁSTICA Y REPARADORA PEDIÁTRICA</c:v>
                </c:pt>
                <c:pt idx="37">
                  <c:v>CIRUGÍA PLÁSTICA Y REPARADORA ADULTO</c:v>
                </c:pt>
                <c:pt idx="38">
                  <c:v>COLOPROCTOLOGÍA (CIRUGIA DIGESTIVA BAJA)</c:v>
                </c:pt>
                <c:pt idx="39">
                  <c:v>CIRUGÍA TÓRAX</c:v>
                </c:pt>
                <c:pt idx="40">
                  <c:v>CIRUGÍA VASCULAR PERIFÉRICA</c:v>
                </c:pt>
                <c:pt idx="41">
                  <c:v>NEUROCIRUGÍA</c:v>
                </c:pt>
                <c:pt idx="42">
                  <c:v>CIRUGÍA CARDIOVASCULAR</c:v>
                </c:pt>
                <c:pt idx="43">
                  <c:v>ANESTESIOLOGÍA</c:v>
                </c:pt>
                <c:pt idx="44">
                  <c:v>OBSTETRICIA</c:v>
                </c:pt>
                <c:pt idx="45">
                  <c:v>GINECOLOGÍA PEDIÁTRICA Y DE LA ADOLESCENCIA</c:v>
                </c:pt>
                <c:pt idx="46">
                  <c:v>GINECOLOGÍA ADULTO</c:v>
                </c:pt>
                <c:pt idx="47">
                  <c:v>OFTALMOLOGÍA</c:v>
                </c:pt>
                <c:pt idx="48">
                  <c:v>OTORRINOLARINGOLOGÍA</c:v>
                </c:pt>
                <c:pt idx="49">
                  <c:v>TRAUMATOLOGÍA Y ORTOPEDIA PEDIÁTRICA</c:v>
                </c:pt>
                <c:pt idx="50">
                  <c:v>TRAUMATOLOGÍA Y ORTOPEDIA ADULTO</c:v>
                </c:pt>
                <c:pt idx="51">
                  <c:v>UROLOGÍA PEDIÁTRICA</c:v>
                </c:pt>
                <c:pt idx="52">
                  <c:v>UROLOGÍA ADULTO</c:v>
                </c:pt>
                <c:pt idx="53">
                  <c:v>MEDICINA FAMILIAR DEL NIÑO</c:v>
                </c:pt>
                <c:pt idx="54">
                  <c:v>MEDICINA FAMILIAR</c:v>
                </c:pt>
                <c:pt idx="55">
                  <c:v>MEDICINA FAMILIAR ADULTO</c:v>
                </c:pt>
                <c:pt idx="56">
                  <c:v>DIABETOLOGÍA</c:v>
                </c:pt>
                <c:pt idx="57">
                  <c:v>MEDICINA NUCLEAR (EXCLUYE INFORMES)</c:v>
                </c:pt>
                <c:pt idx="58">
                  <c:v>IMAGENOLOGÍA</c:v>
                </c:pt>
                <c:pt idx="59">
                  <c:v>RADIOTERAPIA ONCOLÓGICA</c:v>
                </c:pt>
              </c:strCache>
            </c:strRef>
          </c:cat>
          <c:val>
            <c:numRef>
              <c:f>Hoja1!$F$2:$F$61</c:f>
              <c:numCache>
                <c:formatCode>General</c:formatCode>
                <c:ptCount val="60"/>
                <c:pt idx="0">
                  <c:v>11</c:v>
                </c:pt>
                <c:pt idx="1">
                  <c:v>2</c:v>
                </c:pt>
                <c:pt idx="2">
                  <c:v>0</c:v>
                </c:pt>
                <c:pt idx="3">
                  <c:v>1</c:v>
                </c:pt>
                <c:pt idx="4">
                  <c:v>3</c:v>
                </c:pt>
                <c:pt idx="5">
                  <c:v>2</c:v>
                </c:pt>
                <c:pt idx="6">
                  <c:v>15</c:v>
                </c:pt>
                <c:pt idx="7">
                  <c:v>8</c:v>
                </c:pt>
                <c:pt idx="8">
                  <c:v>28</c:v>
                </c:pt>
                <c:pt idx="9">
                  <c:v>3</c:v>
                </c:pt>
                <c:pt idx="10">
                  <c:v>33</c:v>
                </c:pt>
                <c:pt idx="11">
                  <c:v>0</c:v>
                </c:pt>
                <c:pt idx="12">
                  <c:v>0</c:v>
                </c:pt>
                <c:pt idx="13">
                  <c:v>2</c:v>
                </c:pt>
                <c:pt idx="14">
                  <c:v>0</c:v>
                </c:pt>
                <c:pt idx="15">
                  <c:v>10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8</c:v>
                </c:pt>
                <c:pt idx="20">
                  <c:v>9</c:v>
                </c:pt>
                <c:pt idx="21">
                  <c:v>0</c:v>
                </c:pt>
                <c:pt idx="22">
                  <c:v>2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11</c:v>
                </c:pt>
                <c:pt idx="28">
                  <c:v>14</c:v>
                </c:pt>
                <c:pt idx="29">
                  <c:v>1</c:v>
                </c:pt>
                <c:pt idx="30">
                  <c:v>2</c:v>
                </c:pt>
                <c:pt idx="31">
                  <c:v>30</c:v>
                </c:pt>
                <c:pt idx="32">
                  <c:v>8</c:v>
                </c:pt>
                <c:pt idx="33">
                  <c:v>27</c:v>
                </c:pt>
                <c:pt idx="34">
                  <c:v>5</c:v>
                </c:pt>
                <c:pt idx="35">
                  <c:v>4</c:v>
                </c:pt>
                <c:pt idx="36">
                  <c:v>0</c:v>
                </c:pt>
                <c:pt idx="37">
                  <c:v>0</c:v>
                </c:pt>
                <c:pt idx="38">
                  <c:v>2</c:v>
                </c:pt>
                <c:pt idx="39">
                  <c:v>0</c:v>
                </c:pt>
                <c:pt idx="40">
                  <c:v>2</c:v>
                </c:pt>
                <c:pt idx="41">
                  <c:v>15</c:v>
                </c:pt>
                <c:pt idx="42">
                  <c:v>0</c:v>
                </c:pt>
                <c:pt idx="43">
                  <c:v>0</c:v>
                </c:pt>
                <c:pt idx="44">
                  <c:v>72</c:v>
                </c:pt>
                <c:pt idx="45">
                  <c:v>0</c:v>
                </c:pt>
                <c:pt idx="46">
                  <c:v>26</c:v>
                </c:pt>
                <c:pt idx="47">
                  <c:v>41</c:v>
                </c:pt>
                <c:pt idx="48">
                  <c:v>15</c:v>
                </c:pt>
                <c:pt idx="49">
                  <c:v>7</c:v>
                </c:pt>
                <c:pt idx="50">
                  <c:v>17</c:v>
                </c:pt>
                <c:pt idx="51">
                  <c:v>4</c:v>
                </c:pt>
                <c:pt idx="52">
                  <c:v>20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B01-443D-B332-9E8AC9AF4F1C}"/>
            </c:ext>
          </c:extLst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AGOSTO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Hoja1!$A$2:$A$61</c:f>
              <c:strCache>
                <c:ptCount val="60"/>
                <c:pt idx="0">
                  <c:v>PEDIATRÍA</c:v>
                </c:pt>
                <c:pt idx="1">
                  <c:v>MEDICINA INTERNA</c:v>
                </c:pt>
                <c:pt idx="2">
                  <c:v>NEONATOLOGÍA</c:v>
                </c:pt>
                <c:pt idx="3">
                  <c:v>ENFERMEDAD RESPIRATORIO PEDIÁTRICA (BRONCOPULMONAR INFANTIL)</c:v>
                </c:pt>
                <c:pt idx="4">
                  <c:v>ENFERMEDAD RESPIRATORIO DE ADULTO (BRONCOPULMONAR)</c:v>
                </c:pt>
                <c:pt idx="5">
                  <c:v>CARDIOLOGÍA PEDIÁTRICA</c:v>
                </c:pt>
                <c:pt idx="6">
                  <c:v>CARDIOLOGÍA</c:v>
                </c:pt>
                <c:pt idx="7">
                  <c:v>ENDOCRINOLOGÍA PEDIÁTRICA</c:v>
                </c:pt>
                <c:pt idx="8">
                  <c:v>ENDOCRINOLOGÍA ADULTO</c:v>
                </c:pt>
                <c:pt idx="9">
                  <c:v>GASTROENTEROLOGÍA PEDÍATRICA</c:v>
                </c:pt>
                <c:pt idx="10">
                  <c:v>GASTROENTEROLOGÍA ADULTO</c:v>
                </c:pt>
                <c:pt idx="11">
                  <c:v>GENETICA CLÍNICA</c:v>
                </c:pt>
                <c:pt idx="12">
                  <c:v>HEMATO-ONCOLOGÍA INFANTIL</c:v>
                </c:pt>
                <c:pt idx="13">
                  <c:v>HEMATOLOGÍA</c:v>
                </c:pt>
                <c:pt idx="14">
                  <c:v>NEFROLOGÍA PEDÍATRICA</c:v>
                </c:pt>
                <c:pt idx="15">
                  <c:v>NEFROLOGÍA ADULTO</c:v>
                </c:pt>
                <c:pt idx="16">
                  <c:v>NUTRIÓLOGO PEDÍATRICO</c:v>
                </c:pt>
                <c:pt idx="17">
                  <c:v>NUTRIÓLOGO</c:v>
                </c:pt>
                <c:pt idx="18">
                  <c:v>REUMATOLOGÍA PEDÍATRICA</c:v>
                </c:pt>
                <c:pt idx="19">
                  <c:v>REUMATOLOGÍA ADULTO</c:v>
                </c:pt>
                <c:pt idx="20">
                  <c:v>DERMATOLOGÍA</c:v>
                </c:pt>
                <c:pt idx="21">
                  <c:v>INFECTOLOGÍA PEDÍATRICA</c:v>
                </c:pt>
                <c:pt idx="22">
                  <c:v>INFECTOLOGÍA ADULTO</c:v>
                </c:pt>
                <c:pt idx="23">
                  <c:v>INMUNOLOGÍA</c:v>
                </c:pt>
                <c:pt idx="24">
                  <c:v>GERIATRÍA</c:v>
                </c:pt>
                <c:pt idx="25">
                  <c:v>MEDICINA FÍSICA Y REHABILITACIÓN PEDIÁTRICA (FISIATRÍA PEDIÁTRICA)</c:v>
                </c:pt>
                <c:pt idx="26">
                  <c:v>MEDICINA FÍSICA Y REHABILITACIÓN ADULTO (FISIATRÍA ADULTO)</c:v>
                </c:pt>
                <c:pt idx="27">
                  <c:v>NEUROLOGÍA PEDIÁTRICA</c:v>
                </c:pt>
                <c:pt idx="28">
                  <c:v>NEUROLOGÍA ADULTO</c:v>
                </c:pt>
                <c:pt idx="29">
                  <c:v>ONCOLOGÍA MÉDICA</c:v>
                </c:pt>
                <c:pt idx="30">
                  <c:v>PSIQUIATRÍA PEDIÁTRICA Y DE LA ADOLESCENCIA</c:v>
                </c:pt>
                <c:pt idx="31">
                  <c:v>PSIQUIATRÍA ADULTO</c:v>
                </c:pt>
                <c:pt idx="32">
                  <c:v>CIRUGÍA PEDIÁTRICA</c:v>
                </c:pt>
                <c:pt idx="33">
                  <c:v>CIRUGÍA GENERAL ADULTO</c:v>
                </c:pt>
                <c:pt idx="34">
                  <c:v>CIRUGÍA DIGESTIVA</c:v>
                </c:pt>
                <c:pt idx="35">
                  <c:v>CIRUGÍA DE CABEZA, CUELLO Y MAXILOFACIAL</c:v>
                </c:pt>
                <c:pt idx="36">
                  <c:v>CIRUGÍA PLÁSTICA Y REPARADORA PEDIÁTRICA</c:v>
                </c:pt>
                <c:pt idx="37">
                  <c:v>CIRUGÍA PLÁSTICA Y REPARADORA ADULTO</c:v>
                </c:pt>
                <c:pt idx="38">
                  <c:v>COLOPROCTOLOGÍA (CIRUGIA DIGESTIVA BAJA)</c:v>
                </c:pt>
                <c:pt idx="39">
                  <c:v>CIRUGÍA TÓRAX</c:v>
                </c:pt>
                <c:pt idx="40">
                  <c:v>CIRUGÍA VASCULAR PERIFÉRICA</c:v>
                </c:pt>
                <c:pt idx="41">
                  <c:v>NEUROCIRUGÍA</c:v>
                </c:pt>
                <c:pt idx="42">
                  <c:v>CIRUGÍA CARDIOVASCULAR</c:v>
                </c:pt>
                <c:pt idx="43">
                  <c:v>ANESTESIOLOGÍA</c:v>
                </c:pt>
                <c:pt idx="44">
                  <c:v>OBSTETRICIA</c:v>
                </c:pt>
                <c:pt idx="45">
                  <c:v>GINECOLOGÍA PEDIÁTRICA Y DE LA ADOLESCENCIA</c:v>
                </c:pt>
                <c:pt idx="46">
                  <c:v>GINECOLOGÍA ADULTO</c:v>
                </c:pt>
                <c:pt idx="47">
                  <c:v>OFTALMOLOGÍA</c:v>
                </c:pt>
                <c:pt idx="48">
                  <c:v>OTORRINOLARINGOLOGÍA</c:v>
                </c:pt>
                <c:pt idx="49">
                  <c:v>TRAUMATOLOGÍA Y ORTOPEDIA PEDIÁTRICA</c:v>
                </c:pt>
                <c:pt idx="50">
                  <c:v>TRAUMATOLOGÍA Y ORTOPEDIA ADULTO</c:v>
                </c:pt>
                <c:pt idx="51">
                  <c:v>UROLOGÍA PEDIÁTRICA</c:v>
                </c:pt>
                <c:pt idx="52">
                  <c:v>UROLOGÍA ADULTO</c:v>
                </c:pt>
                <c:pt idx="53">
                  <c:v>MEDICINA FAMILIAR DEL NIÑO</c:v>
                </c:pt>
                <c:pt idx="54">
                  <c:v>MEDICINA FAMILIAR</c:v>
                </c:pt>
                <c:pt idx="55">
                  <c:v>MEDICINA FAMILIAR ADULTO</c:v>
                </c:pt>
                <c:pt idx="56">
                  <c:v>DIABETOLOGÍA</c:v>
                </c:pt>
                <c:pt idx="57">
                  <c:v>MEDICINA NUCLEAR (EXCLUYE INFORMES)</c:v>
                </c:pt>
                <c:pt idx="58">
                  <c:v>IMAGENOLOGÍA</c:v>
                </c:pt>
                <c:pt idx="59">
                  <c:v>RADIOTERAPIA ONCOLÓGICA</c:v>
                </c:pt>
              </c:strCache>
            </c:strRef>
          </c:cat>
          <c:val>
            <c:numRef>
              <c:f>Hoja1!$G$2:$G$61</c:f>
              <c:numCache>
                <c:formatCode>General</c:formatCode>
                <c:ptCount val="60"/>
                <c:pt idx="0">
                  <c:v>5</c:v>
                </c:pt>
                <c:pt idx="1">
                  <c:v>8</c:v>
                </c:pt>
                <c:pt idx="2">
                  <c:v>0</c:v>
                </c:pt>
                <c:pt idx="3">
                  <c:v>1</c:v>
                </c:pt>
                <c:pt idx="4">
                  <c:v>9</c:v>
                </c:pt>
                <c:pt idx="5">
                  <c:v>0</c:v>
                </c:pt>
                <c:pt idx="6">
                  <c:v>11</c:v>
                </c:pt>
                <c:pt idx="7">
                  <c:v>3</c:v>
                </c:pt>
                <c:pt idx="8">
                  <c:v>35</c:v>
                </c:pt>
                <c:pt idx="9">
                  <c:v>0</c:v>
                </c:pt>
                <c:pt idx="10">
                  <c:v>34</c:v>
                </c:pt>
                <c:pt idx="11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13</c:v>
                </c:pt>
                <c:pt idx="20">
                  <c:v>14</c:v>
                </c:pt>
                <c:pt idx="21">
                  <c:v>0</c:v>
                </c:pt>
                <c:pt idx="22">
                  <c:v>5</c:v>
                </c:pt>
                <c:pt idx="23">
                  <c:v>0</c:v>
                </c:pt>
                <c:pt idx="25">
                  <c:v>0</c:v>
                </c:pt>
                <c:pt idx="26">
                  <c:v>4</c:v>
                </c:pt>
                <c:pt idx="27">
                  <c:v>14</c:v>
                </c:pt>
                <c:pt idx="28">
                  <c:v>25</c:v>
                </c:pt>
                <c:pt idx="29">
                  <c:v>2</c:v>
                </c:pt>
                <c:pt idx="30">
                  <c:v>6</c:v>
                </c:pt>
                <c:pt idx="31">
                  <c:v>48</c:v>
                </c:pt>
                <c:pt idx="32">
                  <c:v>16</c:v>
                </c:pt>
                <c:pt idx="33">
                  <c:v>57</c:v>
                </c:pt>
                <c:pt idx="34">
                  <c:v>7</c:v>
                </c:pt>
                <c:pt idx="35">
                  <c:v>5</c:v>
                </c:pt>
                <c:pt idx="36">
                  <c:v>0</c:v>
                </c:pt>
                <c:pt idx="37">
                  <c:v>2</c:v>
                </c:pt>
                <c:pt idx="38">
                  <c:v>1</c:v>
                </c:pt>
                <c:pt idx="39">
                  <c:v>0</c:v>
                </c:pt>
                <c:pt idx="40">
                  <c:v>2</c:v>
                </c:pt>
                <c:pt idx="41">
                  <c:v>10</c:v>
                </c:pt>
                <c:pt idx="42">
                  <c:v>0</c:v>
                </c:pt>
                <c:pt idx="43">
                  <c:v>0</c:v>
                </c:pt>
                <c:pt idx="44">
                  <c:v>56</c:v>
                </c:pt>
                <c:pt idx="45">
                  <c:v>1</c:v>
                </c:pt>
                <c:pt idx="46">
                  <c:v>30</c:v>
                </c:pt>
                <c:pt idx="47">
                  <c:v>78</c:v>
                </c:pt>
                <c:pt idx="48">
                  <c:v>34</c:v>
                </c:pt>
                <c:pt idx="49">
                  <c:v>11</c:v>
                </c:pt>
                <c:pt idx="50">
                  <c:v>25</c:v>
                </c:pt>
                <c:pt idx="51">
                  <c:v>2</c:v>
                </c:pt>
                <c:pt idx="52">
                  <c:v>32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4B01-443D-B332-9E8AC9AF4F1C}"/>
            </c:ext>
          </c:extLst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SEPTIEMBRE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Hoja1!$A$2:$A$61</c:f>
              <c:strCache>
                <c:ptCount val="60"/>
                <c:pt idx="0">
                  <c:v>PEDIATRÍA</c:v>
                </c:pt>
                <c:pt idx="1">
                  <c:v>MEDICINA INTERNA</c:v>
                </c:pt>
                <c:pt idx="2">
                  <c:v>NEONATOLOGÍA</c:v>
                </c:pt>
                <c:pt idx="3">
                  <c:v>ENFERMEDAD RESPIRATORIO PEDIÁTRICA (BRONCOPULMONAR INFANTIL)</c:v>
                </c:pt>
                <c:pt idx="4">
                  <c:v>ENFERMEDAD RESPIRATORIO DE ADULTO (BRONCOPULMONAR)</c:v>
                </c:pt>
                <c:pt idx="5">
                  <c:v>CARDIOLOGÍA PEDIÁTRICA</c:v>
                </c:pt>
                <c:pt idx="6">
                  <c:v>CARDIOLOGÍA</c:v>
                </c:pt>
                <c:pt idx="7">
                  <c:v>ENDOCRINOLOGÍA PEDIÁTRICA</c:v>
                </c:pt>
                <c:pt idx="8">
                  <c:v>ENDOCRINOLOGÍA ADULTO</c:v>
                </c:pt>
                <c:pt idx="9">
                  <c:v>GASTROENTEROLOGÍA PEDÍATRICA</c:v>
                </c:pt>
                <c:pt idx="10">
                  <c:v>GASTROENTEROLOGÍA ADULTO</c:v>
                </c:pt>
                <c:pt idx="11">
                  <c:v>GENETICA CLÍNICA</c:v>
                </c:pt>
                <c:pt idx="12">
                  <c:v>HEMATO-ONCOLOGÍA INFANTIL</c:v>
                </c:pt>
                <c:pt idx="13">
                  <c:v>HEMATOLOGÍA</c:v>
                </c:pt>
                <c:pt idx="14">
                  <c:v>NEFROLOGÍA PEDÍATRICA</c:v>
                </c:pt>
                <c:pt idx="15">
                  <c:v>NEFROLOGÍA ADULTO</c:v>
                </c:pt>
                <c:pt idx="16">
                  <c:v>NUTRIÓLOGO PEDÍATRICO</c:v>
                </c:pt>
                <c:pt idx="17">
                  <c:v>NUTRIÓLOGO</c:v>
                </c:pt>
                <c:pt idx="18">
                  <c:v>REUMATOLOGÍA PEDÍATRICA</c:v>
                </c:pt>
                <c:pt idx="19">
                  <c:v>REUMATOLOGÍA ADULTO</c:v>
                </c:pt>
                <c:pt idx="20">
                  <c:v>DERMATOLOGÍA</c:v>
                </c:pt>
                <c:pt idx="21">
                  <c:v>INFECTOLOGÍA PEDÍATRICA</c:v>
                </c:pt>
                <c:pt idx="22">
                  <c:v>INFECTOLOGÍA ADULTO</c:v>
                </c:pt>
                <c:pt idx="23">
                  <c:v>INMUNOLOGÍA</c:v>
                </c:pt>
                <c:pt idx="24">
                  <c:v>GERIATRÍA</c:v>
                </c:pt>
                <c:pt idx="25">
                  <c:v>MEDICINA FÍSICA Y REHABILITACIÓN PEDIÁTRICA (FISIATRÍA PEDIÁTRICA)</c:v>
                </c:pt>
                <c:pt idx="26">
                  <c:v>MEDICINA FÍSICA Y REHABILITACIÓN ADULTO (FISIATRÍA ADULTO)</c:v>
                </c:pt>
                <c:pt idx="27">
                  <c:v>NEUROLOGÍA PEDIÁTRICA</c:v>
                </c:pt>
                <c:pt idx="28">
                  <c:v>NEUROLOGÍA ADULTO</c:v>
                </c:pt>
                <c:pt idx="29">
                  <c:v>ONCOLOGÍA MÉDICA</c:v>
                </c:pt>
                <c:pt idx="30">
                  <c:v>PSIQUIATRÍA PEDIÁTRICA Y DE LA ADOLESCENCIA</c:v>
                </c:pt>
                <c:pt idx="31">
                  <c:v>PSIQUIATRÍA ADULTO</c:v>
                </c:pt>
                <c:pt idx="32">
                  <c:v>CIRUGÍA PEDIÁTRICA</c:v>
                </c:pt>
                <c:pt idx="33">
                  <c:v>CIRUGÍA GENERAL ADULTO</c:v>
                </c:pt>
                <c:pt idx="34">
                  <c:v>CIRUGÍA DIGESTIVA</c:v>
                </c:pt>
                <c:pt idx="35">
                  <c:v>CIRUGÍA DE CABEZA, CUELLO Y MAXILOFACIAL</c:v>
                </c:pt>
                <c:pt idx="36">
                  <c:v>CIRUGÍA PLÁSTICA Y REPARADORA PEDIÁTRICA</c:v>
                </c:pt>
                <c:pt idx="37">
                  <c:v>CIRUGÍA PLÁSTICA Y REPARADORA ADULTO</c:v>
                </c:pt>
                <c:pt idx="38">
                  <c:v>COLOPROCTOLOGÍA (CIRUGIA DIGESTIVA BAJA)</c:v>
                </c:pt>
                <c:pt idx="39">
                  <c:v>CIRUGÍA TÓRAX</c:v>
                </c:pt>
                <c:pt idx="40">
                  <c:v>CIRUGÍA VASCULAR PERIFÉRICA</c:v>
                </c:pt>
                <c:pt idx="41">
                  <c:v>NEUROCIRUGÍA</c:v>
                </c:pt>
                <c:pt idx="42">
                  <c:v>CIRUGÍA CARDIOVASCULAR</c:v>
                </c:pt>
                <c:pt idx="43">
                  <c:v>ANESTESIOLOGÍA</c:v>
                </c:pt>
                <c:pt idx="44">
                  <c:v>OBSTETRICIA</c:v>
                </c:pt>
                <c:pt idx="45">
                  <c:v>GINECOLOGÍA PEDIÁTRICA Y DE LA ADOLESCENCIA</c:v>
                </c:pt>
                <c:pt idx="46">
                  <c:v>GINECOLOGÍA ADULTO</c:v>
                </c:pt>
                <c:pt idx="47">
                  <c:v>OFTALMOLOGÍA</c:v>
                </c:pt>
                <c:pt idx="48">
                  <c:v>OTORRINOLARINGOLOGÍA</c:v>
                </c:pt>
                <c:pt idx="49">
                  <c:v>TRAUMATOLOGÍA Y ORTOPEDIA PEDIÁTRICA</c:v>
                </c:pt>
                <c:pt idx="50">
                  <c:v>TRAUMATOLOGÍA Y ORTOPEDIA ADULTO</c:v>
                </c:pt>
                <c:pt idx="51">
                  <c:v>UROLOGÍA PEDIÁTRICA</c:v>
                </c:pt>
                <c:pt idx="52">
                  <c:v>UROLOGÍA ADULTO</c:v>
                </c:pt>
                <c:pt idx="53">
                  <c:v>MEDICINA FAMILIAR DEL NIÑO</c:v>
                </c:pt>
                <c:pt idx="54">
                  <c:v>MEDICINA FAMILIAR</c:v>
                </c:pt>
                <c:pt idx="55">
                  <c:v>MEDICINA FAMILIAR ADULTO</c:v>
                </c:pt>
                <c:pt idx="56">
                  <c:v>DIABETOLOGÍA</c:v>
                </c:pt>
                <c:pt idx="57">
                  <c:v>MEDICINA NUCLEAR (EXCLUYE INFORMES)</c:v>
                </c:pt>
                <c:pt idx="58">
                  <c:v>IMAGENOLOGÍA</c:v>
                </c:pt>
                <c:pt idx="59">
                  <c:v>RADIOTERAPIA ONCOLÓGICA</c:v>
                </c:pt>
              </c:strCache>
            </c:strRef>
          </c:cat>
          <c:val>
            <c:numRef>
              <c:f>Hoja1!$H$2:$H$61</c:f>
              <c:numCache>
                <c:formatCode>General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2</c:v>
                </c:pt>
                <c:pt idx="29">
                  <c:v>0</c:v>
                </c:pt>
                <c:pt idx="30">
                  <c:v>10</c:v>
                </c:pt>
                <c:pt idx="31">
                  <c:v>22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6</c:v>
                </c:pt>
                <c:pt idx="45">
                  <c:v>0</c:v>
                </c:pt>
                <c:pt idx="46">
                  <c:v>20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B01-443D-B332-9E8AC9AF4F1C}"/>
            </c:ext>
          </c:extLst>
        </c:ser>
        <c:ser>
          <c:idx val="7"/>
          <c:order val="7"/>
          <c:tx>
            <c:strRef>
              <c:f>Hoja1!$I$1</c:f>
              <c:strCache>
                <c:ptCount val="1"/>
                <c:pt idx="0">
                  <c:v>OCTUBRE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Hoja1!$A$2:$A$61</c:f>
              <c:strCache>
                <c:ptCount val="60"/>
                <c:pt idx="0">
                  <c:v>PEDIATRÍA</c:v>
                </c:pt>
                <c:pt idx="1">
                  <c:v>MEDICINA INTERNA</c:v>
                </c:pt>
                <c:pt idx="2">
                  <c:v>NEONATOLOGÍA</c:v>
                </c:pt>
                <c:pt idx="3">
                  <c:v>ENFERMEDAD RESPIRATORIO PEDIÁTRICA (BRONCOPULMONAR INFANTIL)</c:v>
                </c:pt>
                <c:pt idx="4">
                  <c:v>ENFERMEDAD RESPIRATORIO DE ADULTO (BRONCOPULMONAR)</c:v>
                </c:pt>
                <c:pt idx="5">
                  <c:v>CARDIOLOGÍA PEDIÁTRICA</c:v>
                </c:pt>
                <c:pt idx="6">
                  <c:v>CARDIOLOGÍA</c:v>
                </c:pt>
                <c:pt idx="7">
                  <c:v>ENDOCRINOLOGÍA PEDIÁTRICA</c:v>
                </c:pt>
                <c:pt idx="8">
                  <c:v>ENDOCRINOLOGÍA ADULTO</c:v>
                </c:pt>
                <c:pt idx="9">
                  <c:v>GASTROENTEROLOGÍA PEDÍATRICA</c:v>
                </c:pt>
                <c:pt idx="10">
                  <c:v>GASTROENTEROLOGÍA ADULTO</c:v>
                </c:pt>
                <c:pt idx="11">
                  <c:v>GENETICA CLÍNICA</c:v>
                </c:pt>
                <c:pt idx="12">
                  <c:v>HEMATO-ONCOLOGÍA INFANTIL</c:v>
                </c:pt>
                <c:pt idx="13">
                  <c:v>HEMATOLOGÍA</c:v>
                </c:pt>
                <c:pt idx="14">
                  <c:v>NEFROLOGÍA PEDÍATRICA</c:v>
                </c:pt>
                <c:pt idx="15">
                  <c:v>NEFROLOGÍA ADULTO</c:v>
                </c:pt>
                <c:pt idx="16">
                  <c:v>NUTRIÓLOGO PEDÍATRICO</c:v>
                </c:pt>
                <c:pt idx="17">
                  <c:v>NUTRIÓLOGO</c:v>
                </c:pt>
                <c:pt idx="18">
                  <c:v>REUMATOLOGÍA PEDÍATRICA</c:v>
                </c:pt>
                <c:pt idx="19">
                  <c:v>REUMATOLOGÍA ADULTO</c:v>
                </c:pt>
                <c:pt idx="20">
                  <c:v>DERMATOLOGÍA</c:v>
                </c:pt>
                <c:pt idx="21">
                  <c:v>INFECTOLOGÍA PEDÍATRICA</c:v>
                </c:pt>
                <c:pt idx="22">
                  <c:v>INFECTOLOGÍA ADULTO</c:v>
                </c:pt>
                <c:pt idx="23">
                  <c:v>INMUNOLOGÍA</c:v>
                </c:pt>
                <c:pt idx="24">
                  <c:v>GERIATRÍA</c:v>
                </c:pt>
                <c:pt idx="25">
                  <c:v>MEDICINA FÍSICA Y REHABILITACIÓN PEDIÁTRICA (FISIATRÍA PEDIÁTRICA)</c:v>
                </c:pt>
                <c:pt idx="26">
                  <c:v>MEDICINA FÍSICA Y REHABILITACIÓN ADULTO (FISIATRÍA ADULTO)</c:v>
                </c:pt>
                <c:pt idx="27">
                  <c:v>NEUROLOGÍA PEDIÁTRICA</c:v>
                </c:pt>
                <c:pt idx="28">
                  <c:v>NEUROLOGÍA ADULTO</c:v>
                </c:pt>
                <c:pt idx="29">
                  <c:v>ONCOLOGÍA MÉDICA</c:v>
                </c:pt>
                <c:pt idx="30">
                  <c:v>PSIQUIATRÍA PEDIÁTRICA Y DE LA ADOLESCENCIA</c:v>
                </c:pt>
                <c:pt idx="31">
                  <c:v>PSIQUIATRÍA ADULTO</c:v>
                </c:pt>
                <c:pt idx="32">
                  <c:v>CIRUGÍA PEDIÁTRICA</c:v>
                </c:pt>
                <c:pt idx="33">
                  <c:v>CIRUGÍA GENERAL ADULTO</c:v>
                </c:pt>
                <c:pt idx="34">
                  <c:v>CIRUGÍA DIGESTIVA</c:v>
                </c:pt>
                <c:pt idx="35">
                  <c:v>CIRUGÍA DE CABEZA, CUELLO Y MAXILOFACIAL</c:v>
                </c:pt>
                <c:pt idx="36">
                  <c:v>CIRUGÍA PLÁSTICA Y REPARADORA PEDIÁTRICA</c:v>
                </c:pt>
                <c:pt idx="37">
                  <c:v>CIRUGÍA PLÁSTICA Y REPARADORA ADULTO</c:v>
                </c:pt>
                <c:pt idx="38">
                  <c:v>COLOPROCTOLOGÍA (CIRUGIA DIGESTIVA BAJA)</c:v>
                </c:pt>
                <c:pt idx="39">
                  <c:v>CIRUGÍA TÓRAX</c:v>
                </c:pt>
                <c:pt idx="40">
                  <c:v>CIRUGÍA VASCULAR PERIFÉRICA</c:v>
                </c:pt>
                <c:pt idx="41">
                  <c:v>NEUROCIRUGÍA</c:v>
                </c:pt>
                <c:pt idx="42">
                  <c:v>CIRUGÍA CARDIOVASCULAR</c:v>
                </c:pt>
                <c:pt idx="43">
                  <c:v>ANESTESIOLOGÍA</c:v>
                </c:pt>
                <c:pt idx="44">
                  <c:v>OBSTETRICIA</c:v>
                </c:pt>
                <c:pt idx="45">
                  <c:v>GINECOLOGÍA PEDIÁTRICA Y DE LA ADOLESCENCIA</c:v>
                </c:pt>
                <c:pt idx="46">
                  <c:v>GINECOLOGÍA ADULTO</c:v>
                </c:pt>
                <c:pt idx="47">
                  <c:v>OFTALMOLOGÍA</c:v>
                </c:pt>
                <c:pt idx="48">
                  <c:v>OTORRINOLARINGOLOGÍA</c:v>
                </c:pt>
                <c:pt idx="49">
                  <c:v>TRAUMATOLOGÍA Y ORTOPEDIA PEDIÁTRICA</c:v>
                </c:pt>
                <c:pt idx="50">
                  <c:v>TRAUMATOLOGÍA Y ORTOPEDIA ADULTO</c:v>
                </c:pt>
                <c:pt idx="51">
                  <c:v>UROLOGÍA PEDIÁTRICA</c:v>
                </c:pt>
                <c:pt idx="52">
                  <c:v>UROLOGÍA ADULTO</c:v>
                </c:pt>
                <c:pt idx="53">
                  <c:v>MEDICINA FAMILIAR DEL NIÑO</c:v>
                </c:pt>
                <c:pt idx="54">
                  <c:v>MEDICINA FAMILIAR</c:v>
                </c:pt>
                <c:pt idx="55">
                  <c:v>MEDICINA FAMILIAR ADULTO</c:v>
                </c:pt>
                <c:pt idx="56">
                  <c:v>DIABETOLOGÍA</c:v>
                </c:pt>
                <c:pt idx="57">
                  <c:v>MEDICINA NUCLEAR (EXCLUYE INFORMES)</c:v>
                </c:pt>
                <c:pt idx="58">
                  <c:v>IMAGENOLOGÍA</c:v>
                </c:pt>
                <c:pt idx="59">
                  <c:v>RADIOTERAPIA ONCOLÓGICA</c:v>
                </c:pt>
              </c:strCache>
            </c:strRef>
          </c:cat>
          <c:val>
            <c:numRef>
              <c:f>Hoja1!$I$2:$I$61</c:f>
              <c:numCache>
                <c:formatCode>General</c:formatCode>
                <c:ptCount val="6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9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</c:v>
                </c:pt>
                <c:pt idx="29">
                  <c:v>0</c:v>
                </c:pt>
                <c:pt idx="30">
                  <c:v>14</c:v>
                </c:pt>
                <c:pt idx="31">
                  <c:v>35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10</c:v>
                </c:pt>
                <c:pt idx="45">
                  <c:v>0</c:v>
                </c:pt>
                <c:pt idx="46">
                  <c:v>27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B01-443D-B332-9E8AC9AF4F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77174800"/>
        <c:axId val="277175192"/>
      </c:barChart>
      <c:catAx>
        <c:axId val="2771748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77175192"/>
        <c:crosses val="autoZero"/>
        <c:auto val="1"/>
        <c:lblAlgn val="l"/>
        <c:lblOffset val="100"/>
        <c:noMultiLvlLbl val="0"/>
      </c:catAx>
      <c:valAx>
        <c:axId val="2771751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77174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L" dirty="0"/>
              <a:t>Especialidades mayor demanda</a:t>
            </a:r>
            <a:r>
              <a:rPr lang="es-CL" baseline="0" dirty="0"/>
              <a:t> histórica</a:t>
            </a:r>
            <a:endParaRPr lang="es-CL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gastroenterología adulto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Hoja1!$A$3:$A$10</c:f>
              <c:strCache>
                <c:ptCount val="7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  <c:pt idx="3">
                  <c:v>julio</c:v>
                </c:pt>
                <c:pt idx="4">
                  <c:v>agosto</c:v>
                </c:pt>
                <c:pt idx="5">
                  <c:v>septiembre</c:v>
                </c:pt>
                <c:pt idx="6">
                  <c:v>octubre</c:v>
                </c:pt>
              </c:strCache>
            </c:strRef>
          </c:cat>
          <c:val>
            <c:numRef>
              <c:f>Hoja1!$B$3:$B$10</c:f>
              <c:numCache>
                <c:formatCode>General</c:formatCode>
                <c:ptCount val="8"/>
                <c:pt idx="0">
                  <c:v>5</c:v>
                </c:pt>
                <c:pt idx="1">
                  <c:v>6</c:v>
                </c:pt>
                <c:pt idx="2">
                  <c:v>13</c:v>
                </c:pt>
                <c:pt idx="3">
                  <c:v>33</c:v>
                </c:pt>
                <c:pt idx="4">
                  <c:v>34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A24-4016-B4BE-0971056FEFA0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otorrinolaringología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Hoja1!$A$3:$A$10</c:f>
              <c:strCache>
                <c:ptCount val="7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  <c:pt idx="3">
                  <c:v>julio</c:v>
                </c:pt>
                <c:pt idx="4">
                  <c:v>agosto</c:v>
                </c:pt>
                <c:pt idx="5">
                  <c:v>septiembre</c:v>
                </c:pt>
                <c:pt idx="6">
                  <c:v>octubre</c:v>
                </c:pt>
              </c:strCache>
            </c:strRef>
          </c:cat>
          <c:val>
            <c:numRef>
              <c:f>Hoja1!$C$3:$C$10</c:f>
              <c:numCache>
                <c:formatCode>General</c:formatCode>
                <c:ptCount val="8"/>
                <c:pt idx="0">
                  <c:v>8</c:v>
                </c:pt>
                <c:pt idx="1">
                  <c:v>5</c:v>
                </c:pt>
                <c:pt idx="2">
                  <c:v>3</c:v>
                </c:pt>
                <c:pt idx="3">
                  <c:v>15</c:v>
                </c:pt>
                <c:pt idx="4">
                  <c:v>34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A24-4016-B4BE-0971056FEFA0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oftalmología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Hoja1!$A$3:$A$10</c:f>
              <c:strCache>
                <c:ptCount val="7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  <c:pt idx="3">
                  <c:v>julio</c:v>
                </c:pt>
                <c:pt idx="4">
                  <c:v>agosto</c:v>
                </c:pt>
                <c:pt idx="5">
                  <c:v>septiembre</c:v>
                </c:pt>
                <c:pt idx="6">
                  <c:v>octubre</c:v>
                </c:pt>
              </c:strCache>
            </c:strRef>
          </c:cat>
          <c:val>
            <c:numRef>
              <c:f>Hoja1!$D$3:$D$10</c:f>
              <c:numCache>
                <c:formatCode>General</c:formatCode>
                <c:ptCount val="8"/>
                <c:pt idx="0">
                  <c:v>29</c:v>
                </c:pt>
                <c:pt idx="1">
                  <c:v>9</c:v>
                </c:pt>
                <c:pt idx="2">
                  <c:v>12</c:v>
                </c:pt>
                <c:pt idx="3">
                  <c:v>41</c:v>
                </c:pt>
                <c:pt idx="4">
                  <c:v>78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A24-4016-B4BE-0971056FEF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77175976"/>
        <c:axId val="277176368"/>
      </c:barChart>
      <c:catAx>
        <c:axId val="277175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77176368"/>
        <c:crosses val="autoZero"/>
        <c:auto val="1"/>
        <c:lblAlgn val="ctr"/>
        <c:lblOffset val="100"/>
        <c:noMultiLvlLbl val="0"/>
      </c:catAx>
      <c:valAx>
        <c:axId val="277176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L"/>
          </a:p>
        </c:txPr>
        <c:crossAx val="277175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0CFCB-F8A3-4E41-9F08-8AEA698C56C7}" type="datetimeFigureOut">
              <a:rPr lang="es-CL" smtClean="0"/>
              <a:t>11-12-2020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96EE9-AA77-4030-AED5-B581A874DF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4317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634490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7013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0334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5979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Shape 271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2" name="Shape 272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232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Shape 165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5554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>
  <p:cSld name="Section 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81645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152400" y="1477963"/>
            <a:ext cx="81771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6183313" y="6527800"/>
            <a:ext cx="21336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533400" y="3333750"/>
            <a:ext cx="1033500" cy="35241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/>
          <p:nvPr/>
        </p:nvSpPr>
        <p:spPr>
          <a:xfrm>
            <a:off x="1566863" y="3333750"/>
            <a:ext cx="1481100" cy="35241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Shape 1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47700" y="3452813"/>
            <a:ext cx="803275" cy="58578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hape 13"/>
          <p:cNvSpPr/>
          <p:nvPr/>
        </p:nvSpPr>
        <p:spPr>
          <a:xfrm>
            <a:off x="533400" y="0"/>
            <a:ext cx="1033500" cy="13716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14"/>
          <p:cNvSpPr/>
          <p:nvPr/>
        </p:nvSpPr>
        <p:spPr>
          <a:xfrm>
            <a:off x="1566863" y="0"/>
            <a:ext cx="1481100" cy="13716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Shape 15" descr="/Users/CDEB/Pictures/1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566863" y="3430588"/>
            <a:ext cx="1384300" cy="523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Shape 16" descr="/Users/CDEB/Pictures/3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566863" y="6400800"/>
            <a:ext cx="2071687" cy="2984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152400" y="152400"/>
            <a:ext cx="81645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6CB7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152400" y="1477963"/>
            <a:ext cx="81771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30200" algn="l" rtl="0">
              <a:spcBef>
                <a:spcPts val="32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17500" algn="l" rtl="0">
              <a:spcBef>
                <a:spcPts val="280"/>
              </a:spcBef>
              <a:spcAft>
                <a:spcPts val="0"/>
              </a:spcAft>
              <a:buClr>
                <a:srgbClr val="595959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rgbClr val="59595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sldNum" idx="12"/>
          </p:nvPr>
        </p:nvSpPr>
        <p:spPr>
          <a:xfrm>
            <a:off x="6183313" y="6527800"/>
            <a:ext cx="2133600" cy="1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000" b="0" i="0" u="none" strike="noStrike" cap="none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 dirty="0"/>
          </a:p>
        </p:txBody>
      </p:sp>
      <p:sp>
        <p:nvSpPr>
          <p:cNvPr id="100" name="Shape 100"/>
          <p:cNvSpPr/>
          <p:nvPr/>
        </p:nvSpPr>
        <p:spPr>
          <a:xfrm>
            <a:off x="8413750" y="-6350"/>
            <a:ext cx="284100" cy="8667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Shape 101"/>
          <p:cNvSpPr/>
          <p:nvPr/>
        </p:nvSpPr>
        <p:spPr>
          <a:xfrm>
            <a:off x="8697913" y="0"/>
            <a:ext cx="347700" cy="8604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Shape 102"/>
          <p:cNvSpPr/>
          <p:nvPr/>
        </p:nvSpPr>
        <p:spPr>
          <a:xfrm>
            <a:off x="8413750" y="6400800"/>
            <a:ext cx="284100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Shape 103"/>
          <p:cNvSpPr/>
          <p:nvPr/>
        </p:nvSpPr>
        <p:spPr>
          <a:xfrm>
            <a:off x="8697913" y="6400800"/>
            <a:ext cx="347700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471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Shape 104"/>
          <p:cNvSpPr txBox="1"/>
          <p:nvPr/>
        </p:nvSpPr>
        <p:spPr>
          <a:xfrm>
            <a:off x="133350" y="6494463"/>
            <a:ext cx="2762400" cy="24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000" b="0" i="0" u="none" strike="noStrike" cap="none" dirty="0">
                <a:solidFill>
                  <a:srgbClr val="7F7F7F"/>
                </a:solidFill>
                <a:latin typeface="Verdana"/>
                <a:ea typeface="Verdana"/>
                <a:cs typeface="Verdana"/>
                <a:sym typeface="Verdana"/>
              </a:rPr>
              <a:t>Gobierno de Chile / Ministerio de Salud</a:t>
            </a:r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/>
        </p:nvSpPr>
        <p:spPr>
          <a:xfrm>
            <a:off x="0" y="1863059"/>
            <a:ext cx="8802688" cy="1504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700" b="1" dirty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MONITOREO DE LA DEMANDA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CIRA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FFFFFF"/>
              </a:solidFill>
              <a:latin typeface="+mj-lt"/>
              <a:ea typeface="Verdana"/>
              <a:cs typeface="Verdana"/>
              <a:sym typeface="Verdana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513644" y="2554111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b="0" i="0" u="none" strike="noStrike" cap="none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3038838" y="4977172"/>
            <a:ext cx="6120172" cy="1224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Dra. Valentina García – Dr. Joaquín Espinoza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Referencia y Contra-referencia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Servicio de Salud Iquique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Diciembre 2020</a:t>
            </a:r>
            <a:endParaRPr sz="16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 </a:t>
            </a:r>
            <a:endParaRPr sz="1200" dirty="0">
              <a:latin typeface="Calibri" panose="020F0502020204030204" pitchFamily="34" charset="0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6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/>
          <p:nvPr/>
        </p:nvSpPr>
        <p:spPr>
          <a:xfrm>
            <a:off x="0" y="1863059"/>
            <a:ext cx="8802688" cy="1504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700" b="1" dirty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MONITOREO DE LA DEMANDA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000" b="1" dirty="0">
                <a:solidFill>
                  <a:srgbClr val="FFFFFF"/>
                </a:solidFill>
                <a:latin typeface="+mj-lt"/>
                <a:ea typeface="Verdana"/>
                <a:cs typeface="Verdana"/>
                <a:sym typeface="Verdana"/>
              </a:rPr>
              <a:t>CIRA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s-ES" sz="2000" b="1" dirty="0">
              <a:solidFill>
                <a:srgbClr val="FFFFFF"/>
              </a:solidFill>
              <a:latin typeface="+mj-lt"/>
              <a:ea typeface="Verdana"/>
              <a:cs typeface="Verdana"/>
              <a:sym typeface="Verdana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i="0" u="none" strike="noStrike" cap="none" dirty="0">
              <a:solidFill>
                <a:srgbClr val="FFFFFF"/>
              </a:solidFill>
              <a:latin typeface="+mj-lt"/>
              <a:ea typeface="Verdana"/>
              <a:cs typeface="Verdana"/>
              <a:sym typeface="Verdana"/>
            </a:endParaRPr>
          </a:p>
        </p:txBody>
      </p:sp>
      <p:sp>
        <p:nvSpPr>
          <p:cNvPr id="168" name="Shape 168"/>
          <p:cNvSpPr txBox="1"/>
          <p:nvPr/>
        </p:nvSpPr>
        <p:spPr>
          <a:xfrm>
            <a:off x="457200" y="2667000"/>
            <a:ext cx="7772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b="0" i="0" u="none" strike="noStrike" cap="none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endParaRPr b="0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Shape 169"/>
          <p:cNvSpPr txBox="1"/>
          <p:nvPr/>
        </p:nvSpPr>
        <p:spPr>
          <a:xfrm>
            <a:off x="3038838" y="4977172"/>
            <a:ext cx="6120172" cy="1224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Dr. Camilo Montaña Galleguillos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Referencia y Contra-referencia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Servicio de Salud Iquique</a:t>
            </a: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s-CL" sz="16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14 de octubre, 2020</a:t>
            </a:r>
            <a:endParaRPr sz="16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ES" sz="16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Verdana"/>
                <a:cs typeface="Verdana"/>
                <a:sym typeface="Verdana"/>
              </a:rPr>
              <a:t> </a:t>
            </a:r>
            <a:endParaRPr sz="1200" dirty="0">
              <a:latin typeface="Calibri" panose="020F0502020204030204" pitchFamily="34" charset="0"/>
            </a:endParaRPr>
          </a:p>
          <a:p>
            <a:pPr marL="0" marR="0" lvl="0" indent="0" algn="l" rtl="0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6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452557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CL" sz="1400" dirty="0">
                <a:solidFill>
                  <a:schemeClr val="tx1"/>
                </a:solidFill>
              </a:rPr>
              <a:t>Indicadores de demanda.</a:t>
            </a:r>
          </a:p>
          <a:p>
            <a:pPr marL="101600" indent="0" algn="just">
              <a:buNone/>
            </a:pPr>
            <a:endParaRPr lang="es-CL" sz="1400" dirty="0">
              <a:solidFill>
                <a:schemeClr val="tx1"/>
              </a:solidFill>
            </a:endParaRPr>
          </a:p>
          <a:p>
            <a:pPr algn="just"/>
            <a:r>
              <a:rPr lang="es-CL" sz="1400" dirty="0">
                <a:solidFill>
                  <a:schemeClr val="tx1"/>
                </a:solidFill>
              </a:rPr>
              <a:t>Presentación Sistema de Integración Interconsulta APS - Hospital</a:t>
            </a:r>
          </a:p>
          <a:p>
            <a:pPr marL="101600" indent="0" algn="just">
              <a:buNone/>
            </a:pPr>
            <a:endParaRPr lang="es-CL" sz="1400" dirty="0">
              <a:solidFill>
                <a:schemeClr val="tx1"/>
              </a:solidFill>
            </a:endParaRPr>
          </a:p>
          <a:p>
            <a:pPr lvl="2" algn="just">
              <a:buFont typeface="Arial" panose="020B0604020202020204" pitchFamily="34" charset="0"/>
              <a:buChar char="•"/>
            </a:pPr>
            <a:endParaRPr lang="es-CL" dirty="0"/>
          </a:p>
          <a:p>
            <a:pPr lvl="2" algn="just"/>
            <a:endParaRPr lang="es-CL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/>
            </a:r>
            <a:br>
              <a:rPr lang="es-CL" dirty="0"/>
            </a:br>
            <a:r>
              <a:rPr lang="es-CL" dirty="0"/>
              <a:t>CONTENIDOS</a:t>
            </a:r>
          </a:p>
        </p:txBody>
      </p:sp>
      <p:sp>
        <p:nvSpPr>
          <p:cNvPr id="275" name="Shape 2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000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rPr>
              <a:t>2</a:t>
            </a:fld>
            <a:endParaRPr sz="1000" dirty="0">
              <a:solidFill>
                <a:srgbClr val="898989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98311" y="2477910"/>
            <a:ext cx="8164500" cy="1143000"/>
          </a:xfrm>
        </p:spPr>
        <p:txBody>
          <a:bodyPr/>
          <a:lstStyle/>
          <a:p>
            <a:pPr algn="r"/>
            <a:r>
              <a:rPr lang="es-CL" dirty="0"/>
              <a:t/>
            </a:r>
            <a:br>
              <a:rPr lang="es-CL" dirty="0"/>
            </a:br>
            <a:r>
              <a:rPr lang="es-CL" dirty="0"/>
              <a:t>DEMANDA ATENCIÓN PRIMARIA </a:t>
            </a:r>
          </a:p>
        </p:txBody>
      </p:sp>
      <p:sp>
        <p:nvSpPr>
          <p:cNvPr id="275" name="Shape 2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000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rPr>
              <a:t>3</a:t>
            </a:fld>
            <a:endParaRPr sz="1000" dirty="0">
              <a:solidFill>
                <a:srgbClr val="898989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03592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4</a:t>
            </a:fld>
            <a:endParaRPr lang="es-ES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xmlns="" id="{34233995-9AF7-4526-98F3-0C827F0FD6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919971"/>
              </p:ext>
            </p:extLst>
          </p:nvPr>
        </p:nvGraphicFramePr>
        <p:xfrm>
          <a:off x="215757" y="493161"/>
          <a:ext cx="8496726" cy="587639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360166">
                  <a:extLst>
                    <a:ext uri="{9D8B030D-6E8A-4147-A177-3AD203B41FA5}">
                      <a16:colId xmlns:a16="http://schemas.microsoft.com/office/drawing/2014/main" xmlns="" val="39900647"/>
                    </a:ext>
                  </a:extLst>
                </a:gridCol>
                <a:gridCol w="642070">
                  <a:extLst>
                    <a:ext uri="{9D8B030D-6E8A-4147-A177-3AD203B41FA5}">
                      <a16:colId xmlns:a16="http://schemas.microsoft.com/office/drawing/2014/main" xmlns="" val="2549762179"/>
                    </a:ext>
                  </a:extLst>
                </a:gridCol>
                <a:gridCol w="642070">
                  <a:extLst>
                    <a:ext uri="{9D8B030D-6E8A-4147-A177-3AD203B41FA5}">
                      <a16:colId xmlns:a16="http://schemas.microsoft.com/office/drawing/2014/main" xmlns="" val="1081687963"/>
                    </a:ext>
                  </a:extLst>
                </a:gridCol>
                <a:gridCol w="642070">
                  <a:extLst>
                    <a:ext uri="{9D8B030D-6E8A-4147-A177-3AD203B41FA5}">
                      <a16:colId xmlns:a16="http://schemas.microsoft.com/office/drawing/2014/main" xmlns="" val="207175970"/>
                    </a:ext>
                  </a:extLst>
                </a:gridCol>
                <a:gridCol w="642070">
                  <a:extLst>
                    <a:ext uri="{9D8B030D-6E8A-4147-A177-3AD203B41FA5}">
                      <a16:colId xmlns:a16="http://schemas.microsoft.com/office/drawing/2014/main" xmlns="" val="1192913155"/>
                    </a:ext>
                  </a:extLst>
                </a:gridCol>
                <a:gridCol w="642070">
                  <a:extLst>
                    <a:ext uri="{9D8B030D-6E8A-4147-A177-3AD203B41FA5}">
                      <a16:colId xmlns:a16="http://schemas.microsoft.com/office/drawing/2014/main" xmlns="" val="4206609645"/>
                    </a:ext>
                  </a:extLst>
                </a:gridCol>
                <a:gridCol w="642070">
                  <a:extLst>
                    <a:ext uri="{9D8B030D-6E8A-4147-A177-3AD203B41FA5}">
                      <a16:colId xmlns:a16="http://schemas.microsoft.com/office/drawing/2014/main" xmlns="" val="862995116"/>
                    </a:ext>
                  </a:extLst>
                </a:gridCol>
                <a:gridCol w="642070">
                  <a:extLst>
                    <a:ext uri="{9D8B030D-6E8A-4147-A177-3AD203B41FA5}">
                      <a16:colId xmlns:a16="http://schemas.microsoft.com/office/drawing/2014/main" xmlns="" val="4272495537"/>
                    </a:ext>
                  </a:extLst>
                </a:gridCol>
                <a:gridCol w="642070">
                  <a:extLst>
                    <a:ext uri="{9D8B030D-6E8A-4147-A177-3AD203B41FA5}">
                      <a16:colId xmlns:a16="http://schemas.microsoft.com/office/drawing/2014/main" xmlns="" val="681261033"/>
                    </a:ext>
                  </a:extLst>
                </a:gridCol>
              </a:tblGrid>
              <a:tr h="314370">
                <a:tc>
                  <a:txBody>
                    <a:bodyPr/>
                    <a:lstStyle/>
                    <a:p>
                      <a:pPr algn="l" fontAlgn="ctr"/>
                      <a:r>
                        <a:rPr lang="es-CL" sz="1000" b="1" u="none" strike="noStrike" dirty="0">
                          <a:effectLst/>
                        </a:rPr>
                        <a:t>ESPECIALIDADES Y SUB-ESPECIALIDADES</a:t>
                      </a:r>
                      <a:endParaRPr lang="es-CL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MARZO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ABRIL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MAYO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JUNIO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JULIO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AGOSTO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SEPTIEMBRE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OCTUBRE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17449834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 dirty="0">
                          <a:effectLst/>
                        </a:rPr>
                        <a:t>PEDIATRÍA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802538695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MEDICINA INTERNA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15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626741984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NEONATOLOGÍA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976792899"/>
                  </a:ext>
                </a:extLst>
              </a:tr>
              <a:tr h="28007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 dirty="0">
                          <a:effectLst/>
                        </a:rPr>
                        <a:t>ENFERMEDAD RESPIRATORIO PEDIÁTRICA (BRONCOPULMONAR INFANTIL)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801722768"/>
                  </a:ext>
                </a:extLst>
              </a:tr>
              <a:tr h="28007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ENFERMEDAD RESPIRATORIO DE ADULTO (BRONCOPULMONAR)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55194030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CARDIOLOGÍA PEDIÁTRICA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440935980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CARDIOLOGÍA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977242255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ENDOCRINOLOGÍA PEDIÁTRICA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997535222"/>
                  </a:ext>
                </a:extLst>
              </a:tr>
              <a:tr h="235617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ENDOCRINOLOGÍA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69829399"/>
                  </a:ext>
                </a:extLst>
              </a:tr>
              <a:tr h="245977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 dirty="0">
                          <a:effectLst/>
                        </a:rPr>
                        <a:t>GASTROENTEROLOGÍA PEDÍATRICA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037110331"/>
                  </a:ext>
                </a:extLst>
              </a:tr>
              <a:tr h="185537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b="1" u="none" strike="noStrike" dirty="0">
                          <a:effectLst/>
                        </a:rPr>
                        <a:t>GASTROENTEROLOGÍA ADULTO</a:t>
                      </a:r>
                      <a:endParaRPr lang="es-C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97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5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6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13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33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34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74871425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 dirty="0">
                          <a:effectLst/>
                        </a:rPr>
                        <a:t>GENETICA CLÍNICA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088017990"/>
                  </a:ext>
                </a:extLst>
              </a:tr>
              <a:tr h="160018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HEMATO-ONCOLOGÍA INFANTIL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98565818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HEMATOLOGÍA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597859494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NEFROLOGÍA PEDÍATRICA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106845007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NEFROLOGÍA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822283068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NUTRIÓLOGO PEDÍATRICO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939964648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NUTRIÓLOGO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152294618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REUMATOLOGÍA PEDÍATRICA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664196070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REUMATOLOGÍA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837215180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DERMATOLOGÍA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206034144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INFECTOLOGÍA PEDÍATRICA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229310972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INFECTOLOGÍA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206990329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INMUNOLOGÍA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899586075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GERIATRÍA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981260728"/>
                  </a:ext>
                </a:extLst>
              </a:tr>
              <a:tr h="28007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MEDICINA FÍSICA Y REHABILITACIÓN PEDIÁTRICA (FISIATRÍA PEDIÁTRICA)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919464005"/>
                  </a:ext>
                </a:extLst>
              </a:tr>
              <a:tr h="28007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MEDICINA FÍSICA Y REHABILITACIÓN ADULTO (FISIATRÍA ADULTO)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746932343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NEUROLOGÍA PEDIÁTRICA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146703358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NEUROLOGÍA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882791619"/>
                  </a:ext>
                </a:extLst>
              </a:tr>
              <a:tr h="164300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ONCOLOGÍA MÉDICA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508874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208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126284AB-B5CE-4606-80C5-D59E7057B1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5</a:t>
            </a:fld>
            <a:endParaRPr lang="es-ES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xmlns="" id="{C8B5FD8C-05DF-4BC9-933F-49A66B455E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276983"/>
              </p:ext>
            </p:extLst>
          </p:nvPr>
        </p:nvGraphicFramePr>
        <p:xfrm>
          <a:off x="195209" y="883578"/>
          <a:ext cx="8712480" cy="5430384"/>
        </p:xfrm>
        <a:graphic>
          <a:graphicData uri="http://schemas.openxmlformats.org/drawingml/2006/table">
            <a:tbl>
              <a:tblPr>
                <a:tableStyleId>{9B529DAA-E04B-4E35-8B37-B05C15F6FEFA}</a:tableStyleId>
              </a:tblPr>
              <a:tblGrid>
                <a:gridCol w="3445488">
                  <a:extLst>
                    <a:ext uri="{9D8B030D-6E8A-4147-A177-3AD203B41FA5}">
                      <a16:colId xmlns:a16="http://schemas.microsoft.com/office/drawing/2014/main" xmlns="" val="2845920382"/>
                    </a:ext>
                  </a:extLst>
                </a:gridCol>
                <a:gridCol w="658374">
                  <a:extLst>
                    <a:ext uri="{9D8B030D-6E8A-4147-A177-3AD203B41FA5}">
                      <a16:colId xmlns:a16="http://schemas.microsoft.com/office/drawing/2014/main" xmlns="" val="1549812411"/>
                    </a:ext>
                  </a:extLst>
                </a:gridCol>
                <a:gridCol w="658374">
                  <a:extLst>
                    <a:ext uri="{9D8B030D-6E8A-4147-A177-3AD203B41FA5}">
                      <a16:colId xmlns:a16="http://schemas.microsoft.com/office/drawing/2014/main" xmlns="" val="1725851968"/>
                    </a:ext>
                  </a:extLst>
                </a:gridCol>
                <a:gridCol w="658374">
                  <a:extLst>
                    <a:ext uri="{9D8B030D-6E8A-4147-A177-3AD203B41FA5}">
                      <a16:colId xmlns:a16="http://schemas.microsoft.com/office/drawing/2014/main" xmlns="" val="1279241486"/>
                    </a:ext>
                  </a:extLst>
                </a:gridCol>
                <a:gridCol w="658374">
                  <a:extLst>
                    <a:ext uri="{9D8B030D-6E8A-4147-A177-3AD203B41FA5}">
                      <a16:colId xmlns:a16="http://schemas.microsoft.com/office/drawing/2014/main" xmlns="" val="2465893667"/>
                    </a:ext>
                  </a:extLst>
                </a:gridCol>
                <a:gridCol w="658374">
                  <a:extLst>
                    <a:ext uri="{9D8B030D-6E8A-4147-A177-3AD203B41FA5}">
                      <a16:colId xmlns:a16="http://schemas.microsoft.com/office/drawing/2014/main" xmlns="" val="1352758704"/>
                    </a:ext>
                  </a:extLst>
                </a:gridCol>
                <a:gridCol w="658374">
                  <a:extLst>
                    <a:ext uri="{9D8B030D-6E8A-4147-A177-3AD203B41FA5}">
                      <a16:colId xmlns:a16="http://schemas.microsoft.com/office/drawing/2014/main" xmlns="" val="1773948598"/>
                    </a:ext>
                  </a:extLst>
                </a:gridCol>
                <a:gridCol w="658374">
                  <a:extLst>
                    <a:ext uri="{9D8B030D-6E8A-4147-A177-3AD203B41FA5}">
                      <a16:colId xmlns:a16="http://schemas.microsoft.com/office/drawing/2014/main" xmlns="" val="2352570047"/>
                    </a:ext>
                  </a:extLst>
                </a:gridCol>
                <a:gridCol w="658374">
                  <a:extLst>
                    <a:ext uri="{9D8B030D-6E8A-4147-A177-3AD203B41FA5}">
                      <a16:colId xmlns:a16="http://schemas.microsoft.com/office/drawing/2014/main" xmlns="" val="2329157581"/>
                    </a:ext>
                  </a:extLst>
                </a:gridCol>
              </a:tblGrid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PSIQUIATRÍA PEDIÁTRICA Y DE LA ADOLESCENCIA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4250003237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PSIQUIATRÍA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075113109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CIRUGÍA PEDIÁTRICA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629315675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CIRUGÍA GENERAL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613012382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CIRUGÍA DIGESTIVA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459255074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CIRUGÍA DE CABEZA, CUELLO Y MAXILOFACIAL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426658567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CIRUGÍA PLÁSTICA Y REPARADORA PEDIÁTRICA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6945343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CIRUGÍA PLÁSTICA Y REPARADORA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546253432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COLOPROCTOLOGÍA (CIRUGIA DIGESTIVA BAJA)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373397482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CIRUGÍA TÓRAX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859199468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CIRUGÍA VASCULAR PERIFÉRICA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939442800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NEUROCIRUGÍA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50509914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CIRUGÍA CARDIOVASCULAR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647565068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ANESTESIOLOGÍA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420395013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OBSTETRICIA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789078082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GINECOLOGÍA PEDIÁTRICA Y DE LA ADOLESCENCIA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067098363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 dirty="0">
                          <a:effectLst/>
                        </a:rPr>
                        <a:t>GINECOLOGÍA ADULTO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103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26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768614938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 dirty="0">
                          <a:effectLst/>
                        </a:rPr>
                        <a:t>OFTALMOLOGÍA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206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29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9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12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41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78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9951736"/>
                  </a:ext>
                </a:extLst>
              </a:tr>
              <a:tr h="150804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 dirty="0">
                          <a:effectLst/>
                        </a:rPr>
                        <a:t>OTORRINOLARINGOLOGÍA</a:t>
                      </a:r>
                      <a:endParaRPr lang="es-C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84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8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34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28354382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TRAUMATOLOGÍA Y ORTOPEDIA PEDIÁTRICA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434481586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TRAUMATOLOGÍA Y ORTOPEDIA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67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812890995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UROLOGÍA PEDIÁTRICA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4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497493414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UROLOGÍA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5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9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32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929951495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MEDICINA FAMILIAR DEL NIÑO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779465584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MEDICINA FAMILIAR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871239064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MEDICINA FAMILIAR ADULTO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957060385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DIABETOLOGÍA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2379470246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MEDICINA NUCLEAR (EXCLUYE INFORMES)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153210894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IMAGENOLOGÍA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2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322122640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RADIOTERAPIA ONCOLÓGICA</a:t>
                      </a:r>
                      <a:endParaRPr lang="es-C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0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4115670574"/>
                  </a:ext>
                </a:extLst>
              </a:tr>
              <a:tr h="175986">
                <a:tc>
                  <a:txBody>
                    <a:bodyPr/>
                    <a:lstStyle/>
                    <a:p>
                      <a:pPr algn="l" fontAlgn="b"/>
                      <a:r>
                        <a:rPr lang="es-CL" sz="800" u="none" strike="noStrike">
                          <a:effectLst/>
                        </a:rPr>
                        <a:t>TOTAL</a:t>
                      </a:r>
                      <a:endParaRPr lang="es-CL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>
                          <a:effectLst/>
                        </a:rPr>
                        <a:t>1427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900" u="none" strike="noStrike">
                          <a:effectLst/>
                        </a:rPr>
                        <a:t> </a:t>
                      </a:r>
                      <a:endParaRPr lang="es-CL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900" u="none" strike="noStrike" dirty="0">
                          <a:effectLst/>
                        </a:rPr>
                        <a:t>0</a:t>
                      </a:r>
                      <a:endParaRPr lang="es-C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34" marR="5034" marT="5034" marB="0" anchor="b"/>
                </a:tc>
                <a:extLst>
                  <a:ext uri="{0D108BD9-81ED-4DB2-BD59-A6C34878D82A}">
                    <a16:rowId xmlns:a16="http://schemas.microsoft.com/office/drawing/2014/main" xmlns="" val="1394115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8529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6</a:t>
            </a:fld>
            <a:endParaRPr lang="es-ES" dirty="0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xmlns="" id="{20266A32-EA45-43A2-A18E-E0C4023F1B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9450240"/>
              </p:ext>
            </p:extLst>
          </p:nvPr>
        </p:nvGraphicFramePr>
        <p:xfrm>
          <a:off x="0" y="0"/>
          <a:ext cx="8743307" cy="672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0140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C6DE12F1-1284-4C3E-91C3-C6CB907926F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7</a:t>
            </a:fld>
            <a:endParaRPr lang="es-ES" dirty="0"/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xmlns="" id="{6E8202B3-AD90-47A8-A9C8-F43227EFBC3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63914850"/>
              </p:ext>
            </p:extLst>
          </p:nvPr>
        </p:nvGraphicFramePr>
        <p:xfrm>
          <a:off x="513707" y="791110"/>
          <a:ext cx="8034392" cy="5373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6499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98311" y="2477910"/>
            <a:ext cx="8164500" cy="1143000"/>
          </a:xfrm>
        </p:spPr>
        <p:txBody>
          <a:bodyPr/>
          <a:lstStyle/>
          <a:p>
            <a:pPr algn="r"/>
            <a:r>
              <a:rPr lang="es-CL" dirty="0"/>
              <a:t>SISTEMA DE INTEGRACIÓN </a:t>
            </a:r>
          </a:p>
        </p:txBody>
      </p:sp>
      <p:sp>
        <p:nvSpPr>
          <p:cNvPr id="275" name="Shape 27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000">
                <a:solidFill>
                  <a:srgbClr val="898989"/>
                </a:solidFill>
                <a:latin typeface="Verdana"/>
                <a:ea typeface="Verdana"/>
                <a:cs typeface="Verdana"/>
                <a:sym typeface="Verdana"/>
              </a:rPr>
              <a:t>8</a:t>
            </a:fld>
            <a:endParaRPr sz="1000" dirty="0">
              <a:solidFill>
                <a:srgbClr val="898989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478984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SISTEMA DE INTEGRACIÓN APS-HETG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16787" y="1457415"/>
            <a:ext cx="8177100" cy="4526100"/>
          </a:xfrm>
        </p:spPr>
        <p:txBody>
          <a:bodyPr/>
          <a:lstStyle/>
          <a:p>
            <a:r>
              <a:rPr lang="es-CL" dirty="0"/>
              <a:t>Trabajo desde CIRA Diciembre con médicos </a:t>
            </a:r>
            <a:r>
              <a:rPr lang="es-CL" dirty="0" err="1"/>
              <a:t>interfase</a:t>
            </a:r>
            <a:r>
              <a:rPr lang="es-CL" dirty="0"/>
              <a:t>.</a:t>
            </a:r>
          </a:p>
          <a:p>
            <a:r>
              <a:rPr lang="es-CL" dirty="0"/>
              <a:t>Trabajo con empresa </a:t>
            </a:r>
            <a:r>
              <a:rPr lang="es-CL" dirty="0" err="1"/>
              <a:t>Sydex</a:t>
            </a:r>
            <a:r>
              <a:rPr lang="es-CL" dirty="0"/>
              <a:t> RAYEN.</a:t>
            </a:r>
          </a:p>
          <a:p>
            <a:r>
              <a:rPr lang="es-CL" dirty="0"/>
              <a:t>Trabajo con distintas unidades de Hospital y Servicio de Salud.</a:t>
            </a:r>
          </a:p>
          <a:p>
            <a:r>
              <a:rPr lang="es-CL" dirty="0"/>
              <a:t>Avances en cuanto a implementación.</a:t>
            </a:r>
          </a:p>
          <a:p>
            <a:endParaRPr lang="es-CL" dirty="0"/>
          </a:p>
          <a:p>
            <a:pPr marL="101600" indent="0">
              <a:buNone/>
            </a:pPr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mtClean="0"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122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3810</TotalTime>
  <Words>768</Words>
  <Application>Microsoft Office PowerPoint</Application>
  <PresentationFormat>Presentación en pantalla (4:3)</PresentationFormat>
  <Paragraphs>595</Paragraphs>
  <Slides>10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Calibri</vt:lpstr>
      <vt:lpstr>Verdana</vt:lpstr>
      <vt:lpstr>Arial</vt:lpstr>
      <vt:lpstr>Office Theme</vt:lpstr>
      <vt:lpstr>1_Office Theme</vt:lpstr>
      <vt:lpstr>Presentación de PowerPoint</vt:lpstr>
      <vt:lpstr> CONTENIDOS</vt:lpstr>
      <vt:lpstr> DEMANDA ATENCIÓN PRIMARIA </vt:lpstr>
      <vt:lpstr>Presentación de PowerPoint</vt:lpstr>
      <vt:lpstr>Presentación de PowerPoint</vt:lpstr>
      <vt:lpstr>Presentación de PowerPoint</vt:lpstr>
      <vt:lpstr>Presentación de PowerPoint</vt:lpstr>
      <vt:lpstr>SISTEMA DE INTEGRACIÓN </vt:lpstr>
      <vt:lpstr>SISTEMA DE INTEGRACIÓN APS-HETG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Paz Ramos</dc:creator>
  <cp:lastModifiedBy>MINSAL2</cp:lastModifiedBy>
  <cp:revision>108</cp:revision>
  <cp:lastPrinted>2018-10-18T11:21:31Z</cp:lastPrinted>
  <dcterms:modified xsi:type="dcterms:W3CDTF">2020-12-11T19:40:41Z</dcterms:modified>
</cp:coreProperties>
</file>