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56" r:id="rId1"/>
  </p:sldMasterIdLst>
  <p:notesMasterIdLst>
    <p:notesMasterId r:id="rId24"/>
  </p:notesMasterIdLst>
  <p:handoutMasterIdLst>
    <p:handoutMasterId r:id="rId25"/>
  </p:handoutMasterIdLst>
  <p:sldIdLst>
    <p:sldId id="266" r:id="rId2"/>
    <p:sldId id="548" r:id="rId3"/>
    <p:sldId id="551" r:id="rId4"/>
    <p:sldId id="552" r:id="rId5"/>
    <p:sldId id="553" r:id="rId6"/>
    <p:sldId id="549" r:id="rId7"/>
    <p:sldId id="550" r:id="rId8"/>
    <p:sldId id="532" r:id="rId9"/>
    <p:sldId id="410" r:id="rId10"/>
    <p:sldId id="539" r:id="rId11"/>
    <p:sldId id="554" r:id="rId12"/>
    <p:sldId id="460" r:id="rId13"/>
    <p:sldId id="557" r:id="rId14"/>
    <p:sldId id="540" r:id="rId15"/>
    <p:sldId id="555" r:id="rId16"/>
    <p:sldId id="556" r:id="rId17"/>
    <p:sldId id="535" r:id="rId18"/>
    <p:sldId id="524" r:id="rId19"/>
    <p:sldId id="558" r:id="rId20"/>
    <p:sldId id="536" r:id="rId21"/>
    <p:sldId id="545" r:id="rId22"/>
    <p:sldId id="534" r:id="rId23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72B"/>
    <a:srgbClr val="7E378E"/>
    <a:srgbClr val="15464B"/>
    <a:srgbClr val="008000"/>
    <a:srgbClr val="2F5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09" autoAdjust="0"/>
    <p:restoredTop sz="92677" autoAdjust="0"/>
  </p:normalViewPr>
  <p:slideViewPr>
    <p:cSldViewPr snapToGrid="0" snapToObjects="1">
      <p:cViewPr varScale="1">
        <p:scale>
          <a:sx n="140" d="100"/>
          <a:sy n="140" d="100"/>
        </p:scale>
        <p:origin x="1242" y="11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32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2E6B0-4093-4525-BAA5-041F7C92A15F}" type="datetimeFigureOut">
              <a:rPr lang="es-CL" smtClean="0"/>
              <a:pPr/>
              <a:t>05-02-2020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0919E-02DA-4FCC-94DF-6C8F7CB013E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9123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2A46D7-3894-A54B-B4A1-B0E4C2D1EC7E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B208DF-24DF-1C46-8C17-8757FEFE842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82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2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90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62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23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20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29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6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6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73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51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03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00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99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2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1936866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2717790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  <p:pic>
        <p:nvPicPr>
          <p:cNvPr id="5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0"/>
            <a:ext cx="1666051" cy="150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P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0"/>
            <a:ext cx="2033269" cy="1524952"/>
          </a:xfrm>
          <a:prstGeom prst="rect">
            <a:avLst/>
          </a:prstGeom>
        </p:spPr>
      </p:pic>
      <p:sp>
        <p:nvSpPr>
          <p:cNvPr id="11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1936866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2717790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51338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ágenes prediseñadas 9"/>
          <p:cNvSpPr>
            <a:spLocks noGrp="1"/>
          </p:cNvSpPr>
          <p:nvPr>
            <p:ph type="clipArt" sz="quarter" idx="10" hasCustomPrompt="1"/>
          </p:nvPr>
        </p:nvSpPr>
        <p:spPr>
          <a:xfrm>
            <a:off x="0" y="0"/>
            <a:ext cx="2781300" cy="5143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r>
              <a:rPr lang="es-ES" dirty="0"/>
              <a:t>Imagen referencial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3742" y="118676"/>
            <a:ext cx="2687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Imagen Referencial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1936866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2717790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7378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ágenes prediseñadas 9"/>
          <p:cNvSpPr>
            <a:spLocks noGrp="1"/>
          </p:cNvSpPr>
          <p:nvPr>
            <p:ph type="clipArt" sz="quarter" idx="10" hasCustomPrompt="1"/>
          </p:nvPr>
        </p:nvSpPr>
        <p:spPr>
          <a:xfrm>
            <a:off x="0" y="0"/>
            <a:ext cx="2781300" cy="5143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r>
              <a:rPr lang="es-ES" dirty="0"/>
              <a:t>Imagen referencial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3742" y="118676"/>
            <a:ext cx="2687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Imagen Referencial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1936866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2717790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11301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1936866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2717790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5460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/>
          <p:cNvSpPr>
            <a:spLocks noGrp="1"/>
          </p:cNvSpPr>
          <p:nvPr>
            <p:ph idx="18" hasCustomPrompt="1"/>
          </p:nvPr>
        </p:nvSpPr>
        <p:spPr>
          <a:xfrm>
            <a:off x="3479801" y="2276475"/>
            <a:ext cx="5257799" cy="2427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 dirty="0"/>
              <a:t>Contenido de la </a:t>
            </a:r>
            <a:r>
              <a:rPr lang="es-ES_tradnl" dirty="0" err="1"/>
              <a:t>slide</a:t>
            </a:r>
            <a:r>
              <a:rPr lang="es-ES_tradnl" dirty="0"/>
              <a:t> en dos columnas de texto. </a:t>
            </a:r>
            <a:r>
              <a:rPr lang="es-ES_tradnl" dirty="0" err="1"/>
              <a:t>Verdana</a:t>
            </a:r>
            <a:r>
              <a:rPr lang="es-ES_tradnl" dirty="0"/>
              <a:t> 15pt. </a:t>
            </a:r>
          </a:p>
          <a:p>
            <a:pPr lvl="0"/>
            <a:endParaRPr lang="es-ES_tradnl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Texto texto texto texto texto texto texto texto texto texto texto texto texto texto texto.</a:t>
            </a:r>
          </a:p>
          <a:p>
            <a:pPr lvl="0"/>
            <a:r>
              <a:rPr lang="es-ES_tradnl" dirty="0"/>
              <a:t> 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3479800" y="800101"/>
            <a:ext cx="5257800" cy="74295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Titulo del capítulo/tema de la </a:t>
            </a:r>
            <a:r>
              <a:rPr lang="es-ES" dirty="0" err="1"/>
              <a:t>diapo</a:t>
            </a:r>
            <a:r>
              <a:rPr lang="es-ES" dirty="0"/>
              <a:t>. en máx. dos líneas. </a:t>
            </a:r>
            <a:r>
              <a:rPr lang="es-ES" dirty="0" err="1"/>
              <a:t>Verdana</a:t>
            </a:r>
            <a:r>
              <a:rPr lang="es-ES" dirty="0"/>
              <a:t> Negrita 20pt:</a:t>
            </a:r>
          </a:p>
          <a:p>
            <a:pPr lvl="0"/>
            <a:endParaRPr lang="es-ES" dirty="0"/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 hasCustomPrompt="1"/>
          </p:nvPr>
        </p:nvSpPr>
        <p:spPr>
          <a:xfrm>
            <a:off x="3479800" y="1638300"/>
            <a:ext cx="5257800" cy="54292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(Línea adicional) Subtema </a:t>
            </a:r>
            <a:r>
              <a:rPr lang="es-ES" dirty="0" err="1"/>
              <a:t>Verdana</a:t>
            </a:r>
            <a:r>
              <a:rPr lang="es-ES" dirty="0"/>
              <a:t> 18pt</a:t>
            </a:r>
          </a:p>
          <a:p>
            <a:pPr lvl="0"/>
            <a:endParaRPr lang="es-ES" dirty="0"/>
          </a:p>
        </p:txBody>
      </p:sp>
      <p:sp>
        <p:nvSpPr>
          <p:cNvPr id="2" name="CuadroTexto 1"/>
          <p:cNvSpPr txBox="1"/>
          <p:nvPr userDrawn="1"/>
        </p:nvSpPr>
        <p:spPr>
          <a:xfrm>
            <a:off x="8413190" y="4856904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F0D743BD-13B2-8146-8C09-0F6A22AE68B5}" type="slidenum">
              <a:rPr lang="es-E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pPr algn="r"/>
              <a:t>‹Nº›</a:t>
            </a:fld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48843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1936866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2717790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0"/>
            <a:ext cx="201889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6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Complemento-Logo-Gobierno-160x14px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011379"/>
            <a:ext cx="1676870" cy="14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9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7" r:id="rId6"/>
    <p:sldLayoutId id="2147483679" r:id="rId7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minsal.cl/portal/url/item/b202490665b7804ce04001011e0148a6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eb.minsal.cl/portal/url/item/e79c12bae1c8bbe6e04001016501762a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dx.plos.org/10.1371/journal.pone.0035797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sal.cl/portal/url/item/d8615b8fdab6c48fe04001016401183d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hyperlink" Target="https://www.minsal.cl/sites/default/files/files2/Infograma_Precauciones_Estandares_0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1"/>
          </p:nvPr>
        </p:nvSpPr>
        <p:spPr>
          <a:xfrm>
            <a:off x="1260316" y="2119792"/>
            <a:ext cx="6718860" cy="1091732"/>
          </a:xfrm>
        </p:spPr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es-ES_tradnl" sz="3000" dirty="0">
                <a:solidFill>
                  <a:schemeClr val="accent1">
                    <a:lumMod val="75000"/>
                  </a:schemeClr>
                </a:solidFill>
                <a:latin typeface="Candara"/>
                <a:ea typeface="Tahoma" panose="020B0604030504040204" pitchFamily="34" charset="0"/>
                <a:cs typeface="Candara"/>
              </a:rPr>
              <a:t>Preparación y Respuesta Red Asistencial en 2019-nCOV 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165809" y="4490586"/>
            <a:ext cx="17636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100" b="1" dirty="0">
                <a:solidFill>
                  <a:srgbClr val="376092"/>
                </a:solidFill>
                <a:latin typeface="Candara"/>
                <a:cs typeface="Candara"/>
              </a:rPr>
              <a:t>SERVICIO SALUD IQUIQUE</a:t>
            </a:r>
          </a:p>
          <a:p>
            <a:pPr algn="r"/>
            <a:r>
              <a:rPr lang="es-ES" sz="1100" b="1" dirty="0">
                <a:solidFill>
                  <a:srgbClr val="376092"/>
                </a:solidFill>
                <a:latin typeface="Candara"/>
                <a:cs typeface="Candara"/>
              </a:rPr>
              <a:t>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B043BC-D473-42DD-B6F1-AAAFCB8AD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409" y="143869"/>
            <a:ext cx="4446142" cy="138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1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Marcador de contenido"/>
          <p:cNvSpPr>
            <a:spLocks noGrp="1"/>
          </p:cNvSpPr>
          <p:nvPr>
            <p:ph idx="4294967295"/>
          </p:nvPr>
        </p:nvSpPr>
        <p:spPr>
          <a:xfrm>
            <a:off x="0" y="873568"/>
            <a:ext cx="8662016" cy="3896325"/>
          </a:xfrm>
          <a:prstGeom prst="rect">
            <a:avLst/>
          </a:prstGeom>
        </p:spPr>
        <p:txBody>
          <a:bodyPr/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es-CL" sz="1600" b="1" dirty="0"/>
              <a:t>Identificación</a:t>
            </a:r>
            <a:r>
              <a:rPr lang="es-CL" sz="1600" dirty="0"/>
              <a:t> en cada uno de los establecimientos que realicen atención abierta o cerrada, los lugares que se destinarán para la atención, traslado y espera de casos que cumplan con criterio de sospecha, considerando la necesidad de minimizar el contacto de estos pacientes con otras personas de no ser estrictamente necesario.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CL" sz="1600" dirty="0"/>
              <a:t>Durante esta fase de preparación, </a:t>
            </a:r>
            <a:r>
              <a:rPr lang="es-CL" sz="1600" b="1" dirty="0"/>
              <a:t>cada Servicio seleccionará al menos un centro hospitalario de referencia de su red al cual derivar pacientes </a:t>
            </a:r>
            <a:r>
              <a:rPr lang="es-CL" sz="1600" dirty="0"/>
              <a:t>que cumplan con los criterios de sospecha de infección por 2019-nCoV. Los establecimientos que cumplan los criterios serán elegibles para recibir pacientes con infección por 2019-nCoV </a:t>
            </a:r>
          </a:p>
          <a:p>
            <a:pPr lvl="2" algn="just"/>
            <a:r>
              <a:rPr lang="es-CL" sz="1400" dirty="0"/>
              <a:t>Programa de Prevención y Control de Infecciones Asociadas a la Atención de Salud (PCI) con evaluación vigente con resultado “En cumplimiento” o “En cumplimiento con observaciones” según la normativa vigente de evaluación de la norma 124 sobre evaluación de PCI.</a:t>
            </a:r>
          </a:p>
          <a:p>
            <a:pPr lvl="2" algn="just"/>
            <a:r>
              <a:rPr lang="es-CL" sz="1400" dirty="0"/>
              <a:t>Unidad de Paciente Crítico (UPC)</a:t>
            </a:r>
          </a:p>
          <a:p>
            <a:pPr lvl="2" algn="just"/>
            <a:r>
              <a:rPr lang="es-CL" sz="1400" dirty="0"/>
              <a:t>Coordinación con el laboratorio de referencia de virología del Instituto de Salud Pública (ISP).</a:t>
            </a:r>
          </a:p>
          <a:p>
            <a:pPr marL="914400" lvl="2" indent="0" algn="just">
              <a:buNone/>
            </a:pPr>
            <a:endParaRPr lang="es-CL" sz="1400" dirty="0"/>
          </a:p>
          <a:p>
            <a:pPr marL="0" indent="0" algn="just">
              <a:buNone/>
            </a:pPr>
            <a:r>
              <a:rPr lang="es-ES" sz="1000" u="sng" dirty="0">
                <a:hlinkClick r:id="rId3"/>
              </a:rPr>
              <a:t>https://web.minsal.cl/portal/url/item/b202490665b7804ce04001011e0148a6.pdf</a:t>
            </a:r>
            <a:r>
              <a:rPr lang="es-ES" sz="1000" dirty="0"/>
              <a:t>; </a:t>
            </a:r>
            <a:r>
              <a:rPr lang="es-ES" sz="1000" u="sng" dirty="0">
                <a:hlinkClick r:id="rId4"/>
              </a:rPr>
              <a:t>https://web.minsal.cl/portal/url/item/e79c12bae1c8bbe6e04001016501762a.pdf</a:t>
            </a:r>
            <a:r>
              <a:rPr lang="es-ES" sz="1000" dirty="0"/>
              <a:t> </a:t>
            </a:r>
            <a:endParaRPr lang="es-CL" sz="1000" dirty="0"/>
          </a:p>
          <a:p>
            <a:pPr marL="457200" lvl="1" indent="0" algn="just">
              <a:buNone/>
            </a:pPr>
            <a:endParaRPr lang="es-CL" sz="1600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b="0" dirty="0">
                <a:solidFill>
                  <a:srgbClr val="376092"/>
                </a:solidFill>
                <a:latin typeface="Candara" panose="020E0502030303020204" pitchFamily="34" charset="0"/>
              </a:rPr>
              <a:t>Gestores de Red como responsables de su organización </a:t>
            </a:r>
            <a:endParaRPr lang="es-CL" sz="1400" b="0" dirty="0">
              <a:solidFill>
                <a:srgbClr val="376092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10 Conector recto"/>
          <p:cNvCxnSpPr/>
          <p:nvPr/>
        </p:nvCxnSpPr>
        <p:spPr>
          <a:xfrm>
            <a:off x="240418" y="580731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24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0" y="2192916"/>
            <a:ext cx="9144000" cy="70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s-CL" altLang="es-CL" b="1" dirty="0">
                <a:solidFill>
                  <a:srgbClr val="376092"/>
                </a:solidFill>
                <a:latin typeface="Candara" pitchFamily="34" charset="0"/>
                <a:ea typeface="ヒラギノ角ゴ Pro W3" charset="-128"/>
                <a:cs typeface="Verdana" pitchFamily="34" charset="0"/>
              </a:rPr>
              <a:t>Organización de las Redes Asistenciales</a:t>
            </a:r>
            <a:endParaRPr lang="es-CL" altLang="es-CL" dirty="0">
              <a:solidFill>
                <a:srgbClr val="376092"/>
              </a:solidFill>
              <a:latin typeface="Candara" pitchFamily="34" charset="0"/>
              <a:ea typeface="ヒラギノ角ゴ Pro W3" charset="-128"/>
              <a:cs typeface="Verdana" pitchFamily="34" charset="0"/>
            </a:endParaRPr>
          </a:p>
        </p:txBody>
      </p:sp>
      <p:cxnSp>
        <p:nvCxnSpPr>
          <p:cNvPr id="6" name="9 Conector recto"/>
          <p:cNvCxnSpPr/>
          <p:nvPr/>
        </p:nvCxnSpPr>
        <p:spPr>
          <a:xfrm>
            <a:off x="392113" y="2030748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10 Conector recto"/>
          <p:cNvCxnSpPr/>
          <p:nvPr/>
        </p:nvCxnSpPr>
        <p:spPr>
          <a:xfrm>
            <a:off x="331788" y="3086100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9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4294967295"/>
          </p:nvPr>
        </p:nvSpPr>
        <p:spPr>
          <a:xfrm>
            <a:off x="308381" y="658228"/>
            <a:ext cx="8713404" cy="302066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984"/>
              </a:spcBef>
            </a:pPr>
            <a:r>
              <a:rPr lang="es-ES_tradn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Nivel 1 (Actual) </a:t>
            </a:r>
          </a:p>
          <a:p>
            <a:pPr marL="0" indent="0">
              <a:spcBef>
                <a:spcPts val="984"/>
              </a:spcBef>
              <a:buNone/>
            </a:pP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Preparación de la respuesta y pesquisa activa del primer / primeros casos. Decisión de categoría caso sospechoso depende de validación epidemiologia </a:t>
            </a:r>
          </a:p>
          <a:p>
            <a:pPr>
              <a:spcBef>
                <a:spcPts val="984"/>
              </a:spcBef>
            </a:pPr>
            <a:r>
              <a:rPr lang="es-ES_tradn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Nivel 2.1 (Múltiples Casos Ambulatorio) </a:t>
            </a:r>
          </a:p>
          <a:p>
            <a:pPr marL="0" indent="0">
              <a:spcBef>
                <a:spcPts val="984"/>
              </a:spcBef>
              <a:buNone/>
            </a:pP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Demanda ambulatoria importante, que supera lo habitual para las redes en este periodo y que no depende de la validación de Epidemiologia como caso sospechoso. </a:t>
            </a:r>
          </a:p>
          <a:p>
            <a:pPr>
              <a:spcBef>
                <a:spcPts val="984"/>
              </a:spcBef>
              <a:buFont typeface="Arial" panose="020B0604020202020204" pitchFamily="34" charset="0"/>
              <a:buChar char="•"/>
            </a:pPr>
            <a:r>
              <a:rPr lang="es-ES_tradn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Nivel 2.2 (Múltiples casos que requieren Hospitalización) </a:t>
            </a:r>
          </a:p>
          <a:p>
            <a:pPr marL="0" indent="0">
              <a:spcBef>
                <a:spcPts val="984"/>
              </a:spcBef>
              <a:buNone/>
            </a:pP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Necesidad de reconversión de camas en el sector público, aislamiento en cohorte, </a:t>
            </a:r>
            <a:r>
              <a:rPr lang="es-ES_tradn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complejización</a:t>
            </a: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niveles de UPC </a:t>
            </a:r>
          </a:p>
          <a:p>
            <a:pPr>
              <a:spcBef>
                <a:spcPts val="984"/>
              </a:spcBef>
            </a:pPr>
            <a:r>
              <a:rPr lang="es-ES_tradn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Nivel 3 ( Saturación)</a:t>
            </a:r>
          </a:p>
          <a:p>
            <a:pPr marL="0" indent="0">
              <a:spcBef>
                <a:spcPts val="984"/>
              </a:spcBef>
              <a:buNone/>
            </a:pP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Redes asistenciales superadas en capacidad de atención, con necesidad de soporte adicional de servicios de salud. Considera medidas extraordinarias como Hospitales de Campaña y Habilitación de Infraestructura en construcción </a:t>
            </a:r>
          </a:p>
          <a:p>
            <a:pPr lvl="1">
              <a:spcBef>
                <a:spcPts val="984"/>
              </a:spcBef>
            </a:pPr>
            <a:endParaRPr lang="es-ES_tradnl" sz="18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984"/>
              </a:spcBef>
            </a:pPr>
            <a:endParaRPr lang="es-CL" sz="18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dirty="0">
                <a:solidFill>
                  <a:srgbClr val="376092"/>
                </a:solidFill>
                <a:latin typeface="Candara" panose="020E0502030303020204" pitchFamily="34" charset="0"/>
              </a:rPr>
              <a:t>Niveles de la Emergencia desde perspectiva organización redes </a:t>
            </a:r>
            <a:endParaRPr lang="es-CL" sz="1400" b="0" dirty="0">
              <a:solidFill>
                <a:srgbClr val="376092"/>
              </a:solidFill>
              <a:latin typeface="Candara" panose="020E0502030303020204" pitchFamily="34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240418" y="580731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95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Marcador de contenido"/>
          <p:cNvSpPr>
            <a:spLocks noGrp="1"/>
          </p:cNvSpPr>
          <p:nvPr>
            <p:ph idx="4294967295"/>
          </p:nvPr>
        </p:nvSpPr>
        <p:spPr>
          <a:xfrm>
            <a:off x="240418" y="580731"/>
            <a:ext cx="8498243" cy="3896325"/>
          </a:xfrm>
          <a:prstGeom prst="rect">
            <a:avLst/>
          </a:prstGeom>
        </p:spPr>
        <p:txBody>
          <a:bodyPr/>
          <a:lstStyle/>
          <a:p>
            <a:pPr marL="800100" lvl="1" indent="-342900" algn="just">
              <a:buFont typeface="+mj-lt"/>
              <a:buAutoNum type="arabicPeriod"/>
            </a:pPr>
            <a:r>
              <a:rPr lang="es-CL" sz="1600" dirty="0"/>
              <a:t>El establecimiento de origen debe de contar con un lugar predefinido para la atención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CL" sz="1600" dirty="0"/>
              <a:t>El paciente será categorizado como C1, para que su atención sea INMEDIATA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CL" sz="1600" dirty="0"/>
              <a:t>El caso sospechoso deberá cumplir con la definición de caso</a:t>
            </a:r>
          </a:p>
          <a:p>
            <a:pPr marL="457200" lvl="1" indent="0" algn="just">
              <a:buNone/>
            </a:pPr>
            <a:r>
              <a:rPr lang="es-CL" sz="1600" dirty="0"/>
              <a:t>       3.1. El establecimiento de origen informará a la respectiva SEREMI de Salud y al Servicio de</a:t>
            </a:r>
          </a:p>
          <a:p>
            <a:pPr marL="457200" lvl="1" indent="0" algn="just">
              <a:buNone/>
            </a:pPr>
            <a:r>
              <a:rPr lang="es-CL" sz="1600" dirty="0"/>
              <a:t>           Salud.</a:t>
            </a:r>
          </a:p>
          <a:p>
            <a:pPr marL="457200" lvl="1" indent="0" algn="just">
              <a:buNone/>
            </a:pPr>
            <a:r>
              <a:rPr lang="es-CL" sz="1600" dirty="0"/>
              <a:t>        3.2. El delegado de epidemiologia local definirá junto con SEREMI de Salud el   	cumplimiento estricto de la definición de caso, y será este quien ejecutará las acciones de 	seguimiento de contacto.</a:t>
            </a:r>
          </a:p>
          <a:p>
            <a:pPr marL="800100" lvl="1" indent="-342900" algn="just">
              <a:buAutoNum type="arabicPeriod" startAt="4"/>
            </a:pPr>
            <a:r>
              <a:rPr lang="es-CL" sz="1600" dirty="0"/>
              <a:t>El caso sospechoso deberá ser derivado al Hospital Dr. E. Torres G. para su Hospitalización.</a:t>
            </a:r>
          </a:p>
          <a:p>
            <a:pPr marL="800100" lvl="1" indent="-342900" algn="just">
              <a:buAutoNum type="arabicPeriod" startAt="4"/>
            </a:pPr>
            <a:r>
              <a:rPr lang="es-CL" sz="1600" dirty="0"/>
              <a:t>El traslado del caso deber coordinado vía CR SAMU, </a:t>
            </a:r>
            <a:r>
              <a:rPr lang="es-ES" sz="1600" dirty="0"/>
              <a:t>el tipo de móvil de traslado, dependerá de la condición del paciente.</a:t>
            </a:r>
            <a:endParaRPr lang="es-CL" sz="1600" dirty="0"/>
          </a:p>
          <a:p>
            <a:pPr marL="800100" lvl="1" indent="-342900" algn="just">
              <a:buAutoNum type="arabicPeriod" startAt="4"/>
            </a:pPr>
            <a:r>
              <a:rPr lang="es-CL" sz="1600" dirty="0"/>
              <a:t>El establecimiento que realiza la derivación informará al establecimiento que recibe el traslado del paciente, la sospecha diagnóstica y su condición clínica., de acuerdo con los flujos de comunicación previamente establecidos por el Servicios de Salud. </a:t>
            </a:r>
            <a:endParaRPr lang="es-CL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just">
              <a:buNone/>
            </a:pPr>
            <a:r>
              <a:rPr lang="es-CL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 EN LOS CENTROS DE REFERENCIA SE TOMARÁN LAS PRUEBAS DIAGNÓSTICAS ( PCR)</a:t>
            </a:r>
          </a:p>
          <a:p>
            <a:pPr marL="457200" lvl="1" indent="0" algn="just">
              <a:buNone/>
            </a:pPr>
            <a:endParaRPr lang="es-CL" sz="1600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b="0" dirty="0">
                <a:solidFill>
                  <a:srgbClr val="376092"/>
                </a:solidFill>
                <a:latin typeface="Candara" panose="020E0502030303020204" pitchFamily="34" charset="0"/>
              </a:rPr>
              <a:t>Consideraciones Generales </a:t>
            </a:r>
            <a:endParaRPr lang="es-CL" sz="1400" b="0" dirty="0">
              <a:solidFill>
                <a:srgbClr val="376092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10 Conector recto"/>
          <p:cNvCxnSpPr/>
          <p:nvPr/>
        </p:nvCxnSpPr>
        <p:spPr>
          <a:xfrm>
            <a:off x="240418" y="580731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3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Marcador de contenido"/>
          <p:cNvSpPr>
            <a:spLocks noGrp="1"/>
          </p:cNvSpPr>
          <p:nvPr>
            <p:ph idx="4294967295"/>
          </p:nvPr>
        </p:nvSpPr>
        <p:spPr>
          <a:xfrm>
            <a:off x="95534" y="873568"/>
            <a:ext cx="8648714" cy="3896325"/>
          </a:xfrm>
          <a:prstGeom prst="rect">
            <a:avLst/>
          </a:prstGeom>
        </p:spPr>
        <p:txBody>
          <a:bodyPr/>
          <a:lstStyle/>
          <a:p>
            <a:pPr marL="400050" algn="just">
              <a:buFont typeface="Arial" panose="020B0604020202020204" pitchFamily="34" charset="0"/>
              <a:buChar char="•"/>
            </a:pPr>
            <a:r>
              <a:rPr lang="es-CL" sz="1600" b="1" dirty="0"/>
              <a:t>Implementación Protocolos y designación de áreas y recintos </a:t>
            </a:r>
            <a:r>
              <a:rPr lang="es-CL" sz="1600" dirty="0"/>
              <a:t>para cumplir con las precauciones adicionales de contacto y gotitas requeridas durante la atención de los pacientes. No se requerirá mantener una habitación o recinto permanentemente desocupado a la espera de recibir los pacientes. </a:t>
            </a:r>
          </a:p>
          <a:p>
            <a:pPr marL="400050" algn="just">
              <a:buFont typeface="Arial" panose="020B0604020202020204" pitchFamily="34" charset="0"/>
              <a:buChar char="•"/>
            </a:pPr>
            <a:r>
              <a:rPr lang="es-CL" sz="1600" dirty="0"/>
              <a:t>Cada lugar predefinido debe de contar con todos los elementos para la atención (EPP)</a:t>
            </a:r>
          </a:p>
          <a:p>
            <a:pPr marL="400050" algn="just">
              <a:buFont typeface="Arial" panose="020B0604020202020204" pitchFamily="34" charset="0"/>
              <a:buChar char="•"/>
            </a:pPr>
            <a:r>
              <a:rPr lang="es-CL" sz="1600" b="1" dirty="0"/>
              <a:t>Flujos de Atención: </a:t>
            </a:r>
          </a:p>
          <a:p>
            <a:pPr marL="400050" lvl="1" indent="0" algn="just">
              <a:buNone/>
            </a:pPr>
            <a:r>
              <a:rPr lang="es-CL" sz="1400" dirty="0"/>
              <a:t>- Recintos de hospitalización de paciente con necesidad de cuidados mínimos, considerando necesidad de deambulación de pacientes autovalentes.</a:t>
            </a:r>
          </a:p>
          <a:p>
            <a:pPr marL="400050" lvl="1" indent="0" algn="just">
              <a:buNone/>
            </a:pPr>
            <a:r>
              <a:rPr lang="es-CL" sz="1400" dirty="0"/>
              <a:t>- Recintos de hospitalización de paciente con necesidad de UPC.</a:t>
            </a:r>
          </a:p>
          <a:p>
            <a:pPr marL="400050" lvl="1" indent="0" algn="just">
              <a:buNone/>
            </a:pPr>
            <a:r>
              <a:rPr lang="es-CL" sz="1400" dirty="0"/>
              <a:t>- Áreas y recorridos que utilizará el paciente durante su traslado adentro del hospital, desde el ingreso de los pacientes y hacia servicios de apoyo, considerando la necesidad de minimizar el contacto de estos pacientes con otras personas de no ser estrictamente necesario.</a:t>
            </a:r>
          </a:p>
          <a:p>
            <a:pPr marL="400050" lvl="1" indent="0" algn="just">
              <a:buNone/>
            </a:pPr>
            <a:r>
              <a:rPr lang="es-CL" sz="1400" dirty="0"/>
              <a:t>- Protocolo de ingreso y hospitalización del paciente, que considere el sitio de evaluación inicial por parte del equipo médico con el propósito de decidir el nivel de cuidado que requerirá y su traslado de ser necesario (UPC, no UPC)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sz="1600" b="1" dirty="0"/>
              <a:t>Fortalecer el programa de infecciones de acuerdo al marco normativo y lo informado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b="0" dirty="0">
                <a:solidFill>
                  <a:srgbClr val="376092"/>
                </a:solidFill>
                <a:latin typeface="Candara" panose="020E0502030303020204" pitchFamily="34" charset="0"/>
              </a:rPr>
              <a:t>Consideraciones Establecimientos de origen y referentes</a:t>
            </a:r>
            <a:endParaRPr lang="es-CL" sz="1400" b="0" dirty="0">
              <a:solidFill>
                <a:srgbClr val="376092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10 Conector recto"/>
          <p:cNvCxnSpPr/>
          <p:nvPr/>
        </p:nvCxnSpPr>
        <p:spPr>
          <a:xfrm>
            <a:off x="240418" y="580731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52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4294967295"/>
          </p:nvPr>
        </p:nvSpPr>
        <p:spPr>
          <a:xfrm>
            <a:off x="308381" y="658228"/>
            <a:ext cx="8713404" cy="3020662"/>
          </a:xfrm>
          <a:prstGeom prst="rect">
            <a:avLst/>
          </a:prstGeom>
        </p:spPr>
        <p:txBody>
          <a:bodyPr/>
          <a:lstStyle/>
          <a:p>
            <a:pPr marL="457200" lvl="1" indent="0">
              <a:spcBef>
                <a:spcPts val="984"/>
              </a:spcBef>
              <a:buNone/>
            </a:pPr>
            <a:endParaRPr lang="es-ES_tradnl" sz="18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984"/>
              </a:spcBef>
            </a:pPr>
            <a:endParaRPr lang="es-CL" sz="18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b="0" dirty="0">
                <a:solidFill>
                  <a:srgbClr val="376092"/>
                </a:solidFill>
                <a:latin typeface="Candara" panose="020E0502030303020204" pitchFamily="34" charset="0"/>
              </a:rPr>
              <a:t>PESQUIZA Y SOSPECHA </a:t>
            </a:r>
            <a:endParaRPr lang="es-CL" sz="1400" b="0" dirty="0">
              <a:solidFill>
                <a:srgbClr val="376092"/>
              </a:solidFill>
              <a:latin typeface="Candara" panose="020E0502030303020204" pitchFamily="34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240418" y="580731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FFA3DBEA-EDE2-475B-BE68-67DF52D439EE}"/>
              </a:ext>
            </a:extLst>
          </p:cNvPr>
          <p:cNvSpPr txBox="1"/>
          <p:nvPr/>
        </p:nvSpPr>
        <p:spPr>
          <a:xfrm>
            <a:off x="1091820" y="926352"/>
            <a:ext cx="2442950" cy="80021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tx2"/>
                </a:solidFill>
              </a:rPr>
              <a:t>Vigilancia Centinela</a:t>
            </a:r>
          </a:p>
          <a:p>
            <a:pPr algn="ctr"/>
            <a:r>
              <a:rPr lang="es-CL" sz="1400" dirty="0">
                <a:solidFill>
                  <a:schemeClr val="tx2"/>
                </a:solidFill>
              </a:rPr>
              <a:t>Etiológicos ( Guzmán – Reyno)</a:t>
            </a:r>
          </a:p>
          <a:p>
            <a:pPr algn="ctr"/>
            <a:r>
              <a:rPr lang="es-CL" sz="1400" dirty="0">
                <a:solidFill>
                  <a:schemeClr val="tx2"/>
                </a:solidFill>
              </a:rPr>
              <a:t>IRAG ( Hospital Dr. E. Torres )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4FC79F-A776-4CC7-8E88-8D51D9B2F04F}"/>
              </a:ext>
            </a:extLst>
          </p:cNvPr>
          <p:cNvSpPr txBox="1"/>
          <p:nvPr/>
        </p:nvSpPr>
        <p:spPr>
          <a:xfrm>
            <a:off x="5756511" y="912703"/>
            <a:ext cx="2442950" cy="80021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tx2"/>
                </a:solidFill>
              </a:rPr>
              <a:t>Vigilancia Universal </a:t>
            </a:r>
          </a:p>
          <a:p>
            <a:pPr algn="ctr"/>
            <a:r>
              <a:rPr lang="es-CL" sz="1400" dirty="0">
                <a:solidFill>
                  <a:schemeClr val="tx2"/>
                </a:solidFill>
              </a:rPr>
              <a:t>Todos los establecimientos</a:t>
            </a:r>
          </a:p>
          <a:p>
            <a:pPr algn="ctr"/>
            <a:r>
              <a:rPr lang="es-CL" sz="1400" dirty="0">
                <a:solidFill>
                  <a:schemeClr val="tx2"/>
                </a:solidFill>
              </a:rPr>
              <a:t>Públicos, Privados y FFAA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B6CC40F-E1F1-446F-8E8A-958924850BD5}"/>
              </a:ext>
            </a:extLst>
          </p:cNvPr>
          <p:cNvSpPr txBox="1"/>
          <p:nvPr/>
        </p:nvSpPr>
        <p:spPr>
          <a:xfrm>
            <a:off x="2462858" y="3177128"/>
            <a:ext cx="4384905" cy="738664"/>
          </a:xfrm>
          <a:prstGeom prst="rect">
            <a:avLst/>
          </a:prstGeom>
          <a:noFill/>
          <a:ln w="31750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tx2"/>
                </a:solidFill>
              </a:rPr>
              <a:t>Cumple Definición de caso </a:t>
            </a:r>
          </a:p>
          <a:p>
            <a:pPr algn="ctr"/>
            <a:r>
              <a:rPr lang="es-CL" sz="1400" dirty="0">
                <a:solidFill>
                  <a:schemeClr val="tx2"/>
                </a:solidFill>
              </a:rPr>
              <a:t>Coordinación local con Seremi </a:t>
            </a:r>
          </a:p>
          <a:p>
            <a:pPr algn="ctr"/>
            <a:r>
              <a:rPr lang="es-CL" sz="1400" dirty="0">
                <a:solidFill>
                  <a:schemeClr val="tx2"/>
                </a:solidFill>
              </a:rPr>
              <a:t>Responsable: Seremi Salud y Delegados de Epidemiologia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02CC42E-517C-40C0-833B-B012EE07385F}"/>
              </a:ext>
            </a:extLst>
          </p:cNvPr>
          <p:cNvSpPr txBox="1"/>
          <p:nvPr/>
        </p:nvSpPr>
        <p:spPr>
          <a:xfrm>
            <a:off x="3636559" y="2445025"/>
            <a:ext cx="1870881" cy="73866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tx2"/>
                </a:solidFill>
              </a:rPr>
              <a:t>SALA PREFEDINIDA</a:t>
            </a:r>
          </a:p>
          <a:p>
            <a:pPr algn="ctr"/>
            <a:r>
              <a:rPr lang="es-CL" sz="1400" dirty="0">
                <a:solidFill>
                  <a:schemeClr val="tx2"/>
                </a:solidFill>
              </a:rPr>
              <a:t>Entregar mascarilla al paciente 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707CBC4-4844-438A-A024-A855007B32A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313295" y="1726571"/>
            <a:ext cx="0" cy="10877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C4637978-EED8-4495-93C7-CD0512699D41}"/>
              </a:ext>
            </a:extLst>
          </p:cNvPr>
          <p:cNvCxnSpPr>
            <a:cxnSpLocks/>
          </p:cNvCxnSpPr>
          <p:nvPr/>
        </p:nvCxnSpPr>
        <p:spPr>
          <a:xfrm>
            <a:off x="2313295" y="2814357"/>
            <a:ext cx="13232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DA86EEA-34AC-4A52-9C34-4DDF91EFDD5E}"/>
              </a:ext>
            </a:extLst>
          </p:cNvPr>
          <p:cNvCxnSpPr>
            <a:cxnSpLocks/>
          </p:cNvCxnSpPr>
          <p:nvPr/>
        </p:nvCxnSpPr>
        <p:spPr>
          <a:xfrm>
            <a:off x="7588723" y="1712922"/>
            <a:ext cx="0" cy="11014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97FE3FDF-68CB-41B5-A339-984D483E99D9}"/>
              </a:ext>
            </a:extLst>
          </p:cNvPr>
          <p:cNvCxnSpPr>
            <a:cxnSpLocks/>
          </p:cNvCxnSpPr>
          <p:nvPr/>
        </p:nvCxnSpPr>
        <p:spPr>
          <a:xfrm>
            <a:off x="6314932" y="1710674"/>
            <a:ext cx="0" cy="11036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DB1D8E-EE93-4847-93E2-D522AD33BEA5}"/>
              </a:ext>
            </a:extLst>
          </p:cNvPr>
          <p:cNvSpPr txBox="1"/>
          <p:nvPr/>
        </p:nvSpPr>
        <p:spPr>
          <a:xfrm>
            <a:off x="5756511" y="1906949"/>
            <a:ext cx="112139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tx2"/>
                </a:solidFill>
              </a:rPr>
              <a:t>TRIAGE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6918B02-3F01-4A9C-BB79-3C5F61F2E7B3}"/>
              </a:ext>
            </a:extLst>
          </p:cNvPr>
          <p:cNvSpPr txBox="1"/>
          <p:nvPr/>
        </p:nvSpPr>
        <p:spPr>
          <a:xfrm>
            <a:off x="7028027" y="1906948"/>
            <a:ext cx="112139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tx2"/>
                </a:solidFill>
              </a:rPr>
              <a:t>Box 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F5B78145-E448-4B93-9C4A-8100577125BA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5507440" y="2814357"/>
            <a:ext cx="208128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BF24B17-2F37-4235-89F1-2EA169499C14}"/>
              </a:ext>
            </a:extLst>
          </p:cNvPr>
          <p:cNvSpPr txBox="1"/>
          <p:nvPr/>
        </p:nvSpPr>
        <p:spPr>
          <a:xfrm>
            <a:off x="1078172" y="4077934"/>
            <a:ext cx="3493827" cy="73866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tx2"/>
                </a:solidFill>
              </a:rPr>
              <a:t>Derivar HETG y Coordinar traslado SAMU</a:t>
            </a:r>
          </a:p>
          <a:p>
            <a:pPr algn="ctr"/>
            <a:r>
              <a:rPr lang="es-CL" sz="1400" dirty="0">
                <a:solidFill>
                  <a:schemeClr val="tx2"/>
                </a:solidFill>
              </a:rPr>
              <a:t>Manejo según criterio clínico</a:t>
            </a:r>
          </a:p>
          <a:p>
            <a:pPr algn="ctr"/>
            <a:r>
              <a:rPr lang="es-CL" sz="1400" dirty="0">
                <a:solidFill>
                  <a:schemeClr val="tx2"/>
                </a:solidFill>
              </a:rPr>
              <a:t>Responsable : Equipo clínico local 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D11440B-8605-499A-BAF8-41ABBCC5AF03}"/>
              </a:ext>
            </a:extLst>
          </p:cNvPr>
          <p:cNvSpPr txBox="1"/>
          <p:nvPr/>
        </p:nvSpPr>
        <p:spPr>
          <a:xfrm>
            <a:off x="4801167" y="4091308"/>
            <a:ext cx="3493827" cy="73866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tx2"/>
                </a:solidFill>
              </a:rPr>
              <a:t>Coordinación local con SSI</a:t>
            </a:r>
          </a:p>
          <a:p>
            <a:pPr algn="ctr"/>
            <a:r>
              <a:rPr lang="es-CL" sz="1400" dirty="0">
                <a:solidFill>
                  <a:schemeClr val="tx2"/>
                </a:solidFill>
              </a:rPr>
              <a:t>Responsable: Delegados de Epidemiologia </a:t>
            </a:r>
          </a:p>
          <a:p>
            <a:pPr algn="ctr"/>
            <a:endParaRPr lang="es-CL" sz="1400" dirty="0">
              <a:solidFill>
                <a:schemeClr val="tx2"/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E72607CD-6331-4617-9B0A-74A665F2F6F9}"/>
              </a:ext>
            </a:extLst>
          </p:cNvPr>
          <p:cNvSpPr/>
          <p:nvPr/>
        </p:nvSpPr>
        <p:spPr>
          <a:xfrm>
            <a:off x="134211" y="2262515"/>
            <a:ext cx="1568348" cy="9661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chemeClr val="tx2"/>
                </a:solidFill>
              </a:rPr>
              <a:t>Atención con precauciones estándares + contacto y gotitas</a:t>
            </a:r>
          </a:p>
        </p:txBody>
      </p:sp>
    </p:spTree>
    <p:extLst>
      <p:ext uri="{BB962C8B-B14F-4D97-AF65-F5344CB8AC3E}">
        <p14:creationId xmlns:p14="http://schemas.microsoft.com/office/powerpoint/2010/main" val="187225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4294967295"/>
          </p:nvPr>
        </p:nvSpPr>
        <p:spPr>
          <a:xfrm>
            <a:off x="308381" y="658228"/>
            <a:ext cx="8713404" cy="3020662"/>
          </a:xfrm>
          <a:prstGeom prst="rect">
            <a:avLst/>
          </a:prstGeom>
        </p:spPr>
        <p:txBody>
          <a:bodyPr/>
          <a:lstStyle/>
          <a:p>
            <a:pPr marL="457200" lvl="1" indent="0">
              <a:spcBef>
                <a:spcPts val="984"/>
              </a:spcBef>
              <a:buNone/>
            </a:pPr>
            <a:endParaRPr lang="es-ES_tradnl" sz="18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984"/>
              </a:spcBef>
            </a:pPr>
            <a:endParaRPr lang="es-CL" sz="18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b="0" dirty="0">
                <a:solidFill>
                  <a:srgbClr val="376092"/>
                </a:solidFill>
                <a:latin typeface="Candara" panose="020E0502030303020204" pitchFamily="34" charset="0"/>
              </a:rPr>
              <a:t>TRASLADO Y HOSPITALIZACIÓN </a:t>
            </a:r>
            <a:endParaRPr lang="es-CL" sz="1400" b="0" dirty="0">
              <a:solidFill>
                <a:srgbClr val="376092"/>
              </a:solidFill>
              <a:latin typeface="Candara" panose="020E0502030303020204" pitchFamily="34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240418" y="580731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BF24B17-2F37-4235-89F1-2EA169499C14}"/>
              </a:ext>
            </a:extLst>
          </p:cNvPr>
          <p:cNvSpPr txBox="1"/>
          <p:nvPr/>
        </p:nvSpPr>
        <p:spPr>
          <a:xfrm>
            <a:off x="2656787" y="812749"/>
            <a:ext cx="3493827" cy="95410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tx2"/>
                </a:solidFill>
              </a:rPr>
              <a:t>Traslado CR SAMU</a:t>
            </a:r>
          </a:p>
          <a:p>
            <a:pPr algn="ctr"/>
            <a:r>
              <a:rPr lang="es-CL" sz="1400" dirty="0">
                <a:solidFill>
                  <a:schemeClr val="tx2"/>
                </a:solidFill>
              </a:rPr>
              <a:t>Coordinación UGCC y UEH </a:t>
            </a:r>
          </a:p>
          <a:p>
            <a:pPr algn="ctr"/>
            <a:r>
              <a:rPr lang="es-CL" sz="1400" dirty="0">
                <a:solidFill>
                  <a:schemeClr val="tx2"/>
                </a:solidFill>
              </a:rPr>
              <a:t>Manejo según criterio clínico</a:t>
            </a:r>
          </a:p>
          <a:p>
            <a:pPr algn="ctr"/>
            <a:r>
              <a:rPr lang="es-CL" sz="1400" dirty="0">
                <a:solidFill>
                  <a:schemeClr val="tx2"/>
                </a:solidFill>
              </a:rPr>
              <a:t>Responsable : </a:t>
            </a:r>
            <a:r>
              <a:rPr lang="es-CL" sz="1400" dirty="0" err="1">
                <a:solidFill>
                  <a:schemeClr val="tx2"/>
                </a:solidFill>
              </a:rPr>
              <a:t>EquipoSAMU</a:t>
            </a:r>
            <a:r>
              <a:rPr lang="es-CL" sz="14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4A81D7B-C26C-43BE-B73A-956211C2E34E}"/>
              </a:ext>
            </a:extLst>
          </p:cNvPr>
          <p:cNvSpPr/>
          <p:nvPr/>
        </p:nvSpPr>
        <p:spPr>
          <a:xfrm>
            <a:off x="2656787" y="2057851"/>
            <a:ext cx="3493828" cy="131879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chemeClr val="tx2"/>
                </a:solidFill>
              </a:rPr>
              <a:t>Hospitalización </a:t>
            </a:r>
          </a:p>
          <a:p>
            <a:pPr algn="ctr"/>
            <a:r>
              <a:rPr lang="es-CL" sz="1400" dirty="0">
                <a:solidFill>
                  <a:schemeClr val="tx2"/>
                </a:solidFill>
              </a:rPr>
              <a:t>Traslado interno por flujo establecido</a:t>
            </a:r>
          </a:p>
          <a:p>
            <a:pPr algn="ctr"/>
            <a:r>
              <a:rPr lang="es-CL" sz="1400" dirty="0">
                <a:solidFill>
                  <a:schemeClr val="tx2"/>
                </a:solidFill>
              </a:rPr>
              <a:t>Traslado a Sala predefinida</a:t>
            </a:r>
          </a:p>
          <a:p>
            <a:pPr algn="ctr"/>
            <a:r>
              <a:rPr lang="es-CL" sz="1400" dirty="0">
                <a:solidFill>
                  <a:schemeClr val="tx2"/>
                </a:solidFill>
              </a:rPr>
              <a:t>Toma de muestras </a:t>
            </a:r>
          </a:p>
          <a:p>
            <a:pPr algn="ctr"/>
            <a:r>
              <a:rPr lang="es-CL" sz="1400" dirty="0">
                <a:solidFill>
                  <a:schemeClr val="tx2"/>
                </a:solidFill>
              </a:rPr>
              <a:t>Manejo clínico</a:t>
            </a:r>
          </a:p>
          <a:p>
            <a:pPr algn="ctr"/>
            <a:r>
              <a:rPr lang="es-CL" sz="1400" dirty="0">
                <a:solidFill>
                  <a:schemeClr val="tx2"/>
                </a:solidFill>
              </a:rPr>
              <a:t>Responsable: Equipo Local HETG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35E3765-FFAC-4613-A0E3-E5229437FE68}"/>
              </a:ext>
            </a:extLst>
          </p:cNvPr>
          <p:cNvSpPr/>
          <p:nvPr/>
        </p:nvSpPr>
        <p:spPr>
          <a:xfrm>
            <a:off x="122215" y="1329689"/>
            <a:ext cx="1972101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chemeClr val="tx2"/>
                </a:solidFill>
              </a:rPr>
              <a:t>Atención con precauciones estándares + contacto y gotitas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349855A-8C70-49AB-A25C-54728B83E43B}"/>
              </a:ext>
            </a:extLst>
          </p:cNvPr>
          <p:cNvSpPr txBox="1"/>
          <p:nvPr/>
        </p:nvSpPr>
        <p:spPr>
          <a:xfrm>
            <a:off x="6416421" y="1833086"/>
            <a:ext cx="2507908" cy="738664"/>
          </a:xfrm>
          <a:prstGeom prst="rect">
            <a:avLst/>
          </a:prstGeom>
          <a:noFill/>
          <a:ln w="31750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tx2"/>
                </a:solidFill>
              </a:rPr>
              <a:t>Seguimiento de contactos </a:t>
            </a:r>
          </a:p>
          <a:p>
            <a:pPr algn="ctr"/>
            <a:r>
              <a:rPr lang="es-CL" sz="1400" dirty="0">
                <a:solidFill>
                  <a:schemeClr val="tx2"/>
                </a:solidFill>
              </a:rPr>
              <a:t>Responsable: Seremi Salud y Delegados de Epidemiologia </a:t>
            </a:r>
          </a:p>
        </p:txBody>
      </p:sp>
    </p:spTree>
    <p:extLst>
      <p:ext uri="{BB962C8B-B14F-4D97-AF65-F5344CB8AC3E}">
        <p14:creationId xmlns:p14="http://schemas.microsoft.com/office/powerpoint/2010/main" val="103082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Marcador de contenido"/>
          <p:cNvSpPr>
            <a:spLocks noGrp="1"/>
          </p:cNvSpPr>
          <p:nvPr>
            <p:ph idx="4294967295"/>
          </p:nvPr>
        </p:nvSpPr>
        <p:spPr>
          <a:xfrm>
            <a:off x="240418" y="873568"/>
            <a:ext cx="8421598" cy="3896325"/>
          </a:xfrm>
          <a:prstGeom prst="rect">
            <a:avLst/>
          </a:prstGeom>
        </p:spPr>
        <p:txBody>
          <a:bodyPr/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es-CL" sz="1600" b="1" dirty="0"/>
              <a:t>Actualizar a la brevedad, en todo el personal de salud, la capacitación sobre precauciones estándares y adicionales de contacto y gotitas </a:t>
            </a:r>
            <a:r>
              <a:rPr lang="es-CL" sz="1600" dirty="0"/>
              <a:t>(de acuerdo con lo descrito en la circular C37 07 de 14.06.2018) y práctico sobre higiene de manos y uso de equipo de protección personal/barrera (EPP).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CL" sz="1600" b="1" dirty="0"/>
              <a:t>Actualizar a la brevedad, </a:t>
            </a:r>
            <a:r>
              <a:rPr lang="es-CL" sz="1600" dirty="0"/>
              <a:t>sobre funcionamiento general de la red asistencial ante un caso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CL" sz="1600" dirty="0"/>
              <a:t>Documentar la </a:t>
            </a:r>
            <a:r>
              <a:rPr lang="es-CL" sz="1600" b="1" dirty="0"/>
              <a:t>cobertura de esta capacitación</a:t>
            </a:r>
            <a:r>
              <a:rPr lang="es-CL" sz="1600" dirty="0"/>
              <a:t> e informar su cumplimiento al Servicio de Salud Iquique, quien será responsable de su seguimiento.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CL" sz="1600" dirty="0"/>
              <a:t>Evaluar y asegurar la disponibilidad de los EPP (mascarillas, guantes, batas, antiparras) tanto en </a:t>
            </a:r>
            <a:r>
              <a:rPr lang="es-CL" sz="1600" b="1" dirty="0"/>
              <a:t>cantidad suficiente como en características requeridas </a:t>
            </a:r>
            <a:r>
              <a:rPr lang="es-CL" sz="1600" dirty="0"/>
              <a:t>durante el procedimiento de atención.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CL" sz="1600" b="1" dirty="0"/>
              <a:t>Protocolizar localmente </a:t>
            </a:r>
            <a:r>
              <a:rPr lang="es-CL" sz="1600" dirty="0"/>
              <a:t>la atención de un caso sospechoso: identificando salas de atención, flujos de circulación y cadena de llamados respectiva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s-CL" sz="1600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b="0" dirty="0">
                <a:solidFill>
                  <a:srgbClr val="376092"/>
                </a:solidFill>
                <a:latin typeface="Candara" panose="020E0502030303020204" pitchFamily="34" charset="0"/>
              </a:rPr>
              <a:t>COMPROMISOS</a:t>
            </a:r>
            <a:endParaRPr lang="es-CL" sz="1400" b="0" dirty="0">
              <a:solidFill>
                <a:srgbClr val="376092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10 Conector recto"/>
          <p:cNvCxnSpPr/>
          <p:nvPr/>
        </p:nvCxnSpPr>
        <p:spPr>
          <a:xfrm>
            <a:off x="240418" y="580731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58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2" name="Rectángulo 1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" name="Imagen 2" descr="CIERRE-PPT_CHILE-LO-HACEMOS-TODOS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98" t="31581" r="46220" b="32934"/>
            <a:stretch/>
          </p:blipFill>
          <p:spPr>
            <a:xfrm>
              <a:off x="3685032" y="1657349"/>
              <a:ext cx="1901952" cy="1828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6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0" y="2192916"/>
            <a:ext cx="9144000" cy="70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s-CL" altLang="es-CL" dirty="0">
                <a:solidFill>
                  <a:srgbClr val="376092"/>
                </a:solidFill>
                <a:latin typeface="Candara" pitchFamily="34" charset="0"/>
                <a:ea typeface="ヒラギノ角ゴ Pro W3" charset="-128"/>
                <a:cs typeface="Verdana" pitchFamily="34" charset="0"/>
              </a:rPr>
              <a:t>ANEXOS: </a:t>
            </a:r>
          </a:p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s-CL" altLang="es-CL" sz="2800" dirty="0">
                <a:solidFill>
                  <a:srgbClr val="376092"/>
                </a:solidFill>
                <a:latin typeface="Candara" pitchFamily="34" charset="0"/>
                <a:ea typeface="ヒラギノ角ゴ Pro W3" charset="-128"/>
                <a:cs typeface="Verdana" pitchFamily="34" charset="0"/>
              </a:rPr>
              <a:t>1.-Tipos de EPP</a:t>
            </a:r>
          </a:p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s-CL" altLang="es-CL" sz="2800" dirty="0">
                <a:solidFill>
                  <a:srgbClr val="376092"/>
                </a:solidFill>
                <a:latin typeface="Candara" pitchFamily="34" charset="0"/>
                <a:ea typeface="ヒラギノ角ゴ Pro W3" charset="-128"/>
                <a:cs typeface="Verdana" pitchFamily="34" charset="0"/>
              </a:rPr>
              <a:t>2. Proyecciones de EPP para centros de Referencia</a:t>
            </a:r>
          </a:p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s-CL" altLang="es-CL" dirty="0">
                <a:solidFill>
                  <a:srgbClr val="376092"/>
                </a:solidFill>
                <a:latin typeface="Candara" pitchFamily="34" charset="0"/>
                <a:ea typeface="ヒラギノ角ゴ Pro W3" charset="-128"/>
                <a:cs typeface="Verdana" pitchFamily="34" charset="0"/>
              </a:rPr>
              <a:t> </a:t>
            </a:r>
          </a:p>
        </p:txBody>
      </p:sp>
      <p:cxnSp>
        <p:nvCxnSpPr>
          <p:cNvPr id="6" name="9 Conector recto"/>
          <p:cNvCxnSpPr/>
          <p:nvPr/>
        </p:nvCxnSpPr>
        <p:spPr>
          <a:xfrm>
            <a:off x="392113" y="2030748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10 Conector recto"/>
          <p:cNvCxnSpPr/>
          <p:nvPr/>
        </p:nvCxnSpPr>
        <p:spPr>
          <a:xfrm>
            <a:off x="331788" y="3086100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59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Marcador de contenido"/>
          <p:cNvSpPr>
            <a:spLocks noGrp="1"/>
          </p:cNvSpPr>
          <p:nvPr>
            <p:ph idx="4294967295"/>
          </p:nvPr>
        </p:nvSpPr>
        <p:spPr>
          <a:xfrm>
            <a:off x="392899" y="942077"/>
            <a:ext cx="8177213" cy="1572714"/>
          </a:xfrm>
          <a:prstGeom prst="rect">
            <a:avLst/>
          </a:prstGeom>
        </p:spPr>
        <p:txBody>
          <a:bodyPr/>
          <a:lstStyle/>
          <a:p>
            <a:pPr lvl="0" algn="just"/>
            <a:r>
              <a:rPr lang="es-CL" sz="1600" dirty="0">
                <a:solidFill>
                  <a:schemeClr val="tx2"/>
                </a:solidFill>
              </a:rPr>
              <a:t>Existe un brote de infecciones respiratorias, algunas graves, por un nuevo agente viral, un coronavirus denominado preliminarmente 2019-nCoV, en China desde fines de diciembre de 2019 y que han aparecido casos en 14 otros países.</a:t>
            </a:r>
          </a:p>
          <a:p>
            <a:pPr lvl="0" algn="just"/>
            <a:r>
              <a:rPr lang="es-CL" sz="1600" dirty="0">
                <a:solidFill>
                  <a:schemeClr val="tx2"/>
                </a:solidFill>
              </a:rPr>
              <a:t>De acuerdo con información de la Organización Mundial de la Salud, se ha planteado que las vías de transmisión del agente entre personas son similares a las observadas durante brotes por otros coronavirus, es decir, por gotitas, contacto directo y fómites, sin establecerse la vía aérea como vía de transmisión.</a:t>
            </a:r>
          </a:p>
          <a:p>
            <a:pPr lvl="0" algn="just"/>
            <a:r>
              <a:rPr lang="es-CL" sz="1600" dirty="0">
                <a:solidFill>
                  <a:schemeClr val="tx2"/>
                </a:solidFill>
              </a:rPr>
              <a:t>Que toda la red asistencial debe estar preparada para recibir y tratar pacientes sospechosos de infección por 2019-nCoV y;</a:t>
            </a:r>
          </a:p>
          <a:p>
            <a:pPr lvl="0" algn="just"/>
            <a:r>
              <a:rPr lang="es-CL" sz="1600" dirty="0">
                <a:solidFill>
                  <a:schemeClr val="tx2"/>
                </a:solidFill>
              </a:rPr>
              <a:t>Se cuenta con definiciones de casos sospechosos, probables o confirmados elaboradas por el Departamento de Epidemiología del Ministerio de Salud, la cuales se encuentran en revisión y actualización permanente.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dirty="0">
                <a:solidFill>
                  <a:srgbClr val="376092"/>
                </a:solidFill>
                <a:latin typeface="Candara" panose="020E0502030303020204" pitchFamily="34" charset="0"/>
              </a:rPr>
              <a:t>Contexto</a:t>
            </a:r>
            <a:endParaRPr lang="es-CL" sz="1400" b="0" dirty="0">
              <a:solidFill>
                <a:srgbClr val="376092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10 Conector recto"/>
          <p:cNvCxnSpPr/>
          <p:nvPr/>
        </p:nvCxnSpPr>
        <p:spPr>
          <a:xfrm>
            <a:off x="240418" y="580731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36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113812-1AD5-44E4-A4E6-CBE89B61E9DE}"/>
              </a:ext>
            </a:extLst>
          </p:cNvPr>
          <p:cNvSpPr txBox="1">
            <a:spLocks/>
          </p:cNvSpPr>
          <p:nvPr/>
        </p:nvSpPr>
        <p:spPr>
          <a:xfrm>
            <a:off x="308381" y="61269"/>
            <a:ext cx="8744249" cy="519462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4F81B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CL" sz="2200" dirty="0">
                <a:solidFill>
                  <a:srgbClr val="376092"/>
                </a:solidFill>
                <a:latin typeface="Candara" panose="020E0502030303020204" pitchFamily="34" charset="0"/>
              </a:rPr>
              <a:t>Tipo de Elementos de Protección Personal</a:t>
            </a:r>
            <a:endParaRPr lang="es-CL" sz="1400" dirty="0">
              <a:solidFill>
                <a:srgbClr val="376092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7938CA5-0199-40CC-A852-7772B8460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032760"/>
              </p:ext>
            </p:extLst>
          </p:nvPr>
        </p:nvGraphicFramePr>
        <p:xfrm>
          <a:off x="540332" y="661916"/>
          <a:ext cx="7996343" cy="3814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1060">
                  <a:extLst>
                    <a:ext uri="{9D8B030D-6E8A-4147-A177-3AD203B41FA5}">
                      <a16:colId xmlns:a16="http://schemas.microsoft.com/office/drawing/2014/main" val="2315257885"/>
                    </a:ext>
                  </a:extLst>
                </a:gridCol>
                <a:gridCol w="5695283">
                  <a:extLst>
                    <a:ext uri="{9D8B030D-6E8A-4147-A177-3AD203B41FA5}">
                      <a16:colId xmlns:a16="http://schemas.microsoft.com/office/drawing/2014/main" val="1240617975"/>
                    </a:ext>
                  </a:extLst>
                </a:gridCol>
              </a:tblGrid>
              <a:tr h="25430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es-CL" sz="1400">
                          <a:effectLst/>
                        </a:rPr>
                        <a:t>Medida</a:t>
                      </a:r>
                      <a:endParaRPr lang="es-CL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es-CL" sz="1400" dirty="0">
                          <a:effectLst/>
                        </a:rPr>
                        <a:t>Precauciones de contacto y gotitas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2199894"/>
                  </a:ext>
                </a:extLst>
              </a:tr>
              <a:tr h="101721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es-CL" sz="1400">
                          <a:effectLst/>
                        </a:rPr>
                        <a:t>Delantal o bata de manga larga.</a:t>
                      </a:r>
                      <a:endParaRPr lang="es-CL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es-CL" sz="1400">
                          <a:effectLst/>
                        </a:rPr>
                        <a:t>Si existe posibilidad de exposición a fluidos, el delantal o bata de manga larga debe ser impermeable o, en su defecto, utilizar adicionalmente, sobre el delantal o bata, una pechera impermeable.</a:t>
                      </a:r>
                      <a:endParaRPr lang="es-CL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6926904"/>
                  </a:ext>
                </a:extLst>
              </a:tr>
              <a:tr h="50860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es-CL" sz="1400">
                          <a:effectLst/>
                        </a:rPr>
                        <a:t>Guantes</a:t>
                      </a:r>
                      <a:endParaRPr lang="es-CL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es-CL" sz="1400" dirty="0">
                          <a:effectLst/>
                        </a:rPr>
                        <a:t>Guantes de procedimiento de uso individual por paciente. Si se realiza un procedimiento invasivo los guantes deben ser estériles.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6295601"/>
                  </a:ext>
                </a:extLst>
              </a:tr>
              <a:tr h="76290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es-CL" sz="1400">
                          <a:effectLst/>
                        </a:rPr>
                        <a:t>Protección de conjuntivas y mucosas</a:t>
                      </a:r>
                      <a:endParaRPr lang="es-CL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es-CL" sz="1400" dirty="0">
                          <a:effectLst/>
                        </a:rPr>
                        <a:t>Escudo facial o, en su defecto: mascarilla de tipo quirúrgico, de preferencia preformada y no colapsable, que cubra nariz y boca + antiparras.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0785854"/>
                  </a:ext>
                </a:extLst>
              </a:tr>
              <a:tr h="127151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es-CL" sz="1400">
                          <a:effectLst/>
                        </a:rPr>
                        <a:t>Uso de materiales, artículos médicos e insumos.</a:t>
                      </a:r>
                      <a:endParaRPr lang="es-CL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es-CL" sz="1400" dirty="0">
                          <a:effectLst/>
                        </a:rPr>
                        <a:t>De uso individual por paciente. Si es compartido, debe ser reprocesado de acuerdo con la normativa vigente de esterilización y desinfección de alto nivel. Material no crítico será desinfectado con un producto de nivel intermedio o bajo entre pacientes (alcohol al 70% o sal de cloro 1000ppm).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2352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84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113812-1AD5-44E4-A4E6-CBE89B61E9DE}"/>
              </a:ext>
            </a:extLst>
          </p:cNvPr>
          <p:cNvSpPr txBox="1">
            <a:spLocks/>
          </p:cNvSpPr>
          <p:nvPr/>
        </p:nvSpPr>
        <p:spPr>
          <a:xfrm>
            <a:off x="308381" y="149980"/>
            <a:ext cx="8744249" cy="519462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4F81B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CL" sz="2200" dirty="0">
                <a:solidFill>
                  <a:srgbClr val="376092"/>
                </a:solidFill>
                <a:latin typeface="Candara" panose="020E0502030303020204" pitchFamily="34" charset="0"/>
              </a:rPr>
              <a:t>Tipo de Elementos de Protección Personal</a:t>
            </a:r>
          </a:p>
          <a:p>
            <a:pPr>
              <a:spcBef>
                <a:spcPts val="0"/>
              </a:spcBef>
            </a:pPr>
            <a:r>
              <a:rPr lang="es-CL" sz="2200" dirty="0">
                <a:solidFill>
                  <a:srgbClr val="376092"/>
                </a:solidFill>
                <a:latin typeface="Candara" panose="020E0502030303020204" pitchFamily="34" charset="0"/>
              </a:rPr>
              <a:t>(en caso de procedimiento generador de aerosoles) </a:t>
            </a:r>
            <a:endParaRPr lang="es-CL" sz="1400" dirty="0">
              <a:solidFill>
                <a:srgbClr val="376092"/>
              </a:solidFill>
              <a:latin typeface="Candara" panose="020E0502030303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4592DC4-7EEF-43D1-A65C-A40178DEF33C}"/>
              </a:ext>
            </a:extLst>
          </p:cNvPr>
          <p:cNvSpPr/>
          <p:nvPr/>
        </p:nvSpPr>
        <p:spPr>
          <a:xfrm>
            <a:off x="308381" y="953756"/>
            <a:ext cx="8330652" cy="1556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Precauciones adicionales durante la ejecución de ciertos procedimientos generadores de aerosoles que se han asociado a mayor riesgo de infección del personal de salud a partir de la evidencia obtenida del brote de SARS: intubación traqueal, ventilación mecánica no invasiva, traqueotomía, aspiración abierta de la vía aérea y ventilación manual antes de la intubación:</a:t>
            </a:r>
          </a:p>
          <a:p>
            <a:pPr algn="just">
              <a:spcAft>
                <a:spcPts val="0"/>
              </a:spcAft>
            </a:pP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Tran K, </a:t>
            </a:r>
            <a:r>
              <a:rPr lang="es-ES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Cimon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K, Severn M, Pessoa-Silva CL, </a:t>
            </a:r>
            <a:r>
              <a:rPr lang="es-ES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Conly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J. Aerosol </a:t>
            </a:r>
            <a:r>
              <a:rPr lang="es-ES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Generating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Procedures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es-ES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Risk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Transmission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Acute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Respiratory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Infections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to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Healthcare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Workers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: A </a:t>
            </a:r>
            <a:r>
              <a:rPr lang="es-ES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Systematic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Review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s-ES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PLoS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One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[Internet]. 2012;7(4):e35797. Disponible en: </a:t>
            </a:r>
            <a:r>
              <a:rPr lang="es-ES" sz="10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http://dx.plos.org/10.1371/journal.pone.0035797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s-CL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A8635A8D-2C51-4C06-8E06-D0869EF89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330078"/>
              </p:ext>
            </p:extLst>
          </p:nvPr>
        </p:nvGraphicFramePr>
        <p:xfrm>
          <a:off x="1117265" y="2852396"/>
          <a:ext cx="6909470" cy="1337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8297">
                  <a:extLst>
                    <a:ext uri="{9D8B030D-6E8A-4147-A177-3AD203B41FA5}">
                      <a16:colId xmlns:a16="http://schemas.microsoft.com/office/drawing/2014/main" val="1415066870"/>
                    </a:ext>
                  </a:extLst>
                </a:gridCol>
                <a:gridCol w="4921173">
                  <a:extLst>
                    <a:ext uri="{9D8B030D-6E8A-4147-A177-3AD203B41FA5}">
                      <a16:colId xmlns:a16="http://schemas.microsoft.com/office/drawing/2014/main" val="2444384224"/>
                    </a:ext>
                  </a:extLst>
                </a:gridCol>
              </a:tblGrid>
              <a:tr h="44578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es-CL" sz="1400">
                          <a:effectLst/>
                        </a:rPr>
                        <a:t>Medida</a:t>
                      </a:r>
                      <a:endParaRPr lang="es-CL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es-CL" sz="1400" dirty="0">
                          <a:effectLst/>
                        </a:rPr>
                        <a:t>Precauciones durante procedimientos generadores de aerosoles de riesgo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4192035"/>
                  </a:ext>
                </a:extLst>
              </a:tr>
              <a:tr h="44578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es-CL" sz="1400">
                          <a:effectLst/>
                        </a:rPr>
                        <a:t>Ubicación </a:t>
                      </a:r>
                      <a:endParaRPr lang="es-CL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es-CL" sz="1400">
                          <a:effectLst/>
                        </a:rPr>
                        <a:t>Recintos con buena ventilación, y sólo con el personal de salud necesario.</a:t>
                      </a:r>
                      <a:endParaRPr lang="es-CL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1169462"/>
                  </a:ext>
                </a:extLst>
              </a:tr>
              <a:tr h="44578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es-CL" sz="1400">
                          <a:effectLst/>
                        </a:rPr>
                        <a:t>Protección de conjuntivas y mucosas</a:t>
                      </a:r>
                      <a:endParaRPr lang="es-CL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es-CL" sz="1400" dirty="0">
                          <a:effectLst/>
                        </a:rPr>
                        <a:t>Reemplazar las mascarillas de tipo quirúrgico por mascarillas con filtro tipo N95 o equivalente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9883264"/>
                  </a:ext>
                </a:extLst>
              </a:tr>
            </a:tbl>
          </a:graphicData>
        </a:graphic>
      </p:graphicFrame>
      <p:sp>
        <p:nvSpPr>
          <p:cNvPr id="21" name="Rectangle 10">
            <a:extLst>
              <a:ext uri="{FF2B5EF4-FFF2-40B4-BE49-F238E27FC236}">
                <a16:creationId xmlns:a16="http://schemas.microsoft.com/office/drawing/2014/main" id="{2AFF15EC-F52B-44F4-9167-83B27CD2D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487" y="3276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L" altLang="es-C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78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Marcador de contenido"/>
          <p:cNvSpPr>
            <a:spLocks noGrp="1"/>
          </p:cNvSpPr>
          <p:nvPr>
            <p:ph idx="4294967295"/>
          </p:nvPr>
        </p:nvSpPr>
        <p:spPr>
          <a:xfrm>
            <a:off x="0" y="666444"/>
            <a:ext cx="8662016" cy="3896325"/>
          </a:xfrm>
          <a:prstGeom prst="rect">
            <a:avLst/>
          </a:prstGeom>
        </p:spPr>
        <p:txBody>
          <a:bodyPr/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es-CL" sz="1600" dirty="0"/>
              <a:t>Cada establecimientos deberá informar a la Unidad de Farmacia del Servicio de Salud Iquique el </a:t>
            </a:r>
            <a:r>
              <a:rPr lang="es-CL" sz="1600" b="1" dirty="0"/>
              <a:t>estado en términos de acceso a EPP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CL" sz="1600" dirty="0"/>
              <a:t>Estimación Unidades:  Considerar por cada “caso” 10 contactos diarios en atención de pacientes (8 equipo de salud y 2 acompañantes) x 10 días de hospitalización. Estimar para recibir 5 casos = 10 x  10 x 5 = 500 contactos en la fase de preparación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s-CL" sz="1600" dirty="0"/>
          </a:p>
          <a:p>
            <a:pPr lvl="1" algn="just">
              <a:buFont typeface="Arial" panose="020B0604020202020204" pitchFamily="34" charset="0"/>
              <a:buChar char="•"/>
            </a:pPr>
            <a:endParaRPr lang="es-CL" sz="1600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dirty="0">
                <a:solidFill>
                  <a:srgbClr val="376092"/>
                </a:solidFill>
                <a:latin typeface="Candara" panose="020E0502030303020204" pitchFamily="34" charset="0"/>
              </a:rPr>
              <a:t>Insumos de Elementos de Protección Personal: Centros de Referencia</a:t>
            </a:r>
            <a:endParaRPr lang="es-CL" sz="1400" b="0" dirty="0">
              <a:solidFill>
                <a:srgbClr val="376092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10 Conector recto"/>
          <p:cNvCxnSpPr/>
          <p:nvPr/>
        </p:nvCxnSpPr>
        <p:spPr>
          <a:xfrm>
            <a:off x="240418" y="580731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AE7D1D2-493C-4D7D-92A7-985A3892A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17573"/>
              </p:ext>
            </p:extLst>
          </p:nvPr>
        </p:nvGraphicFramePr>
        <p:xfrm>
          <a:off x="1028250" y="2230901"/>
          <a:ext cx="6605515" cy="2097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358">
                  <a:extLst>
                    <a:ext uri="{9D8B030D-6E8A-4147-A177-3AD203B41FA5}">
                      <a16:colId xmlns:a16="http://schemas.microsoft.com/office/drawing/2014/main" val="59654306"/>
                    </a:ext>
                  </a:extLst>
                </a:gridCol>
                <a:gridCol w="852421">
                  <a:extLst>
                    <a:ext uri="{9D8B030D-6E8A-4147-A177-3AD203B41FA5}">
                      <a16:colId xmlns:a16="http://schemas.microsoft.com/office/drawing/2014/main" val="1758259746"/>
                    </a:ext>
                  </a:extLst>
                </a:gridCol>
                <a:gridCol w="954113">
                  <a:extLst>
                    <a:ext uri="{9D8B030D-6E8A-4147-A177-3AD203B41FA5}">
                      <a16:colId xmlns:a16="http://schemas.microsoft.com/office/drawing/2014/main" val="4258744538"/>
                    </a:ext>
                  </a:extLst>
                </a:gridCol>
                <a:gridCol w="1198623">
                  <a:extLst>
                    <a:ext uri="{9D8B030D-6E8A-4147-A177-3AD203B41FA5}">
                      <a16:colId xmlns:a16="http://schemas.microsoft.com/office/drawing/2014/main" val="30630399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Ítem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Al día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Por 10 días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Por 5 pacientes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2853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Guantes desechables de látex o nitrilo de procedimiento (no requieren ser estériles) 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10 pares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100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500 pares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7236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Mascarillas quirúrgicas, preferencia tipo “copa” o “pico de pato” preformada y que no se colapse sobre la boca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100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500 unidades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5835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Antiparras o escudos faciales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100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500 unidades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3288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Batas impermeables manga larga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100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500 unidades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8909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Solución antiséptica de alcohol en presentación gel o espuma (envases de no más de 100 ml)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60 ml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600 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3.000 ml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384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Mascarillas N95, FFP2 u otra equivalente 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2 por paciente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10unidades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2134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08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b="0" dirty="0">
                <a:solidFill>
                  <a:srgbClr val="376092"/>
                </a:solidFill>
                <a:latin typeface="Candara" panose="020E0502030303020204" pitchFamily="34" charset="0"/>
              </a:rPr>
              <a:t>Estimación de la Demanda – Situación Actual:  30.01.2020</a:t>
            </a:r>
            <a:endParaRPr lang="es-CL" sz="1400" b="0" dirty="0">
              <a:solidFill>
                <a:srgbClr val="376092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10 Conector recto"/>
          <p:cNvCxnSpPr/>
          <p:nvPr/>
        </p:nvCxnSpPr>
        <p:spPr>
          <a:xfrm>
            <a:off x="240418" y="580731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DE36B988-567D-49C1-836B-7E8F7BD98FE2}"/>
              </a:ext>
            </a:extLst>
          </p:cNvPr>
          <p:cNvSpPr txBox="1"/>
          <p:nvPr/>
        </p:nvSpPr>
        <p:spPr>
          <a:xfrm>
            <a:off x="5479576" y="9621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476144-F8B1-4D86-9B22-1F1F49FE5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17" t="7115" r="999" b="5241"/>
          <a:stretch/>
        </p:blipFill>
        <p:spPr>
          <a:xfrm>
            <a:off x="308381" y="726167"/>
            <a:ext cx="8596783" cy="42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9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b="0" dirty="0">
                <a:solidFill>
                  <a:srgbClr val="376092"/>
                </a:solidFill>
                <a:latin typeface="Candara" panose="020E0502030303020204" pitchFamily="34" charset="0"/>
              </a:rPr>
              <a:t>Estimación de la Demanda – Situación Actual:  05.02.2020</a:t>
            </a:r>
            <a:endParaRPr lang="es-CL" sz="1400" b="0" dirty="0">
              <a:solidFill>
                <a:srgbClr val="376092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10 Conector recto"/>
          <p:cNvCxnSpPr/>
          <p:nvPr/>
        </p:nvCxnSpPr>
        <p:spPr>
          <a:xfrm>
            <a:off x="240418" y="580731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DE36B988-567D-49C1-836B-7E8F7BD98FE2}"/>
              </a:ext>
            </a:extLst>
          </p:cNvPr>
          <p:cNvSpPr txBox="1"/>
          <p:nvPr/>
        </p:nvSpPr>
        <p:spPr>
          <a:xfrm>
            <a:off x="5479576" y="9621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5D2316A-6572-4823-9DCE-4892CC61AC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10" t="20595" r="1" b="4255"/>
          <a:stretch/>
        </p:blipFill>
        <p:spPr>
          <a:xfrm>
            <a:off x="308381" y="834062"/>
            <a:ext cx="8212438" cy="382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Marcador de contenido"/>
          <p:cNvSpPr>
            <a:spLocks noGrp="1"/>
          </p:cNvSpPr>
          <p:nvPr>
            <p:ph idx="4294967295"/>
          </p:nvPr>
        </p:nvSpPr>
        <p:spPr>
          <a:xfrm>
            <a:off x="156950" y="508756"/>
            <a:ext cx="4817209" cy="3861936"/>
          </a:xfrm>
          <a:prstGeom prst="rect">
            <a:avLst/>
          </a:prstGeom>
        </p:spPr>
        <p:txBody>
          <a:bodyPr/>
          <a:lstStyle/>
          <a:p>
            <a:pPr lvl="0" algn="just"/>
            <a:r>
              <a:rPr lang="es-CL" sz="1600" dirty="0"/>
              <a:t>Alerta y refuerzo de vigilancia Epidemiológica ante Brote </a:t>
            </a:r>
            <a:r>
              <a:rPr lang="es-CL" sz="1600" dirty="0" err="1"/>
              <a:t>Ncov</a:t>
            </a:r>
            <a:r>
              <a:rPr lang="es-CL" sz="1600" dirty="0"/>
              <a:t> 2019 (Ord. B51 N° 276 30.01.2020)</a:t>
            </a:r>
          </a:p>
          <a:p>
            <a:pPr lvl="0" algn="just"/>
            <a:endParaRPr lang="es-CL" sz="1600" dirty="0">
              <a:solidFill>
                <a:schemeClr val="tx2"/>
              </a:solidFill>
            </a:endParaRPr>
          </a:p>
          <a:p>
            <a:pPr lvl="0" algn="just"/>
            <a:r>
              <a:rPr lang="es-CL" sz="1600" dirty="0"/>
              <a:t>Circular </a:t>
            </a:r>
            <a:r>
              <a:rPr lang="es-CL" sz="1600" dirty="0" err="1"/>
              <a:t>Nº</a:t>
            </a:r>
            <a:r>
              <a:rPr lang="es-CL" sz="1600" dirty="0"/>
              <a:t> 9 de 13.03.2013 “Precauciones estándares para el control de infecciones en la atención en salud”. </a:t>
            </a:r>
            <a:r>
              <a:rPr lang="es-CL" sz="1600" u="sng" dirty="0">
                <a:hlinkClick r:id="rId3"/>
              </a:rPr>
              <a:t>https://www.minsal.cl/portal/url/item/d8615b8fdab6c48fe04001016401183d.pdf</a:t>
            </a:r>
            <a:endParaRPr lang="es-CL" sz="1600" u="sng" dirty="0"/>
          </a:p>
          <a:p>
            <a:pPr marL="0" lvl="0" indent="0" algn="just">
              <a:buNone/>
            </a:pPr>
            <a:endParaRPr lang="es-CL" sz="1600" u="sng" dirty="0"/>
          </a:p>
          <a:p>
            <a:r>
              <a:rPr lang="pt-BR" sz="1600" dirty="0"/>
              <a:t>Circular C37 07 de 14.06.2018, </a:t>
            </a:r>
            <a:r>
              <a:rPr lang="es-CL" sz="1600" dirty="0"/>
              <a:t>precauciones </a:t>
            </a:r>
            <a:r>
              <a:rPr lang="es-ES" sz="1600" dirty="0"/>
              <a:t>adicionales basadas en mecanismo de transmisión (“aislamientos”) de contacto y gotitas.</a:t>
            </a:r>
          </a:p>
          <a:p>
            <a:endParaRPr lang="es-ES" sz="1600" dirty="0"/>
          </a:p>
          <a:p>
            <a:r>
              <a:rPr lang="es-CL" sz="1600" dirty="0"/>
              <a:t>Un </a:t>
            </a:r>
            <a:r>
              <a:rPr lang="es-CL" sz="1600" dirty="0" err="1"/>
              <a:t>Infograma</a:t>
            </a:r>
            <a:r>
              <a:rPr lang="es-CL" sz="1600" dirty="0"/>
              <a:t> como material de apoyo visual se encuentra disponible en: </a:t>
            </a:r>
            <a:r>
              <a:rPr lang="es-ES" sz="1600" u="sng" dirty="0">
                <a:hlinkClick r:id="rId4"/>
              </a:rPr>
              <a:t>https://www.minsal.cl/sites/default/files/files2/Infograma_Precauciones_Estandares_0.pdf</a:t>
            </a:r>
            <a:endParaRPr lang="es-CL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CL" sz="1600" dirty="0">
              <a:solidFill>
                <a:schemeClr val="tx2"/>
              </a:solidFill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b="0" dirty="0">
                <a:solidFill>
                  <a:srgbClr val="376092"/>
                </a:solidFill>
                <a:latin typeface="Candara" panose="020E0502030303020204" pitchFamily="34" charset="0"/>
              </a:rPr>
              <a:t>Marco Normativo</a:t>
            </a:r>
            <a:endParaRPr lang="es-CL" sz="1400" b="0" dirty="0">
              <a:solidFill>
                <a:srgbClr val="376092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10 Conector recto"/>
          <p:cNvCxnSpPr/>
          <p:nvPr/>
        </p:nvCxnSpPr>
        <p:spPr>
          <a:xfrm>
            <a:off x="240418" y="561340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B26F3191-6E97-4DA2-A13B-3489090F55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284" t="16879" r="11418" b="7511"/>
          <a:stretch/>
        </p:blipFill>
        <p:spPr>
          <a:xfrm>
            <a:off x="5151313" y="651546"/>
            <a:ext cx="2232086" cy="216153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92990E6-9125-404B-B26D-5D6C875555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8935" y="2439724"/>
            <a:ext cx="2274837" cy="246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4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dirty="0">
                <a:solidFill>
                  <a:srgbClr val="376092"/>
                </a:solidFill>
                <a:latin typeface="Candara" panose="020E0502030303020204" pitchFamily="34" charset="0"/>
              </a:rPr>
              <a:t>Definición de Casos</a:t>
            </a:r>
            <a:endParaRPr lang="es-CL" sz="1400" b="0" dirty="0">
              <a:solidFill>
                <a:srgbClr val="376092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10 Conector recto"/>
          <p:cNvCxnSpPr/>
          <p:nvPr/>
        </p:nvCxnSpPr>
        <p:spPr>
          <a:xfrm>
            <a:off x="240418" y="580731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A5B0F6FA-4B06-4574-A426-BDBBEE81D7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24" t="24371" r="12463" b="38392"/>
          <a:stretch/>
        </p:blipFill>
        <p:spPr>
          <a:xfrm>
            <a:off x="308381" y="838486"/>
            <a:ext cx="8632248" cy="326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1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dirty="0">
                <a:solidFill>
                  <a:srgbClr val="376092"/>
                </a:solidFill>
                <a:latin typeface="Candara" panose="020E0502030303020204" pitchFamily="34" charset="0"/>
              </a:rPr>
              <a:t>Definición de Casos</a:t>
            </a:r>
            <a:endParaRPr lang="es-CL" sz="1400" b="0" dirty="0">
              <a:solidFill>
                <a:srgbClr val="376092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10 Conector recto"/>
          <p:cNvCxnSpPr/>
          <p:nvPr/>
        </p:nvCxnSpPr>
        <p:spPr>
          <a:xfrm>
            <a:off x="240418" y="580731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14CFAD39-44B4-4D18-ADDF-A35B2112A5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75" t="28457" r="12761" b="17957"/>
          <a:stretch/>
        </p:blipFill>
        <p:spPr>
          <a:xfrm>
            <a:off x="834097" y="784745"/>
            <a:ext cx="7020190" cy="384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3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0" y="2192916"/>
            <a:ext cx="9144000" cy="70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s-CL" altLang="es-CL" b="1" dirty="0">
                <a:solidFill>
                  <a:srgbClr val="376092"/>
                </a:solidFill>
                <a:latin typeface="Candara" pitchFamily="34" charset="0"/>
                <a:ea typeface="ヒラギノ角ゴ Pro W3" charset="-128"/>
                <a:cs typeface="Verdana" pitchFamily="34" charset="0"/>
              </a:rPr>
              <a:t>Preparación de la Red Asistencial</a:t>
            </a:r>
            <a:endParaRPr lang="es-CL" altLang="es-CL" dirty="0">
              <a:solidFill>
                <a:srgbClr val="376092"/>
              </a:solidFill>
              <a:latin typeface="Candara" pitchFamily="34" charset="0"/>
              <a:ea typeface="ヒラギノ角ゴ Pro W3" charset="-128"/>
              <a:cs typeface="Verdana" pitchFamily="34" charset="0"/>
            </a:endParaRPr>
          </a:p>
        </p:txBody>
      </p:sp>
      <p:cxnSp>
        <p:nvCxnSpPr>
          <p:cNvPr id="6" name="9 Conector recto"/>
          <p:cNvCxnSpPr/>
          <p:nvPr/>
        </p:nvCxnSpPr>
        <p:spPr>
          <a:xfrm>
            <a:off x="392113" y="2030748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10 Conector recto"/>
          <p:cNvCxnSpPr/>
          <p:nvPr/>
        </p:nvCxnSpPr>
        <p:spPr>
          <a:xfrm>
            <a:off x="331788" y="3086100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56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Marcador de contenido"/>
          <p:cNvSpPr>
            <a:spLocks noGrp="1"/>
          </p:cNvSpPr>
          <p:nvPr>
            <p:ph idx="4294967295"/>
          </p:nvPr>
        </p:nvSpPr>
        <p:spPr>
          <a:xfrm>
            <a:off x="342448" y="873568"/>
            <a:ext cx="8319567" cy="3600977"/>
          </a:xfrm>
          <a:prstGeom prst="rect">
            <a:avLst/>
          </a:prstGeom>
        </p:spPr>
        <p:txBody>
          <a:bodyPr/>
          <a:lstStyle/>
          <a:p>
            <a:pPr lvl="0" algn="just"/>
            <a:r>
              <a:rPr lang="es-CL" sz="2000" dirty="0"/>
              <a:t>La </a:t>
            </a:r>
            <a:r>
              <a:rPr lang="es-CL" sz="2000" b="1" dirty="0"/>
              <a:t>División de Gestión de Redes Asistenciales </a:t>
            </a:r>
            <a:r>
              <a:rPr lang="es-CL" sz="2000" dirty="0"/>
              <a:t>tendrá el rol de articulación de la operación de las redes asistenciales. </a:t>
            </a:r>
          </a:p>
          <a:p>
            <a:pPr lvl="0" algn="just"/>
            <a:r>
              <a:rPr lang="es-CL" sz="2000" dirty="0">
                <a:solidFill>
                  <a:srgbClr val="FF0000"/>
                </a:solidFill>
              </a:rPr>
              <a:t>Sera responsabilidad de las </a:t>
            </a:r>
            <a:r>
              <a:rPr lang="es-CL" sz="2000" b="1" dirty="0">
                <a:solidFill>
                  <a:srgbClr val="FF0000"/>
                </a:solidFill>
              </a:rPr>
              <a:t>Direcciones de los Servicios de Salud </a:t>
            </a:r>
            <a:r>
              <a:rPr lang="es-CL" sz="2000" dirty="0">
                <a:solidFill>
                  <a:srgbClr val="FF0000"/>
                </a:solidFill>
              </a:rPr>
              <a:t>la organización de su red asistencial para el cumplimiento de estas instrucciones. </a:t>
            </a:r>
          </a:p>
          <a:p>
            <a:pPr lvl="0" algn="just"/>
            <a:r>
              <a:rPr lang="es-CL" sz="2000" dirty="0"/>
              <a:t>Las definiciones de caso vigentes oficiales estarán disponibles y serán difundidas localmente a todo el personal profesional que realice atención directa de enfermos.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dirty="0">
                <a:solidFill>
                  <a:srgbClr val="376092"/>
                </a:solidFill>
                <a:latin typeface="Candara" panose="020E0502030303020204" pitchFamily="34" charset="0"/>
              </a:rPr>
              <a:t>Gobernanza</a:t>
            </a:r>
            <a:endParaRPr lang="es-CL" sz="1400" b="0" dirty="0">
              <a:solidFill>
                <a:srgbClr val="376092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10 Conector recto"/>
          <p:cNvCxnSpPr/>
          <p:nvPr/>
        </p:nvCxnSpPr>
        <p:spPr>
          <a:xfrm>
            <a:off x="240418" y="580731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41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18678</TotalTime>
  <Words>1865</Words>
  <Application>Microsoft Office PowerPoint</Application>
  <PresentationFormat>Presentación en pantalla (16:9)</PresentationFormat>
  <Paragraphs>180</Paragraphs>
  <Slides>22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Calibri</vt:lpstr>
      <vt:lpstr>Candara</vt:lpstr>
      <vt:lpstr>gobCL</vt:lpstr>
      <vt:lpstr>Times New Roman</vt:lpstr>
      <vt:lpstr>Verdana</vt:lpstr>
      <vt:lpstr>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Rivera Peters</dc:creator>
  <cp:lastModifiedBy>Jimena Heredia</cp:lastModifiedBy>
  <cp:revision>611</cp:revision>
  <cp:lastPrinted>2015-08-31T13:33:20Z</cp:lastPrinted>
  <dcterms:created xsi:type="dcterms:W3CDTF">2014-07-21T22:48:34Z</dcterms:created>
  <dcterms:modified xsi:type="dcterms:W3CDTF">2020-02-05T22:19:34Z</dcterms:modified>
</cp:coreProperties>
</file>