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sldIdLst>
    <p:sldId id="257" r:id="rId3"/>
    <p:sldId id="258" r:id="rId4"/>
    <p:sldId id="290" r:id="rId5"/>
    <p:sldId id="291" r:id="rId6"/>
    <p:sldId id="292" r:id="rId7"/>
    <p:sldId id="293" r:id="rId8"/>
    <p:sldId id="294" r:id="rId9"/>
    <p:sldId id="295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7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00201"/>
            <a:ext cx="10363200" cy="93662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8534400" cy="6096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6BEED47-0ABD-4C48-A663-B8493C31A5CA}" type="datetime1">
              <a:rPr lang="en-US" smtClean="0">
                <a:solidFill>
                  <a:prstClr val="white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3/2/2020</a:t>
            </a:fld>
            <a:endParaRPr lang="en-US">
              <a:solidFill>
                <a:prstClr val="white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43BD6B7-7F3B-4F87-A840-2CFA9C04A2AF}" type="slidenum">
              <a:rPr lang="en-US" smtClean="0">
                <a:solidFill>
                  <a:prstClr val="white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65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AF5D4F3-85D1-4DDE-BF75-ACA13F6AB489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3/2/2020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19299-2152-41F0-9080-72148CEE876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83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48FA581-FFFF-4C36-9576-9A1AB6F04A14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3/2/2020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37666-1E30-49E6-AF9F-A7BF8A63795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79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1F1445B1-1E0C-48B7-BA0C-43C93DE93ABD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3/2/2020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45433-5F27-4F0E-BF3B-E671F89E48D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97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88DF-4B68-43BB-953C-0E982297679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08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24327-F52A-4837-9E1C-98BD9199ADB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77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802BD-7DC2-4246-9D7F-912FAE9B6C6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81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6A046-1C5F-4403-BE7D-E21D5B9E468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40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8BB0F-EA85-4EC2-84AF-900621F915B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444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6400" y="274639"/>
            <a:ext cx="27432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72136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B21D5-0103-47B0-8400-3C4AF83D12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2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0D24F82-E3DC-4A3B-B313-751810108545}" type="datetime1">
              <a:rPr lang="en-US" smtClean="0">
                <a:solidFill>
                  <a:prstClr val="white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3/2/2020</a:t>
            </a:fld>
            <a:endParaRPr lang="en-US">
              <a:solidFill>
                <a:prstClr val="white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C24C2ED5-2BE7-493F-85F6-C02EDEA7753C}" type="slidenum">
              <a:rPr lang="en-US" smtClean="0">
                <a:solidFill>
                  <a:prstClr val="white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672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F2C6194-3A0C-47FC-A001-621C01FA9103}" type="datetime1">
              <a:rPr lang="en-US" smtClean="0">
                <a:solidFill>
                  <a:prstClr val="white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3/2/2020</a:t>
            </a:fld>
            <a:endParaRPr lang="en-US">
              <a:solidFill>
                <a:prstClr val="white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6B23A81-7DBD-4B18-8196-51E3F67A0DDE}" type="slidenum">
              <a:rPr lang="en-US" smtClean="0">
                <a:solidFill>
                  <a:prstClr val="white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756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AEA785F7-7227-4E69-9BE2-CC5F156BC4BD}" type="datetime1">
              <a:rPr lang="en-US" smtClean="0">
                <a:solidFill>
                  <a:prstClr val="white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3/2/2020</a:t>
            </a:fld>
            <a:endParaRPr lang="en-US">
              <a:solidFill>
                <a:prstClr val="white"/>
              </a:solidFill>
              <a:ea typeface="ヒラギノ角ゴ Pro W3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B6680182-D947-4256-88D9-4E29BC065AB6}" type="slidenum">
              <a:rPr lang="en-US" smtClean="0">
                <a:solidFill>
                  <a:prstClr val="white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222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671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96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904412" y="6172202"/>
            <a:ext cx="1600200" cy="365125"/>
          </a:xfrm>
          <a:prstGeom prst="rect">
            <a:avLst/>
          </a:prstGeo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BE94532-98A8-4368-8FA5-DC3E8D6A9DE7}" type="datetimeFigureOut">
              <a:rPr lang="es-CR">
                <a:solidFill>
                  <a:prstClr val="white"/>
                </a:solidFill>
                <a:latin typeface="Arial" pitchFamily="34" charset="0"/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02/03/2020</a:t>
            </a:fld>
            <a:endParaRPr lang="es-CR">
              <a:solidFill>
                <a:prstClr val="white"/>
              </a:solidFill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84212" y="6172202"/>
            <a:ext cx="7543800" cy="365125"/>
          </a:xfrm>
          <a:prstGeom prst="rect">
            <a:avLst/>
          </a:prstGeo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s-CR">
              <a:solidFill>
                <a:prstClr val="white"/>
              </a:solidFill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63200" y="5578477"/>
            <a:ext cx="1142245" cy="669925"/>
          </a:xfrm>
          <a:prstGeom prst="rect">
            <a:avLst/>
          </a:prstGeo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2DF190DE-E94E-427C-8BAA-5DC0E580AE77}" type="slidenum">
              <a:rPr lang="es-CR">
                <a:solidFill>
                  <a:prstClr val="white"/>
                </a:solidFill>
                <a:latin typeface="Arial" pitchFamily="34" charset="0"/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CR">
              <a:solidFill>
                <a:prstClr val="white"/>
              </a:solidFill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15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A395DCA1-9AB4-4DC5-9883-E35889FEFFA6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3/2/2020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CAD73-1A3B-4BA9-801E-8C2B0B3578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8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8CB87-490E-4C27-86D6-5E8AA209428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6" name="Footer Placeholder 10"/>
          <p:cNvSpPr txBox="1">
            <a:spLocks/>
          </p:cNvSpPr>
          <p:nvPr userDrawn="1"/>
        </p:nvSpPr>
        <p:spPr bwMode="auto">
          <a:xfrm>
            <a:off x="3621" y="6610758"/>
            <a:ext cx="4572032" cy="22143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r>
              <a:rPr lang="en-US" sz="1000" b="1" i="1" dirty="0">
                <a:latin typeface="Verdana" pitchFamily="34" charset="0"/>
                <a:ea typeface="ヒラギノ角ゴ Pro W3" charset="-128"/>
              </a:rPr>
              <a:t>RECURSOS HUMANOS SERVICIO DE SALUD</a:t>
            </a:r>
          </a:p>
        </p:txBody>
      </p:sp>
    </p:spTree>
    <p:extLst>
      <p:ext uri="{BB962C8B-B14F-4D97-AF65-F5344CB8AC3E}">
        <p14:creationId xmlns:p14="http://schemas.microsoft.com/office/powerpoint/2010/main" val="75774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711201" y="3333750"/>
            <a:ext cx="1377951" cy="352425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2089152" y="3333750"/>
            <a:ext cx="1680633" cy="352425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1028" name="Picture 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63601" y="3452814"/>
            <a:ext cx="1071033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29" name="Picture 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237318" y="3452813"/>
            <a:ext cx="1375833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711201" y="0"/>
            <a:ext cx="1377951" cy="13716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2089152" y="0"/>
            <a:ext cx="1680633" cy="13716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7661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03201" y="152400"/>
            <a:ext cx="1088601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3201" y="1477963"/>
            <a:ext cx="10902951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400" y="6527801"/>
            <a:ext cx="38608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mtClean="0"/>
              <a:t>Gobierno de Chile | Ministerio del Interior</a:t>
            </a: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17" y="6527801"/>
            <a:ext cx="28448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07BD444-5E34-4472-878F-A929EC9475CA}" type="slidenum">
              <a:rPr lang="en-US" smtClean="0"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ea typeface="ヒラギノ角ゴ Pro W3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1218334" y="-6350"/>
            <a:ext cx="378884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597218" y="1"/>
            <a:ext cx="463549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218334" y="6400800"/>
            <a:ext cx="378884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1597218" y="6400800"/>
            <a:ext cx="463549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46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 txBox="1">
            <a:spLocks/>
          </p:cNvSpPr>
          <p:nvPr/>
        </p:nvSpPr>
        <p:spPr bwMode="auto">
          <a:xfrm>
            <a:off x="1932112" y="1514501"/>
            <a:ext cx="8605142" cy="226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s-CR" sz="4400" b="1" dirty="0" smtClean="0">
                <a:solidFill>
                  <a:prstClr val="white"/>
                </a:solidFill>
                <a:latin typeface="Arial" pitchFamily="34" charset="0"/>
                <a:ea typeface="ヒラギノ角ゴ Pro W3" charset="-128"/>
              </a:rPr>
              <a:t>Referencia y Contra-referencia</a:t>
            </a:r>
            <a:endParaRPr lang="es-CR" sz="4400" b="1" dirty="0">
              <a:solidFill>
                <a:prstClr val="white"/>
              </a:solidFill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17411" name="Subtitle 2"/>
          <p:cNvSpPr txBox="1">
            <a:spLocks/>
          </p:cNvSpPr>
          <p:nvPr/>
        </p:nvSpPr>
        <p:spPr bwMode="auto">
          <a:xfrm>
            <a:off x="5034237" y="4506544"/>
            <a:ext cx="5976664" cy="189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es-ES_tradnl" altLang="es-CL" sz="2400" dirty="0" smtClean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Dr. Camilo Montaña Galleguillos</a:t>
            </a: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es-ES_tradnl" altLang="es-CL" sz="2400" dirty="0" smtClean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Medico Cirujano EDF</a:t>
            </a: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es-ES_tradnl" altLang="es-CL" sz="2000" dirty="0" smtClean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Referente “Referencia </a:t>
            </a:r>
            <a:r>
              <a:rPr lang="es-ES_tradnl" altLang="es-CL" sz="2000" dirty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y </a:t>
            </a:r>
            <a:r>
              <a:rPr lang="es-ES_tradnl" altLang="es-CL" sz="2000" dirty="0" smtClean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Contra-referencia”</a:t>
            </a:r>
            <a:endParaRPr lang="es-ES_tradnl" altLang="es-CL" sz="2000" dirty="0">
              <a:solidFill>
                <a:srgbClr val="FFFFFF"/>
              </a:solidFill>
              <a:latin typeface="Verdana" pitchFamily="34" charset="0"/>
              <a:ea typeface="ヒラギノ角ゴ Pro W3" charset="-128"/>
              <a:sym typeface="Verdana" pitchFamily="34" charset="0"/>
            </a:endParaRP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es-ES_tradnl" altLang="es-CL" sz="2000" dirty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Servicio de Salud Iquique</a:t>
            </a: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endParaRPr lang="es-ES_tradnl" altLang="es-CL" sz="2400" dirty="0">
              <a:solidFill>
                <a:srgbClr val="FFFFFF"/>
              </a:solidFill>
              <a:latin typeface="Verdana" pitchFamily="34" charset="0"/>
              <a:ea typeface="ヒラギノ角ゴ Pro W3" charset="-128"/>
              <a:sym typeface="Verdana" pitchFamily="34" charset="0"/>
            </a:endParaRP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endParaRPr lang="en-US" altLang="es-CL" sz="2400" dirty="0">
              <a:solidFill>
                <a:srgbClr val="FFFFFF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71062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6401" y="458552"/>
            <a:ext cx="8164513" cy="612304"/>
          </a:xfrm>
        </p:spPr>
        <p:txBody>
          <a:bodyPr/>
          <a:lstStyle/>
          <a:p>
            <a:r>
              <a:rPr lang="es-ES" b="1" dirty="0" smtClean="0"/>
              <a:t>Contenidos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1477963"/>
            <a:ext cx="10991850" cy="45259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CL" dirty="0" smtClean="0"/>
              <a:t>Demanda APS</a:t>
            </a:r>
          </a:p>
          <a:p>
            <a:pPr>
              <a:lnSpc>
                <a:spcPct val="150000"/>
              </a:lnSpc>
            </a:pPr>
            <a:r>
              <a:rPr lang="es-CL" dirty="0" smtClean="0"/>
              <a:t>Indicador MINSAL</a:t>
            </a:r>
          </a:p>
          <a:p>
            <a:pPr>
              <a:lnSpc>
                <a:spcPct val="150000"/>
              </a:lnSpc>
            </a:pPr>
            <a:r>
              <a:rPr lang="es-CL" dirty="0" smtClean="0"/>
              <a:t>Estrategias</a:t>
            </a:r>
          </a:p>
          <a:p>
            <a:pPr>
              <a:lnSpc>
                <a:spcPct val="150000"/>
              </a:lnSpc>
            </a:pPr>
            <a:r>
              <a:rPr lang="es-CL" dirty="0" smtClean="0"/>
              <a:t>Interoperabilidad informática Red</a:t>
            </a:r>
            <a:endParaRPr lang="es-CL" dirty="0"/>
          </a:p>
        </p:txBody>
      </p:sp>
      <p:sp>
        <p:nvSpPr>
          <p:cNvPr id="4" name="Rectángulo 3"/>
          <p:cNvSpPr/>
          <p:nvPr/>
        </p:nvSpPr>
        <p:spPr>
          <a:xfrm>
            <a:off x="0" y="6518997"/>
            <a:ext cx="3439391" cy="25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2746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651" y="0"/>
            <a:ext cx="6684869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3201" y="152400"/>
            <a:ext cx="3921964" cy="1143000"/>
          </a:xfrm>
        </p:spPr>
        <p:txBody>
          <a:bodyPr/>
          <a:lstStyle/>
          <a:p>
            <a:r>
              <a:rPr lang="es-CL" sz="2000" dirty="0" smtClean="0"/>
              <a:t>DEMANDA ATENCIÓN PRIMARIA </a:t>
            </a:r>
            <a:endParaRPr lang="es-CL" sz="2000" dirty="0"/>
          </a:p>
        </p:txBody>
      </p:sp>
      <p:sp>
        <p:nvSpPr>
          <p:cNvPr id="6" name="Rectángulo 5"/>
          <p:cNvSpPr/>
          <p:nvPr/>
        </p:nvSpPr>
        <p:spPr>
          <a:xfrm>
            <a:off x="0" y="6518997"/>
            <a:ext cx="3439391" cy="25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858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8614" y="0"/>
            <a:ext cx="7284273" cy="6858000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Rectángulo 5"/>
          <p:cNvSpPr/>
          <p:nvPr/>
        </p:nvSpPr>
        <p:spPr>
          <a:xfrm>
            <a:off x="0" y="6518997"/>
            <a:ext cx="3439391" cy="25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203201" y="152400"/>
            <a:ext cx="3765413" cy="1143000"/>
          </a:xfrm>
        </p:spPr>
        <p:txBody>
          <a:bodyPr/>
          <a:lstStyle/>
          <a:p>
            <a:r>
              <a:rPr lang="es-CL" sz="2000" dirty="0" smtClean="0"/>
              <a:t>DEMANDA ATENCIÓN PRIMARIA </a:t>
            </a:r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338383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ESPECIALIDADES DE MAYOR DEMANDA</a:t>
            </a:r>
            <a:endParaRPr lang="es-CL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780285"/>
              </p:ext>
            </p:extLst>
          </p:nvPr>
        </p:nvGraphicFramePr>
        <p:xfrm>
          <a:off x="2309255" y="1406611"/>
          <a:ext cx="5418666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ESPECIALIDADES</a:t>
                      </a:r>
                      <a:endParaRPr lang="es-CL" dirty="0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TOTAL</a:t>
                      </a:r>
                      <a:r>
                        <a:rPr lang="es-CL" baseline="0" dirty="0" smtClean="0"/>
                        <a:t> DE INTERCONSULTAS GENERADAS EN APS </a:t>
                      </a:r>
                      <a:endParaRPr lang="es-CL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Oftalmología</a:t>
                      </a:r>
                      <a:r>
                        <a:rPr lang="es-CL" baseline="0" dirty="0" smtClean="0"/>
                        <a:t> </a:t>
                      </a:r>
                      <a:endParaRPr lang="es-CL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3343</a:t>
                      </a:r>
                      <a:endParaRPr lang="es-CL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Otorrinolaringología</a:t>
                      </a:r>
                      <a:endParaRPr lang="es-CL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1611</a:t>
                      </a:r>
                      <a:endParaRPr lang="es-CL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Cirugía General Adulto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1491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Gastroenterología</a:t>
                      </a:r>
                      <a:endParaRPr lang="es-CL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1257</a:t>
                      </a:r>
                      <a:endParaRPr lang="es-CL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Ginecología adulto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1305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Traumatología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1106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0" y="6518997"/>
            <a:ext cx="3439391" cy="25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939114" y="5128054"/>
            <a:ext cx="97247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u="sng" dirty="0" smtClean="0"/>
              <a:t>Antecedentes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dirty="0" smtClean="0"/>
              <a:t>En C.I.R.A anterior se realiza propuesta de definir en Mesa Técnica de Referencia y </a:t>
            </a:r>
            <a:r>
              <a:rPr lang="es-CL" dirty="0" err="1" smtClean="0"/>
              <a:t>Contrarreferencia</a:t>
            </a:r>
            <a:r>
              <a:rPr lang="es-CL" dirty="0" smtClean="0"/>
              <a:t> especialidades a intervenir y monitorear. </a:t>
            </a:r>
            <a:r>
              <a:rPr lang="es-CL" dirty="0" smtClean="0"/>
              <a:t> Se propone definir en reunión </a:t>
            </a:r>
            <a:r>
              <a:rPr lang="es-CL" dirty="0" err="1" smtClean="0"/>
              <a:t>Interfase</a:t>
            </a:r>
            <a:r>
              <a:rPr lang="es-CL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dirty="0" smtClean="0"/>
              <a:t>Se expone demanda en reunión </a:t>
            </a:r>
            <a:r>
              <a:rPr lang="es-CL" dirty="0" err="1" smtClean="0"/>
              <a:t>interfase</a:t>
            </a:r>
            <a:r>
              <a:rPr lang="es-CL" dirty="0"/>
              <a:t> </a:t>
            </a:r>
            <a:r>
              <a:rPr lang="es-CL" dirty="0" smtClean="0"/>
              <a:t>de la Red.</a:t>
            </a:r>
            <a:endParaRPr lang="es-CL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dirty="0" smtClean="0"/>
              <a:t>Intervención 2 especialidades: Oftalmología y Gastroenterología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1603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ESTRATEGIAS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983692"/>
            <a:ext cx="10902951" cy="4525962"/>
          </a:xfrm>
        </p:spPr>
        <p:txBody>
          <a:bodyPr/>
          <a:lstStyle/>
          <a:p>
            <a:pPr algn="just"/>
            <a:r>
              <a:rPr lang="es-CL" dirty="0" smtClean="0"/>
              <a:t>Monitoreo en Mesa Técnica mensual </a:t>
            </a:r>
            <a:r>
              <a:rPr lang="es-CL" dirty="0" smtClean="0"/>
              <a:t>de R y CR de </a:t>
            </a:r>
            <a:r>
              <a:rPr lang="es-CL" dirty="0" smtClean="0"/>
              <a:t>Interconsultas generadas en APS.</a:t>
            </a:r>
          </a:p>
          <a:p>
            <a:pPr algn="just"/>
            <a:r>
              <a:rPr lang="es-CL" dirty="0" smtClean="0"/>
              <a:t>Primera reunión </a:t>
            </a:r>
            <a:r>
              <a:rPr lang="es-CL" dirty="0" smtClean="0"/>
              <a:t>equipo Oftalmología. Acuerdo: Reunión bimensual con unidad de Oftalmología y </a:t>
            </a:r>
            <a:r>
              <a:rPr lang="es-CL" dirty="0" err="1" smtClean="0"/>
              <a:t>UAPOs</a:t>
            </a:r>
            <a:r>
              <a:rPr lang="es-CL" dirty="0" smtClean="0"/>
              <a:t> de la región</a:t>
            </a:r>
            <a:r>
              <a:rPr lang="es-CL" dirty="0" smtClean="0"/>
              <a:t>.</a:t>
            </a:r>
          </a:p>
          <a:p>
            <a:pPr algn="just"/>
            <a:r>
              <a:rPr lang="es-CL" dirty="0" smtClean="0"/>
              <a:t>Primera reunión equipo Gastroenterología. Acuerdo: diseñar planilla.</a:t>
            </a:r>
            <a:endParaRPr lang="es-CL" dirty="0" smtClean="0"/>
          </a:p>
          <a:p>
            <a:pPr algn="just"/>
            <a:r>
              <a:rPr lang="es-CL" dirty="0" smtClean="0"/>
              <a:t>Actualización de Protocolos de Referencia y </a:t>
            </a:r>
            <a:r>
              <a:rPr lang="es-CL" dirty="0" err="1" smtClean="0"/>
              <a:t>Contrarreferencia</a:t>
            </a:r>
            <a:r>
              <a:rPr lang="es-CL" dirty="0"/>
              <a:t> </a:t>
            </a:r>
            <a:r>
              <a:rPr lang="es-CL" dirty="0" smtClean="0"/>
              <a:t>priorizando especialidades</a:t>
            </a:r>
            <a:r>
              <a:rPr lang="es-CL" dirty="0" smtClean="0"/>
              <a:t>.</a:t>
            </a:r>
            <a:endParaRPr lang="es-CL" dirty="0" smtClean="0"/>
          </a:p>
          <a:p>
            <a:pPr algn="just"/>
            <a:r>
              <a:rPr lang="es-CL" dirty="0" smtClean="0"/>
              <a:t>Capacitación a Médicos APS.</a:t>
            </a:r>
          </a:p>
          <a:p>
            <a:pPr algn="just"/>
            <a:r>
              <a:rPr lang="es-CL" dirty="0" smtClean="0"/>
              <a:t>Modificación de Solicitud de examen de Colonoscopía y Endoscopía. </a:t>
            </a:r>
            <a:endParaRPr lang="es-CL" dirty="0"/>
          </a:p>
          <a:p>
            <a:pPr algn="just"/>
            <a:r>
              <a:rPr lang="es-CL" dirty="0" smtClean="0"/>
              <a:t>Registro en Planilla de APS de demanda a Procedimiento. </a:t>
            </a:r>
            <a:endParaRPr lang="es-CL" dirty="0"/>
          </a:p>
          <a:p>
            <a:pPr algn="just"/>
            <a:r>
              <a:rPr lang="es-CL" dirty="0" smtClean="0"/>
              <a:t>Registro en Planilla Hospital de </a:t>
            </a:r>
            <a:r>
              <a:rPr lang="es-CL" dirty="0" err="1" smtClean="0"/>
              <a:t>Contrarreferencia</a:t>
            </a:r>
            <a:r>
              <a:rPr lang="es-CL" dirty="0" smtClean="0"/>
              <a:t> a APS. </a:t>
            </a:r>
          </a:p>
          <a:p>
            <a:pPr algn="just"/>
            <a:r>
              <a:rPr lang="es-CL" dirty="0" smtClean="0"/>
              <a:t>Sistema informático con </a:t>
            </a:r>
            <a:r>
              <a:rPr lang="es-CL" dirty="0" err="1" smtClean="0"/>
              <a:t>interoperatibilidad</a:t>
            </a:r>
            <a:r>
              <a:rPr lang="es-CL" dirty="0" smtClean="0"/>
              <a:t>.</a:t>
            </a:r>
            <a:endParaRPr lang="es-CL" dirty="0"/>
          </a:p>
        </p:txBody>
      </p:sp>
      <p:sp>
        <p:nvSpPr>
          <p:cNvPr id="4" name="Rectángulo 3"/>
          <p:cNvSpPr/>
          <p:nvPr/>
        </p:nvSpPr>
        <p:spPr>
          <a:xfrm>
            <a:off x="0" y="6518997"/>
            <a:ext cx="3439391" cy="25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983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AVANCE SISTEMA INFORMÁTICO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Existe interoperabilidad entre sistema informático RAYEN y Hospital. </a:t>
            </a:r>
            <a:endParaRPr lang="es-CL" dirty="0"/>
          </a:p>
          <a:p>
            <a:r>
              <a:rPr lang="es-CL" dirty="0" smtClean="0"/>
              <a:t>En proceso de i</a:t>
            </a:r>
            <a:r>
              <a:rPr lang="es-CL" dirty="0" smtClean="0"/>
              <a:t>mplementación de sistema de agendamiento de Hospital en nuevo sistema. </a:t>
            </a:r>
          </a:p>
          <a:p>
            <a:endParaRPr lang="es-CL" dirty="0"/>
          </a:p>
        </p:txBody>
      </p:sp>
      <p:sp>
        <p:nvSpPr>
          <p:cNvPr id="4" name="Rectángulo 3"/>
          <p:cNvSpPr/>
          <p:nvPr/>
        </p:nvSpPr>
        <p:spPr>
          <a:xfrm>
            <a:off x="0" y="6518997"/>
            <a:ext cx="3439391" cy="25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2715" y="2345559"/>
            <a:ext cx="6415885" cy="3915902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5531909" y="3431129"/>
            <a:ext cx="564091" cy="2843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6"/>
          <p:cNvSpPr/>
          <p:nvPr/>
        </p:nvSpPr>
        <p:spPr>
          <a:xfrm>
            <a:off x="6121400" y="3431129"/>
            <a:ext cx="1447800" cy="2843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918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 txBox="1">
            <a:spLocks/>
          </p:cNvSpPr>
          <p:nvPr/>
        </p:nvSpPr>
        <p:spPr bwMode="auto">
          <a:xfrm>
            <a:off x="1932112" y="1514501"/>
            <a:ext cx="8605142" cy="226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s-CR" sz="4400" b="1" dirty="0" smtClean="0">
                <a:solidFill>
                  <a:prstClr val="white"/>
                </a:solidFill>
                <a:latin typeface="Arial" pitchFamily="34" charset="0"/>
                <a:ea typeface="ヒラギノ角ゴ Pro W3" charset="-128"/>
              </a:rPr>
              <a:t>Referencia y Contra-referencia</a:t>
            </a:r>
            <a:endParaRPr lang="es-CR" sz="4400" b="1" dirty="0">
              <a:solidFill>
                <a:prstClr val="white"/>
              </a:solidFill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17411" name="Subtitle 2"/>
          <p:cNvSpPr txBox="1">
            <a:spLocks/>
          </p:cNvSpPr>
          <p:nvPr/>
        </p:nvSpPr>
        <p:spPr bwMode="auto">
          <a:xfrm>
            <a:off x="5034237" y="4506544"/>
            <a:ext cx="5976664" cy="189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es-ES_tradnl" altLang="es-CL" sz="2400" dirty="0" smtClean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Dr. Camilo Montaña Galleguillos</a:t>
            </a: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es-ES_tradnl" altLang="es-CL" sz="2400" dirty="0" smtClean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Medico Cirujano EDF</a:t>
            </a: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es-ES_tradnl" altLang="es-CL" sz="2000" dirty="0" smtClean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Referente “Referencia </a:t>
            </a:r>
            <a:r>
              <a:rPr lang="es-ES_tradnl" altLang="es-CL" sz="2000" dirty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y </a:t>
            </a:r>
            <a:r>
              <a:rPr lang="es-ES_tradnl" altLang="es-CL" sz="2000" dirty="0" smtClean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Contra-referencia”</a:t>
            </a:r>
            <a:endParaRPr lang="es-ES_tradnl" altLang="es-CL" sz="2000" dirty="0">
              <a:solidFill>
                <a:srgbClr val="FFFFFF"/>
              </a:solidFill>
              <a:latin typeface="Verdana" pitchFamily="34" charset="0"/>
              <a:ea typeface="ヒラギノ角ゴ Pro W3" charset="-128"/>
              <a:sym typeface="Verdana" pitchFamily="34" charset="0"/>
            </a:endParaRP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es-ES_tradnl" altLang="es-CL" sz="2000" dirty="0">
                <a:solidFill>
                  <a:srgbClr val="FFFFFF"/>
                </a:solidFill>
                <a:latin typeface="Verdana" pitchFamily="34" charset="0"/>
                <a:ea typeface="ヒラギノ角ゴ Pro W3" charset="-128"/>
                <a:sym typeface="Verdana" pitchFamily="34" charset="0"/>
              </a:rPr>
              <a:t>Servicio de Salud Iquique</a:t>
            </a: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endParaRPr lang="es-ES_tradnl" altLang="es-CL" sz="2400" dirty="0">
              <a:solidFill>
                <a:srgbClr val="FFFFFF"/>
              </a:solidFill>
              <a:latin typeface="Verdana" pitchFamily="34" charset="0"/>
              <a:ea typeface="ヒラギノ角ゴ Pro W3" charset="-128"/>
              <a:sym typeface="Verdana" pitchFamily="34" charset="0"/>
            </a:endParaRP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endParaRPr lang="en-US" altLang="es-CL" sz="2400" dirty="0">
              <a:solidFill>
                <a:srgbClr val="FFFFFF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65720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249</Words>
  <Application>Microsoft Office PowerPoint</Application>
  <PresentationFormat>Panorámica</PresentationFormat>
  <Paragraphs>49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Verdana</vt:lpstr>
      <vt:lpstr>ヒラギノ角ゴ Pro W3</vt:lpstr>
      <vt:lpstr>Office Theme</vt:lpstr>
      <vt:lpstr>1_Office Theme</vt:lpstr>
      <vt:lpstr>Presentación de PowerPoint</vt:lpstr>
      <vt:lpstr>Contenidos</vt:lpstr>
      <vt:lpstr>DEMANDA ATENCIÓN PRIMARIA </vt:lpstr>
      <vt:lpstr>DEMANDA ATENCIÓN PRIMARIA </vt:lpstr>
      <vt:lpstr>ESPECIALIDADES DE MAYOR DEMANDA</vt:lpstr>
      <vt:lpstr>ESTRATEGIAS </vt:lpstr>
      <vt:lpstr>AVANCE SISTEMA INFORMÁTICO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Equipo: MXL5421CYL</dc:creator>
  <cp:lastModifiedBy>MINSAL2</cp:lastModifiedBy>
  <cp:revision>74</cp:revision>
  <dcterms:created xsi:type="dcterms:W3CDTF">2018-12-18T13:06:19Z</dcterms:created>
  <dcterms:modified xsi:type="dcterms:W3CDTF">2020-03-02T11:24:39Z</dcterms:modified>
</cp:coreProperties>
</file>