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 id="2147483677" r:id="rId3"/>
  </p:sldMasterIdLst>
  <p:notesMasterIdLst>
    <p:notesMasterId r:id="rId16"/>
  </p:notesMasterIdLst>
  <p:handoutMasterIdLst>
    <p:handoutMasterId r:id="rId17"/>
  </p:handoutMasterIdLst>
  <p:sldIdLst>
    <p:sldId id="256" r:id="rId4"/>
    <p:sldId id="262" r:id="rId5"/>
    <p:sldId id="277" r:id="rId6"/>
    <p:sldId id="279" r:id="rId7"/>
    <p:sldId id="288" r:id="rId8"/>
    <p:sldId id="281" r:id="rId9"/>
    <p:sldId id="282" r:id="rId10"/>
    <p:sldId id="283" r:id="rId11"/>
    <p:sldId id="284" r:id="rId12"/>
    <p:sldId id="286" r:id="rId13"/>
    <p:sldId id="287" r:id="rId14"/>
    <p:sldId id="276" r:id="rId15"/>
  </p:sldIdLst>
  <p:sldSz cx="9144000" cy="6858000" type="screen4x3"/>
  <p:notesSz cx="6797675" cy="9926638"/>
  <p:embeddedFontLst>
    <p:embeddedFont>
      <p:font typeface="Verdana" panose="020B060403050404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529DAA-E04B-4E35-8B37-B05C15F6FEFA}">
  <a:tblStyle styleId="{9B529DAA-E04B-4E35-8B37-B05C15F6FE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94660"/>
  </p:normalViewPr>
  <p:slideViewPr>
    <p:cSldViewPr snapToGrid="0">
      <p:cViewPr varScale="1">
        <p:scale>
          <a:sx n="87" d="100"/>
          <a:sy n="87" d="100"/>
        </p:scale>
        <p:origin x="1488" y="90"/>
      </p:cViewPr>
      <p:guideLst>
        <p:guide orient="horz" pos="-4"/>
        <p:guide pos="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AF0CFCB-F8A3-4E41-9F08-8AEA698C56C7}" type="datetimeFigureOut">
              <a:rPr lang="es-CL" smtClean="0"/>
              <a:t>18-10-2018</a:t>
            </a:fld>
            <a:endParaRPr lang="es-CL"/>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896EE9-AA77-4030-AED5-B581A874DF8B}" type="slidenum">
              <a:rPr lang="es-CL" smtClean="0"/>
              <a:t>‹Nº›</a:t>
            </a:fld>
            <a:endParaRPr lang="es-CL"/>
          </a:p>
        </p:txBody>
      </p:sp>
    </p:spTree>
    <p:extLst>
      <p:ext uri="{BB962C8B-B14F-4D97-AF65-F5344CB8AC3E}">
        <p14:creationId xmlns:p14="http://schemas.microsoft.com/office/powerpoint/2010/main" val="2464317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50443" y="0"/>
            <a:ext cx="2945659" cy="496332"/>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4"/>
            <a:ext cx="2945659" cy="49633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34490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Shape 164"/>
          <p:cNvSpPr txBox="1">
            <a:spLocks noGrp="1"/>
          </p:cNvSpPr>
          <p:nvPr>
            <p:ph type="body" idx="1"/>
          </p:nvPr>
        </p:nvSpPr>
        <p:spPr>
          <a:xfrm>
            <a:off x="679768" y="4715153"/>
            <a:ext cx="5438140" cy="446698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701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2" name="Shape 2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3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2" name="Shape 2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97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4</a:t>
            </a:fld>
            <a:endParaRPr lang="es-E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020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4" name="Shape 414"/>
          <p:cNvSpPr txBox="1">
            <a:spLocks noGrp="1"/>
          </p:cNvSpPr>
          <p:nvPr>
            <p:ph type="body" idx="1"/>
          </p:nvPr>
        </p:nvSpPr>
        <p:spPr>
          <a:xfrm>
            <a:off x="679768" y="4715153"/>
            <a:ext cx="5438140" cy="446698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15" name="Shape 415"/>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a:solidFill>
                  <a:srgbClr val="000000"/>
                </a:solidFill>
                <a:latin typeface="Calibri"/>
                <a:ea typeface="Calibri"/>
                <a:cs typeface="Calibri"/>
                <a:sym typeface="Calibri"/>
              </a:rPr>
              <a:t>12</a:t>
            </a:fld>
            <a:endParaRPr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125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525713"/>
            <a:ext cx="64770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63" name="Shape 6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4" name="Shape 6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8" name="Shape 6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9" name="Shape 6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72" name="Shape 72"/>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76" name="Shape 7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79" name="Shape 7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0" name="Shape 80"/>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3" name="Shape 8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525713"/>
            <a:ext cx="64770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86" name="Shape 8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8" name="Shape 8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9" name="Shape 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92" name="Shape 9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94" name="Shape 9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95" name="Shape 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52400" y="152400"/>
            <a:ext cx="81645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107" name="Shape 107"/>
          <p:cNvSpPr txBox="1">
            <a:spLocks noGrp="1"/>
          </p:cNvSpPr>
          <p:nvPr>
            <p:ph type="body" idx="1"/>
          </p:nvPr>
        </p:nvSpPr>
        <p:spPr>
          <a:xfrm>
            <a:off x="152400" y="1477963"/>
            <a:ext cx="81771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183313" y="6527800"/>
            <a:ext cx="21336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898989"/>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rot="5400000">
            <a:off x="4122750" y="2171688"/>
            <a:ext cx="5851500" cy="20574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160" name="Shape 160"/>
          <p:cNvSpPr txBox="1">
            <a:spLocks noGrp="1"/>
          </p:cNvSpPr>
          <p:nvPr>
            <p:ph type="body" idx="1"/>
          </p:nvPr>
        </p:nvSpPr>
        <p:spPr>
          <a:xfrm rot="5400000">
            <a:off x="236550" y="495288"/>
            <a:ext cx="5851500" cy="54102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ldNum" idx="12"/>
          </p:nvPr>
        </p:nvSpPr>
        <p:spPr>
          <a:xfrm>
            <a:off x="6183313" y="6527800"/>
            <a:ext cx="21336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98989"/>
                </a:solidFill>
                <a:latin typeface="Verdana"/>
                <a:ea typeface="Verdana"/>
                <a:cs typeface="Verdana"/>
                <a:sym typeface="Verdana"/>
              </a:defRPr>
            </a:lvl1pPr>
            <a:lvl2pPr marL="0" marR="0" lvl="1" indent="0" algn="r" rtl="0">
              <a:spcBef>
                <a:spcPts val="0"/>
              </a:spcBef>
              <a:spcAft>
                <a:spcPts val="0"/>
              </a:spcAft>
              <a:buNone/>
              <a:defRPr sz="1000">
                <a:solidFill>
                  <a:srgbClr val="898989"/>
                </a:solidFill>
                <a:latin typeface="Verdana"/>
                <a:ea typeface="Verdana"/>
                <a:cs typeface="Verdana"/>
                <a:sym typeface="Verdana"/>
              </a:defRPr>
            </a:lvl2pPr>
            <a:lvl3pPr marL="0" marR="0" lvl="2" indent="0" algn="r" rtl="0">
              <a:spcBef>
                <a:spcPts val="0"/>
              </a:spcBef>
              <a:spcAft>
                <a:spcPts val="0"/>
              </a:spcAft>
              <a:buNone/>
              <a:defRPr sz="1000">
                <a:solidFill>
                  <a:srgbClr val="898989"/>
                </a:solidFill>
                <a:latin typeface="Verdana"/>
                <a:ea typeface="Verdana"/>
                <a:cs typeface="Verdana"/>
                <a:sym typeface="Verdana"/>
              </a:defRPr>
            </a:lvl3pPr>
            <a:lvl4pPr marL="0" marR="0" lvl="3" indent="0" algn="r" rtl="0">
              <a:spcBef>
                <a:spcPts val="0"/>
              </a:spcBef>
              <a:spcAft>
                <a:spcPts val="0"/>
              </a:spcAft>
              <a:buNone/>
              <a:defRPr sz="1000">
                <a:solidFill>
                  <a:srgbClr val="898989"/>
                </a:solidFill>
                <a:latin typeface="Verdana"/>
                <a:ea typeface="Verdana"/>
                <a:cs typeface="Verdana"/>
                <a:sym typeface="Verdana"/>
              </a:defRPr>
            </a:lvl4pPr>
            <a:lvl5pPr marL="0" marR="0" lvl="4" indent="0" algn="r" rtl="0">
              <a:spcBef>
                <a:spcPts val="0"/>
              </a:spcBef>
              <a:spcAft>
                <a:spcPts val="0"/>
              </a:spcAft>
              <a:buNone/>
              <a:defRPr sz="1000">
                <a:solidFill>
                  <a:srgbClr val="898989"/>
                </a:solidFill>
                <a:latin typeface="Verdana"/>
                <a:ea typeface="Verdana"/>
                <a:cs typeface="Verdana"/>
                <a:sym typeface="Verdana"/>
              </a:defRPr>
            </a:lvl5pPr>
            <a:lvl6pPr marL="0" marR="0" lvl="5" indent="0" algn="r" rtl="0">
              <a:spcBef>
                <a:spcPts val="0"/>
              </a:spcBef>
              <a:spcAft>
                <a:spcPts val="0"/>
              </a:spcAft>
              <a:buNone/>
              <a:defRPr sz="1000">
                <a:solidFill>
                  <a:srgbClr val="898989"/>
                </a:solidFill>
                <a:latin typeface="Verdana"/>
                <a:ea typeface="Verdana"/>
                <a:cs typeface="Verdana"/>
                <a:sym typeface="Verdana"/>
              </a:defRPr>
            </a:lvl6pPr>
            <a:lvl7pPr marL="0" marR="0" lvl="6" indent="0" algn="r" rtl="0">
              <a:spcBef>
                <a:spcPts val="0"/>
              </a:spcBef>
              <a:spcAft>
                <a:spcPts val="0"/>
              </a:spcAft>
              <a:buNone/>
              <a:defRPr sz="1000">
                <a:solidFill>
                  <a:srgbClr val="898989"/>
                </a:solidFill>
                <a:latin typeface="Verdana"/>
                <a:ea typeface="Verdana"/>
                <a:cs typeface="Verdana"/>
                <a:sym typeface="Verdana"/>
              </a:defRPr>
            </a:lvl7pPr>
            <a:lvl8pPr marL="0" marR="0" lvl="7" indent="0" algn="r" rtl="0">
              <a:spcBef>
                <a:spcPts val="0"/>
              </a:spcBef>
              <a:spcAft>
                <a:spcPts val="0"/>
              </a:spcAft>
              <a:buNone/>
              <a:defRPr sz="1000">
                <a:solidFill>
                  <a:srgbClr val="898989"/>
                </a:solidFill>
                <a:latin typeface="Verdana"/>
                <a:ea typeface="Verdana"/>
                <a:cs typeface="Verdana"/>
                <a:sym typeface="Verdana"/>
              </a:defRPr>
            </a:lvl8pPr>
            <a:lvl9pPr marL="0" marR="0" lvl="8" indent="0" algn="r" rtl="0">
              <a:spcBef>
                <a:spcPts val="0"/>
              </a:spcBef>
              <a:spcAft>
                <a:spcPts val="0"/>
              </a:spcAft>
              <a:buNone/>
              <a:defRPr sz="1000">
                <a:solidFill>
                  <a:srgbClr val="898989"/>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29" name="Shape 2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1" name="Shape 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2" name="Shape 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525713"/>
            <a:ext cx="64770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35" name="Shape 3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41" name="Shape 41"/>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525713"/>
            <a:ext cx="64770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47" name="Shape 47"/>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525713"/>
            <a:ext cx="64770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
        <p:nvSpPr>
          <p:cNvPr id="54" name="Shape 54"/>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9" name="Shape 5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0" name="Shape 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Shape 9"/>
        <p:cNvGrpSpPr/>
        <p:nvPr/>
      </p:nvGrpSpPr>
      <p:grpSpPr>
        <a:xfrm>
          <a:off x="0" y="0"/>
          <a:ext cx="0" cy="0"/>
          <a:chOff x="0" y="0"/>
          <a:chExt cx="0" cy="0"/>
        </a:xfrm>
      </p:grpSpPr>
      <p:sp>
        <p:nvSpPr>
          <p:cNvPr id="10" name="Shape 10"/>
          <p:cNvSpPr/>
          <p:nvPr/>
        </p:nvSpPr>
        <p:spPr>
          <a:xfrm>
            <a:off x="533400" y="3333750"/>
            <a:ext cx="1033500" cy="3524100"/>
          </a:xfrm>
          <a:prstGeom prst="rect">
            <a:avLst/>
          </a:prstGeom>
          <a:solidFill>
            <a:srgbClr val="006CB7"/>
          </a:solidFill>
          <a:ln>
            <a:noFill/>
          </a:ln>
          <a:effectLst>
            <a:outerShdw dist="38100" dir="12899965"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 name="Shape 11"/>
          <p:cNvSpPr/>
          <p:nvPr/>
        </p:nvSpPr>
        <p:spPr>
          <a:xfrm>
            <a:off x="1566863" y="3333750"/>
            <a:ext cx="1481100" cy="3524100"/>
          </a:xfrm>
          <a:prstGeom prst="rect">
            <a:avLst/>
          </a:prstGeom>
          <a:solidFill>
            <a:srgbClr val="EF4144"/>
          </a:solidFill>
          <a:ln>
            <a:noFill/>
          </a:ln>
          <a:effectLst>
            <a:outerShdw dist="38100" dir="12899965"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2" name="Shape 12"/>
          <p:cNvPicPr preferRelativeResize="0"/>
          <p:nvPr/>
        </p:nvPicPr>
        <p:blipFill rotWithShape="1">
          <a:blip r:embed="rId6">
            <a:alphaModFix/>
          </a:blip>
          <a:srcRect/>
          <a:stretch/>
        </p:blipFill>
        <p:spPr>
          <a:xfrm>
            <a:off x="647700" y="3452813"/>
            <a:ext cx="803275" cy="585787"/>
          </a:xfrm>
          <a:prstGeom prst="rect">
            <a:avLst/>
          </a:prstGeom>
          <a:noFill/>
          <a:ln>
            <a:noFill/>
          </a:ln>
        </p:spPr>
      </p:pic>
      <p:sp>
        <p:nvSpPr>
          <p:cNvPr id="13" name="Shape 13"/>
          <p:cNvSpPr/>
          <p:nvPr/>
        </p:nvSpPr>
        <p:spPr>
          <a:xfrm>
            <a:off x="533400" y="0"/>
            <a:ext cx="1033500" cy="1371600"/>
          </a:xfrm>
          <a:prstGeom prst="rect">
            <a:avLst/>
          </a:prstGeom>
          <a:solidFill>
            <a:srgbClr val="006CB7"/>
          </a:solidFill>
          <a:ln>
            <a:noFill/>
          </a:ln>
          <a:effectLst>
            <a:outerShdw dist="38100" dir="2700000"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 name="Shape 14"/>
          <p:cNvSpPr/>
          <p:nvPr/>
        </p:nvSpPr>
        <p:spPr>
          <a:xfrm>
            <a:off x="1566863" y="0"/>
            <a:ext cx="1481100" cy="1371600"/>
          </a:xfrm>
          <a:prstGeom prst="rect">
            <a:avLst/>
          </a:prstGeom>
          <a:solidFill>
            <a:srgbClr val="EF4144"/>
          </a:solidFill>
          <a:ln>
            <a:noFill/>
          </a:ln>
          <a:effectLst>
            <a:outerShdw dist="38100" dir="2700000"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 name="Shape 15" descr="/Users/CDEB/Pictures/1.png"/>
          <p:cNvPicPr preferRelativeResize="0"/>
          <p:nvPr/>
        </p:nvPicPr>
        <p:blipFill rotWithShape="1">
          <a:blip r:embed="rId7">
            <a:alphaModFix/>
          </a:blip>
          <a:srcRect/>
          <a:stretch/>
        </p:blipFill>
        <p:spPr>
          <a:xfrm>
            <a:off x="1566863" y="3430588"/>
            <a:ext cx="1384300" cy="523875"/>
          </a:xfrm>
          <a:prstGeom prst="rect">
            <a:avLst/>
          </a:prstGeom>
          <a:noFill/>
          <a:ln>
            <a:noFill/>
          </a:ln>
        </p:spPr>
      </p:pic>
      <p:pic>
        <p:nvPicPr>
          <p:cNvPr id="16" name="Shape 16" descr="/Users/CDEB/Pictures/3.png"/>
          <p:cNvPicPr preferRelativeResize="0"/>
          <p:nvPr/>
        </p:nvPicPr>
        <p:blipFill rotWithShape="1">
          <a:blip r:embed="rId8">
            <a:alphaModFix/>
          </a:blip>
          <a:srcRect/>
          <a:stretch/>
        </p:blipFill>
        <p:spPr>
          <a:xfrm>
            <a:off x="1566863" y="6400800"/>
            <a:ext cx="2071687" cy="298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Shape 22"/>
          <p:cNvSpPr/>
          <p:nvPr/>
        </p:nvSpPr>
        <p:spPr>
          <a:xfrm>
            <a:off x="7153275" y="0"/>
            <a:ext cx="1990800" cy="6629400"/>
          </a:xfrm>
          <a:prstGeom prst="rect">
            <a:avLst/>
          </a:prstGeom>
          <a:solidFill>
            <a:schemeClr val="lt1"/>
          </a:solidFill>
          <a:ln>
            <a:noFill/>
          </a:ln>
          <a:effectLst>
            <a:outerShdw dist="38100" dir="5640026"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FF"/>
              </a:solidFill>
              <a:latin typeface="Calibri"/>
              <a:ea typeface="Calibri"/>
              <a:cs typeface="Calibri"/>
              <a:sym typeface="Calibri"/>
            </a:endParaRPr>
          </a:p>
        </p:txBody>
      </p:sp>
      <p:pic>
        <p:nvPicPr>
          <p:cNvPr id="23" name="Shape 23" descr="/Users/CDEB/Desktop/logoMINSAL.jpg"/>
          <p:cNvPicPr preferRelativeResize="0"/>
          <p:nvPr/>
        </p:nvPicPr>
        <p:blipFill rotWithShape="1">
          <a:blip r:embed="rId13">
            <a:alphaModFix/>
          </a:blip>
          <a:srcRect/>
          <a:stretch/>
        </p:blipFill>
        <p:spPr>
          <a:xfrm>
            <a:off x="7153275" y="2286000"/>
            <a:ext cx="1990725" cy="1816100"/>
          </a:xfrm>
          <a:prstGeom prst="rect">
            <a:avLst/>
          </a:prstGeom>
          <a:noFill/>
          <a:ln>
            <a:noFill/>
          </a:ln>
        </p:spPr>
      </p:pic>
      <p:sp>
        <p:nvSpPr>
          <p:cNvPr id="24" name="Shape 24"/>
          <p:cNvSpPr/>
          <p:nvPr/>
        </p:nvSpPr>
        <p:spPr>
          <a:xfrm>
            <a:off x="0" y="6629400"/>
            <a:ext cx="9144000" cy="228600"/>
          </a:xfrm>
          <a:prstGeom prst="rect">
            <a:avLst/>
          </a:prstGeom>
          <a:solidFill>
            <a:srgbClr val="EF41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FF"/>
              </a:solidFill>
              <a:latin typeface="Arial"/>
              <a:ea typeface="Arial"/>
              <a:cs typeface="Arial"/>
              <a:sym typeface="Arial"/>
            </a:endParaRPr>
          </a:p>
        </p:txBody>
      </p:sp>
      <p:sp>
        <p:nvSpPr>
          <p:cNvPr id="25" name="Shape 25"/>
          <p:cNvSpPr/>
          <p:nvPr/>
        </p:nvSpPr>
        <p:spPr>
          <a:xfrm>
            <a:off x="4763" y="0"/>
            <a:ext cx="7148400" cy="6629400"/>
          </a:xfrm>
          <a:prstGeom prst="rect">
            <a:avLst/>
          </a:prstGeom>
          <a:solidFill>
            <a:srgbClr val="006CB7"/>
          </a:solidFill>
          <a:ln>
            <a:noFill/>
          </a:ln>
          <a:effectLst>
            <a:outerShdw dist="38100" dir="3779989" algn="br" rotWithShape="0">
              <a:srgbClr val="808080">
                <a:alpha val="698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FF"/>
              </a:solidFill>
              <a:latin typeface="Calibri"/>
              <a:ea typeface="Calibri"/>
              <a:cs typeface="Calibri"/>
              <a:sym typeface="Calibri"/>
            </a:endParaRPr>
          </a:p>
        </p:txBody>
      </p:sp>
      <p:sp>
        <p:nvSpPr>
          <p:cNvPr id="26" name="Shape 26"/>
          <p:cNvSpPr txBox="1">
            <a:spLocks noGrp="1"/>
          </p:cNvSpPr>
          <p:nvPr>
            <p:ph type="title"/>
          </p:nvPr>
        </p:nvSpPr>
        <p:spPr>
          <a:xfrm>
            <a:off x="457200" y="2525713"/>
            <a:ext cx="64770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4400" b="1"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52400" y="152400"/>
            <a:ext cx="81645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98" name="Shape 98"/>
          <p:cNvSpPr txBox="1">
            <a:spLocks noGrp="1"/>
          </p:cNvSpPr>
          <p:nvPr>
            <p:ph type="body" idx="1"/>
          </p:nvPr>
        </p:nvSpPr>
        <p:spPr>
          <a:xfrm>
            <a:off x="152400" y="1477963"/>
            <a:ext cx="81771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183313" y="6527800"/>
            <a:ext cx="21336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898989"/>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s-ES"/>
              <a:t>‹Nº›</a:t>
            </a:fld>
            <a:endParaRPr dirty="0"/>
          </a:p>
        </p:txBody>
      </p:sp>
      <p:sp>
        <p:nvSpPr>
          <p:cNvPr id="100" name="Shape 100"/>
          <p:cNvSpPr/>
          <p:nvPr/>
        </p:nvSpPr>
        <p:spPr>
          <a:xfrm>
            <a:off x="8413750" y="-6350"/>
            <a:ext cx="284100" cy="866700"/>
          </a:xfrm>
          <a:prstGeom prst="rect">
            <a:avLst/>
          </a:prstGeom>
          <a:solidFill>
            <a:srgbClr val="006CB7"/>
          </a:solidFill>
          <a:ln>
            <a:noFill/>
          </a:ln>
          <a:effectLst>
            <a:outerShdw dist="38100" dir="2700000"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 name="Shape 101"/>
          <p:cNvSpPr/>
          <p:nvPr/>
        </p:nvSpPr>
        <p:spPr>
          <a:xfrm>
            <a:off x="8697913" y="0"/>
            <a:ext cx="347700" cy="860400"/>
          </a:xfrm>
          <a:prstGeom prst="rect">
            <a:avLst/>
          </a:prstGeom>
          <a:solidFill>
            <a:srgbClr val="EF4144"/>
          </a:solidFill>
          <a:ln>
            <a:noFill/>
          </a:ln>
          <a:effectLst>
            <a:outerShdw dist="38100" dir="2700000"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 name="Shape 102"/>
          <p:cNvSpPr/>
          <p:nvPr/>
        </p:nvSpPr>
        <p:spPr>
          <a:xfrm>
            <a:off x="8413750" y="6400800"/>
            <a:ext cx="284100" cy="457200"/>
          </a:xfrm>
          <a:prstGeom prst="rect">
            <a:avLst/>
          </a:prstGeom>
          <a:solidFill>
            <a:srgbClr val="006CB7"/>
          </a:solidFill>
          <a:ln>
            <a:noFill/>
          </a:ln>
          <a:effectLst>
            <a:outerShdw dist="38100" dir="12899965"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 name="Shape 103"/>
          <p:cNvSpPr/>
          <p:nvPr/>
        </p:nvSpPr>
        <p:spPr>
          <a:xfrm>
            <a:off x="8697913" y="6400800"/>
            <a:ext cx="347700" cy="457200"/>
          </a:xfrm>
          <a:prstGeom prst="rect">
            <a:avLst/>
          </a:prstGeom>
          <a:solidFill>
            <a:srgbClr val="EF4144"/>
          </a:solidFill>
          <a:ln>
            <a:noFill/>
          </a:ln>
          <a:effectLst>
            <a:outerShdw dist="38100" dir="12899965"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 name="Shape 104"/>
          <p:cNvSpPr txBox="1"/>
          <p:nvPr/>
        </p:nvSpPr>
        <p:spPr>
          <a:xfrm>
            <a:off x="133350" y="6494463"/>
            <a:ext cx="2762400" cy="2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000" b="0" i="0" u="none" strike="noStrike" cap="none" dirty="0">
                <a:solidFill>
                  <a:srgbClr val="7F7F7F"/>
                </a:solidFill>
                <a:latin typeface="Verdana"/>
                <a:ea typeface="Verdana"/>
                <a:cs typeface="Verdana"/>
                <a:sym typeface="Verdana"/>
              </a:rPr>
              <a:t>Gobierno de Chile / Ministerio de Salud</a:t>
            </a:r>
            <a:endParaRPr dirty="0"/>
          </a:p>
        </p:txBody>
      </p:sp>
    </p:spTree>
  </p:cSld>
  <p:clrMap bg1="lt1" tx1="dk1" bg2="dk2" tx2="lt2" accent1="accent1" accent2="accent2" accent3="accent3" accent4="accent4" accent5="accent5" accent6="accent6" hlink="hlink" folHlink="folHlink"/>
  <p:sldLayoutIdLst>
    <p:sldLayoutId id="2147483663" r:id="rId1"/>
    <p:sldLayoutId id="214748367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0" y="1863059"/>
            <a:ext cx="8802688" cy="15049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700" b="1" dirty="0" smtClean="0">
                <a:solidFill>
                  <a:srgbClr val="FFFFFF"/>
                </a:solidFill>
                <a:latin typeface="+mj-lt"/>
                <a:ea typeface="Verdana"/>
                <a:cs typeface="Verdana"/>
                <a:sym typeface="Verdana"/>
              </a:rPr>
              <a:t>PROTOCOLO RESOLUTIVO EN RED </a:t>
            </a:r>
          </a:p>
          <a:p>
            <a:pPr marL="0" marR="0" lvl="0" indent="0" algn="ctr" rtl="0">
              <a:spcBef>
                <a:spcPts val="0"/>
              </a:spcBef>
              <a:spcAft>
                <a:spcPts val="0"/>
              </a:spcAft>
              <a:buNone/>
            </a:pPr>
            <a:r>
              <a:rPr lang="es-ES" sz="2700" b="1" dirty="0" smtClean="0">
                <a:solidFill>
                  <a:srgbClr val="FFFFFF"/>
                </a:solidFill>
                <a:latin typeface="+mj-lt"/>
                <a:ea typeface="Verdana"/>
                <a:cs typeface="Verdana"/>
                <a:sym typeface="Verdana"/>
              </a:rPr>
              <a:t>ACCIDENTE CEREBRO VASCULAR.</a:t>
            </a:r>
            <a:endParaRPr sz="2700" b="1" i="0" u="none" strike="noStrike" cap="none" dirty="0">
              <a:solidFill>
                <a:srgbClr val="FFFFFF"/>
              </a:solidFill>
              <a:latin typeface="+mj-lt"/>
              <a:ea typeface="Verdana"/>
              <a:cs typeface="Verdana"/>
              <a:sym typeface="Verdana"/>
            </a:endParaRPr>
          </a:p>
        </p:txBody>
      </p:sp>
      <p:sp>
        <p:nvSpPr>
          <p:cNvPr id="168" name="Shape 168"/>
          <p:cNvSpPr txBox="1"/>
          <p:nvPr/>
        </p:nvSpPr>
        <p:spPr>
          <a:xfrm>
            <a:off x="457200" y="2667000"/>
            <a:ext cx="7772400" cy="60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endParaRPr sz="2400" b="0" i="0" u="none" strike="noStrike" cap="none" dirty="0">
              <a:solidFill>
                <a:srgbClr val="FFFFFF"/>
              </a:solidFill>
              <a:latin typeface="Verdana"/>
              <a:ea typeface="Verdana"/>
              <a:cs typeface="Verdana"/>
              <a:sym typeface="Verdana"/>
            </a:endParaRPr>
          </a:p>
          <a:p>
            <a:pPr marL="0" marR="0" lvl="0" indent="0" algn="l" rtl="0">
              <a:spcBef>
                <a:spcPts val="480"/>
              </a:spcBef>
              <a:spcAft>
                <a:spcPts val="0"/>
              </a:spcAft>
              <a:buClr>
                <a:schemeClr val="lt1"/>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69" name="Shape 169"/>
          <p:cNvSpPr txBox="1"/>
          <p:nvPr/>
        </p:nvSpPr>
        <p:spPr>
          <a:xfrm>
            <a:off x="3038838" y="4977172"/>
            <a:ext cx="6120172" cy="1224136"/>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lt1"/>
              </a:buClr>
              <a:buSzPts val="1800"/>
              <a:buFont typeface="Arial"/>
              <a:buNone/>
            </a:pPr>
            <a:r>
              <a:rPr lang="es-CL" sz="1800" dirty="0" smtClean="0">
                <a:solidFill>
                  <a:srgbClr val="FFFFFF"/>
                </a:solidFill>
                <a:latin typeface="Verdana"/>
                <a:ea typeface="Verdana"/>
                <a:cs typeface="Verdana"/>
                <a:sym typeface="Verdana"/>
              </a:rPr>
              <a:t>Servicio de Salud Iquique.</a:t>
            </a:r>
          </a:p>
          <a:p>
            <a:pPr marL="0" marR="0" lvl="0" indent="0" algn="l" rtl="0">
              <a:spcBef>
                <a:spcPts val="360"/>
              </a:spcBef>
              <a:spcAft>
                <a:spcPts val="0"/>
              </a:spcAft>
              <a:buClr>
                <a:schemeClr val="lt1"/>
              </a:buClr>
              <a:buSzPts val="1800"/>
              <a:buFont typeface="Arial"/>
              <a:buNone/>
            </a:pPr>
            <a:r>
              <a:rPr lang="es-CL" sz="1800" b="0" i="0" u="none" strike="noStrike" cap="none" dirty="0" smtClean="0">
                <a:solidFill>
                  <a:srgbClr val="FFFFFF"/>
                </a:solidFill>
                <a:latin typeface="Verdana"/>
                <a:ea typeface="Verdana"/>
                <a:cs typeface="Verdana"/>
                <a:sym typeface="Verdana"/>
              </a:rPr>
              <a:t>Octubre 2018</a:t>
            </a:r>
            <a:endParaRPr sz="1800" b="0" i="0" u="none" strike="noStrike" cap="none" dirty="0">
              <a:solidFill>
                <a:srgbClr val="FFFFFF"/>
              </a:solidFill>
              <a:latin typeface="Verdana"/>
              <a:ea typeface="Verdana"/>
              <a:cs typeface="Verdana"/>
              <a:sym typeface="Verdana"/>
            </a:endParaRPr>
          </a:p>
          <a:p>
            <a:pPr marL="0" marR="0" lvl="0" indent="0" algn="l" rtl="0">
              <a:spcBef>
                <a:spcPts val="360"/>
              </a:spcBef>
              <a:spcAft>
                <a:spcPts val="0"/>
              </a:spcAft>
              <a:buClr>
                <a:srgbClr val="FFFFFF"/>
              </a:buClr>
              <a:buSzPts val="1800"/>
              <a:buFont typeface="Arial"/>
              <a:buNone/>
            </a:pPr>
            <a:r>
              <a:rPr lang="es-ES" sz="1800" b="0" i="0" u="none" strike="noStrike" cap="none" dirty="0">
                <a:solidFill>
                  <a:srgbClr val="FFFFFF"/>
                </a:solidFill>
                <a:latin typeface="Verdana"/>
                <a:ea typeface="Verdana"/>
                <a:cs typeface="Verdana"/>
                <a:sym typeface="Verdana"/>
              </a:rPr>
              <a:t> </a:t>
            </a:r>
            <a:endParaRPr dirty="0"/>
          </a:p>
          <a:p>
            <a:pPr marL="0" marR="0" lvl="0" indent="0" algn="l" rtl="0">
              <a:spcBef>
                <a:spcPts val="360"/>
              </a:spcBef>
              <a:spcAft>
                <a:spcPts val="0"/>
              </a:spcAft>
              <a:buClr>
                <a:schemeClr val="lt1"/>
              </a:buClr>
              <a:buSzPts val="1800"/>
              <a:buFont typeface="Arial"/>
              <a:buNone/>
            </a:pPr>
            <a:endParaRPr sz="1800" b="0" i="0" u="none" strike="noStrike" cap="none" dirty="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10</a:t>
            </a:fld>
            <a:endParaRPr lang="es-ES" dirty="0"/>
          </a:p>
        </p:txBody>
      </p:sp>
      <p:sp>
        <p:nvSpPr>
          <p:cNvPr id="7" name="Título 6"/>
          <p:cNvSpPr>
            <a:spLocks noGrp="1"/>
          </p:cNvSpPr>
          <p:nvPr>
            <p:ph type="title"/>
          </p:nvPr>
        </p:nvSpPr>
        <p:spPr/>
        <p:txBody>
          <a:bodyPr/>
          <a:lstStyle/>
          <a:p>
            <a:endParaRPr lang="es-CL"/>
          </a:p>
        </p:txBody>
      </p:sp>
      <p:sp>
        <p:nvSpPr>
          <p:cNvPr id="8" name="Marcador de texto 7"/>
          <p:cNvSpPr>
            <a:spLocks noGrp="1"/>
          </p:cNvSpPr>
          <p:nvPr>
            <p:ph type="body" idx="1"/>
          </p:nvPr>
        </p:nvSpPr>
        <p:spPr/>
        <p:txBody>
          <a:bodyPr/>
          <a:lstStyle/>
          <a:p>
            <a:endParaRPr lang="es-CL" dirty="0"/>
          </a:p>
        </p:txBody>
      </p:sp>
      <p:pic>
        <p:nvPicPr>
          <p:cNvPr id="12" name="Imagen 11"/>
          <p:cNvPicPr>
            <a:picLocks noChangeAspect="1"/>
          </p:cNvPicPr>
          <p:nvPr/>
        </p:nvPicPr>
        <p:blipFill rotWithShape="1">
          <a:blip r:embed="rId2"/>
          <a:srcRect l="29552" t="12036" r="30798" b="7605"/>
          <a:stretch/>
        </p:blipFill>
        <p:spPr>
          <a:xfrm>
            <a:off x="1795749" y="77041"/>
            <a:ext cx="5398265" cy="6368915"/>
          </a:xfrm>
          <a:prstGeom prst="rect">
            <a:avLst/>
          </a:prstGeom>
        </p:spPr>
      </p:pic>
    </p:spTree>
    <p:extLst>
      <p:ext uri="{BB962C8B-B14F-4D97-AF65-F5344CB8AC3E}">
        <p14:creationId xmlns:p14="http://schemas.microsoft.com/office/powerpoint/2010/main" val="357257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just"/>
            <a:r>
              <a:rPr lang="es-CL" dirty="0" smtClean="0"/>
              <a:t>RECORDAR QUE EL PROTOCOLO SE ENCUENTRA DISPONIBLE EN PAGINA DEL SERVICIO DE SALUD IQUIQUE</a:t>
            </a:r>
            <a:endParaRPr lang="es-CL" dirty="0"/>
          </a:p>
        </p:txBody>
      </p:sp>
      <p:grpSp>
        <p:nvGrpSpPr>
          <p:cNvPr id="15" name="Grupo 14"/>
          <p:cNvGrpSpPr/>
          <p:nvPr/>
        </p:nvGrpSpPr>
        <p:grpSpPr>
          <a:xfrm>
            <a:off x="1961409" y="2102534"/>
            <a:ext cx="5562165" cy="3549316"/>
            <a:chOff x="372738" y="1597441"/>
            <a:chExt cx="3651060" cy="2776252"/>
          </a:xfrm>
        </p:grpSpPr>
        <p:pic>
          <p:nvPicPr>
            <p:cNvPr id="7" name="Imagen 6"/>
            <p:cNvPicPr>
              <a:picLocks noChangeAspect="1"/>
            </p:cNvPicPr>
            <p:nvPr/>
          </p:nvPicPr>
          <p:blipFill rotWithShape="1">
            <a:blip r:embed="rId2"/>
            <a:srcRect l="19518" t="11391" r="19639" b="6360"/>
            <a:stretch/>
          </p:blipFill>
          <p:spPr>
            <a:xfrm>
              <a:off x="372738" y="1597441"/>
              <a:ext cx="3651060" cy="2776252"/>
            </a:xfrm>
            <a:prstGeom prst="rect">
              <a:avLst/>
            </a:prstGeom>
          </p:spPr>
        </p:pic>
        <p:sp>
          <p:nvSpPr>
            <p:cNvPr id="11" name="Elipse 10"/>
            <p:cNvSpPr/>
            <p:nvPr/>
          </p:nvSpPr>
          <p:spPr>
            <a:xfrm>
              <a:off x="1698171" y="2151017"/>
              <a:ext cx="500097" cy="1219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grpSp>
      <p:grpSp>
        <p:nvGrpSpPr>
          <p:cNvPr id="16" name="Grupo 15"/>
          <p:cNvGrpSpPr/>
          <p:nvPr/>
        </p:nvGrpSpPr>
        <p:grpSpPr>
          <a:xfrm>
            <a:off x="1961408" y="2102392"/>
            <a:ext cx="5562165" cy="3549458"/>
            <a:chOff x="4819820" y="1597441"/>
            <a:chExt cx="3651060" cy="2776252"/>
          </a:xfrm>
        </p:grpSpPr>
        <p:pic>
          <p:nvPicPr>
            <p:cNvPr id="8" name="Imagen 7"/>
            <p:cNvPicPr>
              <a:picLocks noChangeAspect="1"/>
            </p:cNvPicPr>
            <p:nvPr/>
          </p:nvPicPr>
          <p:blipFill rotWithShape="1">
            <a:blip r:embed="rId3"/>
            <a:srcRect l="19518" t="10964" r="22049" b="5287"/>
            <a:stretch/>
          </p:blipFill>
          <p:spPr>
            <a:xfrm>
              <a:off x="4819820" y="1597441"/>
              <a:ext cx="3651060" cy="2776252"/>
            </a:xfrm>
            <a:prstGeom prst="rect">
              <a:avLst/>
            </a:prstGeom>
          </p:spPr>
        </p:pic>
        <p:sp>
          <p:nvSpPr>
            <p:cNvPr id="12" name="Elipse 11"/>
            <p:cNvSpPr/>
            <p:nvPr/>
          </p:nvSpPr>
          <p:spPr>
            <a:xfrm>
              <a:off x="6688185" y="3823064"/>
              <a:ext cx="692397" cy="21693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grpSp>
      <p:grpSp>
        <p:nvGrpSpPr>
          <p:cNvPr id="17" name="Grupo 16"/>
          <p:cNvGrpSpPr/>
          <p:nvPr/>
        </p:nvGrpSpPr>
        <p:grpSpPr>
          <a:xfrm>
            <a:off x="1961407" y="2102392"/>
            <a:ext cx="5562166" cy="3549458"/>
            <a:chOff x="152400" y="4891486"/>
            <a:chExt cx="3651060" cy="2776252"/>
          </a:xfrm>
        </p:grpSpPr>
        <p:pic>
          <p:nvPicPr>
            <p:cNvPr id="9" name="Imagen 8"/>
            <p:cNvPicPr>
              <a:picLocks noChangeAspect="1"/>
            </p:cNvPicPr>
            <p:nvPr/>
          </p:nvPicPr>
          <p:blipFill rotWithShape="1">
            <a:blip r:embed="rId4"/>
            <a:srcRect l="19518" t="12035" r="29759" b="8287"/>
            <a:stretch/>
          </p:blipFill>
          <p:spPr>
            <a:xfrm>
              <a:off x="152400" y="4891486"/>
              <a:ext cx="3651060" cy="2776252"/>
            </a:xfrm>
            <a:prstGeom prst="rect">
              <a:avLst/>
            </a:prstGeom>
          </p:spPr>
        </p:pic>
        <p:sp>
          <p:nvSpPr>
            <p:cNvPr id="13" name="Elipse 12"/>
            <p:cNvSpPr/>
            <p:nvPr/>
          </p:nvSpPr>
          <p:spPr>
            <a:xfrm>
              <a:off x="1240974" y="6370337"/>
              <a:ext cx="500097" cy="1219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grpSp>
      <p:grpSp>
        <p:nvGrpSpPr>
          <p:cNvPr id="18" name="Grupo 17"/>
          <p:cNvGrpSpPr/>
          <p:nvPr/>
        </p:nvGrpSpPr>
        <p:grpSpPr>
          <a:xfrm>
            <a:off x="1961405" y="2102392"/>
            <a:ext cx="5562167" cy="3627836"/>
            <a:chOff x="4959157" y="4891486"/>
            <a:chExt cx="3651060" cy="2776252"/>
          </a:xfrm>
        </p:grpSpPr>
        <p:pic>
          <p:nvPicPr>
            <p:cNvPr id="10" name="Imagen 9"/>
            <p:cNvPicPr>
              <a:picLocks noChangeAspect="1"/>
            </p:cNvPicPr>
            <p:nvPr/>
          </p:nvPicPr>
          <p:blipFill rotWithShape="1">
            <a:blip r:embed="rId5"/>
            <a:srcRect l="18795" t="11178" r="30000" b="9143"/>
            <a:stretch/>
          </p:blipFill>
          <p:spPr>
            <a:xfrm>
              <a:off x="4959157" y="4891486"/>
              <a:ext cx="3651060" cy="2776252"/>
            </a:xfrm>
            <a:prstGeom prst="rect">
              <a:avLst/>
            </a:prstGeom>
          </p:spPr>
        </p:pic>
        <p:sp>
          <p:nvSpPr>
            <p:cNvPr id="14" name="Elipse 13"/>
            <p:cNvSpPr/>
            <p:nvPr/>
          </p:nvSpPr>
          <p:spPr>
            <a:xfrm>
              <a:off x="6074240" y="6257119"/>
              <a:ext cx="1989897" cy="1132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322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Shape 416"/>
        <p:cNvGrpSpPr/>
        <p:nvPr/>
      </p:nvGrpSpPr>
      <p:grpSpPr>
        <a:xfrm>
          <a:off x="0" y="0"/>
          <a:ext cx="0" cy="0"/>
          <a:chOff x="0" y="0"/>
          <a:chExt cx="0" cy="0"/>
        </a:xfrm>
      </p:grpSpPr>
      <p:sp>
        <p:nvSpPr>
          <p:cNvPr id="417" name="Shape 417"/>
          <p:cNvSpPr txBox="1">
            <a:spLocks noGrp="1"/>
          </p:cNvSpPr>
          <p:nvPr>
            <p:ph type="ctrTitle"/>
          </p:nvPr>
        </p:nvSpPr>
        <p:spPr>
          <a:xfrm>
            <a:off x="685800" y="2339975"/>
            <a:ext cx="6019800" cy="14700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6600" b="1" i="0" u="none" strike="noStrike" cap="none" dirty="0">
                <a:solidFill>
                  <a:schemeClr val="lt1"/>
                </a:solidFill>
                <a:latin typeface="Verdana"/>
                <a:ea typeface="Verdana"/>
                <a:cs typeface="Verdana"/>
                <a:sym typeface="Verdana"/>
              </a:rPr>
              <a:t>Gracias</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4" name="Marcador de texto 3"/>
          <p:cNvSpPr>
            <a:spLocks noGrp="1"/>
          </p:cNvSpPr>
          <p:nvPr>
            <p:ph type="body" idx="1"/>
          </p:nvPr>
        </p:nvSpPr>
        <p:spPr/>
        <p:txBody>
          <a:bodyPr/>
          <a:lstStyle/>
          <a:p>
            <a:pPr algn="just"/>
            <a:r>
              <a:rPr lang="es-CL" sz="1400" dirty="0" smtClean="0">
                <a:solidFill>
                  <a:schemeClr val="tx1"/>
                </a:solidFill>
              </a:rPr>
              <a:t>EL ACV </a:t>
            </a:r>
            <a:r>
              <a:rPr lang="es-CL" sz="1400" dirty="0">
                <a:solidFill>
                  <a:schemeClr val="tx1"/>
                </a:solidFill>
              </a:rPr>
              <a:t>es un importante problema de salud pública en Chile, genera una significativa carga de enfermedad por años de vida saludables perdidos, por discapacidad y muerte prematura. </a:t>
            </a:r>
            <a:endParaRPr lang="es-CL" sz="1400" dirty="0" smtClean="0">
              <a:solidFill>
                <a:schemeClr val="tx1"/>
              </a:solidFill>
            </a:endParaRPr>
          </a:p>
          <a:p>
            <a:pPr algn="just"/>
            <a:endParaRPr lang="es-CL" sz="1400" dirty="0" smtClean="0">
              <a:solidFill>
                <a:schemeClr val="tx1"/>
              </a:solidFill>
            </a:endParaRPr>
          </a:p>
          <a:p>
            <a:pPr algn="just"/>
            <a:r>
              <a:rPr lang="es-CL" sz="1400" dirty="0" smtClean="0">
                <a:solidFill>
                  <a:schemeClr val="tx1"/>
                </a:solidFill>
              </a:rPr>
              <a:t>El ACV es </a:t>
            </a:r>
            <a:r>
              <a:rPr lang="es-CL" sz="1400" dirty="0">
                <a:solidFill>
                  <a:schemeClr val="tx1"/>
                </a:solidFill>
              </a:rPr>
              <a:t>la primera causa de muerte específica y la </a:t>
            </a:r>
            <a:r>
              <a:rPr lang="es-CL" sz="1400" dirty="0" smtClean="0">
                <a:solidFill>
                  <a:schemeClr val="tx1"/>
                </a:solidFill>
              </a:rPr>
              <a:t>segunda </a:t>
            </a:r>
            <a:r>
              <a:rPr lang="es-CL" sz="1400" dirty="0">
                <a:solidFill>
                  <a:schemeClr val="tx1"/>
                </a:solidFill>
              </a:rPr>
              <a:t>general, después del cáncer en Chile según datos publicados por el DEIS del </a:t>
            </a:r>
            <a:r>
              <a:rPr lang="es-CL" sz="1400" dirty="0" smtClean="0">
                <a:solidFill>
                  <a:schemeClr val="tx1"/>
                </a:solidFill>
              </a:rPr>
              <a:t>2013.</a:t>
            </a:r>
          </a:p>
          <a:p>
            <a:pPr algn="just"/>
            <a:endParaRPr lang="es-CL" sz="1400" dirty="0" smtClean="0">
              <a:solidFill>
                <a:schemeClr val="tx1"/>
              </a:solidFill>
            </a:endParaRPr>
          </a:p>
          <a:p>
            <a:pPr algn="just"/>
            <a:r>
              <a:rPr lang="es-CL" sz="1400" dirty="0" smtClean="0">
                <a:solidFill>
                  <a:schemeClr val="tx1"/>
                </a:solidFill>
              </a:rPr>
              <a:t>La </a:t>
            </a:r>
            <a:r>
              <a:rPr lang="es-CL" sz="1400" dirty="0">
                <a:solidFill>
                  <a:schemeClr val="tx1"/>
                </a:solidFill>
              </a:rPr>
              <a:t>incidencia de un primer accidente vascular cerebral, según el estudio PISCIS realizado en nuestra ciudad, fue de 140,1 por 100.000 habitantes en el año </a:t>
            </a:r>
            <a:r>
              <a:rPr lang="es-CL" sz="1400" dirty="0" smtClean="0">
                <a:solidFill>
                  <a:schemeClr val="tx1"/>
                </a:solidFill>
              </a:rPr>
              <a:t>2002.</a:t>
            </a:r>
          </a:p>
          <a:p>
            <a:pPr lvl="2" algn="just">
              <a:buFont typeface="Arial" panose="020B0604020202020204" pitchFamily="34" charset="0"/>
              <a:buChar char="•"/>
            </a:pPr>
            <a:r>
              <a:rPr lang="es-CL" sz="1400" dirty="0" smtClean="0">
                <a:solidFill>
                  <a:schemeClr val="tx1"/>
                </a:solidFill>
              </a:rPr>
              <a:t>De estos 65</a:t>
            </a:r>
            <a:r>
              <a:rPr lang="es-CL" sz="1400" dirty="0">
                <a:solidFill>
                  <a:schemeClr val="tx1"/>
                </a:solidFill>
              </a:rPr>
              <a:t>% fueron isquémicos, con una mortalidad a </a:t>
            </a:r>
            <a:r>
              <a:rPr lang="es-CL" sz="1400" dirty="0" smtClean="0">
                <a:solidFill>
                  <a:schemeClr val="tx1"/>
                </a:solidFill>
              </a:rPr>
              <a:t>1° </a:t>
            </a:r>
            <a:r>
              <a:rPr lang="es-CL" sz="1400" dirty="0">
                <a:solidFill>
                  <a:schemeClr val="tx1"/>
                </a:solidFill>
              </a:rPr>
              <a:t>mes de 17,8</a:t>
            </a:r>
            <a:r>
              <a:rPr lang="es-CL" sz="1400" dirty="0" smtClean="0">
                <a:solidFill>
                  <a:schemeClr val="tx1"/>
                </a:solidFill>
              </a:rPr>
              <a:t>%.</a:t>
            </a:r>
          </a:p>
          <a:p>
            <a:pPr lvl="2" algn="just">
              <a:buFont typeface="Arial" panose="020B0604020202020204" pitchFamily="34" charset="0"/>
              <a:buChar char="•"/>
            </a:pPr>
            <a:endParaRPr lang="es-CL" sz="1400" dirty="0" smtClean="0">
              <a:solidFill>
                <a:schemeClr val="tx1"/>
              </a:solidFill>
            </a:endParaRPr>
          </a:p>
          <a:p>
            <a:pPr marL="298450" indent="-171450" algn="just">
              <a:buFont typeface="Arial" panose="020B0604020202020204" pitchFamily="34" charset="0"/>
              <a:buChar char="•"/>
            </a:pPr>
            <a:r>
              <a:rPr lang="es-CL" sz="1400" dirty="0" smtClean="0">
                <a:solidFill>
                  <a:schemeClr val="tx1"/>
                </a:solidFill>
              </a:rPr>
              <a:t>La </a:t>
            </a:r>
            <a:r>
              <a:rPr lang="es-CL" sz="1400" dirty="0">
                <a:solidFill>
                  <a:schemeClr val="tx1"/>
                </a:solidFill>
              </a:rPr>
              <a:t>probabilidad de estar discapacitado después de un ACV isquémico es de 18% a los 6 meses.</a:t>
            </a:r>
            <a:r>
              <a:rPr lang="es-CL" sz="1400" b="1" i="1" dirty="0">
                <a:solidFill>
                  <a:schemeClr val="tx1"/>
                </a:solidFill>
              </a:rPr>
              <a:t> En Chile es la primera causa de discapacidad</a:t>
            </a:r>
            <a:r>
              <a:rPr lang="es-CL" sz="1400" b="1" i="1" dirty="0" smtClean="0">
                <a:solidFill>
                  <a:schemeClr val="tx1"/>
                </a:solidFill>
              </a:rPr>
              <a:t>.</a:t>
            </a:r>
          </a:p>
          <a:p>
            <a:pPr marL="298450" indent="-171450" algn="just">
              <a:buFont typeface="Arial" panose="020B0604020202020204" pitchFamily="34" charset="0"/>
              <a:buChar char="•"/>
            </a:pPr>
            <a:endParaRPr lang="es-CL" sz="1400" b="1" i="1" dirty="0" smtClean="0">
              <a:solidFill>
                <a:schemeClr val="tx1"/>
              </a:solidFill>
            </a:endParaRPr>
          </a:p>
          <a:p>
            <a:pPr marL="298450" indent="-171450" algn="just">
              <a:buFont typeface="Arial" panose="020B0604020202020204" pitchFamily="34" charset="0"/>
              <a:buChar char="•"/>
            </a:pPr>
            <a:r>
              <a:rPr lang="es-CL" sz="1400" dirty="0">
                <a:solidFill>
                  <a:schemeClr val="tx1"/>
                </a:solidFill>
              </a:rPr>
              <a:t>Cada 67 minutos muere una persona por un ACV en Chile y se produce un promedio de 69 casos al día en todo el país. </a:t>
            </a:r>
            <a:r>
              <a:rPr lang="es-CL" sz="1400" b="1" i="1" dirty="0">
                <a:solidFill>
                  <a:schemeClr val="tx1"/>
                </a:solidFill>
              </a:rPr>
              <a:t>En otras palabras hay 1 muerte cada 1 hora</a:t>
            </a:r>
            <a:r>
              <a:rPr lang="es-CL" sz="1400" dirty="0">
                <a:solidFill>
                  <a:schemeClr val="tx1"/>
                </a:solidFill>
              </a:rPr>
              <a:t> </a:t>
            </a:r>
          </a:p>
          <a:p>
            <a:pPr lvl="2" algn="just">
              <a:buFont typeface="Arial" panose="020B0604020202020204" pitchFamily="34" charset="0"/>
              <a:buChar char="•"/>
            </a:pPr>
            <a:endParaRPr lang="es-CL" dirty="0"/>
          </a:p>
          <a:p>
            <a:pPr lvl="2" algn="just"/>
            <a:endParaRPr lang="es-CL" dirty="0" smtClean="0"/>
          </a:p>
        </p:txBody>
      </p:sp>
      <p:sp>
        <p:nvSpPr>
          <p:cNvPr id="3" name="Título 2"/>
          <p:cNvSpPr>
            <a:spLocks noGrp="1"/>
          </p:cNvSpPr>
          <p:nvPr>
            <p:ph type="title"/>
          </p:nvPr>
        </p:nvSpPr>
        <p:spPr/>
        <p:txBody>
          <a:bodyPr/>
          <a:lstStyle/>
          <a:p>
            <a:r>
              <a:rPr lang="es-CL" dirty="0" smtClean="0"/>
              <a:t/>
            </a:r>
            <a:br>
              <a:rPr lang="es-CL" dirty="0" smtClean="0"/>
            </a:br>
            <a:r>
              <a:rPr lang="es-CL" dirty="0" smtClean="0"/>
              <a:t>INTRODUCCION.</a:t>
            </a:r>
            <a:endParaRPr lang="es-CL" dirty="0"/>
          </a:p>
        </p:txBody>
      </p:sp>
      <p:sp>
        <p:nvSpPr>
          <p:cNvPr id="275" name="Shape 27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000">
                <a:solidFill>
                  <a:srgbClr val="898989"/>
                </a:solidFill>
                <a:latin typeface="Verdana"/>
                <a:ea typeface="Verdana"/>
                <a:cs typeface="Verdana"/>
                <a:sym typeface="Verdana"/>
              </a:rPr>
              <a:t>2</a:t>
            </a:fld>
            <a:endParaRPr sz="1000" dirty="0">
              <a:solidFill>
                <a:srgbClr val="898989"/>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
            </a:r>
            <a:br>
              <a:rPr lang="es-CL" dirty="0" smtClean="0"/>
            </a:br>
            <a:r>
              <a:rPr lang="es-CL" dirty="0" smtClean="0"/>
              <a:t>OBJETIVOS GENERALES.</a:t>
            </a:r>
            <a:endParaRPr lang="es-CL" dirty="0"/>
          </a:p>
        </p:txBody>
      </p:sp>
      <p:sp>
        <p:nvSpPr>
          <p:cNvPr id="4" name="Marcador de texto 3"/>
          <p:cNvSpPr>
            <a:spLocks noGrp="1"/>
          </p:cNvSpPr>
          <p:nvPr>
            <p:ph type="body" idx="1"/>
          </p:nvPr>
        </p:nvSpPr>
        <p:spPr/>
        <p:txBody>
          <a:bodyPr/>
          <a:lstStyle/>
          <a:p>
            <a:pPr lvl="2" algn="just">
              <a:buFont typeface="Arial" panose="020B0604020202020204" pitchFamily="34" charset="0"/>
              <a:buChar char="•"/>
            </a:pPr>
            <a:endParaRPr lang="es-CL" dirty="0"/>
          </a:p>
          <a:p>
            <a:pPr lvl="2" algn="just"/>
            <a:endParaRPr lang="es-CL" dirty="0" smtClean="0"/>
          </a:p>
        </p:txBody>
      </p:sp>
      <p:sp>
        <p:nvSpPr>
          <p:cNvPr id="275" name="Shape 27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000">
                <a:solidFill>
                  <a:srgbClr val="898989"/>
                </a:solidFill>
                <a:latin typeface="Verdana"/>
                <a:ea typeface="Verdana"/>
                <a:cs typeface="Verdana"/>
                <a:sym typeface="Verdana"/>
              </a:rPr>
              <a:t>3</a:t>
            </a:fld>
            <a:endParaRPr sz="1000" dirty="0">
              <a:solidFill>
                <a:srgbClr val="898989"/>
              </a:solidFill>
              <a:latin typeface="Verdana"/>
              <a:ea typeface="Verdana"/>
              <a:cs typeface="Verdana"/>
              <a:sym typeface="Verdana"/>
            </a:endParaRPr>
          </a:p>
        </p:txBody>
      </p:sp>
      <p:sp>
        <p:nvSpPr>
          <p:cNvPr id="6" name="Marcador de texto 3"/>
          <p:cNvSpPr txBox="1">
            <a:spLocks/>
          </p:cNvSpPr>
          <p:nvPr/>
        </p:nvSpPr>
        <p:spPr>
          <a:xfrm>
            <a:off x="304800" y="1630363"/>
            <a:ext cx="8177100" cy="4526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lnSpc>
                <a:spcPct val="100000"/>
              </a:lnSpc>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lgn="just"/>
            <a:r>
              <a:rPr lang="es-CL" sz="1400" dirty="0">
                <a:solidFill>
                  <a:schemeClr val="tx1"/>
                </a:solidFill>
              </a:rPr>
              <a:t>Definir un sistema de referencia y contrarreferencia para la Red Asistencial de Salud para los pacientes que han sufrido un Accidente Cerebrovascular (ACV) o Crisis Isquémica Transitoria (CIT), evaluados en el nivel primario y manejados en su etapa aguda, con el objetivo de mejorar la coordinación entre los diferentes niveles de atención para optimizar el tratamiento oportuno, la prevención secundaria y rehabilitación</a:t>
            </a:r>
            <a:r>
              <a:rPr lang="es-CL" sz="1400" dirty="0" smtClean="0">
                <a:solidFill>
                  <a:schemeClr val="tx1"/>
                </a:solidFill>
              </a:rPr>
              <a:t>.</a:t>
            </a:r>
          </a:p>
          <a:p>
            <a:pPr lvl="0" algn="just"/>
            <a:endParaRPr lang="es-CL" sz="1400" dirty="0">
              <a:solidFill>
                <a:schemeClr val="tx1"/>
              </a:solidFill>
            </a:endParaRPr>
          </a:p>
          <a:p>
            <a:pPr lvl="0" algn="just"/>
            <a:r>
              <a:rPr lang="es-CL" sz="1400" dirty="0">
                <a:solidFill>
                  <a:schemeClr val="tx1"/>
                </a:solidFill>
              </a:rPr>
              <a:t>Reducir la carga de enfermedad y morbimortalidad asociada al accidente cerebrovascular en la región de Tarapacá mediante un flujograma de trabajo en red.</a:t>
            </a:r>
          </a:p>
          <a:p>
            <a:pPr lvl="2" algn="just">
              <a:buFont typeface="Arial" panose="020B0604020202020204" pitchFamily="34" charset="0"/>
              <a:buChar char="•"/>
            </a:pPr>
            <a:endParaRPr lang="es-CL" dirty="0" smtClean="0"/>
          </a:p>
          <a:p>
            <a:pPr lvl="2" algn="just"/>
            <a:endParaRPr lang="es-CL" dirty="0" smtClean="0"/>
          </a:p>
        </p:txBody>
      </p:sp>
    </p:spTree>
    <p:extLst>
      <p:ext uri="{BB962C8B-B14F-4D97-AF65-F5344CB8AC3E}">
        <p14:creationId xmlns:p14="http://schemas.microsoft.com/office/powerpoint/2010/main" val="3203592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a:r>
            <a:br>
              <a:rPr lang="es-CL" dirty="0" smtClean="0"/>
            </a:br>
            <a:r>
              <a:rPr lang="es-CL" dirty="0" smtClean="0"/>
              <a:t>ALCANCE. </a:t>
            </a:r>
            <a:endParaRPr lang="es-CL" dirty="0"/>
          </a:p>
        </p:txBody>
      </p:sp>
      <p:sp>
        <p:nvSpPr>
          <p:cNvPr id="3" name="Marcador de texto 2"/>
          <p:cNvSpPr>
            <a:spLocks noGrp="1"/>
          </p:cNvSpPr>
          <p:nvPr>
            <p:ph type="body" idx="1"/>
          </p:nvPr>
        </p:nvSpPr>
        <p:spPr>
          <a:xfrm>
            <a:off x="152400" y="1312708"/>
            <a:ext cx="8177100" cy="1783030"/>
          </a:xfrm>
        </p:spPr>
        <p:txBody>
          <a:bodyPr/>
          <a:lstStyle/>
          <a:p>
            <a:pPr algn="just"/>
            <a:r>
              <a:rPr lang="es-CL" sz="1400" dirty="0">
                <a:solidFill>
                  <a:schemeClr val="tx1"/>
                </a:solidFill>
              </a:rPr>
              <a:t>El </a:t>
            </a:r>
            <a:r>
              <a:rPr lang="es-CL" sz="1400" dirty="0" smtClean="0">
                <a:solidFill>
                  <a:schemeClr val="tx1"/>
                </a:solidFill>
              </a:rPr>
              <a:t>protocolo R/CR ACV será </a:t>
            </a:r>
            <a:r>
              <a:rPr lang="es-CL" sz="1400" dirty="0">
                <a:solidFill>
                  <a:schemeClr val="tx1"/>
                </a:solidFill>
              </a:rPr>
              <a:t>de aplicación en el nivel primario, secundario y terciario de atención de la Red Asistencial del Servicio de Salud </a:t>
            </a:r>
            <a:r>
              <a:rPr lang="es-CL" sz="1400" dirty="0" smtClean="0">
                <a:solidFill>
                  <a:schemeClr val="tx1"/>
                </a:solidFill>
              </a:rPr>
              <a:t>Iquique.</a:t>
            </a:r>
          </a:p>
          <a:p>
            <a:pPr algn="just"/>
            <a:endParaRPr lang="es-CL" sz="1400" dirty="0" smtClean="0">
              <a:solidFill>
                <a:schemeClr val="tx1"/>
              </a:solidFill>
            </a:endParaRPr>
          </a:p>
          <a:p>
            <a:pPr algn="just"/>
            <a:r>
              <a:rPr lang="es-CL" sz="1400" dirty="0" smtClean="0">
                <a:solidFill>
                  <a:schemeClr val="tx1"/>
                </a:solidFill>
              </a:rPr>
              <a:t>Incluye: </a:t>
            </a:r>
            <a:r>
              <a:rPr lang="es-CL" sz="1400" dirty="0">
                <a:solidFill>
                  <a:schemeClr val="tx1"/>
                </a:solidFill>
              </a:rPr>
              <a:t>postas de salud rurales (PSR), servicios de atención primaria de urgencia (SAPU), servicio de alta resolución (SAR), Centros de Salud familiar (CESFAM), Consultorio Adosado de Especialidades del Hospital Dr. Ernesto Torres </a:t>
            </a:r>
            <a:r>
              <a:rPr lang="es-CL" sz="1400" dirty="0" err="1">
                <a:solidFill>
                  <a:schemeClr val="tx1"/>
                </a:solidFill>
              </a:rPr>
              <a:t>Galdames</a:t>
            </a:r>
            <a:r>
              <a:rPr lang="es-CL" sz="1400" dirty="0">
                <a:solidFill>
                  <a:schemeClr val="tx1"/>
                </a:solidFill>
              </a:rPr>
              <a:t> (CAE-HETG) y Unidad de Emergencia Hospitalaria Hospital Dr. Ernesto Torres </a:t>
            </a:r>
            <a:r>
              <a:rPr lang="es-CL" sz="1400" dirty="0" err="1">
                <a:solidFill>
                  <a:schemeClr val="tx1"/>
                </a:solidFill>
              </a:rPr>
              <a:t>Galdames</a:t>
            </a:r>
            <a:r>
              <a:rPr lang="es-CL" sz="1400" dirty="0">
                <a:solidFill>
                  <a:schemeClr val="tx1"/>
                </a:solidFill>
              </a:rPr>
              <a:t> (UEH-HETG), Consultorio General Rural y Urbano</a:t>
            </a: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a:t>
            </a:fld>
            <a:endParaRPr lang="es-ES" dirty="0"/>
          </a:p>
        </p:txBody>
      </p:sp>
      <p:sp>
        <p:nvSpPr>
          <p:cNvPr id="5" name="Título 1"/>
          <p:cNvSpPr txBox="1">
            <a:spLocks/>
          </p:cNvSpPr>
          <p:nvPr/>
        </p:nvSpPr>
        <p:spPr>
          <a:xfrm>
            <a:off x="139545" y="3125121"/>
            <a:ext cx="8164500" cy="11430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6CB7"/>
                </a:solidFill>
                <a:latin typeface="Verdana"/>
                <a:ea typeface="Verdana"/>
                <a:cs typeface="Verdana"/>
                <a:sym typeface="Verdana"/>
              </a:defRPr>
            </a:lvl9pPr>
          </a:lstStyle>
          <a:p>
            <a:r>
              <a:rPr lang="es-CL" dirty="0" smtClean="0"/>
              <a:t/>
            </a:r>
            <a:br>
              <a:rPr lang="es-CL" dirty="0" smtClean="0"/>
            </a:br>
            <a:r>
              <a:rPr lang="es-CL" dirty="0" smtClean="0"/>
              <a:t>POBLACION OBJETIVO. </a:t>
            </a:r>
            <a:endParaRPr lang="es-CL" dirty="0"/>
          </a:p>
        </p:txBody>
      </p:sp>
      <p:sp>
        <p:nvSpPr>
          <p:cNvPr id="6" name="Marcador de texto 2"/>
          <p:cNvSpPr txBox="1">
            <a:spLocks/>
          </p:cNvSpPr>
          <p:nvPr/>
        </p:nvSpPr>
        <p:spPr>
          <a:xfrm>
            <a:off x="150562" y="4186278"/>
            <a:ext cx="8177100" cy="17830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lnSpc>
                <a:spcPct val="100000"/>
              </a:lnSpc>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s-CL" sz="1400" dirty="0">
                <a:solidFill>
                  <a:schemeClr val="tx1"/>
                </a:solidFill>
              </a:rPr>
              <a:t>Este protocolo está dirigido a orientar el diagnóstico y manejo de las personas de cualquier sexo y edad mayor a 15 años que sufran ACV o CIT. Para los efectos de este protocolo se dividirá en agudos o reciente y no agudos o no recientes (mayor a 14 días de evolución).</a:t>
            </a:r>
            <a:endParaRPr lang="es-CL" sz="1400" dirty="0">
              <a:solidFill>
                <a:schemeClr val="tx1"/>
              </a:solidFill>
              <a:effectLst/>
            </a:endParaRPr>
          </a:p>
        </p:txBody>
      </p:sp>
    </p:spTree>
    <p:extLst>
      <p:ext uri="{BB962C8B-B14F-4D97-AF65-F5344CB8AC3E}">
        <p14:creationId xmlns:p14="http://schemas.microsoft.com/office/powerpoint/2010/main" val="416177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smtClean="0"/>
              <a:t/>
            </a:r>
            <a:br>
              <a:rPr lang="es-CL" dirty="0" smtClean="0"/>
            </a:br>
            <a:r>
              <a:rPr lang="es-CL" dirty="0" smtClean="0"/>
              <a:t>COLABORADORES</a:t>
            </a:r>
            <a:endParaRPr lang="es-CL" dirty="0"/>
          </a:p>
        </p:txBody>
      </p:sp>
      <p:sp>
        <p:nvSpPr>
          <p:cNvPr id="6" name="Marcador de texto 5"/>
          <p:cNvSpPr>
            <a:spLocks noGrp="1"/>
          </p:cNvSpPr>
          <p:nvPr>
            <p:ph type="body" idx="1"/>
          </p:nvPr>
        </p:nvSpPr>
        <p:spPr/>
        <p:txBody>
          <a:bodyPr/>
          <a:lstStyle/>
          <a:p>
            <a:pPr marL="101600" indent="0" algn="just">
              <a:buNone/>
            </a:pPr>
            <a:r>
              <a:rPr lang="es-CL" sz="1400" dirty="0">
                <a:solidFill>
                  <a:schemeClr val="tx1"/>
                </a:solidFill>
              </a:rPr>
              <a:t>Dada la importancia de generar acuerdos de la Red Asistencial local respecto al manejo integral del ACV en la población de la Región de Tarapacá, en el presente protocolo participaron en calidad de revisores de contenido y aplicación técnica, los siguientes profesionales</a:t>
            </a:r>
            <a:r>
              <a:rPr lang="es-CL" sz="1400" dirty="0" smtClean="0">
                <a:solidFill>
                  <a:schemeClr val="tx1"/>
                </a:solidFill>
              </a:rPr>
              <a:t>:</a:t>
            </a:r>
          </a:p>
          <a:p>
            <a:pPr marL="101600" indent="0" algn="just">
              <a:buNone/>
            </a:pPr>
            <a:endParaRPr lang="es-CL" sz="1400" dirty="0" smtClean="0">
              <a:solidFill>
                <a:schemeClr val="tx1"/>
              </a:solidFill>
            </a:endParaRPr>
          </a:p>
          <a:p>
            <a:r>
              <a:rPr lang="es-CL" sz="1400" dirty="0" smtClean="0">
                <a:solidFill>
                  <a:schemeClr val="tx1"/>
                </a:solidFill>
              </a:rPr>
              <a:t>Dr. Arturo Escobar Salazar (Médico- Neurólogo, Encargado gestión GES-ACV, Hospital </a:t>
            </a:r>
            <a:r>
              <a:rPr lang="es-CL" sz="1400" dirty="0">
                <a:solidFill>
                  <a:schemeClr val="tx1"/>
                </a:solidFill>
              </a:rPr>
              <a:t>Ernesto Torres </a:t>
            </a:r>
            <a:r>
              <a:rPr lang="es-CL" sz="1400" dirty="0" err="1" smtClean="0">
                <a:solidFill>
                  <a:schemeClr val="tx1"/>
                </a:solidFill>
              </a:rPr>
              <a:t>Galdames</a:t>
            </a:r>
            <a:r>
              <a:rPr lang="es-CL" sz="1400" dirty="0" smtClean="0">
                <a:solidFill>
                  <a:schemeClr val="tx1"/>
                </a:solidFill>
              </a:rPr>
              <a:t>)</a:t>
            </a:r>
            <a:endParaRPr lang="es-CL" sz="1400" dirty="0">
              <a:solidFill>
                <a:schemeClr val="tx1"/>
              </a:solidFill>
            </a:endParaRPr>
          </a:p>
          <a:p>
            <a:r>
              <a:rPr lang="es-CL" sz="1400" dirty="0" smtClean="0">
                <a:solidFill>
                  <a:schemeClr val="tx1"/>
                </a:solidFill>
              </a:rPr>
              <a:t>Dr</a:t>
            </a:r>
            <a:r>
              <a:rPr lang="es-CL" sz="1400" dirty="0">
                <a:solidFill>
                  <a:schemeClr val="tx1"/>
                </a:solidFill>
              </a:rPr>
              <a:t>. Sebastián Escobar </a:t>
            </a:r>
            <a:r>
              <a:rPr lang="es-CL" sz="1400" dirty="0" smtClean="0">
                <a:solidFill>
                  <a:schemeClr val="tx1"/>
                </a:solidFill>
              </a:rPr>
              <a:t>Diaz</a:t>
            </a:r>
            <a:r>
              <a:rPr lang="es-CL" sz="1400" dirty="0">
                <a:solidFill>
                  <a:schemeClr val="tx1"/>
                </a:solidFill>
              </a:rPr>
              <a:t> </a:t>
            </a:r>
            <a:r>
              <a:rPr lang="es-CL" sz="1400" dirty="0" smtClean="0">
                <a:solidFill>
                  <a:schemeClr val="tx1"/>
                </a:solidFill>
              </a:rPr>
              <a:t>(Médico EDF, C.G.R Huara)</a:t>
            </a:r>
            <a:endParaRPr lang="es-CL" sz="1400" dirty="0">
              <a:solidFill>
                <a:schemeClr val="tx1"/>
              </a:solidFill>
            </a:endParaRPr>
          </a:p>
          <a:p>
            <a:r>
              <a:rPr lang="es-CL" sz="1400" dirty="0" smtClean="0">
                <a:solidFill>
                  <a:schemeClr val="tx1"/>
                </a:solidFill>
              </a:rPr>
              <a:t>Dra</a:t>
            </a:r>
            <a:r>
              <a:rPr lang="es-CL" sz="1400" dirty="0">
                <a:solidFill>
                  <a:schemeClr val="tx1"/>
                </a:solidFill>
              </a:rPr>
              <a:t>. Catalina Neira </a:t>
            </a:r>
            <a:r>
              <a:rPr lang="es-CL" sz="1400" dirty="0" smtClean="0">
                <a:solidFill>
                  <a:schemeClr val="tx1"/>
                </a:solidFill>
              </a:rPr>
              <a:t>Terraza</a:t>
            </a:r>
            <a:r>
              <a:rPr lang="es-CL" sz="1400" dirty="0">
                <a:solidFill>
                  <a:schemeClr val="tx1"/>
                </a:solidFill>
              </a:rPr>
              <a:t> </a:t>
            </a:r>
            <a:r>
              <a:rPr lang="es-CL" sz="1400" dirty="0" smtClean="0">
                <a:solidFill>
                  <a:schemeClr val="tx1"/>
                </a:solidFill>
              </a:rPr>
              <a:t>(Médico EDF, CESFAM </a:t>
            </a:r>
            <a:r>
              <a:rPr lang="es-CL" sz="1400" dirty="0">
                <a:solidFill>
                  <a:schemeClr val="tx1"/>
                </a:solidFill>
              </a:rPr>
              <a:t>Videla, </a:t>
            </a:r>
            <a:r>
              <a:rPr lang="es-CL" sz="1400" dirty="0" smtClean="0">
                <a:solidFill>
                  <a:schemeClr val="tx1"/>
                </a:solidFill>
              </a:rPr>
              <a:t>Iquique)</a:t>
            </a:r>
            <a:endParaRPr lang="es-CL" sz="1400" dirty="0">
              <a:solidFill>
                <a:schemeClr val="tx1"/>
              </a:solidFill>
            </a:endParaRPr>
          </a:p>
          <a:p>
            <a:r>
              <a:rPr lang="es-CL" sz="1400" dirty="0">
                <a:solidFill>
                  <a:schemeClr val="tx1"/>
                </a:solidFill>
              </a:rPr>
              <a:t>Dra. Marisol Noriel </a:t>
            </a:r>
            <a:r>
              <a:rPr lang="es-CL" sz="1400" dirty="0" smtClean="0">
                <a:solidFill>
                  <a:schemeClr val="tx1"/>
                </a:solidFill>
              </a:rPr>
              <a:t>Valdes (Jefa </a:t>
            </a:r>
            <a:r>
              <a:rPr lang="es-CL" sz="1400" dirty="0">
                <a:solidFill>
                  <a:schemeClr val="tx1"/>
                </a:solidFill>
              </a:rPr>
              <a:t>Red de </a:t>
            </a:r>
            <a:r>
              <a:rPr lang="es-CL" sz="1400" dirty="0" smtClean="0">
                <a:solidFill>
                  <a:schemeClr val="tx1"/>
                </a:solidFill>
              </a:rPr>
              <a:t>Urgencia, Servicio </a:t>
            </a:r>
            <a:r>
              <a:rPr lang="es-CL" sz="1400" dirty="0">
                <a:solidFill>
                  <a:schemeClr val="tx1"/>
                </a:solidFill>
              </a:rPr>
              <a:t>Salud </a:t>
            </a:r>
            <a:r>
              <a:rPr lang="es-CL" sz="1400" dirty="0" smtClean="0">
                <a:solidFill>
                  <a:schemeClr val="tx1"/>
                </a:solidFill>
              </a:rPr>
              <a:t>Iquique)</a:t>
            </a:r>
            <a:endParaRPr lang="es-CL" sz="1400" dirty="0">
              <a:solidFill>
                <a:schemeClr val="tx1"/>
              </a:solidFill>
            </a:endParaRPr>
          </a:p>
          <a:p>
            <a:pPr lvl="0" algn="just"/>
            <a:r>
              <a:rPr lang="es-CL" sz="1400" dirty="0" smtClean="0">
                <a:solidFill>
                  <a:schemeClr val="tx1"/>
                </a:solidFill>
              </a:rPr>
              <a:t>E.U </a:t>
            </a:r>
            <a:r>
              <a:rPr lang="es-CL" sz="1400" dirty="0">
                <a:solidFill>
                  <a:schemeClr val="tx1"/>
                </a:solidFill>
              </a:rPr>
              <a:t>Cristina Noriega (Departamento de Gestión Hospitalaria, Servicio Salud Iquique</a:t>
            </a:r>
            <a:r>
              <a:rPr lang="es-CL" sz="1400" dirty="0" smtClean="0">
                <a:solidFill>
                  <a:schemeClr val="tx1"/>
                </a:solidFill>
              </a:rPr>
              <a:t>).</a:t>
            </a:r>
            <a:endParaRPr lang="es-CL" sz="1400" dirty="0">
              <a:solidFill>
                <a:schemeClr val="tx1"/>
              </a:solidFill>
            </a:endParaRPr>
          </a:p>
          <a:p>
            <a:pPr lvl="0" algn="just"/>
            <a:r>
              <a:rPr lang="es-CL" sz="1400" dirty="0">
                <a:solidFill>
                  <a:schemeClr val="tx1"/>
                </a:solidFill>
              </a:rPr>
              <a:t>Dra. Marisol Noriel (Jefa Red de Urgencia, Servicio Salud de Iquique</a:t>
            </a:r>
            <a:r>
              <a:rPr lang="es-CL" sz="1400" dirty="0" smtClean="0">
                <a:solidFill>
                  <a:schemeClr val="tx1"/>
                </a:solidFill>
              </a:rPr>
              <a:t>).</a:t>
            </a:r>
            <a:endParaRPr lang="es-CL" sz="1400" dirty="0">
              <a:solidFill>
                <a:schemeClr val="tx1"/>
              </a:solidFill>
            </a:endParaRPr>
          </a:p>
          <a:p>
            <a:pPr lvl="0" algn="just"/>
            <a:r>
              <a:rPr lang="es-CL" sz="1400" dirty="0">
                <a:solidFill>
                  <a:schemeClr val="tx1"/>
                </a:solidFill>
              </a:rPr>
              <a:t>E.U Christian Carvajal (Encargado GES, Servicio de Salud de Iquique</a:t>
            </a:r>
            <a:r>
              <a:rPr lang="es-CL" sz="1400" dirty="0" smtClean="0">
                <a:solidFill>
                  <a:schemeClr val="tx1"/>
                </a:solidFill>
              </a:rPr>
              <a:t>).</a:t>
            </a:r>
            <a:endParaRPr lang="es-CL" sz="1400" dirty="0">
              <a:solidFill>
                <a:schemeClr val="tx1"/>
              </a:solidFill>
            </a:endParaRPr>
          </a:p>
          <a:p>
            <a:pPr lvl="0" algn="just"/>
            <a:r>
              <a:rPr lang="es-CL" sz="1400" dirty="0" err="1">
                <a:solidFill>
                  <a:schemeClr val="tx1"/>
                </a:solidFill>
              </a:rPr>
              <a:t>Klga</a:t>
            </a:r>
            <a:r>
              <a:rPr lang="es-CL" sz="1400" dirty="0">
                <a:solidFill>
                  <a:schemeClr val="tx1"/>
                </a:solidFill>
              </a:rPr>
              <a:t>. Ana Maria Mujica (Referente Técnico programa de Rehabilitación, Servicio Salud Iquique).</a:t>
            </a:r>
          </a:p>
          <a:p>
            <a:endParaRPr lang="es-CL"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a:t>
            </a:fld>
            <a:endParaRPr lang="es-ES" dirty="0"/>
          </a:p>
        </p:txBody>
      </p:sp>
    </p:spTree>
    <p:extLst>
      <p:ext uri="{BB962C8B-B14F-4D97-AF65-F5344CB8AC3E}">
        <p14:creationId xmlns:p14="http://schemas.microsoft.com/office/powerpoint/2010/main" val="293320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blip>
          <a:stretch>
            <a:fillRect/>
          </a:stretch>
        </p:blipFill>
        <p:spPr>
          <a:xfrm>
            <a:off x="5926447" y="3922005"/>
            <a:ext cx="2403053" cy="2264621"/>
          </a:xfrm>
          <a:prstGeom prst="rect">
            <a:avLst/>
          </a:prstGeom>
        </p:spPr>
      </p:pic>
      <p:sp>
        <p:nvSpPr>
          <p:cNvPr id="2" name="Título 1"/>
          <p:cNvSpPr>
            <a:spLocks noGrp="1"/>
          </p:cNvSpPr>
          <p:nvPr>
            <p:ph type="title"/>
          </p:nvPr>
        </p:nvSpPr>
        <p:spPr/>
        <p:txBody>
          <a:bodyPr/>
          <a:lstStyle/>
          <a:p>
            <a:r>
              <a:rPr lang="es-CL" dirty="0" smtClean="0"/>
              <a:t/>
            </a:r>
            <a:br>
              <a:rPr lang="es-CL" dirty="0" smtClean="0"/>
            </a:br>
            <a:r>
              <a:rPr lang="es-CL" dirty="0" smtClean="0"/>
              <a:t>RESPONSABLES DE EJECUCION APS.</a:t>
            </a:r>
            <a:endParaRPr lang="es-CL" dirty="0"/>
          </a:p>
        </p:txBody>
      </p:sp>
      <p:sp>
        <p:nvSpPr>
          <p:cNvPr id="3" name="Marcador de texto 2"/>
          <p:cNvSpPr>
            <a:spLocks noGrp="1"/>
          </p:cNvSpPr>
          <p:nvPr>
            <p:ph type="body" idx="1"/>
          </p:nvPr>
        </p:nvSpPr>
        <p:spPr/>
        <p:txBody>
          <a:bodyPr/>
          <a:lstStyle/>
          <a:p>
            <a:pPr algn="just"/>
            <a:r>
              <a:rPr lang="es-CL" sz="1400" b="1" dirty="0">
                <a:solidFill>
                  <a:schemeClr val="tx1"/>
                </a:solidFill>
              </a:rPr>
              <a:t>Equipo de Salud de Atención Primaria</a:t>
            </a:r>
            <a:r>
              <a:rPr lang="es-CL" sz="1400" dirty="0">
                <a:solidFill>
                  <a:schemeClr val="tx1"/>
                </a:solidFill>
              </a:rPr>
              <a:t> es responsable de desarrollar todas las acciones de prevención y promoción en la población general, además de actividades de control y tratamiento de usuarios con factores de riesgo cardiovascular identificados</a:t>
            </a:r>
            <a:r>
              <a:rPr lang="es-CL" sz="1400" dirty="0" smtClean="0">
                <a:solidFill>
                  <a:schemeClr val="tx1"/>
                </a:solidFill>
              </a:rPr>
              <a:t>.</a:t>
            </a:r>
          </a:p>
          <a:p>
            <a:pPr algn="just"/>
            <a:endParaRPr lang="es-CL" sz="1400" dirty="0">
              <a:solidFill>
                <a:schemeClr val="tx1"/>
              </a:solidFill>
            </a:endParaRPr>
          </a:p>
          <a:p>
            <a:pPr algn="just"/>
            <a:r>
              <a:rPr lang="es-CL" sz="1400" b="1" dirty="0">
                <a:solidFill>
                  <a:schemeClr val="tx1"/>
                </a:solidFill>
              </a:rPr>
              <a:t>Médico APS/SAPU, Urgencia CGU</a:t>
            </a:r>
            <a:r>
              <a:rPr lang="es-CL" sz="1400" dirty="0">
                <a:solidFill>
                  <a:schemeClr val="tx1"/>
                </a:solidFill>
              </a:rPr>
              <a:t>, es responsable de pesquisar síntomas precoces de ACV, realizar manejo pre hospitalario y derivar de forma oportuna hacia el la UEH para su manejo oportuno en el servicio de urgencia y posterior evaluación por especialista</a:t>
            </a:r>
            <a:r>
              <a:rPr lang="es-CL" sz="1400" dirty="0" smtClean="0">
                <a:solidFill>
                  <a:schemeClr val="tx1"/>
                </a:solidFill>
              </a:rPr>
              <a:t>.</a:t>
            </a:r>
          </a:p>
          <a:p>
            <a:pPr algn="just"/>
            <a:endParaRPr lang="es-CL" sz="1400" dirty="0" smtClean="0">
              <a:solidFill>
                <a:schemeClr val="tx1"/>
              </a:solidFill>
            </a:endParaRPr>
          </a:p>
          <a:p>
            <a:pPr algn="just"/>
            <a:r>
              <a:rPr lang="es-CL" sz="1400" b="1" dirty="0">
                <a:solidFill>
                  <a:schemeClr val="tx1"/>
                </a:solidFill>
              </a:rPr>
              <a:t>Equipo de Rehabilitación Integral de APS</a:t>
            </a:r>
            <a:r>
              <a:rPr lang="es-CL" sz="1400" dirty="0">
                <a:solidFill>
                  <a:schemeClr val="tx1"/>
                </a:solidFill>
              </a:rPr>
              <a:t> será responsable de evaluación y seguimiento de los pacientes </a:t>
            </a:r>
            <a:r>
              <a:rPr lang="es-CL" sz="1400" dirty="0" err="1">
                <a:solidFill>
                  <a:schemeClr val="tx1"/>
                </a:solidFill>
              </a:rPr>
              <a:t>secuelados</a:t>
            </a:r>
            <a:r>
              <a:rPr lang="es-CL" sz="1400" dirty="0">
                <a:solidFill>
                  <a:schemeClr val="tx1"/>
                </a:solidFill>
              </a:rPr>
              <a:t> de ACV y que hayan sido referidos a la APS</a:t>
            </a:r>
            <a:r>
              <a:rPr lang="es-CL" sz="1400" dirty="0" smtClean="0">
                <a:solidFill>
                  <a:schemeClr val="tx1"/>
                </a:solidFill>
              </a:rPr>
              <a:t>.</a:t>
            </a:r>
          </a:p>
          <a:p>
            <a:pPr algn="just"/>
            <a:endParaRPr lang="es-CL" sz="1400" dirty="0">
              <a:solidFill>
                <a:schemeClr val="tx1"/>
              </a:solidFill>
            </a:endParaRPr>
          </a:p>
          <a:p>
            <a:pPr algn="just"/>
            <a:r>
              <a:rPr lang="es-CL" sz="1400" b="1" dirty="0">
                <a:solidFill>
                  <a:schemeClr val="tx1"/>
                </a:solidFill>
              </a:rPr>
              <a:t>Equipo de APS</a:t>
            </a:r>
            <a:r>
              <a:rPr lang="es-CL" sz="1400" dirty="0">
                <a:solidFill>
                  <a:schemeClr val="tx1"/>
                </a:solidFill>
              </a:rPr>
              <a:t> será responsable de la continuidad de cuidados una vez realizado el egreso hospitalario y/o una vez realizada la contrarreferencia.</a:t>
            </a:r>
          </a:p>
          <a:p>
            <a:endParaRPr lang="es-CL" sz="1400" dirty="0">
              <a:solidFill>
                <a:schemeClr val="tx1"/>
              </a:solidFill>
            </a:endParaRPr>
          </a:p>
          <a:p>
            <a:endParaRPr lang="es-CL"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6</a:t>
            </a:fld>
            <a:endParaRPr lang="es-ES" dirty="0"/>
          </a:p>
        </p:txBody>
      </p:sp>
    </p:spTree>
    <p:extLst>
      <p:ext uri="{BB962C8B-B14F-4D97-AF65-F5344CB8AC3E}">
        <p14:creationId xmlns:p14="http://schemas.microsoft.com/office/powerpoint/2010/main" val="4056014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smtClean="0"/>
              <a:t/>
            </a:r>
            <a:br>
              <a:rPr lang="es-CL" dirty="0" smtClean="0"/>
            </a:br>
            <a:r>
              <a:rPr lang="es-CL" dirty="0" smtClean="0"/>
              <a:t>RESPONSABLES </a:t>
            </a:r>
            <a:r>
              <a:rPr lang="es-CL" dirty="0"/>
              <a:t>DE EJECUCION </a:t>
            </a:r>
            <a:r>
              <a:rPr lang="es-CL" dirty="0" smtClean="0"/>
              <a:t>SAMU.</a:t>
            </a:r>
            <a:endParaRPr lang="es-CL" dirty="0"/>
          </a:p>
        </p:txBody>
      </p:sp>
      <p:sp>
        <p:nvSpPr>
          <p:cNvPr id="6" name="Marcador de texto 5"/>
          <p:cNvSpPr>
            <a:spLocks noGrp="1"/>
          </p:cNvSpPr>
          <p:nvPr>
            <p:ph type="body" idx="1"/>
          </p:nvPr>
        </p:nvSpPr>
        <p:spPr/>
        <p:txBody>
          <a:bodyPr/>
          <a:lstStyle/>
          <a:p>
            <a:pPr algn="just"/>
            <a:r>
              <a:rPr lang="es-CL" sz="1600" dirty="0"/>
              <a:t>Función es dar un traslado seguro y estable a los pacientes con ACV, además el centro regulador SAMU debe avisar al CR de Urgencia del Hospital Regional de las condiciones en que se traslada el paciente.</a:t>
            </a: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7</a:t>
            </a:fld>
            <a:endParaRPr lang="es-ES" dirty="0"/>
          </a:p>
        </p:txBody>
      </p:sp>
      <p:pic>
        <p:nvPicPr>
          <p:cNvPr id="7" name="Imagen 6"/>
          <p:cNvPicPr>
            <a:picLocks noChangeAspect="1"/>
          </p:cNvPicPr>
          <p:nvPr/>
        </p:nvPicPr>
        <p:blipFill>
          <a:blip r:embed="rId2">
            <a:duotone>
              <a:schemeClr val="accent2">
                <a:shade val="45000"/>
                <a:satMod val="135000"/>
              </a:schemeClr>
              <a:prstClr val="white"/>
            </a:duotone>
          </a:blip>
          <a:stretch>
            <a:fillRect/>
          </a:stretch>
        </p:blipFill>
        <p:spPr>
          <a:xfrm>
            <a:off x="2433449" y="2675360"/>
            <a:ext cx="3602401" cy="3607943"/>
          </a:xfrm>
          <a:prstGeom prst="rect">
            <a:avLst/>
          </a:prstGeom>
        </p:spPr>
      </p:pic>
    </p:spTree>
    <p:extLst>
      <p:ext uri="{BB962C8B-B14F-4D97-AF65-F5344CB8AC3E}">
        <p14:creationId xmlns:p14="http://schemas.microsoft.com/office/powerpoint/2010/main" val="3021297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duotone>
              <a:schemeClr val="accent5">
                <a:shade val="45000"/>
                <a:satMod val="135000"/>
              </a:schemeClr>
              <a:prstClr val="white"/>
            </a:duotone>
          </a:blip>
          <a:stretch>
            <a:fillRect/>
          </a:stretch>
        </p:blipFill>
        <p:spPr>
          <a:xfrm>
            <a:off x="3975712" y="4077050"/>
            <a:ext cx="2292885" cy="2547650"/>
          </a:xfrm>
          <a:prstGeom prst="rect">
            <a:avLst/>
          </a:prstGeom>
        </p:spPr>
      </p:pic>
      <p:sp>
        <p:nvSpPr>
          <p:cNvPr id="5" name="Título 4"/>
          <p:cNvSpPr>
            <a:spLocks noGrp="1"/>
          </p:cNvSpPr>
          <p:nvPr>
            <p:ph type="title"/>
          </p:nvPr>
        </p:nvSpPr>
        <p:spPr/>
        <p:txBody>
          <a:bodyPr/>
          <a:lstStyle/>
          <a:p>
            <a:r>
              <a:rPr lang="es-CL" dirty="0" smtClean="0"/>
              <a:t/>
            </a:r>
            <a:br>
              <a:rPr lang="es-CL" dirty="0" smtClean="0"/>
            </a:br>
            <a:r>
              <a:rPr lang="es-CL" dirty="0"/>
              <a:t>RESPONSABLES DE EJECUCION </a:t>
            </a:r>
            <a:r>
              <a:rPr lang="es-CL" dirty="0" smtClean="0"/>
              <a:t>URGENCIA Y HOSPITALIZADO.</a:t>
            </a:r>
            <a:endParaRPr lang="es-CL" dirty="0"/>
          </a:p>
        </p:txBody>
      </p:sp>
      <p:sp>
        <p:nvSpPr>
          <p:cNvPr id="6" name="Marcador de texto 5"/>
          <p:cNvSpPr>
            <a:spLocks noGrp="1"/>
          </p:cNvSpPr>
          <p:nvPr>
            <p:ph type="body" idx="1"/>
          </p:nvPr>
        </p:nvSpPr>
        <p:spPr/>
        <p:txBody>
          <a:bodyPr/>
          <a:lstStyle/>
          <a:p>
            <a:pPr lvl="0" algn="just"/>
            <a:r>
              <a:rPr lang="es-CL" sz="1400" b="1" dirty="0" smtClean="0">
                <a:solidFill>
                  <a:schemeClr val="tx1"/>
                </a:solidFill>
              </a:rPr>
              <a:t>Médico </a:t>
            </a:r>
            <a:r>
              <a:rPr lang="es-CL" sz="1400" b="1" dirty="0">
                <a:solidFill>
                  <a:schemeClr val="tx1"/>
                </a:solidFill>
              </a:rPr>
              <a:t>del servicio de </a:t>
            </a:r>
            <a:r>
              <a:rPr lang="es-CL" sz="1400" b="1" dirty="0" smtClean="0">
                <a:solidFill>
                  <a:schemeClr val="tx1"/>
                </a:solidFill>
              </a:rPr>
              <a:t>urgencia: </a:t>
            </a:r>
            <a:r>
              <a:rPr lang="es-CL" sz="1400" dirty="0">
                <a:solidFill>
                  <a:schemeClr val="tx1"/>
                </a:solidFill>
              </a:rPr>
              <a:t>Neurólogo o Médico Residente de Urgencias, es responsable de realizar estudio diagnóstico (TAC de Cerebro sin contraste) e iniciar tratamiento de urgencia según corresponda. </a:t>
            </a:r>
            <a:endParaRPr lang="es-CL" sz="1400" dirty="0" smtClean="0">
              <a:solidFill>
                <a:schemeClr val="tx1"/>
              </a:solidFill>
            </a:endParaRPr>
          </a:p>
          <a:p>
            <a:pPr lvl="0" algn="just"/>
            <a:endParaRPr lang="es-CL" sz="1400" dirty="0">
              <a:solidFill>
                <a:schemeClr val="tx1"/>
              </a:solidFill>
            </a:endParaRPr>
          </a:p>
          <a:p>
            <a:pPr lvl="0" algn="just"/>
            <a:r>
              <a:rPr lang="es-CL" sz="1400" b="1" dirty="0">
                <a:solidFill>
                  <a:schemeClr val="tx1"/>
                </a:solidFill>
              </a:rPr>
              <a:t>Médico especialista</a:t>
            </a:r>
            <a:r>
              <a:rPr lang="es-CL" sz="1400" dirty="0">
                <a:solidFill>
                  <a:schemeClr val="tx1"/>
                </a:solidFill>
              </a:rPr>
              <a:t> es responsable de realizar seguimiento (intrahospitalario y ambulatorio) y la contrarreferencia a APS</a:t>
            </a:r>
            <a:r>
              <a:rPr lang="es-CL" sz="1400" dirty="0" smtClean="0">
                <a:solidFill>
                  <a:schemeClr val="tx1"/>
                </a:solidFill>
              </a:rPr>
              <a:t>.</a:t>
            </a:r>
          </a:p>
          <a:p>
            <a:pPr lvl="0" algn="just"/>
            <a:endParaRPr lang="es-CL" sz="1400" dirty="0">
              <a:solidFill>
                <a:schemeClr val="tx1"/>
              </a:solidFill>
            </a:endParaRPr>
          </a:p>
          <a:p>
            <a:pPr lvl="0" algn="just"/>
            <a:r>
              <a:rPr lang="es-CL" sz="1400" b="1" dirty="0">
                <a:solidFill>
                  <a:schemeClr val="tx1"/>
                </a:solidFill>
              </a:rPr>
              <a:t>Neurólogo</a:t>
            </a:r>
            <a:r>
              <a:rPr lang="es-CL" sz="1400" dirty="0">
                <a:solidFill>
                  <a:schemeClr val="tx1"/>
                </a:solidFill>
              </a:rPr>
              <a:t> será responsable de indicación de </a:t>
            </a:r>
            <a:r>
              <a:rPr lang="es-CL" sz="1400" dirty="0" err="1">
                <a:solidFill>
                  <a:schemeClr val="tx1"/>
                </a:solidFill>
              </a:rPr>
              <a:t>trombolisis</a:t>
            </a:r>
            <a:r>
              <a:rPr lang="es-CL" sz="1400" dirty="0">
                <a:solidFill>
                  <a:schemeClr val="tx1"/>
                </a:solidFill>
              </a:rPr>
              <a:t> y manejo correspondiente según el criterio clínico</a:t>
            </a:r>
            <a:r>
              <a:rPr lang="es-CL" sz="1400" dirty="0" smtClean="0">
                <a:solidFill>
                  <a:schemeClr val="tx1"/>
                </a:solidFill>
              </a:rPr>
              <a:t>.</a:t>
            </a:r>
          </a:p>
          <a:p>
            <a:pPr lvl="0" algn="just"/>
            <a:endParaRPr lang="es-CL" sz="1400" dirty="0">
              <a:solidFill>
                <a:schemeClr val="tx1"/>
              </a:solidFill>
            </a:endParaRPr>
          </a:p>
          <a:p>
            <a:pPr lvl="0" algn="just"/>
            <a:r>
              <a:rPr lang="es-CL" sz="1400" dirty="0">
                <a:solidFill>
                  <a:schemeClr val="tx1"/>
                </a:solidFill>
              </a:rPr>
              <a:t>Será responsabilidad del servicio clínico en el cual se encuentre hospitalizado el paciente velar por la atención del equipo multidisciplinario, que incluye informar a la Unidad de Medicina Física y Rehabilitación del HETG la hospitalización de usuarios con diagnóstico de ACV.</a:t>
            </a:r>
          </a:p>
          <a:p>
            <a:endParaRPr lang="es-CL"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8</a:t>
            </a:fld>
            <a:endParaRPr lang="es-ES" dirty="0"/>
          </a:p>
        </p:txBody>
      </p:sp>
    </p:spTree>
    <p:extLst>
      <p:ext uri="{BB962C8B-B14F-4D97-AF65-F5344CB8AC3E}">
        <p14:creationId xmlns:p14="http://schemas.microsoft.com/office/powerpoint/2010/main" val="584131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a:t>RESPONSABLES DE EJECUCION </a:t>
            </a:r>
            <a:r>
              <a:rPr lang="es-CL" dirty="0" smtClean="0"/>
              <a:t>UNIDAD DE MEDICINA FISICA Y REHABILITACION.</a:t>
            </a:r>
            <a:endParaRPr lang="es-CL" dirty="0"/>
          </a:p>
        </p:txBody>
      </p:sp>
      <p:sp>
        <p:nvSpPr>
          <p:cNvPr id="6" name="Marcador de texto 5"/>
          <p:cNvSpPr>
            <a:spLocks noGrp="1"/>
          </p:cNvSpPr>
          <p:nvPr>
            <p:ph type="body" idx="1"/>
          </p:nvPr>
        </p:nvSpPr>
        <p:spPr/>
        <p:txBody>
          <a:bodyPr/>
          <a:lstStyle/>
          <a:p>
            <a:pPr lvl="0" algn="just"/>
            <a:r>
              <a:rPr lang="es-CL" sz="1600" dirty="0">
                <a:solidFill>
                  <a:schemeClr val="tx1"/>
                </a:solidFill>
              </a:rPr>
              <a:t>Fisiatra del HETG será responsable de evaluar al paciente que se encuentra hospitalizado con diagnóstico de ACV respondiendo a criterios establecidos del Plan de Acción Ataque Cerebrovascular (2014) a través de intervenciones de rehabilitación motora intensiva y/o intervenciones de movilidad temprana</a:t>
            </a:r>
            <a:r>
              <a:rPr lang="es-CL" sz="1600" dirty="0" smtClean="0">
                <a:solidFill>
                  <a:schemeClr val="tx1"/>
                </a:solidFill>
              </a:rPr>
              <a:t>.</a:t>
            </a:r>
          </a:p>
          <a:p>
            <a:pPr lvl="0" algn="just"/>
            <a:endParaRPr lang="es-CL" sz="1600" dirty="0">
              <a:solidFill>
                <a:schemeClr val="tx1"/>
              </a:solidFill>
            </a:endParaRPr>
          </a:p>
          <a:p>
            <a:pPr lvl="0" algn="just"/>
            <a:r>
              <a:rPr lang="es-CL" sz="1600" dirty="0">
                <a:solidFill>
                  <a:schemeClr val="tx1"/>
                </a:solidFill>
              </a:rPr>
              <a:t>Unidad de medicina física y rehabilitación de HETG será responsable de la evaluación y plan de cuidados del paciente para el seguimiento.</a:t>
            </a:r>
          </a:p>
          <a:p>
            <a:endParaRPr lang="es-CL"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9</a:t>
            </a:fld>
            <a:endParaRPr lang="es-ES" dirty="0"/>
          </a:p>
        </p:txBody>
      </p:sp>
      <p:pic>
        <p:nvPicPr>
          <p:cNvPr id="7" name="Imagen 6"/>
          <p:cNvPicPr>
            <a:picLocks noChangeAspect="1"/>
          </p:cNvPicPr>
          <p:nvPr/>
        </p:nvPicPr>
        <p:blipFill rotWithShape="1">
          <a:blip r:embed="rId2"/>
          <a:srcRect b="27325"/>
          <a:stretch/>
        </p:blipFill>
        <p:spPr>
          <a:xfrm>
            <a:off x="-165253" y="4035552"/>
            <a:ext cx="9144000" cy="1968511"/>
          </a:xfrm>
          <a:prstGeom prst="rect">
            <a:avLst/>
          </a:prstGeom>
        </p:spPr>
      </p:pic>
    </p:spTree>
    <p:extLst>
      <p:ext uri="{BB962C8B-B14F-4D97-AF65-F5344CB8AC3E}">
        <p14:creationId xmlns:p14="http://schemas.microsoft.com/office/powerpoint/2010/main" val="90047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967</Words>
  <Application>Microsoft Office PowerPoint</Application>
  <PresentationFormat>Presentación en pantalla (4:3)</PresentationFormat>
  <Paragraphs>73</Paragraphs>
  <Slides>12</Slides>
  <Notes>5</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12</vt:i4>
      </vt:variant>
    </vt:vector>
  </HeadingPairs>
  <TitlesOfParts>
    <vt:vector size="18" baseType="lpstr">
      <vt:lpstr>Verdana</vt:lpstr>
      <vt:lpstr>Calibri</vt:lpstr>
      <vt:lpstr>Arial</vt:lpstr>
      <vt:lpstr>Office Theme</vt:lpstr>
      <vt:lpstr>3_Office Theme</vt:lpstr>
      <vt:lpstr>1_Office Theme</vt:lpstr>
      <vt:lpstr>Presentación de PowerPoint</vt:lpstr>
      <vt:lpstr> INTRODUCCION.</vt:lpstr>
      <vt:lpstr> OBJETIVOS GENERALES.</vt:lpstr>
      <vt:lpstr> ALCANCE. </vt:lpstr>
      <vt:lpstr> COLABORADORES</vt:lpstr>
      <vt:lpstr> RESPONSABLES DE EJECUCION APS.</vt:lpstr>
      <vt:lpstr> RESPONSABLES DE EJECUCION SAMU.</vt:lpstr>
      <vt:lpstr> RESPONSABLES DE EJECUCION URGENCIA Y HOSPITALIZADO.</vt:lpstr>
      <vt:lpstr>RESPONSABLES DE EJECUCION UNIDAD DE MEDICINA FISICA Y REHABILITACION.</vt:lpstr>
      <vt:lpstr>Presentación de PowerPoint</vt:lpstr>
      <vt:lpstr>RECORDAR QUE EL PROTOCOLO SE ENCUENTRA DISPONIBLE EN PAGINA DEL SERVICIO DE SALUD IQUIQUE</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Paz Ramos</dc:creator>
  <cp:lastModifiedBy>Equipo: MXL5421D06</cp:lastModifiedBy>
  <cp:revision>73</cp:revision>
  <cp:lastPrinted>2018-10-18T11:21:31Z</cp:lastPrinted>
  <dcterms:modified xsi:type="dcterms:W3CDTF">2018-10-18T11:35:01Z</dcterms:modified>
</cp:coreProperties>
</file>