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3" r:id="rId2"/>
    <p:sldMasterId id="2147483665" r:id="rId3"/>
    <p:sldMasterId id="2147485198" r:id="rId4"/>
  </p:sldMasterIdLst>
  <p:notesMasterIdLst>
    <p:notesMasterId r:id="rId22"/>
  </p:notesMasterIdLst>
  <p:handoutMasterIdLst>
    <p:handoutMasterId r:id="rId23"/>
  </p:handoutMasterIdLst>
  <p:sldIdLst>
    <p:sldId id="749" r:id="rId5"/>
    <p:sldId id="750" r:id="rId6"/>
    <p:sldId id="751" r:id="rId7"/>
    <p:sldId id="752" r:id="rId8"/>
    <p:sldId id="753" r:id="rId9"/>
    <p:sldId id="754" r:id="rId10"/>
    <p:sldId id="755" r:id="rId11"/>
    <p:sldId id="756" r:id="rId12"/>
    <p:sldId id="757" r:id="rId13"/>
    <p:sldId id="758" r:id="rId14"/>
    <p:sldId id="759" r:id="rId15"/>
    <p:sldId id="760" r:id="rId16"/>
    <p:sldId id="761" r:id="rId17"/>
    <p:sldId id="762" r:id="rId18"/>
    <p:sldId id="763" r:id="rId19"/>
    <p:sldId id="764" r:id="rId20"/>
    <p:sldId id="626" r:id="rId21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4">
          <p15:clr>
            <a:srgbClr val="A4A3A4"/>
          </p15:clr>
        </p15:guide>
        <p15:guide id="2" pos="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454A"/>
    <a:srgbClr val="E10202"/>
    <a:srgbClr val="FFFFFF"/>
    <a:srgbClr val="404040"/>
    <a:srgbClr val="808080"/>
    <a:srgbClr val="CCCCCC"/>
    <a:srgbClr val="005FA1"/>
    <a:srgbClr val="E170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2" autoAdjust="0"/>
    <p:restoredTop sz="94472" autoAdjust="0"/>
  </p:normalViewPr>
  <p:slideViewPr>
    <p:cSldViewPr snapToObjects="1">
      <p:cViewPr varScale="1">
        <p:scale>
          <a:sx n="85" d="100"/>
          <a:sy n="85" d="100"/>
        </p:scale>
        <p:origin x="1326" y="90"/>
      </p:cViewPr>
      <p:guideLst>
        <p:guide orient="horz" pos="-4"/>
        <p:guide pos="3"/>
      </p:guideLst>
    </p:cSldViewPr>
  </p:slideViewPr>
  <p:outlineViewPr>
    <p:cViewPr>
      <p:scale>
        <a:sx n="33" d="100"/>
        <a:sy n="33" d="100"/>
      </p:scale>
      <p:origin x="114" y="1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Objects="1">
      <p:cViewPr varScale="1">
        <p:scale>
          <a:sx n="38" d="100"/>
          <a:sy n="38" d="100"/>
        </p:scale>
        <p:origin x="-2262" y="-120"/>
      </p:cViewPr>
      <p:guideLst>
        <p:guide orient="horz" pos="2928"/>
        <p:guide pos="220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57872F95-FB6C-4685-BD9D-60038F0B0DFE}" type="datetime1">
              <a:rPr lang="es-ES_tradnl"/>
              <a:pPr>
                <a:defRPr/>
              </a:pPr>
              <a:t>17/08/2018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977358DA-B8A5-43D7-8B85-5F3E6B8C5AE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2695894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B8C41E02-2378-464D-9F0E-7941487801F1}" type="datetime1">
              <a:rPr lang="en-US"/>
              <a:pPr>
                <a:defRPr/>
              </a:pPr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177" tIns="46589" rIns="93177" bIns="46589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s-E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2F17E176-085F-41D9-BCA3-12B0D2939AB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508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s-ES" dirty="0"/>
          </a:p>
        </p:txBody>
      </p:sp>
      <p:sp>
        <p:nvSpPr>
          <p:cNvPr id="952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85561F7-698F-4C0D-BCD7-79B87D589465}" type="slidenum">
              <a:rPr lang="en-US" smtClean="0">
                <a:solidFill>
                  <a:prstClr val="black"/>
                </a:solidFill>
                <a:latin typeface="Calibri" pitchFamily="34" charset="0"/>
              </a:rPr>
              <a:pPr/>
              <a:t>17</a:t>
            </a:fld>
            <a:endParaRPr lang="en-US">
              <a:solidFill>
                <a:prstClr val="black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291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5DD52-7458-49FB-81A5-4BC720D5873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267D4-E9B3-46F3-BC43-3F2EEC49693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4C9E0-9E64-4756-985C-0274F47BFDF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1E8F6-FA66-4178-B6DA-7871484D78C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7B717-44F8-450D-965F-3AFBBBBDB3A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B5C10-BFC7-4F99-BCB7-8BB6ABB72F0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19800" y="274638"/>
            <a:ext cx="20574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102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4286B-4140-4B5D-A518-7F8CD2FC31B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2110C599-2E68-4DCC-8796-8F983E66344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81847E33-B780-425C-8D1E-8BDDABCDE58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9A1F50CD-B7F7-40EE-AA53-15285345032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A186CC41-9894-47E1-A39D-6030E312A09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41169A27-0604-45FE-9B6F-C3DEC51D625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C2C477C6-CC73-445D-88C1-2C19AFA309C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E8E0CCF8-CEF5-4F91-8C55-C64D756C3D4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E122F96C-54A8-41C7-91A2-37EEB471E19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EA616101-44F5-4390-ACF0-56264651772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41DF96F2-D378-4BB6-84CD-E3811E5CBDE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0ED4F9B4-62AA-4CC7-A5D4-D075F05DCD4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2110C599-2E68-4DCC-8796-8F983E66344E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9062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81847E33-B780-425C-8D1E-8BDDABCDE581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510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9A1F50CD-B7F7-40EE-AA53-15285345032E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8860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A186CC41-9894-47E1-A39D-6030E312A099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023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41169A27-0604-45FE-9B6F-C3DEC51D6250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2251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C2C477C6-CC73-445D-88C1-2C19AFA309C7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5891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E8E0CCF8-CEF5-4F91-8C55-C64D756C3D4B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104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E122F96C-54A8-41C7-91A2-37EEB471E19A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734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EA616101-44F5-4390-ACF0-562646517724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56589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41DF96F2-D378-4BB6-84CD-E3811E5CBDE3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8388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0ED4F9B4-62AA-4CC7-A5D4-D075F05DCD4E}" type="slidenum">
              <a:rPr lang="en-U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234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EB760F-0C32-4301-B619-E03D103A56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255F5A-8616-47C3-AD9E-F89B330AC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editar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F107BE-114F-46FE-9AC3-0F7798E15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DD7B5-AB01-41A5-8A12-373941F1C009}" type="datetimeFigureOut">
              <a:rPr lang="es-CL" smtClean="0"/>
              <a:t>17-08-2018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CE9E82-AB4F-41AE-B659-AA4CE1023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625676-0D15-4D97-A862-02CF8B09D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85D47-EDEE-4AAC-94B4-1534BA0E1C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9283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3AC1C-9250-4967-8335-CD93EF07F2B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580C9-F255-4154-9F57-56900A73D6B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50" y="6527800"/>
            <a:ext cx="28956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C3036-B35A-49F5-A57B-81D51B7050A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08CF2-3047-479B-ADF6-61F4BDB1C9B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file:///\\localhost\Users\CDEB\Pictures\3.png" TargetMode="Externa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file:///\\localhost\Users\CDEB\Pictures\1.png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image" Target="file:///\\localhost\Users\CDEB\Desktop\logoMINSAL.jpg" TargetMode="Externa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image" Target="file:///\\localhost\Users\CDEB\Desktop\logoMINSAL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CB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>
            <a:spLocks noChangeArrowheads="1"/>
          </p:cNvSpPr>
          <p:nvPr userDrawn="1"/>
        </p:nvSpPr>
        <p:spPr bwMode="auto">
          <a:xfrm>
            <a:off x="533400" y="3333750"/>
            <a:ext cx="1033463" cy="352425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66" name="Rectangle 65"/>
          <p:cNvSpPr>
            <a:spLocks noChangeArrowheads="1"/>
          </p:cNvSpPr>
          <p:nvPr userDrawn="1"/>
        </p:nvSpPr>
        <p:spPr bwMode="auto">
          <a:xfrm>
            <a:off x="1566863" y="3333750"/>
            <a:ext cx="1481137" cy="352425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pic>
        <p:nvPicPr>
          <p:cNvPr id="12292" name="Picture 1"/>
          <p:cNvPicPr>
            <a:picLocks noChangeAspect="1" noChangeArrowheads="1"/>
          </p:cNvPicPr>
          <p:nvPr userDrawn="1"/>
        </p:nvPicPr>
        <p:blipFill>
          <a:blip r:embed="rId7"/>
          <a:srcRect/>
          <a:stretch>
            <a:fillRect/>
          </a:stretch>
        </p:blipFill>
        <p:spPr bwMode="auto">
          <a:xfrm>
            <a:off x="647700" y="3452813"/>
            <a:ext cx="803275" cy="585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71" name="Rectangle 70"/>
          <p:cNvSpPr>
            <a:spLocks noChangeArrowheads="1"/>
          </p:cNvSpPr>
          <p:nvPr userDrawn="1"/>
        </p:nvSpPr>
        <p:spPr bwMode="auto">
          <a:xfrm>
            <a:off x="533400" y="0"/>
            <a:ext cx="1033463" cy="13716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72" name="Rectangle 71"/>
          <p:cNvSpPr>
            <a:spLocks noChangeArrowheads="1"/>
          </p:cNvSpPr>
          <p:nvPr userDrawn="1"/>
        </p:nvSpPr>
        <p:spPr bwMode="auto">
          <a:xfrm>
            <a:off x="1566863" y="0"/>
            <a:ext cx="1481137" cy="13716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pic>
        <p:nvPicPr>
          <p:cNvPr id="12295" name="1.png" descr="/Users/CDEB/Pictures/1.png"/>
          <p:cNvPicPr>
            <a:picLocks noChangeAspect="1"/>
          </p:cNvPicPr>
          <p:nvPr userDrawn="1"/>
        </p:nvPicPr>
        <p:blipFill>
          <a:blip r:embed="rId8" r:link="rId9"/>
          <a:srcRect/>
          <a:stretch>
            <a:fillRect/>
          </a:stretch>
        </p:blipFill>
        <p:spPr bwMode="auto">
          <a:xfrm>
            <a:off x="1566863" y="3430588"/>
            <a:ext cx="1384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3.png" descr="/Users/CDEB/Pictures/3.png"/>
          <p:cNvPicPr>
            <a:picLocks noChangeAspect="1"/>
          </p:cNvPicPr>
          <p:nvPr userDrawn="1"/>
        </p:nvPicPr>
        <p:blipFill>
          <a:blip r:embed="rId10" r:link="rId11"/>
          <a:srcRect/>
          <a:stretch>
            <a:fillRect/>
          </a:stretch>
        </p:blipFill>
        <p:spPr bwMode="auto">
          <a:xfrm>
            <a:off x="1566863" y="6400800"/>
            <a:ext cx="2071687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5172" r:id="rId1"/>
    <p:sldLayoutId id="2147485173" r:id="rId2"/>
    <p:sldLayoutId id="2147485174" r:id="rId3"/>
    <p:sldLayoutId id="2147485175" r:id="rId4"/>
    <p:sldLayoutId id="2147485211" r:id="rId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1645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77963"/>
            <a:ext cx="817721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313" y="6527800"/>
            <a:ext cx="21336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rgbClr val="898989"/>
                </a:solidFill>
                <a:latin typeface="Verdana" pitchFamily="-60" charset="0"/>
                <a:ea typeface="ヒラギノ角ゴ Pro W3" pitchFamily="-60" charset="-128"/>
                <a:cs typeface="+mn-cs"/>
              </a:defRPr>
            </a:lvl1pPr>
          </a:lstStyle>
          <a:p>
            <a:pPr>
              <a:defRPr/>
            </a:pPr>
            <a:fld id="{35CBFA07-D10C-4F24-AC11-1682A4B8C95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8413750" y="-6350"/>
            <a:ext cx="284163" cy="866775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8697913" y="0"/>
            <a:ext cx="347662" cy="860425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8413750" y="6400800"/>
            <a:ext cx="284163" cy="4572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8697913" y="6400800"/>
            <a:ext cx="347662" cy="457200"/>
          </a:xfrm>
          <a:prstGeom prst="rect">
            <a:avLst/>
          </a:prstGeom>
          <a:solidFill>
            <a:srgbClr val="EF4144"/>
          </a:solidFill>
          <a:ln w="9525">
            <a:noFill/>
            <a:miter lim="800000"/>
            <a:headEnd/>
            <a:tailEnd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133350" y="6494463"/>
            <a:ext cx="2762250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s-ES_tradnl" sz="1000">
                <a:solidFill>
                  <a:srgbClr val="7F7F7F"/>
                </a:solidFill>
                <a:latin typeface="Verdana" pitchFamily="-60" charset="0"/>
                <a:ea typeface="ヒラギノ角ゴ Pro W3" pitchFamily="-60" charset="-128"/>
              </a:rPr>
              <a:t>Gobierno de Chile / Ministerio de Salud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76" r:id="rId1"/>
    <p:sldLayoutId id="2147485177" r:id="rId2"/>
    <p:sldLayoutId id="2147485185" r:id="rId3"/>
    <p:sldLayoutId id="2147485178" r:id="rId4"/>
    <p:sldLayoutId id="2147485186" r:id="rId5"/>
    <p:sldLayoutId id="2147485179" r:id="rId6"/>
    <p:sldLayoutId id="2147485180" r:id="rId7"/>
    <p:sldLayoutId id="2147485181" r:id="rId8"/>
    <p:sldLayoutId id="2147485182" r:id="rId9"/>
    <p:sldLayoutId id="2147485183" r:id="rId10"/>
    <p:sldLayoutId id="2147485184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-60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-60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-60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-60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pic>
        <p:nvPicPr>
          <p:cNvPr id="14339" name="logoMINSAL.jpg" descr="/Users/CDEB/Desktop/logoMINSAL.jpg"/>
          <p:cNvPicPr>
            <a:picLocks noChangeAspect="1"/>
          </p:cNvPicPr>
          <p:nvPr userDrawn="1"/>
        </p:nvPicPr>
        <p:blipFill>
          <a:blip r:embed="rId13" r:link="rId14"/>
          <a:srcRect/>
          <a:stretch>
            <a:fillRect/>
          </a:stretch>
        </p:blipFill>
        <p:spPr bwMode="auto">
          <a:xfrm>
            <a:off x="7153275" y="2286000"/>
            <a:ext cx="19907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ea typeface="ヒラギノ角ゴ Pro W3" pitchFamily="-60" charset="-128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143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87" r:id="rId1"/>
    <p:sldLayoutId id="2147485188" r:id="rId2"/>
    <p:sldLayoutId id="2147485189" r:id="rId3"/>
    <p:sldLayoutId id="2147485190" r:id="rId4"/>
    <p:sldLayoutId id="2147485191" r:id="rId5"/>
    <p:sldLayoutId id="2147485192" r:id="rId6"/>
    <p:sldLayoutId id="2147485193" r:id="rId7"/>
    <p:sldLayoutId id="2147485194" r:id="rId8"/>
    <p:sldLayoutId id="2147485195" r:id="rId9"/>
    <p:sldLayoutId id="2147485196" r:id="rId10"/>
    <p:sldLayoutId id="2147485197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>
            <a:spLocks noChangeArrowheads="1"/>
          </p:cNvSpPr>
          <p:nvPr userDrawn="1"/>
        </p:nvSpPr>
        <p:spPr bwMode="auto">
          <a:xfrm>
            <a:off x="7153275" y="0"/>
            <a:ext cx="1990725" cy="6629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dist="38100" dir="5640026" rotWithShape="0">
              <a:srgbClr val="80808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pic>
        <p:nvPicPr>
          <p:cNvPr id="14339" name="logoMINSAL.jpg" descr="/Users/CDEB/Desktop/logoMINSAL.jpg"/>
          <p:cNvPicPr>
            <a:picLocks noChangeAspect="1"/>
          </p:cNvPicPr>
          <p:nvPr userDrawn="1"/>
        </p:nvPicPr>
        <p:blipFill>
          <a:blip r:embed="rId13" r:link="rId14"/>
          <a:srcRect/>
          <a:stretch>
            <a:fillRect/>
          </a:stretch>
        </p:blipFill>
        <p:spPr bwMode="auto">
          <a:xfrm>
            <a:off x="7153275" y="2286000"/>
            <a:ext cx="19907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EF414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ea typeface="ヒラギノ角ゴ Pro W3" pitchFamily="-60" charset="-128"/>
            </a:endParaRPr>
          </a:p>
        </p:txBody>
      </p:sp>
      <p:sp>
        <p:nvSpPr>
          <p:cNvPr id="13" name="Rectangle 12"/>
          <p:cNvSpPr>
            <a:spLocks noChangeArrowheads="1"/>
          </p:cNvSpPr>
          <p:nvPr userDrawn="1"/>
        </p:nvSpPr>
        <p:spPr bwMode="auto">
          <a:xfrm>
            <a:off x="4763" y="0"/>
            <a:ext cx="7148512" cy="6629400"/>
          </a:xfrm>
          <a:prstGeom prst="rect">
            <a:avLst/>
          </a:prstGeom>
          <a:solidFill>
            <a:srgbClr val="006CB7"/>
          </a:solidFill>
          <a:ln w="9525">
            <a:noFill/>
            <a:miter lim="800000"/>
            <a:headEnd/>
            <a:tailEnd/>
          </a:ln>
          <a:effectLst>
            <a:outerShdw dist="38100" dir="3779989" algn="br" rotWithShape="0">
              <a:srgbClr val="808080">
                <a:alpha val="70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s-ES">
              <a:solidFill>
                <a:srgbClr val="FFFFFF"/>
              </a:solidFill>
              <a:latin typeface="Calibri" pitchFamily="-60" charset="0"/>
              <a:ea typeface="ヒラギノ角ゴ Pro W3" pitchFamily="-60" charset="-128"/>
            </a:endParaRPr>
          </a:p>
        </p:txBody>
      </p:sp>
      <p:sp>
        <p:nvSpPr>
          <p:cNvPr id="1434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25713"/>
            <a:ext cx="6477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05348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99" r:id="rId1"/>
    <p:sldLayoutId id="2147485200" r:id="rId2"/>
    <p:sldLayoutId id="2147485201" r:id="rId3"/>
    <p:sldLayoutId id="2147485202" r:id="rId4"/>
    <p:sldLayoutId id="2147485203" r:id="rId5"/>
    <p:sldLayoutId id="2147485204" r:id="rId6"/>
    <p:sldLayoutId id="2147485205" r:id="rId7"/>
    <p:sldLayoutId id="2147485206" r:id="rId8"/>
    <p:sldLayoutId id="2147485207" r:id="rId9"/>
    <p:sldLayoutId id="2147485208" r:id="rId10"/>
    <p:sldLayoutId id="2147485209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  <a:cs typeface="Verdana" pitchFamily="-60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D77742-53EB-4268-9C6E-7CFFC10ABF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s-CL" sz="3000" dirty="0"/>
            </a:br>
            <a:r>
              <a:rPr lang="es-ES" sz="3000" b="1" dirty="0"/>
              <a:t> </a:t>
            </a:r>
            <a:br>
              <a:rPr lang="es-ES" sz="3000" b="1" dirty="0"/>
            </a:br>
            <a:r>
              <a:rPr lang="es-ES" sz="3000" b="1" dirty="0"/>
              <a:t>PROTOCOLO DE TRASLADO DEL PACIENTE ONCOLÓGICO DE CENTRO A CENTRO</a:t>
            </a:r>
            <a:br>
              <a:rPr lang="es-CL" sz="3000" dirty="0"/>
            </a:br>
            <a:endParaRPr lang="es-C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CB3F317-B5E0-4E38-9B60-0D39DEA069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/>
              <a:t>SERVICIO SALUD IQUIQUE</a:t>
            </a:r>
            <a:br>
              <a:rPr lang="es-CL" dirty="0"/>
            </a:br>
            <a:r>
              <a:rPr lang="es-CL" b="1" dirty="0"/>
              <a:t>Agosto</a:t>
            </a:r>
            <a:r>
              <a:rPr lang="es-CL" dirty="0"/>
              <a:t>, </a:t>
            </a:r>
            <a:r>
              <a:rPr lang="es-ES" b="1" dirty="0"/>
              <a:t>2018</a:t>
            </a:r>
            <a:br>
              <a:rPr lang="es-CL" dirty="0"/>
            </a:b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03971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2DC2E8-0832-4C5D-AA55-FE053CFAC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b="1" dirty="0"/>
              <a:t>Criterios de elección de tipo de traslado a Antofagasta, según la valencia del paciente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CD95E4-4174-4B9C-AC78-43F9807B4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84784"/>
            <a:ext cx="7886700" cy="4320480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es-ES" dirty="0"/>
              <a:t>Si el </a:t>
            </a:r>
            <a:r>
              <a:rPr lang="es-ES" b="1" dirty="0"/>
              <a:t>paciente es autovalente </a:t>
            </a:r>
            <a:r>
              <a:rPr lang="es-ES" dirty="0"/>
              <a:t>y puede permanecer sentado, puede ser trasladado por medio terrestre bus comercial o institucional, con familiar informado del estado y cuidados básicos del paciente.</a:t>
            </a:r>
          </a:p>
          <a:p>
            <a:pPr lvl="0" algn="just"/>
            <a:endParaRPr lang="es-CL" dirty="0"/>
          </a:p>
          <a:p>
            <a:pPr lvl="0" algn="just"/>
            <a:r>
              <a:rPr lang="es-ES" dirty="0"/>
              <a:t>Si el </a:t>
            </a:r>
            <a:r>
              <a:rPr lang="es-ES" b="1" dirty="0"/>
              <a:t>paciente está en camilla </a:t>
            </a:r>
            <a:r>
              <a:rPr lang="es-ES" dirty="0"/>
              <a:t>debe estar acompañado por TENS y puede ser en avión comercial o ambulancia.</a:t>
            </a:r>
            <a:endParaRPr lang="es-CL" dirty="0"/>
          </a:p>
          <a:p>
            <a:pPr lvl="0" algn="just"/>
            <a:r>
              <a:rPr lang="es-ES" dirty="0"/>
              <a:t>Si el </a:t>
            </a:r>
            <a:r>
              <a:rPr lang="es-ES" b="1" dirty="0"/>
              <a:t>paciente está hospitalizado</a:t>
            </a:r>
            <a:r>
              <a:rPr lang="es-ES" dirty="0"/>
              <a:t>, debe venir con paramédico en avión comercial o ambulancia.</a:t>
            </a:r>
          </a:p>
          <a:p>
            <a:pPr lvl="0" algn="just"/>
            <a:endParaRPr lang="es-CL" dirty="0"/>
          </a:p>
          <a:p>
            <a:pPr lvl="0" algn="just"/>
            <a:r>
              <a:rPr lang="es-ES" dirty="0"/>
              <a:t>Si </a:t>
            </a:r>
            <a:r>
              <a:rPr lang="es-ES" b="1" dirty="0"/>
              <a:t>requiere avión ambulancia o ambulancia avanzada</a:t>
            </a:r>
            <a:r>
              <a:rPr lang="es-ES" dirty="0"/>
              <a:t>, </a:t>
            </a:r>
            <a:r>
              <a:rPr lang="es-ES" b="1" dirty="0"/>
              <a:t>reevaluar</a:t>
            </a:r>
            <a:r>
              <a:rPr lang="es-ES" dirty="0"/>
              <a:t> requerimiento de traslado. Si el paciente esta con alguna patología aguda o concomitante descompensada, no trasladar hasta que este compensado.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67156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B4451B-1EB8-4DDA-9CBC-43C78D25F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85427"/>
            <a:ext cx="7886700" cy="659163"/>
          </a:xfrm>
        </p:spPr>
        <p:txBody>
          <a:bodyPr>
            <a:normAutofit/>
          </a:bodyPr>
          <a:lstStyle/>
          <a:p>
            <a:r>
              <a:rPr lang="es-ES" b="1" u="sng" dirty="0"/>
              <a:t>Etapa 1: Pre traslado en hospital base: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AC11FE-4A20-463E-AE5B-A282FA3DF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268760"/>
            <a:ext cx="7886700" cy="5004556"/>
          </a:xfrm>
        </p:spPr>
        <p:txBody>
          <a:bodyPr>
            <a:normAutofit fontScale="92500" lnSpcReduction="20000"/>
          </a:bodyPr>
          <a:lstStyle/>
          <a:p>
            <a:endParaRPr lang="es-CL" dirty="0"/>
          </a:p>
          <a:p>
            <a:pPr lvl="0" algn="just"/>
            <a:r>
              <a:rPr lang="es-ES" dirty="0"/>
              <a:t>Médico evalúa condición del paciente y necesidad de trasladar a paciente a Antofagasta decide traslado de paciente y define medio de traslado, según nivel de valencia del paciente, si requiere apoyo de paramédico, y otro tipo de soporte.</a:t>
            </a:r>
            <a:endParaRPr lang="es-CL" dirty="0"/>
          </a:p>
          <a:p>
            <a:pPr lvl="0" algn="just"/>
            <a:r>
              <a:rPr lang="es-ES" dirty="0"/>
              <a:t>Familia debe ser informada de la condición del paciente y educada respecto de apoyo básico.</a:t>
            </a:r>
          </a:p>
          <a:p>
            <a:pPr marL="0" indent="0" algn="just">
              <a:buNone/>
            </a:pPr>
            <a:endParaRPr lang="es-CL" dirty="0"/>
          </a:p>
          <a:p>
            <a:pPr marL="0" indent="0" algn="just">
              <a:buNone/>
            </a:pPr>
            <a:r>
              <a:rPr lang="es-ES" dirty="0"/>
              <a:t>Enfermera de la unidad </a:t>
            </a:r>
            <a:r>
              <a:rPr lang="es-ES" dirty="0" err="1"/>
              <a:t>derivadora</a:t>
            </a:r>
            <a:r>
              <a:rPr lang="es-ES" dirty="0"/>
              <a:t> debe: </a:t>
            </a:r>
          </a:p>
          <a:p>
            <a:pPr lvl="0" algn="just"/>
            <a:r>
              <a:rPr lang="es-ES" dirty="0"/>
              <a:t>Gestionar con unidad de enlace el traslado del paciente.</a:t>
            </a:r>
            <a:endParaRPr lang="es-CL" dirty="0"/>
          </a:p>
          <a:p>
            <a:pPr lvl="0" algn="just"/>
            <a:r>
              <a:rPr lang="es-ES" dirty="0"/>
              <a:t>Envía mail a centro oncológico para Inter consultor oncológico y llama por teléfono a admisión de centro oncológico para informar y/o confirmar traslado.</a:t>
            </a:r>
          </a:p>
          <a:p>
            <a:pPr lvl="0" algn="just"/>
            <a:r>
              <a:rPr lang="es-ES" dirty="0"/>
              <a:t>Chequear toda la información obligatoria requerida.</a:t>
            </a:r>
            <a:endParaRPr lang="es-CL" dirty="0"/>
          </a:p>
          <a:p>
            <a:pPr lvl="0" algn="just"/>
            <a:r>
              <a:rPr lang="es-ES" dirty="0"/>
              <a:t>Gestionar y coordinar con unidad de gestión de camas de Hospital Antofagasta, para asignación de cama del paciente Unidad de enlace gestiona traslado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08133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608FF6-0289-49C3-BA33-F0FA8E153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737" y="440668"/>
            <a:ext cx="7886700" cy="810677"/>
          </a:xfrm>
        </p:spPr>
        <p:txBody>
          <a:bodyPr>
            <a:normAutofit/>
          </a:bodyPr>
          <a:lstStyle/>
          <a:p>
            <a:r>
              <a:rPr lang="es-ES" sz="2700" b="1" u="sng" dirty="0"/>
              <a:t>Etapa 1: Pre traslado en hospital base</a:t>
            </a:r>
            <a:endParaRPr lang="es-CL" sz="27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932220-8384-46CF-94FE-976840842D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477963"/>
            <a:ext cx="8177213" cy="2347081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endParaRPr lang="es-CL" dirty="0"/>
          </a:p>
          <a:p>
            <a:pPr lvl="0" algn="just"/>
            <a:r>
              <a:rPr lang="es-ES" dirty="0"/>
              <a:t>Todos los exámenes deben estar actualizados, hasta máximo 1 mes de tomados los exámenes de imagenología, y ojalá 1 semana los exámenes de laboratorio.</a:t>
            </a:r>
            <a:endParaRPr lang="es-CL" dirty="0"/>
          </a:p>
          <a:p>
            <a:pPr lvl="0" algn="just"/>
            <a:r>
              <a:rPr lang="es-ES" dirty="0"/>
              <a:t>Debe Indicar si requiere Casa de Acogida con o sin acompañante.</a:t>
            </a:r>
            <a:endParaRPr lang="es-CL" dirty="0"/>
          </a:p>
          <a:p>
            <a:pPr marL="0" indent="0">
              <a:buNone/>
            </a:pP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43769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0D83B-5CAE-4E3B-AA55-BDD03C178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620" y="332656"/>
            <a:ext cx="7687766" cy="643214"/>
          </a:xfrm>
        </p:spPr>
        <p:txBody>
          <a:bodyPr/>
          <a:lstStyle/>
          <a:p>
            <a:r>
              <a:rPr lang="es-ES" sz="2700" b="1" u="sng" dirty="0"/>
              <a:t>Etapa 2: Traslado: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31C40CE-CC10-4223-B7F1-0D4FB34DA4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475252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s-ES" dirty="0"/>
              <a:t>Conductas a seguir por médico que deriva: </a:t>
            </a:r>
          </a:p>
          <a:p>
            <a:pPr algn="just"/>
            <a:endParaRPr lang="es-CL" dirty="0"/>
          </a:p>
          <a:p>
            <a:pPr lvl="0" algn="just"/>
            <a:r>
              <a:rPr lang="es-ES" dirty="0"/>
              <a:t>Realiza Interconsulta en formato </a:t>
            </a:r>
            <a:r>
              <a:rPr lang="es-ES" b="1" dirty="0"/>
              <a:t>“Solicitud de Traslado de Paciente Oncológico”</a:t>
            </a:r>
            <a:r>
              <a:rPr lang="es-ES" dirty="0"/>
              <a:t> establecida en este Protocolo, completando todos los antecedentes con letra legible.</a:t>
            </a:r>
          </a:p>
          <a:p>
            <a:pPr lvl="0" algn="just"/>
            <a:endParaRPr lang="es-CL" dirty="0"/>
          </a:p>
          <a:p>
            <a:pPr lvl="0" algn="just"/>
            <a:r>
              <a:rPr lang="es-ES" dirty="0"/>
              <a:t>Adjuntar copias de informes de exámenes recientes, MAXIMO 1 MES DE ANTIGÜEDAD de exámenes de imagenología si el paciente esta compensado, sin patología aguda concomitante y no esta en paliativo etapa terminal.</a:t>
            </a:r>
          </a:p>
          <a:p>
            <a:pPr lvl="0" algn="just"/>
            <a:endParaRPr lang="es-CL" dirty="0"/>
          </a:p>
          <a:p>
            <a:pPr lvl="0" algn="just"/>
            <a:r>
              <a:rPr lang="es-ES" dirty="0"/>
              <a:t>Adjuntar copia de informe de biopsia.</a:t>
            </a:r>
          </a:p>
          <a:p>
            <a:pPr lvl="0" algn="just"/>
            <a:endParaRPr lang="es-CL" dirty="0"/>
          </a:p>
          <a:p>
            <a:pPr lvl="0" algn="just"/>
            <a:r>
              <a:rPr lang="es-ES" dirty="0"/>
              <a:t>Adjuntar copia de informe de Médico tratante de patologías concomitantes. </a:t>
            </a:r>
          </a:p>
          <a:p>
            <a:pPr lvl="0" algn="just"/>
            <a:endParaRPr lang="es-CL" dirty="0"/>
          </a:p>
          <a:p>
            <a:pPr lvl="0" algn="just"/>
            <a:r>
              <a:rPr lang="es-ES" dirty="0"/>
              <a:t>Los exámenes </a:t>
            </a:r>
            <a:r>
              <a:rPr lang="es-ES" dirty="0" err="1"/>
              <a:t>imagenológicos</a:t>
            </a:r>
            <a:r>
              <a:rPr lang="es-ES" dirty="0"/>
              <a:t> deben venir con sus placas o CD.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148404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4FBF3A-11DF-40A3-99FB-E2B71AE94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368660"/>
            <a:ext cx="7886700" cy="635240"/>
          </a:xfrm>
        </p:spPr>
        <p:txBody>
          <a:bodyPr>
            <a:normAutofit/>
          </a:bodyPr>
          <a:lstStyle/>
          <a:p>
            <a:r>
              <a:rPr lang="es-ES" sz="2700" b="1" u="sng" dirty="0"/>
              <a:t>Etapa 2: Traslado:</a:t>
            </a:r>
            <a:endParaRPr lang="es-CL" sz="27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07C800-0EC2-48B3-9C7B-C48BEF4CD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Toda </a:t>
            </a:r>
            <a:r>
              <a:rPr lang="es-ES" b="1" dirty="0"/>
              <a:t>“Solicitud de Traslado de Paciente Oncológico” </a:t>
            </a:r>
            <a:r>
              <a:rPr lang="es-ES" dirty="0"/>
              <a:t>será </a:t>
            </a:r>
            <a:r>
              <a:rPr lang="es-ES" dirty="0" err="1"/>
              <a:t>recepcionada</a:t>
            </a:r>
            <a:r>
              <a:rPr lang="es-ES" dirty="0"/>
              <a:t> por secretaria designada en CON y remitida al Médico </a:t>
            </a:r>
            <a:r>
              <a:rPr lang="es-ES" dirty="0" err="1"/>
              <a:t>interconsultor</a:t>
            </a:r>
            <a:r>
              <a:rPr lang="es-ES" dirty="0"/>
              <a:t> para evaluación de los antecedentes.</a:t>
            </a:r>
            <a:endParaRPr lang="es-CL" dirty="0"/>
          </a:p>
          <a:p>
            <a:pPr marL="0" indent="0" algn="just">
              <a:buNone/>
            </a:pPr>
            <a:endParaRPr lang="es-CL" dirty="0"/>
          </a:p>
          <a:p>
            <a:pPr algn="just"/>
            <a:r>
              <a:rPr lang="es-ES" dirty="0"/>
              <a:t>Una vez que el médico </a:t>
            </a:r>
            <a:r>
              <a:rPr lang="es-ES" b="1" dirty="0" err="1"/>
              <a:t>interconsultor</a:t>
            </a:r>
            <a:r>
              <a:rPr lang="es-ES" b="1" dirty="0"/>
              <a:t> evalúa “Solicitud de Traslado de Paciente Oncológico” </a:t>
            </a:r>
            <a:r>
              <a:rPr lang="es-ES" dirty="0"/>
              <a:t>e informes enviados, determina si el paciente debe ser evaluado en Comité oncológico, ser evaluado por Oncólogo médico y/o Radioterapeuta o </a:t>
            </a:r>
            <a:r>
              <a:rPr lang="es-ES" dirty="0" err="1"/>
              <a:t>contrarreferir</a:t>
            </a:r>
            <a:r>
              <a:rPr lang="es-ES" dirty="0"/>
              <a:t> para manejo en recinto asistencial de origen.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90225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7EB0E2-CF70-4EB4-A455-7ECF76ABB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296493"/>
            <a:ext cx="7886700" cy="834601"/>
          </a:xfrm>
        </p:spPr>
        <p:txBody>
          <a:bodyPr/>
          <a:lstStyle/>
          <a:p>
            <a:r>
              <a:rPr lang="es-ES" sz="2700" b="1" dirty="0"/>
              <a:t>Contrarreferencia: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45ED595-8778-45CE-92A2-8F8162A94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dirty="0"/>
              <a:t>Finalizado el tratamiento, el médico tratante en el Centro Oncológico realizará informe de Alta o Epicrisis,</a:t>
            </a:r>
            <a:r>
              <a:rPr lang="es-MX" dirty="0"/>
              <a:t> el cual incluye:</a:t>
            </a:r>
            <a:endParaRPr lang="es-CL" dirty="0"/>
          </a:p>
          <a:p>
            <a:pPr marL="0" indent="0" algn="just">
              <a:buNone/>
            </a:pPr>
            <a:endParaRPr lang="es-CL" dirty="0"/>
          </a:p>
          <a:p>
            <a:pPr lvl="0" algn="just"/>
            <a:r>
              <a:rPr lang="es-ES" dirty="0"/>
              <a:t>Tratamientos recibidos.</a:t>
            </a:r>
            <a:endParaRPr lang="es-CL" dirty="0"/>
          </a:p>
          <a:p>
            <a:pPr lvl="0" algn="just"/>
            <a:r>
              <a:rPr lang="es-ES" dirty="0"/>
              <a:t>Indicaciones al alta, próximos controles.</a:t>
            </a:r>
            <a:endParaRPr lang="es-CL" dirty="0"/>
          </a:p>
          <a:p>
            <a:pPr lvl="0" algn="just"/>
            <a:r>
              <a:rPr lang="es-ES" dirty="0"/>
              <a:t>Datos de Médico tratante: nombre, RUT, firma y timbre del especialista.</a:t>
            </a:r>
            <a:endParaRPr lang="es-CL" dirty="0"/>
          </a:p>
          <a:p>
            <a:pPr lvl="0" algn="just"/>
            <a:r>
              <a:rPr lang="es-ES" dirty="0"/>
              <a:t>Solicita información la cual será enviada vía correo electrónico al gestor de caso del establecimiento que corresponda.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737018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51B413-B299-4C3F-839D-FE1837819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87391B-22E7-4E15-A055-8D9AD9C22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1" y="1477962"/>
            <a:ext cx="8452048" cy="5380037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79EBFD8-8948-478D-BFBA-8F54BADDB0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3B580C9-F255-4154-9F57-56900A73D6B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1026" name="Imagen 1">
            <a:extLst>
              <a:ext uri="{FF2B5EF4-FFF2-40B4-BE49-F238E27FC236}">
                <a16:creationId xmlns:a16="http://schemas.microsoft.com/office/drawing/2014/main" id="{D223012F-E515-492E-9F67-518A73BBA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3"/>
            <a:ext cx="8324850" cy="7121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27617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3"/>
          <p:cNvSpPr>
            <a:spLocks noGrp="1"/>
          </p:cNvSpPr>
          <p:nvPr>
            <p:ph type="ctrTitle"/>
          </p:nvPr>
        </p:nvSpPr>
        <p:spPr>
          <a:xfrm>
            <a:off x="685800" y="2339975"/>
            <a:ext cx="6019800" cy="1470025"/>
          </a:xfrm>
        </p:spPr>
        <p:txBody>
          <a:bodyPr/>
          <a:lstStyle/>
          <a:p>
            <a:pPr eaLnBrk="1" hangingPunct="1"/>
            <a:r>
              <a:rPr lang="en-US" sz="6600" dirty="0">
                <a:solidFill>
                  <a:schemeClr val="bg1"/>
                </a:solidFill>
                <a:latin typeface="Verdana" pitchFamily="34" charset="0"/>
                <a:cs typeface="Verdana" pitchFamily="34" charset="0"/>
              </a:rPr>
              <a:t>Gracias</a:t>
            </a:r>
            <a:r>
              <a:rPr lang="en-US" sz="9200" dirty="0">
                <a:solidFill>
                  <a:schemeClr val="bg1"/>
                </a:solidFill>
                <a:latin typeface="Verdana" pitchFamily="34" charset="0"/>
                <a:cs typeface="Verdana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0009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FA24F8-7CF4-4030-8BAD-4A4894B56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88640"/>
            <a:ext cx="7886700" cy="635240"/>
          </a:xfrm>
        </p:spPr>
        <p:txBody>
          <a:bodyPr>
            <a:normAutofit/>
          </a:bodyPr>
          <a:lstStyle/>
          <a:p>
            <a:r>
              <a:rPr lang="es-ES" sz="2700" b="1" dirty="0"/>
              <a:t>INTRODUCCIÓN.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66B3F9-2AC2-400B-8D13-6B08D75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24744"/>
            <a:ext cx="7886700" cy="50405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dirty="0"/>
              <a:t>El </a:t>
            </a:r>
            <a:r>
              <a:rPr lang="es-ES" b="1" dirty="0"/>
              <a:t>Centro Oncológico de Antofagasta</a:t>
            </a:r>
            <a:r>
              <a:rPr lang="es-ES" dirty="0"/>
              <a:t>, siendo </a:t>
            </a:r>
            <a:r>
              <a:rPr lang="es-ES" b="1" dirty="0"/>
              <a:t>referente</a:t>
            </a:r>
            <a:r>
              <a:rPr lang="es-ES" dirty="0"/>
              <a:t> para la Macro Zona Norte del país, brinda atención y tratamiento a pacientes provenientes de las regiones, I, II, III y XV. 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Con </a:t>
            </a:r>
            <a:r>
              <a:rPr lang="es-ES" b="1" dirty="0"/>
              <a:t>el fin </a:t>
            </a:r>
            <a:r>
              <a:rPr lang="es-ES" dirty="0"/>
              <a:t>de </a:t>
            </a:r>
            <a:r>
              <a:rPr lang="es-ES" b="1" dirty="0"/>
              <a:t>optimizar el proceso </a:t>
            </a:r>
            <a:r>
              <a:rPr lang="es-ES" dirty="0"/>
              <a:t>en la atención del paciente oncológico, es que se elabora el presente protocolo de traslado del paciente oncológico hacia Antofagasta.</a:t>
            </a:r>
          </a:p>
          <a:p>
            <a:pPr algn="just"/>
            <a:r>
              <a:rPr lang="es-ES" dirty="0"/>
              <a:t>El transporte sanitario tradicionalmente se suele clasificar como primario o secundario.</a:t>
            </a:r>
          </a:p>
          <a:p>
            <a:pPr algn="just"/>
            <a:endParaRPr lang="es-ES" dirty="0"/>
          </a:p>
          <a:p>
            <a:r>
              <a:rPr lang="es-ES" b="1" dirty="0"/>
              <a:t>El primario </a:t>
            </a:r>
            <a:r>
              <a:rPr lang="es-ES" dirty="0"/>
              <a:t>se realiza a nivel extra hospitalario, desde el lugar donde se produce una emergencia, causada por accidente o proceso médico agudo, hasta el centro sanitario. </a:t>
            </a:r>
          </a:p>
          <a:p>
            <a:r>
              <a:rPr lang="es-ES" b="1" dirty="0"/>
              <a:t>El secundario </a:t>
            </a:r>
            <a:r>
              <a:rPr lang="es-ES" dirty="0"/>
              <a:t>o transporte interhospitalario, es el que se realiza desde un hospital o centro sanitario hasta otro.</a:t>
            </a:r>
            <a:endParaRPr lang="es-CL" dirty="0"/>
          </a:p>
          <a:p>
            <a:pPr algn="just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77666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F5F851-1200-4B68-8407-716427247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88640"/>
            <a:ext cx="7886700" cy="595368"/>
          </a:xfrm>
        </p:spPr>
        <p:txBody>
          <a:bodyPr>
            <a:normAutofit/>
          </a:bodyPr>
          <a:lstStyle/>
          <a:p>
            <a:r>
              <a:rPr lang="es-ES" sz="2700" b="1" dirty="0"/>
              <a:t>INTRODUCCIÓN</a:t>
            </a:r>
            <a:endParaRPr lang="es-CL" sz="27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8A5C06-DD58-4853-8DFD-7BCC9245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44724"/>
            <a:ext cx="7886700" cy="52565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CL" sz="1950" b="1" dirty="0"/>
              <a:t>El transporte terrestre </a:t>
            </a:r>
          </a:p>
          <a:p>
            <a:pPr algn="just"/>
            <a:r>
              <a:rPr lang="es-CL" sz="1950" dirty="0"/>
              <a:t>Es el más extendido debido a su </a:t>
            </a:r>
            <a:r>
              <a:rPr lang="es-CL" sz="1950" b="1" dirty="0"/>
              <a:t>accesibilidad, operatividad, y a la capacidad de acoger a todo tipo de pacientes</a:t>
            </a:r>
            <a:r>
              <a:rPr lang="es-CL" sz="1950" dirty="0"/>
              <a:t> independientemente de su tamaño físico, tipo de patología y soporte terapéutico que necesiten durante el traslado. </a:t>
            </a:r>
          </a:p>
          <a:p>
            <a:pPr algn="just"/>
            <a:r>
              <a:rPr lang="es-CL" sz="1950" dirty="0"/>
              <a:t>Tiene </a:t>
            </a:r>
            <a:r>
              <a:rPr lang="es-CL" sz="1950" b="1" dirty="0"/>
              <a:t>menor costo </a:t>
            </a:r>
            <a:r>
              <a:rPr lang="es-CL" sz="1950" dirty="0"/>
              <a:t>y no está sujeto a las condiciones meteorológicas del momento y a la necesidad de disponer de un aeropuerto o </a:t>
            </a:r>
            <a:r>
              <a:rPr lang="es-CL" sz="1950" dirty="0" err="1"/>
              <a:t>helisuperficie</a:t>
            </a:r>
            <a:r>
              <a:rPr lang="es-CL" sz="1950" dirty="0"/>
              <a:t> como en el transporte aéreo. </a:t>
            </a:r>
          </a:p>
          <a:p>
            <a:pPr algn="just"/>
            <a:endParaRPr lang="es-CL" sz="1950" dirty="0"/>
          </a:p>
          <a:p>
            <a:pPr marL="0" indent="0">
              <a:buNone/>
            </a:pPr>
            <a:r>
              <a:rPr lang="es-CL" sz="1950" b="1" dirty="0"/>
              <a:t>El traslado aéreo</a:t>
            </a:r>
          </a:p>
          <a:p>
            <a:pPr algn="just"/>
            <a:r>
              <a:rPr lang="es-CL" sz="1950" dirty="0"/>
              <a:t> Tiene a su favor la mayor velocidad y la capacidad de volar desde un punto hasta otro directamente, lo cual </a:t>
            </a:r>
            <a:r>
              <a:rPr lang="es-CL" sz="1950" b="1" dirty="0"/>
              <a:t>acorta las distancias y el tiempo de traslado.</a:t>
            </a:r>
            <a:r>
              <a:rPr lang="es-CL" sz="1950" dirty="0"/>
              <a:t> </a:t>
            </a:r>
          </a:p>
          <a:p>
            <a:pPr algn="just"/>
            <a:r>
              <a:rPr lang="es-CL" sz="1950" dirty="0"/>
              <a:t>El transporte en helicóptero, puede a veces por las características físicas del aparato, estar limitado para </a:t>
            </a:r>
            <a:r>
              <a:rPr lang="es-CL" sz="1950" b="1" dirty="0"/>
              <a:t>pacientes de talla alta, y debido a la escasa capacidad de maniobra de que se dispone en su interior,</a:t>
            </a:r>
            <a:r>
              <a:rPr lang="es-CL" sz="1950" dirty="0"/>
              <a:t> a pacientes que necesiten gran soporte terapéutico (respirador, varias bombas de infusión, aspirador, métodos de tracción etc.).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21960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6CFA7B-437D-45FE-BCD2-B9725E264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238" y="451440"/>
            <a:ext cx="7886700" cy="297756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CL" sz="28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La elección de uno u otro medio de transporte dependerá de: </a:t>
            </a:r>
          </a:p>
          <a:p>
            <a:pPr marL="0" indent="0">
              <a:buNone/>
            </a:pPr>
            <a:endParaRPr lang="es-CL" sz="285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/>
            <a:r>
              <a:rPr lang="es-CL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Estado clínico del paciente y su valencia.</a:t>
            </a:r>
          </a:p>
          <a:p>
            <a:pPr lvl="0"/>
            <a:r>
              <a:rPr lang="es-E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La disponibilidad de los medios de transporte.</a:t>
            </a:r>
            <a:endParaRPr lang="es-CL" sz="28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pPr lvl="0"/>
            <a:r>
              <a:rPr lang="es-E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La distancia a recorrer.</a:t>
            </a:r>
            <a:endParaRPr lang="es-CL" sz="28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pPr lvl="0"/>
            <a:r>
              <a:rPr lang="es-E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Las condiciones climáticas.</a:t>
            </a:r>
            <a:endParaRPr lang="es-CL" sz="28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pPr lvl="0"/>
            <a:r>
              <a:rPr lang="es-E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Tiempo de traslado. </a:t>
            </a:r>
            <a:endParaRPr lang="es-CL" sz="28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pPr lvl="0"/>
            <a:r>
              <a:rPr lang="es-E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El beneficio que éste obtendrá con el medio elegido y </a:t>
            </a:r>
            <a:endParaRPr lang="es-CL" sz="28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pPr lvl="0"/>
            <a:r>
              <a:rPr lang="es-E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Relación costo beneficio.</a:t>
            </a:r>
            <a:endParaRPr lang="es-CL" sz="2800" dirty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endParaRPr lang="es-CL" dirty="0"/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894B1A5F-2B0F-4309-A6B9-9FD8D1397854}"/>
              </a:ext>
            </a:extLst>
          </p:cNvPr>
          <p:cNvSpPr txBox="1">
            <a:spLocks/>
          </p:cNvSpPr>
          <p:nvPr/>
        </p:nvSpPr>
        <p:spPr>
          <a:xfrm>
            <a:off x="445238" y="3573016"/>
            <a:ext cx="7886700" cy="241004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b="1" dirty="0"/>
              <a:t>OBJETIVO GENERAL.</a:t>
            </a:r>
            <a:endParaRPr lang="es-CL" sz="2400" dirty="0"/>
          </a:p>
          <a:p>
            <a:pPr algn="just"/>
            <a:r>
              <a:rPr lang="es-ES" sz="2400" dirty="0"/>
              <a:t>Consolidar un sistema de traslado de pacientes que asegure la </a:t>
            </a:r>
            <a:r>
              <a:rPr lang="es-ES" sz="2400" b="1" dirty="0"/>
              <a:t>continuidad de atención en salud</a:t>
            </a:r>
            <a:r>
              <a:rPr lang="es-ES" sz="2400" dirty="0"/>
              <a:t>, bajo criterios de seguridad del paciente trasladado, a través de un proceso estandarizado entre los diferentes hospitales de la macrozona norte. </a:t>
            </a:r>
            <a:endParaRPr lang="es-CL" sz="2400" dirty="0"/>
          </a:p>
        </p:txBody>
      </p:sp>
      <p:pic>
        <p:nvPicPr>
          <p:cNvPr id="4" name="Picture 2" descr="Resultado de imagen para icono alta medica">
            <a:extLst>
              <a:ext uri="{FF2B5EF4-FFF2-40B4-BE49-F238E27FC236}">
                <a16:creationId xmlns:a16="http://schemas.microsoft.com/office/drawing/2014/main" id="{E974D592-B557-424C-A0E3-95BC90DE03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4766" y="872716"/>
            <a:ext cx="1943100" cy="197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1822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F7F010-26DB-44EA-840A-85726A824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548" y="584684"/>
            <a:ext cx="7886700" cy="380058"/>
          </a:xfrm>
        </p:spPr>
        <p:txBody>
          <a:bodyPr>
            <a:normAutofit fontScale="90000"/>
          </a:bodyPr>
          <a:lstStyle/>
          <a:p>
            <a:r>
              <a:rPr lang="es-ES" b="1" dirty="0"/>
              <a:t>AMBITO DE APLICACIÓN. 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EBC1303-9D1B-4CE8-AD7C-54DC569A2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392" y="1340768"/>
            <a:ext cx="7886700" cy="471652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" sz="1650" dirty="0"/>
              <a:t>El presente documento será de aplicación en los diferentes hospitales e instituciones que componen la red de la macrozona norte y que derivan pacientes a Hospital Regional Antofagasta y/o Centro Oncológico Ambulatorio:</a:t>
            </a:r>
          </a:p>
          <a:p>
            <a:pPr marL="0" indent="0" algn="just">
              <a:buNone/>
            </a:pPr>
            <a:endParaRPr lang="es-CL" sz="1650" dirty="0"/>
          </a:p>
          <a:p>
            <a:pPr lvl="0"/>
            <a:r>
              <a:rPr lang="es-ES" sz="1650" b="1" dirty="0"/>
              <a:t>XV Región</a:t>
            </a:r>
            <a:r>
              <a:rPr lang="es-ES" sz="1650" b="1" i="1" dirty="0"/>
              <a:t>:</a:t>
            </a:r>
            <a:endParaRPr lang="es-CL" sz="1650" dirty="0"/>
          </a:p>
          <a:p>
            <a:pPr lvl="1"/>
            <a:r>
              <a:rPr lang="es-ES" sz="1650" dirty="0"/>
              <a:t>Hospital Regional Arica - Dr.  Juan Noé </a:t>
            </a:r>
            <a:r>
              <a:rPr lang="es-ES" sz="1650" dirty="0" err="1"/>
              <a:t>Crevani</a:t>
            </a:r>
            <a:r>
              <a:rPr lang="es-ES" sz="1650" dirty="0"/>
              <a:t>.</a:t>
            </a:r>
            <a:endParaRPr lang="es-CL" sz="1650" dirty="0"/>
          </a:p>
          <a:p>
            <a:pPr lvl="0"/>
            <a:r>
              <a:rPr lang="es-ES" sz="1650" b="1" dirty="0"/>
              <a:t>I Región:</a:t>
            </a:r>
            <a:endParaRPr lang="es-CL" sz="1650" dirty="0"/>
          </a:p>
          <a:p>
            <a:pPr lvl="1"/>
            <a:r>
              <a:rPr lang="es-ES" sz="1650" dirty="0"/>
              <a:t>Hospital Regional Iquique - Dr. Ernesto Torres Galdámez.</a:t>
            </a:r>
            <a:endParaRPr lang="es-CL" sz="1650" dirty="0"/>
          </a:p>
          <a:p>
            <a:pPr lvl="0"/>
            <a:r>
              <a:rPr lang="es-ES" sz="1650" b="1" dirty="0"/>
              <a:t>II Región:</a:t>
            </a:r>
            <a:endParaRPr lang="es-CL" sz="1650" dirty="0"/>
          </a:p>
          <a:p>
            <a:pPr lvl="1"/>
            <a:r>
              <a:rPr lang="es-ES" sz="1650" dirty="0"/>
              <a:t>Hospital Dr. Carlos Cisternas de Calama.</a:t>
            </a:r>
            <a:endParaRPr lang="es-CL" sz="1650" dirty="0"/>
          </a:p>
          <a:p>
            <a:pPr lvl="1"/>
            <a:r>
              <a:rPr lang="es-ES" sz="1650" dirty="0"/>
              <a:t>Hospital de Mejillones</a:t>
            </a:r>
            <a:endParaRPr lang="es-CL" sz="1650" dirty="0"/>
          </a:p>
          <a:p>
            <a:pPr lvl="1"/>
            <a:r>
              <a:rPr lang="es-ES" sz="1650" dirty="0"/>
              <a:t>Hospital de Tocopilla</a:t>
            </a:r>
            <a:endParaRPr lang="es-CL" sz="1650" dirty="0"/>
          </a:p>
          <a:p>
            <a:pPr lvl="1"/>
            <a:r>
              <a:rPr lang="es-ES" sz="1650" dirty="0"/>
              <a:t>Hospital de Taltal</a:t>
            </a:r>
            <a:endParaRPr lang="es-CL" sz="1650" dirty="0"/>
          </a:p>
          <a:p>
            <a:pPr lvl="0"/>
            <a:r>
              <a:rPr lang="es-ES" sz="1650" b="1" dirty="0"/>
              <a:t>III Región:</a:t>
            </a:r>
            <a:endParaRPr lang="es-CL" sz="1650" dirty="0"/>
          </a:p>
          <a:p>
            <a:pPr lvl="1"/>
            <a:r>
              <a:rPr lang="es-ES" sz="1650" dirty="0"/>
              <a:t>Hospital Regional San José del Carmen Copiapó.</a:t>
            </a:r>
            <a:endParaRPr lang="es-CL" sz="1650" dirty="0"/>
          </a:p>
          <a:p>
            <a:pPr lvl="1"/>
            <a:r>
              <a:rPr lang="es-ES" sz="1650" dirty="0"/>
              <a:t>Hospital Provincial del Huasco - Monseñor Fernando Ariztía Ruiz.</a:t>
            </a:r>
            <a:endParaRPr lang="es-CL" sz="1650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78424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2BAE2C-B6E6-4D28-A4D6-7DBF7B945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47925"/>
            <a:ext cx="7723770" cy="676819"/>
          </a:xfrm>
        </p:spPr>
        <p:txBody>
          <a:bodyPr>
            <a:normAutofit/>
          </a:bodyPr>
          <a:lstStyle/>
          <a:p>
            <a:r>
              <a:rPr lang="es-ES" sz="2700" b="1" dirty="0"/>
              <a:t>RESPONSABILIDADES.</a:t>
            </a:r>
            <a:endParaRPr lang="es-CL" sz="27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73FB1F-ACB3-48CF-A069-2F0A6673C2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7"/>
            <a:ext cx="7886700" cy="4608512"/>
          </a:xfrm>
        </p:spPr>
        <p:txBody>
          <a:bodyPr>
            <a:normAutofit/>
          </a:bodyPr>
          <a:lstStyle/>
          <a:p>
            <a:pPr algn="just"/>
            <a:r>
              <a:rPr lang="es-ES" b="1" dirty="0"/>
              <a:t>Centro Derivador:</a:t>
            </a:r>
            <a:r>
              <a:rPr lang="es-ES" dirty="0"/>
              <a:t> Conocer el presente protocolo, difundirlo a las personas encargadas e involucradas en el proceso, cumplir con el envío de la documentación necesaria, contactar a los pacientes cuando corresponda y gestionar traslados en los casos pertinentes.</a:t>
            </a:r>
          </a:p>
          <a:p>
            <a:pPr algn="just"/>
            <a:endParaRPr lang="es-CL" dirty="0"/>
          </a:p>
          <a:p>
            <a:pPr algn="just"/>
            <a:r>
              <a:rPr lang="es-ES" b="1" dirty="0"/>
              <a:t>Médico Derivador: </a:t>
            </a:r>
            <a:r>
              <a:rPr lang="es-ES" dirty="0"/>
              <a:t>Es el responsable del traslado como acto Médico, Médico tratante.</a:t>
            </a:r>
          </a:p>
          <a:p>
            <a:pPr marL="0" indent="0" algn="just">
              <a:buNone/>
            </a:pPr>
            <a:endParaRPr lang="es-CL" dirty="0"/>
          </a:p>
          <a:p>
            <a:r>
              <a:rPr lang="es-ES" b="1" dirty="0"/>
              <a:t>Secretaria Centro Oncológico (Administrativo asignado a la unidad de Radioterapia y Policlínico):</a:t>
            </a:r>
            <a:r>
              <a:rPr lang="es-ES" dirty="0"/>
              <a:t> confirmar recepción de la documentación enviada por el Centro derivador, imprimirla y entregarla al Médico </a:t>
            </a:r>
            <a:r>
              <a:rPr lang="es-ES" dirty="0" err="1"/>
              <a:t>interconsultor</a:t>
            </a:r>
            <a:r>
              <a:rPr lang="es-ES" dirty="0"/>
              <a:t> para su revisión.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688774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597050-C355-4E28-A909-D6A1D2870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548" y="476672"/>
            <a:ext cx="7886700" cy="555496"/>
          </a:xfrm>
        </p:spPr>
        <p:txBody>
          <a:bodyPr>
            <a:normAutofit/>
          </a:bodyPr>
          <a:lstStyle/>
          <a:p>
            <a:r>
              <a:rPr lang="es-ES" sz="2700" b="1" dirty="0"/>
              <a:t>RESPONSABILIDADES.</a:t>
            </a:r>
            <a:endParaRPr lang="es-CL" sz="27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550109A-7B3D-4D0F-9765-9C28A7775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68760"/>
            <a:ext cx="7886700" cy="4428492"/>
          </a:xfrm>
        </p:spPr>
        <p:txBody>
          <a:bodyPr/>
          <a:lstStyle/>
          <a:p>
            <a:pPr algn="just"/>
            <a:r>
              <a:rPr lang="es-ES" b="1" dirty="0"/>
              <a:t>Médico </a:t>
            </a:r>
            <a:r>
              <a:rPr lang="es-ES" b="1" dirty="0" err="1"/>
              <a:t>Interconsultor</a:t>
            </a:r>
            <a:r>
              <a:rPr lang="es-ES" dirty="0"/>
              <a:t>: Tiene la responsabilidad de </a:t>
            </a:r>
            <a:r>
              <a:rPr lang="es-ES" b="1" dirty="0"/>
              <a:t>revisar</a:t>
            </a:r>
            <a:r>
              <a:rPr lang="es-ES" dirty="0"/>
              <a:t> todas las </a:t>
            </a:r>
            <a:r>
              <a:rPr lang="es-ES" b="1" dirty="0"/>
              <a:t>“Solicitudes de Traslado de Paciente Oncológico” </a:t>
            </a:r>
            <a:r>
              <a:rPr lang="es-ES" dirty="0"/>
              <a:t>que envíen de los centros derivadores, firmarlas y definir conducta (solicitar: exámenes si corresponde, hora para comité oncológico, citar directamente a tratamiento, etc.), y también debe supervigilar las </a:t>
            </a:r>
            <a:r>
              <a:rPr lang="es-ES" b="1" dirty="0"/>
              <a:t>condiciones del traslado del paciente como acto médico.</a:t>
            </a:r>
          </a:p>
          <a:p>
            <a:pPr algn="just"/>
            <a:endParaRPr lang="es-CL" b="1" dirty="0"/>
          </a:p>
          <a:p>
            <a:pPr algn="just"/>
            <a:r>
              <a:rPr lang="es-ES" b="1" dirty="0"/>
              <a:t>Comité Oncológico</a:t>
            </a:r>
            <a:r>
              <a:rPr lang="es-ES" dirty="0"/>
              <a:t>: Encargado de evaluar al paciente oncológico derivado, definir tratamiento y/o conducta pertinente y generar “Orden única de citación” con la indicación (Radioterapia – Quimioterapia).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44601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276614-28BA-4C3B-AB5A-035B4FF32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332656"/>
            <a:ext cx="7886700" cy="627266"/>
          </a:xfrm>
        </p:spPr>
        <p:txBody>
          <a:bodyPr>
            <a:normAutofit/>
          </a:bodyPr>
          <a:lstStyle/>
          <a:p>
            <a:r>
              <a:rPr lang="es-ES" sz="2700" b="1" dirty="0"/>
              <a:t>RESPONSABILIDADES.</a:t>
            </a:r>
            <a:endParaRPr lang="es-CL" sz="27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BB672D5-1AEB-464E-8A4E-06D524F0F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60748"/>
            <a:ext cx="7886700" cy="4752528"/>
          </a:xfrm>
        </p:spPr>
        <p:txBody>
          <a:bodyPr/>
          <a:lstStyle/>
          <a:p>
            <a:pPr algn="just"/>
            <a:r>
              <a:rPr lang="es-ES" b="1" dirty="0"/>
              <a:t>Enfermera Radioterapia:</a:t>
            </a:r>
            <a:r>
              <a:rPr lang="es-ES" dirty="0"/>
              <a:t> Responsable de recibir todas las órdenes únicas y solicitudes de Traslado de Paciente Oncológico, visadas por Médico </a:t>
            </a:r>
            <a:r>
              <a:rPr lang="es-ES" dirty="0" err="1"/>
              <a:t>interconsultor</a:t>
            </a:r>
            <a:r>
              <a:rPr lang="es-ES" dirty="0"/>
              <a:t>, con </a:t>
            </a:r>
            <a:r>
              <a:rPr lang="es-ES" b="1" dirty="0"/>
              <a:t>indicación de radioterapia. </a:t>
            </a:r>
            <a:endParaRPr lang="es-CL" b="1" dirty="0"/>
          </a:p>
          <a:p>
            <a:pPr algn="just"/>
            <a:r>
              <a:rPr lang="es-ES" dirty="0"/>
              <a:t>Coordinar el ingreso Médico de los pacientes y casa de acogida si corresponde. Gestionar lista de espera.</a:t>
            </a:r>
          </a:p>
          <a:p>
            <a:pPr algn="just"/>
            <a:endParaRPr lang="es-CL" dirty="0"/>
          </a:p>
          <a:p>
            <a:pPr algn="just"/>
            <a:r>
              <a:rPr lang="es-ES" b="1" dirty="0"/>
              <a:t>Enfermera de Policlínico:</a:t>
            </a:r>
            <a:r>
              <a:rPr lang="es-ES" dirty="0"/>
              <a:t> Responsable de recibir todas las órdenes únicas y Solicitudes de Traslado de Paciente Oncológico, visadas por Médico </a:t>
            </a:r>
            <a:r>
              <a:rPr lang="es-ES" dirty="0" err="1"/>
              <a:t>interconsultor</a:t>
            </a:r>
            <a:r>
              <a:rPr lang="es-ES" dirty="0"/>
              <a:t>, con </a:t>
            </a:r>
            <a:r>
              <a:rPr lang="es-ES" b="1" dirty="0"/>
              <a:t>indicación de quimioterapia</a:t>
            </a:r>
            <a:r>
              <a:rPr lang="es-ES" dirty="0"/>
              <a:t>. </a:t>
            </a:r>
            <a:endParaRPr lang="es-CL" dirty="0"/>
          </a:p>
          <a:p>
            <a:pPr algn="just"/>
            <a:r>
              <a:rPr lang="es-ES" dirty="0"/>
              <a:t>Coordinar el ingreso médico de los pacientes. Gestionar lista de espera.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06736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645F05-A97E-46B4-AAB3-84307F9DA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548" y="503828"/>
            <a:ext cx="7886700" cy="627266"/>
          </a:xfrm>
        </p:spPr>
        <p:txBody>
          <a:bodyPr>
            <a:normAutofit/>
          </a:bodyPr>
          <a:lstStyle/>
          <a:p>
            <a:r>
              <a:rPr lang="es-ES" sz="2700" b="1" dirty="0"/>
              <a:t>RESPONSABILIDADES.</a:t>
            </a:r>
            <a:endParaRPr lang="es-CL" sz="27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195DC0-5CDA-449B-B472-603B089BE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35722"/>
            <a:ext cx="7886700" cy="3263504"/>
          </a:xfrm>
        </p:spPr>
        <p:txBody>
          <a:bodyPr/>
          <a:lstStyle/>
          <a:p>
            <a:pPr algn="just"/>
            <a:r>
              <a:rPr lang="es-ES" b="1" dirty="0"/>
              <a:t>Enfermera de Cuidados Paliativos</a:t>
            </a:r>
            <a:r>
              <a:rPr lang="es-ES" dirty="0"/>
              <a:t>: Responsable de recibir todos los informes del proceso diagnóstico (IPD) para ingreso a la Unidad de Cuidados Paliativos de la II Región, hacer ingreso correspondiente y derivar a la ciudad de origen cuando corresponda.   </a:t>
            </a:r>
            <a:endParaRPr lang="es-CL" dirty="0"/>
          </a:p>
          <a:p>
            <a:endParaRPr lang="es-CL" dirty="0"/>
          </a:p>
        </p:txBody>
      </p:sp>
      <p:pic>
        <p:nvPicPr>
          <p:cNvPr id="4" name="Picture 2" descr="Resultado de imagen para animados cierre de garantia de oportunidad">
            <a:extLst>
              <a:ext uri="{FF2B5EF4-FFF2-40B4-BE49-F238E27FC236}">
                <a16:creationId xmlns:a16="http://schemas.microsoft.com/office/drawing/2014/main" id="{FC0BA60D-A409-48A1-8E9A-7CD5BF2561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609020"/>
            <a:ext cx="2695575" cy="269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8154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11620</TotalTime>
  <Words>1389</Words>
  <Application>Microsoft Office PowerPoint</Application>
  <PresentationFormat>Presentación en pantalla (4:3)</PresentationFormat>
  <Paragraphs>109</Paragraphs>
  <Slides>17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Arial</vt:lpstr>
      <vt:lpstr>Calibri</vt:lpstr>
      <vt:lpstr>Verdana</vt:lpstr>
      <vt:lpstr>ヒラギノ角ゴ Pro W3</vt:lpstr>
      <vt:lpstr>Office Theme</vt:lpstr>
      <vt:lpstr>1_Office Theme</vt:lpstr>
      <vt:lpstr>2_Office Theme</vt:lpstr>
      <vt:lpstr>3_Office Theme</vt:lpstr>
      <vt:lpstr>   PROTOCOLO DE TRASLADO DEL PACIENTE ONCOLÓGICO DE CENTRO A CENTRO </vt:lpstr>
      <vt:lpstr>INTRODUCCIÓN.</vt:lpstr>
      <vt:lpstr>INTRODUCCIÓN</vt:lpstr>
      <vt:lpstr>Presentación de PowerPoint</vt:lpstr>
      <vt:lpstr>AMBITO DE APLICACIÓN. </vt:lpstr>
      <vt:lpstr>RESPONSABILIDADES.</vt:lpstr>
      <vt:lpstr>RESPONSABILIDADES.</vt:lpstr>
      <vt:lpstr>RESPONSABILIDADES.</vt:lpstr>
      <vt:lpstr>RESPONSABILIDADES.</vt:lpstr>
      <vt:lpstr>Criterios de elección de tipo de traslado a Antofagasta, según la valencia del paciente </vt:lpstr>
      <vt:lpstr>Etapa 1: Pre traslado en hospital base:</vt:lpstr>
      <vt:lpstr>Etapa 1: Pre traslado en hospital base</vt:lpstr>
      <vt:lpstr>Etapa 2: Traslado:</vt:lpstr>
      <vt:lpstr>Etapa 2: Traslado:</vt:lpstr>
      <vt:lpstr>Contrarreferencia:</vt:lpstr>
      <vt:lpstr>Presentación de PowerPoint</vt:lpstr>
      <vt:lpstr>Gracias.</vt:lpstr>
    </vt:vector>
  </TitlesOfParts>
  <Company>Gabriel Badagnani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Executive Director</dc:creator>
  <cp:lastModifiedBy>Danka Troncoso.S</cp:lastModifiedBy>
  <cp:revision>831</cp:revision>
  <cp:lastPrinted>2017-08-01T18:58:53Z</cp:lastPrinted>
  <dcterms:created xsi:type="dcterms:W3CDTF">2010-12-28T17:53:50Z</dcterms:created>
  <dcterms:modified xsi:type="dcterms:W3CDTF">2018-08-17T11:28:21Z</dcterms:modified>
</cp:coreProperties>
</file>