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3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6.xml" ContentType="application/vnd.openxmlformats-officedocument.presentationml.notesSl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notesSlides/notesSlide7.xml" ContentType="application/vnd.openxmlformats-officedocument.presentationml.notesSlid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charts/chart2.xml" ContentType="application/vnd.openxmlformats-officedocument.drawingml.chart+xml"/>
  <Override PartName="/ppt/theme/themeOverride2.xml" ContentType="application/vnd.openxmlformats-officedocument.themeOverride+xml"/>
  <Override PartName="/ppt/notesSlides/notesSlide8.xml" ContentType="application/vnd.openxmlformats-officedocument.presentationml.notesSlide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charts/chart3.xml" ContentType="application/vnd.openxmlformats-officedocument.drawingml.chart+xml"/>
  <Override PartName="/ppt/theme/themeOverride3.xml" ContentType="application/vnd.openxmlformats-officedocument.themeOverride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9" r:id="rId1"/>
    <p:sldMasterId id="2147483882" r:id="rId2"/>
  </p:sldMasterIdLst>
  <p:notesMasterIdLst>
    <p:notesMasterId r:id="rId18"/>
  </p:notesMasterIdLst>
  <p:sldIdLst>
    <p:sldId id="256" r:id="rId3"/>
    <p:sldId id="303" r:id="rId4"/>
    <p:sldId id="257" r:id="rId5"/>
    <p:sldId id="309" r:id="rId6"/>
    <p:sldId id="314" r:id="rId7"/>
    <p:sldId id="310" r:id="rId8"/>
    <p:sldId id="312" r:id="rId9"/>
    <p:sldId id="315" r:id="rId10"/>
    <p:sldId id="316" r:id="rId11"/>
    <p:sldId id="317" r:id="rId12"/>
    <p:sldId id="318" r:id="rId13"/>
    <p:sldId id="321" r:id="rId14"/>
    <p:sldId id="319" r:id="rId15"/>
    <p:sldId id="320" r:id="rId16"/>
    <p:sldId id="279" r:id="rId17"/>
  </p:sldIdLst>
  <p:sldSz cx="12192000" cy="6858000"/>
  <p:notesSz cx="6797675" cy="9926638"/>
  <p:defaultTextStyle>
    <a:defPPr>
      <a:defRPr lang="es-CL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MS PGothic" charset="0"/>
        <a:cs typeface="MS PGothic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MS PGothic" charset="0"/>
        <a:cs typeface="MS PGothic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MS PGothic" charset="0"/>
        <a:cs typeface="MS PGothic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MS PGothic" charset="0"/>
        <a:cs typeface="MS PGothic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MS PGothic" charset="0"/>
        <a:cs typeface="MS PGothic" charset="0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Calibri" charset="0"/>
        <a:ea typeface="MS PGothic" charset="0"/>
        <a:cs typeface="MS PGothic" charset="0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Calibri" charset="0"/>
        <a:ea typeface="MS PGothic" charset="0"/>
        <a:cs typeface="MS PGothic" charset="0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Calibri" charset="0"/>
        <a:ea typeface="MS PGothic" charset="0"/>
        <a:cs typeface="MS PGothic" charset="0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Calibri" charset="0"/>
        <a:ea typeface="MS PGothic" charset="0"/>
        <a:cs typeface="MS PGothic" charset="0"/>
      </a:defRPr>
    </a:lvl9pPr>
  </p:defaultTextStyle>
  <p:extLst>
    <p:ext uri="{521415D9-36F7-43E2-AB2F-B90AF26B5E84}">
      <p14:sectionLst xmlns:p14="http://schemas.microsoft.com/office/powerpoint/2010/main">
        <p14:section name="Sección predeterminada" id="{C0C3B28A-D908-A342-8D3E-1C2CB00006DB}">
          <p14:sldIdLst>
            <p14:sldId id="256"/>
            <p14:sldId id="303"/>
            <p14:sldId id="257"/>
          </p14:sldIdLst>
        </p14:section>
        <p14:section name="Sección sin título" id="{CC63729B-A7AD-9A4A-87AB-9B783E6751E2}">
          <p14:sldIdLst>
            <p14:sldId id="309"/>
            <p14:sldId id="314"/>
            <p14:sldId id="310"/>
            <p14:sldId id="312"/>
            <p14:sldId id="315"/>
            <p14:sldId id="316"/>
            <p14:sldId id="317"/>
            <p14:sldId id="318"/>
            <p14:sldId id="321"/>
            <p14:sldId id="319"/>
            <p14:sldId id="320"/>
            <p14:sldId id="279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CC33"/>
    <a:srgbClr val="FFFFCC"/>
    <a:srgbClr val="CCFF33"/>
    <a:srgbClr val="FFFFFF"/>
    <a:srgbClr val="FF9933"/>
    <a:srgbClr val="A3CB4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Estilo medio 2 - Énfasis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Estilo medio 2 - Énfasis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Estilo medio 2 - Énfasis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Estilo medio 2 - Énfasis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Estilo medio 2 - Énfasis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6E25E649-3F16-4E02-A733-19D2CDBF48F0}" styleName="Estilo medio 3 - Énfasis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EC20E35-A176-4012-BC5E-935CFFF8708E}" styleName="Estilo medio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B301B821-A1FF-4177-AEE7-76D212191A09}" styleName="Estilo medio 1 - Énfasis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7E9639D4-E3E2-4D34-9284-5A2195B3D0D7}" styleName="Estilo claro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69012ECD-51FC-41F1-AA8D-1B2483CD663E}" styleName="Estilo claro 2 - Acento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85BE263C-DBD7-4A20-BB59-AAB30ACAA65A}" styleName="Estilo medio 3 - Énfasis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3B4B98B0-60AC-42C2-AFA5-B58CD77FA1E5}" styleName="Estilo claro 1 - Acento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3C2FFA5D-87B4-456A-9821-1D502468CF0F}" styleName="Estilo temático 1 - Énfasis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775DCB02-9BB8-47FD-8907-85C794F793BA}" styleName="Estilo temático 1 - Énfasis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284E427A-3D55-4303-BF80-6455036E1DE7}" styleName="Estilo temático 1 - Énfasis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9DCAF9ED-07DC-4A11-8D7F-57B35C25682E}" styleName="Estilo medio 1 - Énfasis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8A107856-5554-42FB-B03E-39F5DBC370BA}" styleName="Estilo medio 4 - Énfasis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5DA37D80-6434-44D0-A028-1B22A696006F}" styleName="Estilo claro 3 - Acento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69CF1AB2-1976-4502-BF36-3FF5EA218861}" styleName="Estilo medio 4 - Énfasis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C4B1156A-380E-4F78-BDF5-A606A8083BF9}" styleName="Estilo medio 4 - Énfasis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18603FDC-E32A-4AB5-989C-0864C3EAD2B8}" styleName="Estilo temático 2 - Énfasis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75439" autoAdjust="0"/>
  </p:normalViewPr>
  <p:slideViewPr>
    <p:cSldViewPr snapToGrid="0">
      <p:cViewPr varScale="1">
        <p:scale>
          <a:sx n="86" d="100"/>
          <a:sy n="86" d="100"/>
        </p:scale>
        <p:origin x="1518" y="90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390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1" Type="http://schemas.openxmlformats.org/officeDocument/2006/relationships/theme" Target="theme/them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oleObject" Target="Libro1" TargetMode="External"/><Relationship Id="rId1" Type="http://schemas.openxmlformats.org/officeDocument/2006/relationships/themeOverride" Target="../theme/themeOverride1.xm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oleObject" Target="Libro1" TargetMode="External"/><Relationship Id="rId1" Type="http://schemas.openxmlformats.org/officeDocument/2006/relationships/themeOverride" Target="../theme/themeOverride2.xml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oleObject" Target="file:///\\10.8.119.164\FARMACIA\2019\Estadistica%20Coordinaci&#243;n%20Territorial%20de%20Medicamentos.xlsx" TargetMode="External"/><Relationship Id="rId1" Type="http://schemas.openxmlformats.org/officeDocument/2006/relationships/themeOverride" Target="../theme/themeOverrid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es-ES"/>
              <a:t>Distribución comparativa</a:t>
            </a:r>
            <a:r>
              <a:rPr lang="es-ES" baseline="0"/>
              <a:t> </a:t>
            </a:r>
            <a:r>
              <a:rPr lang="es-ES"/>
              <a:t>de la consulta</a:t>
            </a:r>
            <a:r>
              <a:rPr lang="es-ES" baseline="0"/>
              <a:t> a CR SAMU. </a:t>
            </a:r>
          </a:p>
          <a:p>
            <a:pPr>
              <a:defRPr/>
            </a:pPr>
            <a:r>
              <a:rPr lang="es-ES" baseline="0"/>
              <a:t>       II Trimestre 2019 -2020 </a:t>
            </a:r>
            <a:endParaRPr lang="es-ES"/>
          </a:p>
        </c:rich>
      </c:tx>
      <c:overlay val="0"/>
    </c:title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v>2019</c:v>
          </c:tx>
          <c:invertIfNegative val="0"/>
          <c:cat>
            <c:strRef>
              <c:f>Hoja1!$M$3:$M$5</c:f>
              <c:strCache>
                <c:ptCount val="3"/>
                <c:pt idx="0">
                  <c:v>Abril</c:v>
                </c:pt>
                <c:pt idx="1">
                  <c:v>Mayo</c:v>
                </c:pt>
                <c:pt idx="2">
                  <c:v>Junio</c:v>
                </c:pt>
              </c:strCache>
            </c:strRef>
          </c:cat>
          <c:val>
            <c:numRef>
              <c:f>Hoja1!$N$3:$N$5</c:f>
              <c:numCache>
                <c:formatCode>General</c:formatCode>
                <c:ptCount val="3"/>
                <c:pt idx="0">
                  <c:v>4439</c:v>
                </c:pt>
                <c:pt idx="1">
                  <c:v>4862</c:v>
                </c:pt>
                <c:pt idx="2">
                  <c:v>4848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180-4ACD-AEB0-7F6743DE9DF5}"/>
            </c:ext>
          </c:extLst>
        </c:ser>
        <c:ser>
          <c:idx val="1"/>
          <c:order val="1"/>
          <c:tx>
            <c:v>2020</c:v>
          </c:tx>
          <c:invertIfNegative val="0"/>
          <c:cat>
            <c:strRef>
              <c:f>Hoja1!$M$3:$M$5</c:f>
              <c:strCache>
                <c:ptCount val="3"/>
                <c:pt idx="0">
                  <c:v>Abril</c:v>
                </c:pt>
                <c:pt idx="1">
                  <c:v>Mayo</c:v>
                </c:pt>
                <c:pt idx="2">
                  <c:v>Junio</c:v>
                </c:pt>
              </c:strCache>
            </c:strRef>
          </c:cat>
          <c:val>
            <c:numRef>
              <c:f>Hoja1!$O$3:$O$5</c:f>
              <c:numCache>
                <c:formatCode>General</c:formatCode>
                <c:ptCount val="3"/>
                <c:pt idx="0">
                  <c:v>5088</c:v>
                </c:pt>
                <c:pt idx="1">
                  <c:v>6717</c:v>
                </c:pt>
                <c:pt idx="2">
                  <c:v>6039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180-4ACD-AEB0-7F6743DE9DF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2127277960"/>
        <c:axId val="2127280424"/>
        <c:axId val="0"/>
      </c:bar3DChart>
      <c:catAx>
        <c:axId val="2127277960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crossAx val="2127280424"/>
        <c:crosses val="autoZero"/>
        <c:auto val="1"/>
        <c:lblAlgn val="ctr"/>
        <c:lblOffset val="100"/>
        <c:noMultiLvlLbl val="0"/>
      </c:catAx>
      <c:valAx>
        <c:axId val="2127280424"/>
        <c:scaling>
          <c:orientation val="minMax"/>
        </c:scaling>
        <c:delete val="0"/>
        <c:axPos val="l"/>
        <c:majorGridlines/>
        <c:numFmt formatCode="General" sourceLinked="1"/>
        <c:majorTickMark val="none"/>
        <c:minorTickMark val="none"/>
        <c:tickLblPos val="nextTo"/>
        <c:crossAx val="2127277960"/>
        <c:crosses val="autoZero"/>
        <c:crossBetween val="between"/>
      </c:valAx>
      <c:dTable>
        <c:showHorzBorder val="1"/>
        <c:showVertBorder val="1"/>
        <c:showOutline val="1"/>
        <c:showKeys val="1"/>
      </c:dTable>
    </c:plotArea>
    <c:plotVisOnly val="1"/>
    <c:dispBlanksAs val="gap"/>
    <c:showDLblsOverMax val="0"/>
  </c:chart>
  <c:externalData r:id="rId2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es-ES"/>
              <a:t>Distribución de las salidas de</a:t>
            </a:r>
            <a:r>
              <a:rPr lang="es-ES" baseline="0"/>
              <a:t> móviles de atención at. pre-hospitalaria. 2019 -2020</a:t>
            </a:r>
            <a:endParaRPr lang="es-ES"/>
          </a:p>
        </c:rich>
      </c:tx>
      <c:overlay val="0"/>
    </c:title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v>2019</c:v>
          </c:tx>
          <c:invertIfNegative val="0"/>
          <c:val>
            <c:numRef>
              <c:f>Hoja3!$C$14:$E$14</c:f>
              <c:numCache>
                <c:formatCode>General</c:formatCode>
                <c:ptCount val="3"/>
                <c:pt idx="0">
                  <c:v>3212</c:v>
                </c:pt>
                <c:pt idx="1">
                  <c:v>3390</c:v>
                </c:pt>
                <c:pt idx="2">
                  <c:v>3565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0E4-4E47-9D94-4DC57B69EEBD}"/>
            </c:ext>
          </c:extLst>
        </c:ser>
        <c:ser>
          <c:idx val="1"/>
          <c:order val="1"/>
          <c:tx>
            <c:v>2020</c:v>
          </c:tx>
          <c:invertIfNegative val="0"/>
          <c:val>
            <c:numRef>
              <c:f>Hoja3!$C$15:$E$15</c:f>
              <c:numCache>
                <c:formatCode>General</c:formatCode>
                <c:ptCount val="3"/>
                <c:pt idx="0">
                  <c:v>3621</c:v>
                </c:pt>
                <c:pt idx="1">
                  <c:v>4614</c:v>
                </c:pt>
                <c:pt idx="2">
                  <c:v>4333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0E4-4E47-9D94-4DC57B69EEB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2127319192"/>
        <c:axId val="2127322168"/>
        <c:axId val="0"/>
      </c:bar3DChart>
      <c:catAx>
        <c:axId val="2127319192"/>
        <c:scaling>
          <c:orientation val="minMax"/>
        </c:scaling>
        <c:delete val="0"/>
        <c:axPos val="b"/>
        <c:majorTickMark val="none"/>
        <c:minorTickMark val="none"/>
        <c:tickLblPos val="nextTo"/>
        <c:crossAx val="2127322168"/>
        <c:crosses val="autoZero"/>
        <c:auto val="1"/>
        <c:lblAlgn val="ctr"/>
        <c:lblOffset val="100"/>
        <c:noMultiLvlLbl val="0"/>
      </c:catAx>
      <c:valAx>
        <c:axId val="2127322168"/>
        <c:scaling>
          <c:orientation val="minMax"/>
        </c:scaling>
        <c:delete val="0"/>
        <c:axPos val="l"/>
        <c:majorGridlines/>
        <c:title>
          <c:tx>
            <c:rich>
              <a:bodyPr/>
              <a:lstStyle/>
              <a:p>
                <a:pPr>
                  <a:defRPr/>
                </a:pPr>
                <a:r>
                  <a:rPr lang="es-ES"/>
                  <a:t>nº</a:t>
                </a:r>
                <a:r>
                  <a:rPr lang="es-ES" baseline="0"/>
                  <a:t> de salidas </a:t>
                </a:r>
                <a:endParaRPr lang="es-ES"/>
              </a:p>
            </c:rich>
          </c:tx>
          <c:overlay val="0"/>
        </c:title>
        <c:numFmt formatCode="General" sourceLinked="1"/>
        <c:majorTickMark val="none"/>
        <c:minorTickMark val="none"/>
        <c:tickLblPos val="nextTo"/>
        <c:crossAx val="2127319192"/>
        <c:crosses val="autoZero"/>
        <c:crossBetween val="between"/>
      </c:valAx>
      <c:dTable>
        <c:showHorzBorder val="1"/>
        <c:showVertBorder val="1"/>
        <c:showOutline val="1"/>
        <c:showKeys val="1"/>
      </c:dTable>
    </c:plotArea>
    <c:plotVisOnly val="1"/>
    <c:dispBlanksAs val="gap"/>
    <c:showDLblsOverMax val="0"/>
  </c:chart>
  <c:externalData r:id="rId2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dk2" tx2="lt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lang="es-ES"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s-CL"/>
              <a:t>N° DE ENTREGAS DOMICILIARIAS </a:t>
            </a:r>
          </a:p>
          <a:p>
            <a:pPr>
              <a:defRPr lang="es-ES"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s-CL"/>
              <a:t>UNIDAD</a:t>
            </a:r>
            <a:r>
              <a:rPr lang="es-CL" baseline="0"/>
              <a:t> DE FARMACIA</a:t>
            </a:r>
          </a:p>
          <a:p>
            <a:pPr>
              <a:defRPr lang="es-ES"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s-CL" baseline="0"/>
              <a:t>HETG</a:t>
            </a:r>
            <a:r>
              <a:rPr lang="es-CL"/>
              <a:t> </a:t>
            </a:r>
          </a:p>
        </c:rich>
      </c:tx>
      <c:overlay val="0"/>
      <c:spPr>
        <a:noFill/>
        <a:ln>
          <a:noFill/>
        </a:ln>
        <a:effectLst/>
      </c:sp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'Consolidado CT'!$I$48</c:f>
              <c:strCache>
                <c:ptCount val="1"/>
                <c:pt idx="0">
                  <c:v>N° DE ENTREGAS DOMICILIARIAS 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lang="es-ES"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'Consolidado CT'!$J$47:$K$47</c:f>
              <c:strCache>
                <c:ptCount val="2"/>
                <c:pt idx="0">
                  <c:v>IQUIQUE</c:v>
                </c:pt>
                <c:pt idx="1">
                  <c:v>ALTO HOSPICIO</c:v>
                </c:pt>
              </c:strCache>
            </c:strRef>
          </c:cat>
          <c:val>
            <c:numRef>
              <c:f>'Consolidado CT'!$J$48:$K$48</c:f>
              <c:numCache>
                <c:formatCode>_-* #,##0_-;\-* #,##0_-;_-* "-"_-;_-@_-</c:formatCode>
                <c:ptCount val="2"/>
                <c:pt idx="0">
                  <c:v>13500</c:v>
                </c:pt>
                <c:pt idx="1">
                  <c:v>4500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55A-415B-8D2B-48FFD817099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085483304"/>
        <c:axId val="2085486712"/>
      </c:barChart>
      <c:catAx>
        <c:axId val="208548330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lang="es-ES"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L"/>
          </a:p>
        </c:txPr>
        <c:crossAx val="2085486712"/>
        <c:crosses val="autoZero"/>
        <c:auto val="1"/>
        <c:lblAlgn val="ctr"/>
        <c:lblOffset val="100"/>
        <c:noMultiLvlLbl val="0"/>
      </c:catAx>
      <c:valAx>
        <c:axId val="208548671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_-* #,##0_-;\-* #,##0_-;_-* &quot;-&quot;_-;_-@_-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lang="es-ES"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L"/>
          </a:p>
        </c:txPr>
        <c:crossAx val="208548330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CL"/>
    </a:p>
  </c:txPr>
  <c:externalData r:id="rId2">
    <c:autoUpdate val="0"/>
  </c:externalData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5">
  <dgm:title val=""/>
  <dgm:desc val=""/>
  <dgm:catLst>
    <dgm:cat type="accent2" pri="11500"/>
  </dgm:catLst>
  <dgm:styleLbl name="node0">
    <dgm:fillClrLst meth="cycle">
      <a:schemeClr val="accent2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>
        <a:alpha val="90000"/>
      </a:schemeClr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>
        <a:alpha val="90000"/>
      </a:schemeClr>
      <a:schemeClr val="accent2">
        <a:alpha val="5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/>
    <dgm:txEffectClrLst/>
  </dgm:styleLbl>
  <dgm:styleLbl name="lnNode1">
    <dgm:fillClrLst>
      <a:schemeClr val="accent2">
        <a:shade val="90000"/>
      </a:schemeClr>
      <a:schemeClr val="accent2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shade val="80000"/>
        <a:alpha val="50000"/>
      </a:schemeClr>
      <a:schemeClr val="accent2">
        <a:alpha val="2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  <a:alpha val="90000"/>
      </a:schemeClr>
      <a:schemeClr val="accent2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fg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bg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sibTrans1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alpha val="90000"/>
        <a:tint val="40000"/>
      </a:schemeClr>
      <a:schemeClr val="accent2">
        <a:alpha val="5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2_5">
  <dgm:title val=""/>
  <dgm:desc val=""/>
  <dgm:catLst>
    <dgm:cat type="accent2" pri="11500"/>
  </dgm:catLst>
  <dgm:styleLbl name="node0">
    <dgm:fillClrLst meth="cycle">
      <a:schemeClr val="accent2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>
        <a:alpha val="90000"/>
      </a:schemeClr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>
        <a:alpha val="90000"/>
      </a:schemeClr>
      <a:schemeClr val="accent2">
        <a:alpha val="5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/>
    <dgm:txEffectClrLst/>
  </dgm:styleLbl>
  <dgm:styleLbl name="lnNode1">
    <dgm:fillClrLst>
      <a:schemeClr val="accent2">
        <a:shade val="90000"/>
      </a:schemeClr>
      <a:schemeClr val="accent2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shade val="80000"/>
        <a:alpha val="50000"/>
      </a:schemeClr>
      <a:schemeClr val="accent2">
        <a:alpha val="2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  <a:alpha val="90000"/>
      </a:schemeClr>
      <a:schemeClr val="accent2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fg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bg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sibTrans1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alpha val="90000"/>
        <a:tint val="40000"/>
      </a:schemeClr>
      <a:schemeClr val="accent2">
        <a:alpha val="5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2_5">
  <dgm:title val=""/>
  <dgm:desc val=""/>
  <dgm:catLst>
    <dgm:cat type="accent2" pri="11500"/>
  </dgm:catLst>
  <dgm:styleLbl name="node0">
    <dgm:fillClrLst meth="cycle">
      <a:schemeClr val="accent2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>
        <a:alpha val="90000"/>
      </a:schemeClr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>
        <a:alpha val="90000"/>
      </a:schemeClr>
      <a:schemeClr val="accent2">
        <a:alpha val="5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/>
    <dgm:txEffectClrLst/>
  </dgm:styleLbl>
  <dgm:styleLbl name="lnNode1">
    <dgm:fillClrLst>
      <a:schemeClr val="accent2">
        <a:shade val="90000"/>
      </a:schemeClr>
      <a:schemeClr val="accent2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shade val="80000"/>
        <a:alpha val="50000"/>
      </a:schemeClr>
      <a:schemeClr val="accent2">
        <a:alpha val="2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  <a:alpha val="90000"/>
      </a:schemeClr>
      <a:schemeClr val="accent2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fg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bg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sibTrans1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alpha val="90000"/>
        <a:tint val="40000"/>
      </a:schemeClr>
      <a:schemeClr val="accent2">
        <a:alpha val="5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2_5">
  <dgm:title val=""/>
  <dgm:desc val=""/>
  <dgm:catLst>
    <dgm:cat type="accent2" pri="11500"/>
  </dgm:catLst>
  <dgm:styleLbl name="node0">
    <dgm:fillClrLst meth="cycle">
      <a:schemeClr val="accent2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>
        <a:alpha val="90000"/>
      </a:schemeClr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>
        <a:alpha val="90000"/>
      </a:schemeClr>
      <a:schemeClr val="accent2">
        <a:alpha val="5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/>
    <dgm:txEffectClrLst/>
  </dgm:styleLbl>
  <dgm:styleLbl name="lnNode1">
    <dgm:fillClrLst>
      <a:schemeClr val="accent2">
        <a:shade val="90000"/>
      </a:schemeClr>
      <a:schemeClr val="accent2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shade val="80000"/>
        <a:alpha val="50000"/>
      </a:schemeClr>
      <a:schemeClr val="accent2">
        <a:alpha val="2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  <a:alpha val="90000"/>
      </a:schemeClr>
      <a:schemeClr val="accent2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fg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bg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sibTrans1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alpha val="90000"/>
        <a:tint val="40000"/>
      </a:schemeClr>
      <a:schemeClr val="accent2">
        <a:alpha val="5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2_5">
  <dgm:title val=""/>
  <dgm:desc val=""/>
  <dgm:catLst>
    <dgm:cat type="accent2" pri="11500"/>
  </dgm:catLst>
  <dgm:styleLbl name="node0">
    <dgm:fillClrLst meth="cycle">
      <a:schemeClr val="accent2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>
        <a:alpha val="90000"/>
      </a:schemeClr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>
        <a:alpha val="90000"/>
      </a:schemeClr>
      <a:schemeClr val="accent2">
        <a:alpha val="5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/>
    <dgm:txEffectClrLst/>
  </dgm:styleLbl>
  <dgm:styleLbl name="lnNode1">
    <dgm:fillClrLst>
      <a:schemeClr val="accent2">
        <a:shade val="90000"/>
      </a:schemeClr>
      <a:schemeClr val="accent2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shade val="80000"/>
        <a:alpha val="50000"/>
      </a:schemeClr>
      <a:schemeClr val="accent2">
        <a:alpha val="2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  <a:alpha val="90000"/>
      </a:schemeClr>
      <a:schemeClr val="accent2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fg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bg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sibTrans1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alpha val="90000"/>
        <a:tint val="40000"/>
      </a:schemeClr>
      <a:schemeClr val="accent2">
        <a:alpha val="5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2_5">
  <dgm:title val=""/>
  <dgm:desc val=""/>
  <dgm:catLst>
    <dgm:cat type="accent2" pri="11500"/>
  </dgm:catLst>
  <dgm:styleLbl name="node0">
    <dgm:fillClrLst meth="cycle">
      <a:schemeClr val="accent2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>
        <a:alpha val="90000"/>
      </a:schemeClr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>
        <a:alpha val="90000"/>
      </a:schemeClr>
      <a:schemeClr val="accent2">
        <a:alpha val="5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/>
    <dgm:txEffectClrLst/>
  </dgm:styleLbl>
  <dgm:styleLbl name="lnNode1">
    <dgm:fillClrLst>
      <a:schemeClr val="accent2">
        <a:shade val="90000"/>
      </a:schemeClr>
      <a:schemeClr val="accent2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shade val="80000"/>
        <a:alpha val="50000"/>
      </a:schemeClr>
      <a:schemeClr val="accent2">
        <a:alpha val="2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  <a:alpha val="90000"/>
      </a:schemeClr>
      <a:schemeClr val="accent2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fg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bg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sibTrans1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alpha val="90000"/>
        <a:tint val="40000"/>
      </a:schemeClr>
      <a:schemeClr val="accent2">
        <a:alpha val="5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1#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A1A3C7E-7A1E-A94B-8EFB-E4665FD11886}" type="doc">
      <dgm:prSet loTypeId="urn:microsoft.com/office/officeart/2005/8/layout/vList5" loCatId="" qsTypeId="urn:microsoft.com/office/officeart/2005/8/quickstyle/3D3" qsCatId="3D" csTypeId="urn:microsoft.com/office/officeart/2005/8/colors/accent2_5" csCatId="accent2" phldr="1"/>
      <dgm:spPr/>
      <dgm:t>
        <a:bodyPr/>
        <a:lstStyle/>
        <a:p>
          <a:endParaRPr lang="es-ES"/>
        </a:p>
      </dgm:t>
    </dgm:pt>
    <dgm:pt modelId="{60F46A00-71D2-A54C-98DE-7880023D08D5}">
      <dgm:prSet phldrT="[Texto]"/>
      <dgm:spPr/>
      <dgm:t>
        <a:bodyPr/>
        <a:lstStyle/>
        <a:p>
          <a:r>
            <a:rPr lang="es-ES" dirty="0"/>
            <a:t>Estrategia CEAR</a:t>
          </a:r>
        </a:p>
      </dgm:t>
    </dgm:pt>
    <dgm:pt modelId="{B920AC72-DB5D-5E4E-A993-2E4E68612756}" type="parTrans" cxnId="{8EBA8117-A276-D647-9646-3AF973FF1296}">
      <dgm:prSet/>
      <dgm:spPr/>
      <dgm:t>
        <a:bodyPr/>
        <a:lstStyle/>
        <a:p>
          <a:endParaRPr lang="es-ES"/>
        </a:p>
      </dgm:t>
    </dgm:pt>
    <dgm:pt modelId="{FE9D67CB-D289-B749-9664-95E698BD440B}" type="sibTrans" cxnId="{8EBA8117-A276-D647-9646-3AF973FF1296}">
      <dgm:prSet/>
      <dgm:spPr/>
      <dgm:t>
        <a:bodyPr/>
        <a:lstStyle/>
        <a:p>
          <a:endParaRPr lang="es-ES"/>
        </a:p>
      </dgm:t>
    </dgm:pt>
    <dgm:pt modelId="{6CDC291B-7759-B646-BA63-8CB8989F2E7B}">
      <dgm:prSet phldrT="[Texto]"/>
      <dgm:spPr/>
      <dgm:t>
        <a:bodyPr/>
        <a:lstStyle/>
        <a:p>
          <a:r>
            <a:rPr lang="es-ES" dirty="0"/>
            <a:t>Establecimiento con exclusividad de Atención Respiratoria ( Alto Hospicio, Pica, Colchane, Camiña)</a:t>
          </a:r>
        </a:p>
      </dgm:t>
    </dgm:pt>
    <dgm:pt modelId="{5A66ED5E-25DC-504A-AC7E-C12EEBC45827}" type="parTrans" cxnId="{9EBB9A14-2BB5-B04B-B287-A36085330783}">
      <dgm:prSet/>
      <dgm:spPr/>
      <dgm:t>
        <a:bodyPr/>
        <a:lstStyle/>
        <a:p>
          <a:endParaRPr lang="es-ES"/>
        </a:p>
      </dgm:t>
    </dgm:pt>
    <dgm:pt modelId="{1EF641E4-71E0-FE46-90E6-7130196ED3D2}" type="sibTrans" cxnId="{9EBB9A14-2BB5-B04B-B287-A36085330783}">
      <dgm:prSet/>
      <dgm:spPr/>
      <dgm:t>
        <a:bodyPr/>
        <a:lstStyle/>
        <a:p>
          <a:endParaRPr lang="es-ES"/>
        </a:p>
      </dgm:t>
    </dgm:pt>
    <dgm:pt modelId="{469A1981-2CE4-1743-95F7-2DA80DD803B4}">
      <dgm:prSet phldrT="[Texto]"/>
      <dgm:spPr/>
      <dgm:t>
        <a:bodyPr/>
        <a:lstStyle/>
        <a:p>
          <a:r>
            <a:rPr lang="es-ES" dirty="0"/>
            <a:t>Atención Domiciliaria y Reforzamiento de RRHH</a:t>
          </a:r>
        </a:p>
      </dgm:t>
    </dgm:pt>
    <dgm:pt modelId="{78C639B8-7D6B-DC4F-BE97-37BC61046AB4}" type="parTrans" cxnId="{3F86F62D-AC25-2C4A-AE50-CBDDF09F8D17}">
      <dgm:prSet/>
      <dgm:spPr/>
      <dgm:t>
        <a:bodyPr/>
        <a:lstStyle/>
        <a:p>
          <a:endParaRPr lang="es-ES"/>
        </a:p>
      </dgm:t>
    </dgm:pt>
    <dgm:pt modelId="{C5F39FE5-C7B5-C243-8EA3-FA636C90A3DA}" type="sibTrans" cxnId="{3F86F62D-AC25-2C4A-AE50-CBDDF09F8D17}">
      <dgm:prSet/>
      <dgm:spPr/>
      <dgm:t>
        <a:bodyPr/>
        <a:lstStyle/>
        <a:p>
          <a:endParaRPr lang="es-ES"/>
        </a:p>
      </dgm:t>
    </dgm:pt>
    <dgm:pt modelId="{AF891AD4-C97D-DC4E-BABD-2F013F4835ED}">
      <dgm:prSet phldrT="[Texto]"/>
      <dgm:spPr/>
      <dgm:t>
        <a:bodyPr/>
        <a:lstStyle/>
        <a:p>
          <a:r>
            <a:rPr lang="es-ES" dirty="0"/>
            <a:t>Descongestionar los Centros de Salud y apoyo de la Red de APS  </a:t>
          </a:r>
        </a:p>
      </dgm:t>
    </dgm:pt>
    <dgm:pt modelId="{F8B803D5-B5A3-CF4C-BD54-9012A31C5590}" type="parTrans" cxnId="{115ABC3E-F5D9-6C46-9F23-8DC4D5FC6BA2}">
      <dgm:prSet/>
      <dgm:spPr/>
      <dgm:t>
        <a:bodyPr/>
        <a:lstStyle/>
        <a:p>
          <a:endParaRPr lang="es-ES"/>
        </a:p>
      </dgm:t>
    </dgm:pt>
    <dgm:pt modelId="{D2C22A8B-DEBA-6E41-80DB-6F60967CC393}" type="sibTrans" cxnId="{115ABC3E-F5D9-6C46-9F23-8DC4D5FC6BA2}">
      <dgm:prSet/>
      <dgm:spPr/>
      <dgm:t>
        <a:bodyPr/>
        <a:lstStyle/>
        <a:p>
          <a:endParaRPr lang="es-ES"/>
        </a:p>
      </dgm:t>
    </dgm:pt>
    <dgm:pt modelId="{62316931-DD96-914B-8AFD-9DCF032AE564}">
      <dgm:prSet phldrT="[Texto]"/>
      <dgm:spPr/>
      <dgm:t>
        <a:bodyPr/>
        <a:lstStyle/>
        <a:p>
          <a:r>
            <a:rPr lang="es-ES" dirty="0"/>
            <a:t>M$480.000</a:t>
          </a:r>
        </a:p>
      </dgm:t>
    </dgm:pt>
    <dgm:pt modelId="{40DF15F9-D1FA-F347-965C-C42EFE14A46A}" type="parTrans" cxnId="{E9AFEBEC-7106-824C-8F34-B348DD98E957}">
      <dgm:prSet/>
      <dgm:spPr/>
      <dgm:t>
        <a:bodyPr/>
        <a:lstStyle/>
        <a:p>
          <a:endParaRPr lang="es-ES"/>
        </a:p>
      </dgm:t>
    </dgm:pt>
    <dgm:pt modelId="{1B6A44F9-20FB-0A42-B1CB-0003B7BFFF80}" type="sibTrans" cxnId="{E9AFEBEC-7106-824C-8F34-B348DD98E957}">
      <dgm:prSet/>
      <dgm:spPr/>
      <dgm:t>
        <a:bodyPr/>
        <a:lstStyle/>
        <a:p>
          <a:endParaRPr lang="es-ES"/>
        </a:p>
      </dgm:t>
    </dgm:pt>
    <dgm:pt modelId="{6AD34207-AB20-914E-9051-2FC5EA0C06F7}">
      <dgm:prSet phldrT="[Texto]"/>
      <dgm:spPr/>
      <dgm:t>
        <a:bodyPr/>
        <a:lstStyle/>
        <a:p>
          <a:r>
            <a:rPr lang="es-ES" dirty="0"/>
            <a:t>Continuidad de la Atención</a:t>
          </a:r>
        </a:p>
      </dgm:t>
    </dgm:pt>
    <dgm:pt modelId="{9C3D668C-E9A9-9C48-A758-1B200A696A32}" type="parTrans" cxnId="{06463954-7B36-F747-83F6-240B82FBBC5B}">
      <dgm:prSet/>
      <dgm:spPr/>
      <dgm:t>
        <a:bodyPr/>
        <a:lstStyle/>
        <a:p>
          <a:endParaRPr lang="es-ES"/>
        </a:p>
      </dgm:t>
    </dgm:pt>
    <dgm:pt modelId="{B220EAA4-95EE-8949-963A-F7BCBF021FAC}" type="sibTrans" cxnId="{06463954-7B36-F747-83F6-240B82FBBC5B}">
      <dgm:prSet/>
      <dgm:spPr/>
      <dgm:t>
        <a:bodyPr/>
        <a:lstStyle/>
        <a:p>
          <a:endParaRPr lang="es-ES"/>
        </a:p>
      </dgm:t>
    </dgm:pt>
    <dgm:pt modelId="{450EBD06-198F-8648-A568-CD9F4D9A8914}">
      <dgm:prSet phldrT="[Texto]"/>
      <dgm:spPr/>
      <dgm:t>
        <a:bodyPr/>
        <a:lstStyle/>
        <a:p>
          <a:r>
            <a:rPr lang="es-ES" dirty="0"/>
            <a:t>Atención Presencial Priorizada, Atención integral de gestantes, entrega domicilio de medicamentos y alimentos a mayores de 80 años, Control niño Sano  - Vacunas, Urgencias Odontológicas, Control Crónico, Visitas Domiciliarias </a:t>
          </a:r>
        </a:p>
      </dgm:t>
    </dgm:pt>
    <dgm:pt modelId="{BC869C83-E7B4-8F40-8BC9-51C0A604700B}" type="parTrans" cxnId="{C1F78705-3502-6444-AF9C-EE0D17215592}">
      <dgm:prSet/>
      <dgm:spPr/>
      <dgm:t>
        <a:bodyPr/>
        <a:lstStyle/>
        <a:p>
          <a:endParaRPr lang="es-ES"/>
        </a:p>
      </dgm:t>
    </dgm:pt>
    <dgm:pt modelId="{531F252D-7C8F-AD46-8962-DF8493C99A20}" type="sibTrans" cxnId="{C1F78705-3502-6444-AF9C-EE0D17215592}">
      <dgm:prSet/>
      <dgm:spPr/>
      <dgm:t>
        <a:bodyPr/>
        <a:lstStyle/>
        <a:p>
          <a:endParaRPr lang="es-ES"/>
        </a:p>
      </dgm:t>
    </dgm:pt>
    <dgm:pt modelId="{4A1512D3-FE91-DA46-B11F-60A63A2AB4B7}">
      <dgm:prSet phldrT="[Texto]"/>
      <dgm:spPr/>
      <dgm:t>
        <a:bodyPr/>
        <a:lstStyle/>
        <a:p>
          <a:r>
            <a:rPr lang="es-ES" dirty="0"/>
            <a:t>100 % de implementación</a:t>
          </a:r>
        </a:p>
      </dgm:t>
    </dgm:pt>
    <dgm:pt modelId="{FF4D22C1-BE6A-4D42-AC69-AB00CE9D9D6E}" type="parTrans" cxnId="{6BB9F91B-8779-8C4D-BBEA-FCD61743C7FD}">
      <dgm:prSet/>
      <dgm:spPr/>
      <dgm:t>
        <a:bodyPr/>
        <a:lstStyle/>
        <a:p>
          <a:endParaRPr lang="es-ES"/>
        </a:p>
      </dgm:t>
    </dgm:pt>
    <dgm:pt modelId="{BD2EAEA0-537F-B548-914C-B5CAF7C26AAE}" type="sibTrans" cxnId="{6BB9F91B-8779-8C4D-BBEA-FCD61743C7FD}">
      <dgm:prSet/>
      <dgm:spPr/>
      <dgm:t>
        <a:bodyPr/>
        <a:lstStyle/>
        <a:p>
          <a:endParaRPr lang="es-ES"/>
        </a:p>
      </dgm:t>
    </dgm:pt>
    <dgm:pt modelId="{7AB04876-715C-A34C-9607-CF08F6520CA0}">
      <dgm:prSet phldrT="[Texto]"/>
      <dgm:spPr/>
      <dgm:t>
        <a:bodyPr/>
        <a:lstStyle/>
        <a:p>
          <a:r>
            <a:rPr lang="es-ES" dirty="0"/>
            <a:t>100% de Implementación </a:t>
          </a:r>
        </a:p>
      </dgm:t>
    </dgm:pt>
    <dgm:pt modelId="{D303E435-8858-EE49-8DD3-322AA7EB269D}" type="parTrans" cxnId="{9C568672-4E6F-9F45-BDC8-7623902D9D7D}">
      <dgm:prSet/>
      <dgm:spPr/>
      <dgm:t>
        <a:bodyPr/>
        <a:lstStyle/>
        <a:p>
          <a:endParaRPr lang="es-ES"/>
        </a:p>
      </dgm:t>
    </dgm:pt>
    <dgm:pt modelId="{B8C4ADEF-1343-3C45-B700-B8CC354621D6}" type="sibTrans" cxnId="{9C568672-4E6F-9F45-BDC8-7623902D9D7D}">
      <dgm:prSet/>
      <dgm:spPr/>
      <dgm:t>
        <a:bodyPr/>
        <a:lstStyle/>
        <a:p>
          <a:endParaRPr lang="es-ES"/>
        </a:p>
      </dgm:t>
    </dgm:pt>
    <dgm:pt modelId="{9EB717F3-AE76-F541-ADF2-A20815B7BB54}" type="pres">
      <dgm:prSet presAssocID="{CA1A3C7E-7A1E-A94B-8EFB-E4665FD11886}" presName="Name0" presStyleCnt="0">
        <dgm:presLayoutVars>
          <dgm:dir/>
          <dgm:animLvl val="lvl"/>
          <dgm:resizeHandles val="exact"/>
        </dgm:presLayoutVars>
      </dgm:prSet>
      <dgm:spPr/>
    </dgm:pt>
    <dgm:pt modelId="{BE2D97B9-F933-9E47-A9CB-6D65D47C74C2}" type="pres">
      <dgm:prSet presAssocID="{60F46A00-71D2-A54C-98DE-7880023D08D5}" presName="linNode" presStyleCnt="0"/>
      <dgm:spPr/>
    </dgm:pt>
    <dgm:pt modelId="{5B7A595E-B00D-4B4A-84E9-4A994BB29484}" type="pres">
      <dgm:prSet presAssocID="{60F46A00-71D2-A54C-98DE-7880023D08D5}" presName="parentText" presStyleLbl="node1" presStyleIdx="0" presStyleCnt="3">
        <dgm:presLayoutVars>
          <dgm:chMax val="1"/>
          <dgm:bulletEnabled val="1"/>
        </dgm:presLayoutVars>
      </dgm:prSet>
      <dgm:spPr/>
    </dgm:pt>
    <dgm:pt modelId="{D407B6D7-C7D6-594D-B7F9-FC2DAD874BB9}" type="pres">
      <dgm:prSet presAssocID="{60F46A00-71D2-A54C-98DE-7880023D08D5}" presName="descendantText" presStyleLbl="alignAccFollowNode1" presStyleIdx="0" presStyleCnt="3">
        <dgm:presLayoutVars>
          <dgm:bulletEnabled val="1"/>
        </dgm:presLayoutVars>
      </dgm:prSet>
      <dgm:spPr/>
    </dgm:pt>
    <dgm:pt modelId="{AA5C5F8A-1E51-DF42-BEAD-7F96D1CD8990}" type="pres">
      <dgm:prSet presAssocID="{FE9D67CB-D289-B749-9664-95E698BD440B}" presName="sp" presStyleCnt="0"/>
      <dgm:spPr/>
    </dgm:pt>
    <dgm:pt modelId="{8310DCC9-0D0F-FA47-B9D0-8B326C4D6630}" type="pres">
      <dgm:prSet presAssocID="{469A1981-2CE4-1743-95F7-2DA80DD803B4}" presName="linNode" presStyleCnt="0"/>
      <dgm:spPr/>
    </dgm:pt>
    <dgm:pt modelId="{8CB855B5-DD6A-074D-A39A-996F87CAD0D2}" type="pres">
      <dgm:prSet presAssocID="{469A1981-2CE4-1743-95F7-2DA80DD803B4}" presName="parentText" presStyleLbl="node1" presStyleIdx="1" presStyleCnt="3">
        <dgm:presLayoutVars>
          <dgm:chMax val="1"/>
          <dgm:bulletEnabled val="1"/>
        </dgm:presLayoutVars>
      </dgm:prSet>
      <dgm:spPr/>
    </dgm:pt>
    <dgm:pt modelId="{75596934-7A88-A945-B808-95D0B3852DBE}" type="pres">
      <dgm:prSet presAssocID="{469A1981-2CE4-1743-95F7-2DA80DD803B4}" presName="descendantText" presStyleLbl="alignAccFollowNode1" presStyleIdx="1" presStyleCnt="3">
        <dgm:presLayoutVars>
          <dgm:bulletEnabled val="1"/>
        </dgm:presLayoutVars>
      </dgm:prSet>
      <dgm:spPr/>
    </dgm:pt>
    <dgm:pt modelId="{39D6693D-A1EE-0A4E-BFBC-F56E7E4CF5F7}" type="pres">
      <dgm:prSet presAssocID="{C5F39FE5-C7B5-C243-8EA3-FA636C90A3DA}" presName="sp" presStyleCnt="0"/>
      <dgm:spPr/>
    </dgm:pt>
    <dgm:pt modelId="{DEBA09FC-E69D-FD4F-8A61-0313E49F0105}" type="pres">
      <dgm:prSet presAssocID="{6AD34207-AB20-914E-9051-2FC5EA0C06F7}" presName="linNode" presStyleCnt="0"/>
      <dgm:spPr/>
    </dgm:pt>
    <dgm:pt modelId="{3E9F862A-83A0-4646-9F2C-21FAEA5CAA72}" type="pres">
      <dgm:prSet presAssocID="{6AD34207-AB20-914E-9051-2FC5EA0C06F7}" presName="parentText" presStyleLbl="node1" presStyleIdx="2" presStyleCnt="3">
        <dgm:presLayoutVars>
          <dgm:chMax val="1"/>
          <dgm:bulletEnabled val="1"/>
        </dgm:presLayoutVars>
      </dgm:prSet>
      <dgm:spPr/>
    </dgm:pt>
    <dgm:pt modelId="{2C90DB9A-304D-DD4B-BEC7-549401FD20A2}" type="pres">
      <dgm:prSet presAssocID="{6AD34207-AB20-914E-9051-2FC5EA0C06F7}" presName="descendantText" presStyleLbl="alignAccFollowNode1" presStyleIdx="2" presStyleCnt="3">
        <dgm:presLayoutVars>
          <dgm:bulletEnabled val="1"/>
        </dgm:presLayoutVars>
      </dgm:prSet>
      <dgm:spPr/>
    </dgm:pt>
  </dgm:ptLst>
  <dgm:cxnLst>
    <dgm:cxn modelId="{C1F78705-3502-6444-AF9C-EE0D17215592}" srcId="{6AD34207-AB20-914E-9051-2FC5EA0C06F7}" destId="{450EBD06-198F-8648-A568-CD9F4D9A8914}" srcOrd="0" destOrd="0" parTransId="{BC869C83-E7B4-8F40-8BC9-51C0A604700B}" sibTransId="{531F252D-7C8F-AD46-8962-DF8493C99A20}"/>
    <dgm:cxn modelId="{9EBB9A14-2BB5-B04B-B287-A36085330783}" srcId="{60F46A00-71D2-A54C-98DE-7880023D08D5}" destId="{6CDC291B-7759-B646-BA63-8CB8989F2E7B}" srcOrd="0" destOrd="0" parTransId="{5A66ED5E-25DC-504A-AC7E-C12EEBC45827}" sibTransId="{1EF641E4-71E0-FE46-90E6-7130196ED3D2}"/>
    <dgm:cxn modelId="{8EBA8117-A276-D647-9646-3AF973FF1296}" srcId="{CA1A3C7E-7A1E-A94B-8EFB-E4665FD11886}" destId="{60F46A00-71D2-A54C-98DE-7880023D08D5}" srcOrd="0" destOrd="0" parTransId="{B920AC72-DB5D-5E4E-A993-2E4E68612756}" sibTransId="{FE9D67CB-D289-B749-9664-95E698BD440B}"/>
    <dgm:cxn modelId="{6BB9F91B-8779-8C4D-BBEA-FCD61743C7FD}" srcId="{60F46A00-71D2-A54C-98DE-7880023D08D5}" destId="{4A1512D3-FE91-DA46-B11F-60A63A2AB4B7}" srcOrd="1" destOrd="0" parTransId="{FF4D22C1-BE6A-4D42-AC69-AB00CE9D9D6E}" sibTransId="{BD2EAEA0-537F-B548-914C-B5CAF7C26AAE}"/>
    <dgm:cxn modelId="{CFC29C22-423B-1546-B8D9-261281C760DA}" type="presOf" srcId="{7AB04876-715C-A34C-9607-CF08F6520CA0}" destId="{75596934-7A88-A945-B808-95D0B3852DBE}" srcOrd="0" destOrd="1" presId="urn:microsoft.com/office/officeart/2005/8/layout/vList5"/>
    <dgm:cxn modelId="{3F86F62D-AC25-2C4A-AE50-CBDDF09F8D17}" srcId="{CA1A3C7E-7A1E-A94B-8EFB-E4665FD11886}" destId="{469A1981-2CE4-1743-95F7-2DA80DD803B4}" srcOrd="1" destOrd="0" parTransId="{78C639B8-7D6B-DC4F-BE97-37BC61046AB4}" sibTransId="{C5F39FE5-C7B5-C243-8EA3-FA636C90A3DA}"/>
    <dgm:cxn modelId="{115ABC3E-F5D9-6C46-9F23-8DC4D5FC6BA2}" srcId="{469A1981-2CE4-1743-95F7-2DA80DD803B4}" destId="{AF891AD4-C97D-DC4E-BABD-2F013F4835ED}" srcOrd="0" destOrd="0" parTransId="{F8B803D5-B5A3-CF4C-BD54-9012A31C5590}" sibTransId="{D2C22A8B-DEBA-6E41-80DB-6F60967CC393}"/>
    <dgm:cxn modelId="{B977C047-B7BB-AB43-9844-C1658510B0A4}" type="presOf" srcId="{AF891AD4-C97D-DC4E-BABD-2F013F4835ED}" destId="{75596934-7A88-A945-B808-95D0B3852DBE}" srcOrd="0" destOrd="0" presId="urn:microsoft.com/office/officeart/2005/8/layout/vList5"/>
    <dgm:cxn modelId="{836CB070-BFA0-AE40-8EDE-15A5431596BE}" type="presOf" srcId="{6AD34207-AB20-914E-9051-2FC5EA0C06F7}" destId="{3E9F862A-83A0-4646-9F2C-21FAEA5CAA72}" srcOrd="0" destOrd="0" presId="urn:microsoft.com/office/officeart/2005/8/layout/vList5"/>
    <dgm:cxn modelId="{9C568672-4E6F-9F45-BDC8-7623902D9D7D}" srcId="{469A1981-2CE4-1743-95F7-2DA80DD803B4}" destId="{7AB04876-715C-A34C-9607-CF08F6520CA0}" srcOrd="1" destOrd="0" parTransId="{D303E435-8858-EE49-8DD3-322AA7EB269D}" sibTransId="{B8C4ADEF-1343-3C45-B700-B8CC354621D6}"/>
    <dgm:cxn modelId="{06463954-7B36-F747-83F6-240B82FBBC5B}" srcId="{CA1A3C7E-7A1E-A94B-8EFB-E4665FD11886}" destId="{6AD34207-AB20-914E-9051-2FC5EA0C06F7}" srcOrd="2" destOrd="0" parTransId="{9C3D668C-E9A9-9C48-A758-1B200A696A32}" sibTransId="{B220EAA4-95EE-8949-963A-F7BCBF021FAC}"/>
    <dgm:cxn modelId="{6DFE1779-DB83-814F-97CE-B0C3F3A1BB8B}" type="presOf" srcId="{CA1A3C7E-7A1E-A94B-8EFB-E4665FD11886}" destId="{9EB717F3-AE76-F541-ADF2-A20815B7BB54}" srcOrd="0" destOrd="0" presId="urn:microsoft.com/office/officeart/2005/8/layout/vList5"/>
    <dgm:cxn modelId="{14EA9879-6483-6E4A-B06B-EE45394658CE}" type="presOf" srcId="{4A1512D3-FE91-DA46-B11F-60A63A2AB4B7}" destId="{D407B6D7-C7D6-594D-B7F9-FC2DAD874BB9}" srcOrd="0" destOrd="1" presId="urn:microsoft.com/office/officeart/2005/8/layout/vList5"/>
    <dgm:cxn modelId="{23BBE1C3-7A46-A947-9CB3-E6F94900390E}" type="presOf" srcId="{6CDC291B-7759-B646-BA63-8CB8989F2E7B}" destId="{D407B6D7-C7D6-594D-B7F9-FC2DAD874BB9}" srcOrd="0" destOrd="0" presId="urn:microsoft.com/office/officeart/2005/8/layout/vList5"/>
    <dgm:cxn modelId="{E2F012C6-B071-0648-BF46-927004359320}" type="presOf" srcId="{469A1981-2CE4-1743-95F7-2DA80DD803B4}" destId="{8CB855B5-DD6A-074D-A39A-996F87CAD0D2}" srcOrd="0" destOrd="0" presId="urn:microsoft.com/office/officeart/2005/8/layout/vList5"/>
    <dgm:cxn modelId="{D1F5E6D5-B08D-A74A-9ADB-46BDD8FF8F1C}" type="presOf" srcId="{62316931-DD96-914B-8AFD-9DCF032AE564}" destId="{75596934-7A88-A945-B808-95D0B3852DBE}" srcOrd="0" destOrd="2" presId="urn:microsoft.com/office/officeart/2005/8/layout/vList5"/>
    <dgm:cxn modelId="{5A60D5E3-FCE6-CB41-8034-C1BAA26765A7}" type="presOf" srcId="{60F46A00-71D2-A54C-98DE-7880023D08D5}" destId="{5B7A595E-B00D-4B4A-84E9-4A994BB29484}" srcOrd="0" destOrd="0" presId="urn:microsoft.com/office/officeart/2005/8/layout/vList5"/>
    <dgm:cxn modelId="{36409BEB-B236-5E48-B436-EE049C6A6355}" type="presOf" srcId="{450EBD06-198F-8648-A568-CD9F4D9A8914}" destId="{2C90DB9A-304D-DD4B-BEC7-549401FD20A2}" srcOrd="0" destOrd="0" presId="urn:microsoft.com/office/officeart/2005/8/layout/vList5"/>
    <dgm:cxn modelId="{E9AFEBEC-7106-824C-8F34-B348DD98E957}" srcId="{469A1981-2CE4-1743-95F7-2DA80DD803B4}" destId="{62316931-DD96-914B-8AFD-9DCF032AE564}" srcOrd="2" destOrd="0" parTransId="{40DF15F9-D1FA-F347-965C-C42EFE14A46A}" sibTransId="{1B6A44F9-20FB-0A42-B1CB-0003B7BFFF80}"/>
    <dgm:cxn modelId="{78BCA293-C029-6B46-BDEF-FDD62C3EB558}" type="presParOf" srcId="{9EB717F3-AE76-F541-ADF2-A20815B7BB54}" destId="{BE2D97B9-F933-9E47-A9CB-6D65D47C74C2}" srcOrd="0" destOrd="0" presId="urn:microsoft.com/office/officeart/2005/8/layout/vList5"/>
    <dgm:cxn modelId="{010298B1-5AC4-B648-BEF0-E4661E26005F}" type="presParOf" srcId="{BE2D97B9-F933-9E47-A9CB-6D65D47C74C2}" destId="{5B7A595E-B00D-4B4A-84E9-4A994BB29484}" srcOrd="0" destOrd="0" presId="urn:microsoft.com/office/officeart/2005/8/layout/vList5"/>
    <dgm:cxn modelId="{B5F4658B-3516-4940-80BA-CBAF86A1F818}" type="presParOf" srcId="{BE2D97B9-F933-9E47-A9CB-6D65D47C74C2}" destId="{D407B6D7-C7D6-594D-B7F9-FC2DAD874BB9}" srcOrd="1" destOrd="0" presId="urn:microsoft.com/office/officeart/2005/8/layout/vList5"/>
    <dgm:cxn modelId="{AA0A4874-C248-9147-8B07-5E75EBE2B91B}" type="presParOf" srcId="{9EB717F3-AE76-F541-ADF2-A20815B7BB54}" destId="{AA5C5F8A-1E51-DF42-BEAD-7F96D1CD8990}" srcOrd="1" destOrd="0" presId="urn:microsoft.com/office/officeart/2005/8/layout/vList5"/>
    <dgm:cxn modelId="{956C8A9E-0773-DF49-AFC8-0847CD03BC08}" type="presParOf" srcId="{9EB717F3-AE76-F541-ADF2-A20815B7BB54}" destId="{8310DCC9-0D0F-FA47-B9D0-8B326C4D6630}" srcOrd="2" destOrd="0" presId="urn:microsoft.com/office/officeart/2005/8/layout/vList5"/>
    <dgm:cxn modelId="{46567A9B-1056-B44F-B153-ED13D9AD49F9}" type="presParOf" srcId="{8310DCC9-0D0F-FA47-B9D0-8B326C4D6630}" destId="{8CB855B5-DD6A-074D-A39A-996F87CAD0D2}" srcOrd="0" destOrd="0" presId="urn:microsoft.com/office/officeart/2005/8/layout/vList5"/>
    <dgm:cxn modelId="{5DF73A40-A8A7-B941-BDAC-9E84C06BAA43}" type="presParOf" srcId="{8310DCC9-0D0F-FA47-B9D0-8B326C4D6630}" destId="{75596934-7A88-A945-B808-95D0B3852DBE}" srcOrd="1" destOrd="0" presId="urn:microsoft.com/office/officeart/2005/8/layout/vList5"/>
    <dgm:cxn modelId="{7919643D-A224-7546-9D70-BBB31F666608}" type="presParOf" srcId="{9EB717F3-AE76-F541-ADF2-A20815B7BB54}" destId="{39D6693D-A1EE-0A4E-BFBC-F56E7E4CF5F7}" srcOrd="3" destOrd="0" presId="urn:microsoft.com/office/officeart/2005/8/layout/vList5"/>
    <dgm:cxn modelId="{3CBB36C2-B055-7B40-8659-DBD0DAE96498}" type="presParOf" srcId="{9EB717F3-AE76-F541-ADF2-A20815B7BB54}" destId="{DEBA09FC-E69D-FD4F-8A61-0313E49F0105}" srcOrd="4" destOrd="0" presId="urn:microsoft.com/office/officeart/2005/8/layout/vList5"/>
    <dgm:cxn modelId="{B123F3E9-FCB9-CE4B-A2C9-93A6F2997FC1}" type="presParOf" srcId="{DEBA09FC-E69D-FD4F-8A61-0313E49F0105}" destId="{3E9F862A-83A0-4646-9F2C-21FAEA5CAA72}" srcOrd="0" destOrd="0" presId="urn:microsoft.com/office/officeart/2005/8/layout/vList5"/>
    <dgm:cxn modelId="{239361AA-A4D8-D448-B27D-A1B9250705FE}" type="presParOf" srcId="{DEBA09FC-E69D-FD4F-8A61-0313E49F0105}" destId="{2C90DB9A-304D-DD4B-BEC7-549401FD20A2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A1A3C7E-7A1E-A94B-8EFB-E4665FD11886}" type="doc">
      <dgm:prSet loTypeId="urn:microsoft.com/office/officeart/2005/8/layout/vList5" loCatId="" qsTypeId="urn:microsoft.com/office/officeart/2005/8/quickstyle/3D3" qsCatId="3D" csTypeId="urn:microsoft.com/office/officeart/2005/8/colors/accent2_5" csCatId="accent2" phldr="1"/>
      <dgm:spPr/>
      <dgm:t>
        <a:bodyPr/>
        <a:lstStyle/>
        <a:p>
          <a:endParaRPr lang="es-ES"/>
        </a:p>
      </dgm:t>
    </dgm:pt>
    <dgm:pt modelId="{60F46A00-71D2-A54C-98DE-7880023D08D5}">
      <dgm:prSet phldrT="[Texto]"/>
      <dgm:spPr/>
      <dgm:t>
        <a:bodyPr/>
        <a:lstStyle/>
        <a:p>
          <a:r>
            <a:rPr lang="es-ES" dirty="0"/>
            <a:t>Estrategias de continuidad</a:t>
          </a:r>
        </a:p>
      </dgm:t>
    </dgm:pt>
    <dgm:pt modelId="{B920AC72-DB5D-5E4E-A993-2E4E68612756}" type="parTrans" cxnId="{8EBA8117-A276-D647-9646-3AF973FF1296}">
      <dgm:prSet/>
      <dgm:spPr/>
      <dgm:t>
        <a:bodyPr/>
        <a:lstStyle/>
        <a:p>
          <a:endParaRPr lang="es-ES"/>
        </a:p>
      </dgm:t>
    </dgm:pt>
    <dgm:pt modelId="{FE9D67CB-D289-B749-9664-95E698BD440B}" type="sibTrans" cxnId="{8EBA8117-A276-D647-9646-3AF973FF1296}">
      <dgm:prSet/>
      <dgm:spPr/>
      <dgm:t>
        <a:bodyPr/>
        <a:lstStyle/>
        <a:p>
          <a:endParaRPr lang="es-ES"/>
        </a:p>
      </dgm:t>
    </dgm:pt>
    <dgm:pt modelId="{6CDC291B-7759-B646-BA63-8CB8989F2E7B}">
      <dgm:prSet phldrT="[Texto]" custT="1"/>
      <dgm:spPr/>
      <dgm:t>
        <a:bodyPr/>
        <a:lstStyle/>
        <a:p>
          <a:r>
            <a:rPr lang="es-ES" sz="1400" dirty="0">
              <a:solidFill>
                <a:schemeClr val="tx1"/>
              </a:solidFill>
            </a:rPr>
            <a:t>Destinación de funcionarios para atención de pacientes hospitalizados</a:t>
          </a:r>
        </a:p>
      </dgm:t>
    </dgm:pt>
    <dgm:pt modelId="{5A66ED5E-25DC-504A-AC7E-C12EEBC45827}" type="parTrans" cxnId="{9EBB9A14-2BB5-B04B-B287-A36085330783}">
      <dgm:prSet/>
      <dgm:spPr/>
      <dgm:t>
        <a:bodyPr/>
        <a:lstStyle/>
        <a:p>
          <a:endParaRPr lang="es-ES"/>
        </a:p>
      </dgm:t>
    </dgm:pt>
    <dgm:pt modelId="{1EF641E4-71E0-FE46-90E6-7130196ED3D2}" type="sibTrans" cxnId="{9EBB9A14-2BB5-B04B-B287-A36085330783}">
      <dgm:prSet/>
      <dgm:spPr/>
      <dgm:t>
        <a:bodyPr/>
        <a:lstStyle/>
        <a:p>
          <a:endParaRPr lang="es-ES"/>
        </a:p>
      </dgm:t>
    </dgm:pt>
    <dgm:pt modelId="{469A1981-2CE4-1743-95F7-2DA80DD803B4}">
      <dgm:prSet phldrT="[Texto]"/>
      <dgm:spPr/>
      <dgm:t>
        <a:bodyPr/>
        <a:lstStyle/>
        <a:p>
          <a:r>
            <a:rPr lang="es-ES" dirty="0"/>
            <a:t>Estrategias Domiciliarias</a:t>
          </a:r>
        </a:p>
      </dgm:t>
    </dgm:pt>
    <dgm:pt modelId="{78C639B8-7D6B-DC4F-BE97-37BC61046AB4}" type="parTrans" cxnId="{3F86F62D-AC25-2C4A-AE50-CBDDF09F8D17}">
      <dgm:prSet/>
      <dgm:spPr/>
      <dgm:t>
        <a:bodyPr/>
        <a:lstStyle/>
        <a:p>
          <a:endParaRPr lang="es-ES"/>
        </a:p>
      </dgm:t>
    </dgm:pt>
    <dgm:pt modelId="{C5F39FE5-C7B5-C243-8EA3-FA636C90A3DA}" type="sibTrans" cxnId="{3F86F62D-AC25-2C4A-AE50-CBDDF09F8D17}">
      <dgm:prSet/>
      <dgm:spPr/>
      <dgm:t>
        <a:bodyPr/>
        <a:lstStyle/>
        <a:p>
          <a:endParaRPr lang="es-ES"/>
        </a:p>
      </dgm:t>
    </dgm:pt>
    <dgm:pt modelId="{AF891AD4-C97D-DC4E-BABD-2F013F4835ED}">
      <dgm:prSet phldrT="[Texto]" custT="1"/>
      <dgm:spPr/>
      <dgm:t>
        <a:bodyPr/>
        <a:lstStyle/>
        <a:p>
          <a:r>
            <a:rPr lang="es-ES" sz="1400" dirty="0">
              <a:solidFill>
                <a:srgbClr val="000000"/>
              </a:solidFill>
            </a:rPr>
            <a:t>Entrega de Medicamentos, lentes  por parte de la unidad de farmacia </a:t>
          </a:r>
        </a:p>
      </dgm:t>
    </dgm:pt>
    <dgm:pt modelId="{F8B803D5-B5A3-CF4C-BD54-9012A31C5590}" type="parTrans" cxnId="{115ABC3E-F5D9-6C46-9F23-8DC4D5FC6BA2}">
      <dgm:prSet/>
      <dgm:spPr/>
      <dgm:t>
        <a:bodyPr/>
        <a:lstStyle/>
        <a:p>
          <a:endParaRPr lang="es-ES"/>
        </a:p>
      </dgm:t>
    </dgm:pt>
    <dgm:pt modelId="{D2C22A8B-DEBA-6E41-80DB-6F60967CC393}" type="sibTrans" cxnId="{115ABC3E-F5D9-6C46-9F23-8DC4D5FC6BA2}">
      <dgm:prSet/>
      <dgm:spPr/>
      <dgm:t>
        <a:bodyPr/>
        <a:lstStyle/>
        <a:p>
          <a:endParaRPr lang="es-ES"/>
        </a:p>
      </dgm:t>
    </dgm:pt>
    <dgm:pt modelId="{6AD34207-AB20-914E-9051-2FC5EA0C06F7}">
      <dgm:prSet phldrT="[Texto]"/>
      <dgm:spPr/>
      <dgm:t>
        <a:bodyPr/>
        <a:lstStyle/>
        <a:p>
          <a:r>
            <a:rPr lang="es-ES" dirty="0"/>
            <a:t>Reorganización del modelo de Atención</a:t>
          </a:r>
        </a:p>
      </dgm:t>
    </dgm:pt>
    <dgm:pt modelId="{9C3D668C-E9A9-9C48-A758-1B200A696A32}" type="parTrans" cxnId="{06463954-7B36-F747-83F6-240B82FBBC5B}">
      <dgm:prSet/>
      <dgm:spPr/>
      <dgm:t>
        <a:bodyPr/>
        <a:lstStyle/>
        <a:p>
          <a:endParaRPr lang="es-ES"/>
        </a:p>
      </dgm:t>
    </dgm:pt>
    <dgm:pt modelId="{B220EAA4-95EE-8949-963A-F7BCBF021FAC}" type="sibTrans" cxnId="{06463954-7B36-F747-83F6-240B82FBBC5B}">
      <dgm:prSet/>
      <dgm:spPr/>
      <dgm:t>
        <a:bodyPr/>
        <a:lstStyle/>
        <a:p>
          <a:endParaRPr lang="es-ES"/>
        </a:p>
      </dgm:t>
    </dgm:pt>
    <dgm:pt modelId="{450EBD06-198F-8648-A568-CD9F4D9A8914}">
      <dgm:prSet phldrT="[Texto]" custT="1"/>
      <dgm:spPr/>
      <dgm:t>
        <a:bodyPr/>
        <a:lstStyle/>
        <a:p>
          <a:r>
            <a:rPr lang="es-ES" sz="1300" dirty="0">
              <a:solidFill>
                <a:schemeClr val="tx1"/>
              </a:solidFill>
            </a:rPr>
            <a:t>Priorización atención ambulatoria de patologías GES, Obstétricas y Oncológicas.</a:t>
          </a:r>
        </a:p>
      </dgm:t>
    </dgm:pt>
    <dgm:pt modelId="{BC869C83-E7B4-8F40-8BC9-51C0A604700B}" type="parTrans" cxnId="{C1F78705-3502-6444-AF9C-EE0D17215592}">
      <dgm:prSet/>
      <dgm:spPr/>
      <dgm:t>
        <a:bodyPr/>
        <a:lstStyle/>
        <a:p>
          <a:endParaRPr lang="es-ES"/>
        </a:p>
      </dgm:t>
    </dgm:pt>
    <dgm:pt modelId="{531F252D-7C8F-AD46-8962-DF8493C99A20}" type="sibTrans" cxnId="{C1F78705-3502-6444-AF9C-EE0D17215592}">
      <dgm:prSet/>
      <dgm:spPr/>
      <dgm:t>
        <a:bodyPr/>
        <a:lstStyle/>
        <a:p>
          <a:endParaRPr lang="es-ES"/>
        </a:p>
      </dgm:t>
    </dgm:pt>
    <dgm:pt modelId="{7AB04876-715C-A34C-9607-CF08F6520CA0}">
      <dgm:prSet phldrT="[Texto]" custT="1"/>
      <dgm:spPr/>
      <dgm:t>
        <a:bodyPr/>
        <a:lstStyle/>
        <a:p>
          <a:r>
            <a:rPr lang="es-ES" sz="1400" dirty="0">
              <a:solidFill>
                <a:srgbClr val="000000"/>
              </a:solidFill>
            </a:rPr>
            <a:t>Atención de cuidados Paliativos, entrega de tratamientos </a:t>
          </a:r>
          <a:r>
            <a:rPr lang="es-ES" sz="1400" b="1" u="sng" dirty="0">
              <a:solidFill>
                <a:srgbClr val="000000"/>
              </a:solidFill>
            </a:rPr>
            <a:t>en</a:t>
          </a:r>
          <a:r>
            <a:rPr lang="es-ES" sz="1400" dirty="0">
              <a:solidFill>
                <a:srgbClr val="000000"/>
              </a:solidFill>
            </a:rPr>
            <a:t> y toma de exámenes en pacientes oncológicos.</a:t>
          </a:r>
        </a:p>
      </dgm:t>
    </dgm:pt>
    <dgm:pt modelId="{D303E435-8858-EE49-8DD3-322AA7EB269D}" type="parTrans" cxnId="{9C568672-4E6F-9F45-BDC8-7623902D9D7D}">
      <dgm:prSet/>
      <dgm:spPr/>
      <dgm:t>
        <a:bodyPr/>
        <a:lstStyle/>
        <a:p>
          <a:endParaRPr lang="es-ES"/>
        </a:p>
      </dgm:t>
    </dgm:pt>
    <dgm:pt modelId="{B8C4ADEF-1343-3C45-B700-B8CC354621D6}" type="sibTrans" cxnId="{9C568672-4E6F-9F45-BDC8-7623902D9D7D}">
      <dgm:prSet/>
      <dgm:spPr/>
      <dgm:t>
        <a:bodyPr/>
        <a:lstStyle/>
        <a:p>
          <a:endParaRPr lang="es-ES"/>
        </a:p>
      </dgm:t>
    </dgm:pt>
    <dgm:pt modelId="{64B9664D-F32F-4A5D-B706-AC2D6D5EE148}">
      <dgm:prSet phldrT="[Texto]" custT="1"/>
      <dgm:spPr/>
      <dgm:t>
        <a:bodyPr/>
        <a:lstStyle/>
        <a:p>
          <a:r>
            <a:rPr lang="es-ES" sz="1400" dirty="0">
              <a:solidFill>
                <a:schemeClr val="tx1"/>
              </a:solidFill>
            </a:rPr>
            <a:t>Proceso de recepción de SIC se mantuvo, priorizando derivaciones según cuadro clínico.</a:t>
          </a:r>
          <a:r>
            <a:rPr lang="es-ES" sz="1000" dirty="0">
              <a:solidFill>
                <a:schemeClr val="tx1"/>
              </a:solidFill>
            </a:rPr>
            <a:t>  </a:t>
          </a:r>
        </a:p>
      </dgm:t>
    </dgm:pt>
    <dgm:pt modelId="{19194CBF-A230-4C8B-B9A4-C9442B77B3D8}" type="parTrans" cxnId="{F06EC614-206A-4C8E-A01C-27C973440C03}">
      <dgm:prSet/>
      <dgm:spPr/>
      <dgm:t>
        <a:bodyPr/>
        <a:lstStyle/>
        <a:p>
          <a:endParaRPr lang="es-CL"/>
        </a:p>
      </dgm:t>
    </dgm:pt>
    <dgm:pt modelId="{D4E6B97B-DA6A-43D4-A774-341D1F07742E}" type="sibTrans" cxnId="{F06EC614-206A-4C8E-A01C-27C973440C03}">
      <dgm:prSet/>
      <dgm:spPr/>
      <dgm:t>
        <a:bodyPr/>
        <a:lstStyle/>
        <a:p>
          <a:endParaRPr lang="es-CL"/>
        </a:p>
      </dgm:t>
    </dgm:pt>
    <dgm:pt modelId="{1961BDD8-F09A-4E3A-A73F-14251A72EE8E}">
      <dgm:prSet phldrT="[Texto]" custT="1"/>
      <dgm:spPr/>
      <dgm:t>
        <a:bodyPr/>
        <a:lstStyle/>
        <a:p>
          <a:r>
            <a:rPr lang="es-ES" sz="1300" dirty="0">
              <a:solidFill>
                <a:schemeClr val="tx1"/>
              </a:solidFill>
            </a:rPr>
            <a:t>Continuidad en atenciones de urgencias y procedimientos ambulatorios de las especialidades (oftalmología, tmt, cardiología)</a:t>
          </a:r>
        </a:p>
      </dgm:t>
    </dgm:pt>
    <dgm:pt modelId="{8F5C88D2-C9DA-452D-AFF2-6278C4955872}" type="parTrans" cxnId="{93184B88-D8F3-471E-83DB-B49CF3AACA3D}">
      <dgm:prSet/>
      <dgm:spPr/>
      <dgm:t>
        <a:bodyPr/>
        <a:lstStyle/>
        <a:p>
          <a:endParaRPr lang="es-CL"/>
        </a:p>
      </dgm:t>
    </dgm:pt>
    <dgm:pt modelId="{20905233-AC11-4279-AD02-15DACFEBBA36}" type="sibTrans" cxnId="{93184B88-D8F3-471E-83DB-B49CF3AACA3D}">
      <dgm:prSet/>
      <dgm:spPr/>
      <dgm:t>
        <a:bodyPr/>
        <a:lstStyle/>
        <a:p>
          <a:endParaRPr lang="es-CL"/>
        </a:p>
      </dgm:t>
    </dgm:pt>
    <dgm:pt modelId="{B8B1AB53-D9B7-4BE8-88AF-CC90B7B7BB4C}">
      <dgm:prSet phldrT="[Texto]"/>
      <dgm:spPr/>
      <dgm:t>
        <a:bodyPr/>
        <a:lstStyle/>
        <a:p>
          <a:endParaRPr lang="es-ES" sz="1000" dirty="0"/>
        </a:p>
      </dgm:t>
    </dgm:pt>
    <dgm:pt modelId="{5D7C6177-5D9B-41CC-95DF-D00E1BB96011}" type="parTrans" cxnId="{7762E117-5EA7-42F5-B292-B4833C220554}">
      <dgm:prSet/>
      <dgm:spPr/>
      <dgm:t>
        <a:bodyPr/>
        <a:lstStyle/>
        <a:p>
          <a:endParaRPr lang="es-CL"/>
        </a:p>
      </dgm:t>
    </dgm:pt>
    <dgm:pt modelId="{9CD2A3DB-CF10-430F-BBE8-14DD800CEE8F}" type="sibTrans" cxnId="{7762E117-5EA7-42F5-B292-B4833C220554}">
      <dgm:prSet/>
      <dgm:spPr/>
      <dgm:t>
        <a:bodyPr/>
        <a:lstStyle/>
        <a:p>
          <a:endParaRPr lang="es-CL"/>
        </a:p>
      </dgm:t>
    </dgm:pt>
    <dgm:pt modelId="{7A815BA3-1648-48CD-A3F1-74B4E9701AA7}">
      <dgm:prSet phldrT="[Texto]" custT="1"/>
      <dgm:spPr/>
      <dgm:t>
        <a:bodyPr/>
        <a:lstStyle/>
        <a:p>
          <a:r>
            <a:rPr lang="es-ES" sz="1300" dirty="0">
              <a:solidFill>
                <a:schemeClr val="tx1"/>
              </a:solidFill>
            </a:rPr>
            <a:t>Telemedicina con la Red : Endocrinología, Neurología, Cardiología y cuidados paliativos)</a:t>
          </a:r>
        </a:p>
      </dgm:t>
    </dgm:pt>
    <dgm:pt modelId="{C375F5D2-6931-4EDC-81DF-50A8D5FAB9A2}" type="parTrans" cxnId="{81AD143A-CE0B-4425-AEEA-29EAA2537616}">
      <dgm:prSet/>
      <dgm:spPr/>
      <dgm:t>
        <a:bodyPr/>
        <a:lstStyle/>
        <a:p>
          <a:endParaRPr lang="es-CL"/>
        </a:p>
      </dgm:t>
    </dgm:pt>
    <dgm:pt modelId="{2F5D3E3D-9EEB-4DDA-B8CA-C8D89EDF7DFE}" type="sibTrans" cxnId="{81AD143A-CE0B-4425-AEEA-29EAA2537616}">
      <dgm:prSet/>
      <dgm:spPr/>
      <dgm:t>
        <a:bodyPr/>
        <a:lstStyle/>
        <a:p>
          <a:endParaRPr lang="es-CL"/>
        </a:p>
      </dgm:t>
    </dgm:pt>
    <dgm:pt modelId="{9EB717F3-AE76-F541-ADF2-A20815B7BB54}" type="pres">
      <dgm:prSet presAssocID="{CA1A3C7E-7A1E-A94B-8EFB-E4665FD11886}" presName="Name0" presStyleCnt="0">
        <dgm:presLayoutVars>
          <dgm:dir/>
          <dgm:animLvl val="lvl"/>
          <dgm:resizeHandles val="exact"/>
        </dgm:presLayoutVars>
      </dgm:prSet>
      <dgm:spPr/>
    </dgm:pt>
    <dgm:pt modelId="{BE2D97B9-F933-9E47-A9CB-6D65D47C74C2}" type="pres">
      <dgm:prSet presAssocID="{60F46A00-71D2-A54C-98DE-7880023D08D5}" presName="linNode" presStyleCnt="0"/>
      <dgm:spPr/>
    </dgm:pt>
    <dgm:pt modelId="{5B7A595E-B00D-4B4A-84E9-4A994BB29484}" type="pres">
      <dgm:prSet presAssocID="{60F46A00-71D2-A54C-98DE-7880023D08D5}" presName="parentText" presStyleLbl="node1" presStyleIdx="0" presStyleCnt="3">
        <dgm:presLayoutVars>
          <dgm:chMax val="1"/>
          <dgm:bulletEnabled val="1"/>
        </dgm:presLayoutVars>
      </dgm:prSet>
      <dgm:spPr/>
    </dgm:pt>
    <dgm:pt modelId="{D407B6D7-C7D6-594D-B7F9-FC2DAD874BB9}" type="pres">
      <dgm:prSet presAssocID="{60F46A00-71D2-A54C-98DE-7880023D08D5}" presName="descendantText" presStyleLbl="alignAccFollowNode1" presStyleIdx="0" presStyleCnt="3">
        <dgm:presLayoutVars>
          <dgm:bulletEnabled val="1"/>
        </dgm:presLayoutVars>
      </dgm:prSet>
      <dgm:spPr/>
    </dgm:pt>
    <dgm:pt modelId="{AA5C5F8A-1E51-DF42-BEAD-7F96D1CD8990}" type="pres">
      <dgm:prSet presAssocID="{FE9D67CB-D289-B749-9664-95E698BD440B}" presName="sp" presStyleCnt="0"/>
      <dgm:spPr/>
    </dgm:pt>
    <dgm:pt modelId="{8310DCC9-0D0F-FA47-B9D0-8B326C4D6630}" type="pres">
      <dgm:prSet presAssocID="{469A1981-2CE4-1743-95F7-2DA80DD803B4}" presName="linNode" presStyleCnt="0"/>
      <dgm:spPr/>
    </dgm:pt>
    <dgm:pt modelId="{8CB855B5-DD6A-074D-A39A-996F87CAD0D2}" type="pres">
      <dgm:prSet presAssocID="{469A1981-2CE4-1743-95F7-2DA80DD803B4}" presName="parentText" presStyleLbl="node1" presStyleIdx="1" presStyleCnt="3">
        <dgm:presLayoutVars>
          <dgm:chMax val="1"/>
          <dgm:bulletEnabled val="1"/>
        </dgm:presLayoutVars>
      </dgm:prSet>
      <dgm:spPr/>
    </dgm:pt>
    <dgm:pt modelId="{75596934-7A88-A945-B808-95D0B3852DBE}" type="pres">
      <dgm:prSet presAssocID="{469A1981-2CE4-1743-95F7-2DA80DD803B4}" presName="descendantText" presStyleLbl="alignAccFollowNode1" presStyleIdx="1" presStyleCnt="3">
        <dgm:presLayoutVars>
          <dgm:bulletEnabled val="1"/>
        </dgm:presLayoutVars>
      </dgm:prSet>
      <dgm:spPr/>
    </dgm:pt>
    <dgm:pt modelId="{39D6693D-A1EE-0A4E-BFBC-F56E7E4CF5F7}" type="pres">
      <dgm:prSet presAssocID="{C5F39FE5-C7B5-C243-8EA3-FA636C90A3DA}" presName="sp" presStyleCnt="0"/>
      <dgm:spPr/>
    </dgm:pt>
    <dgm:pt modelId="{DEBA09FC-E69D-FD4F-8A61-0313E49F0105}" type="pres">
      <dgm:prSet presAssocID="{6AD34207-AB20-914E-9051-2FC5EA0C06F7}" presName="linNode" presStyleCnt="0"/>
      <dgm:spPr/>
    </dgm:pt>
    <dgm:pt modelId="{3E9F862A-83A0-4646-9F2C-21FAEA5CAA72}" type="pres">
      <dgm:prSet presAssocID="{6AD34207-AB20-914E-9051-2FC5EA0C06F7}" presName="parentText" presStyleLbl="node1" presStyleIdx="2" presStyleCnt="3">
        <dgm:presLayoutVars>
          <dgm:chMax val="1"/>
          <dgm:bulletEnabled val="1"/>
        </dgm:presLayoutVars>
      </dgm:prSet>
      <dgm:spPr/>
    </dgm:pt>
    <dgm:pt modelId="{2C90DB9A-304D-DD4B-BEC7-549401FD20A2}" type="pres">
      <dgm:prSet presAssocID="{6AD34207-AB20-914E-9051-2FC5EA0C06F7}" presName="descendantText" presStyleLbl="alignAccFollowNode1" presStyleIdx="2" presStyleCnt="3" custScaleY="122205">
        <dgm:presLayoutVars>
          <dgm:bulletEnabled val="1"/>
        </dgm:presLayoutVars>
      </dgm:prSet>
      <dgm:spPr/>
    </dgm:pt>
  </dgm:ptLst>
  <dgm:cxnLst>
    <dgm:cxn modelId="{C1F78705-3502-6444-AF9C-EE0D17215592}" srcId="{6AD34207-AB20-914E-9051-2FC5EA0C06F7}" destId="{450EBD06-198F-8648-A568-CD9F4D9A8914}" srcOrd="0" destOrd="0" parTransId="{BC869C83-E7B4-8F40-8BC9-51C0A604700B}" sibTransId="{531F252D-7C8F-AD46-8962-DF8493C99A20}"/>
    <dgm:cxn modelId="{9EBB9A14-2BB5-B04B-B287-A36085330783}" srcId="{60F46A00-71D2-A54C-98DE-7880023D08D5}" destId="{6CDC291B-7759-B646-BA63-8CB8989F2E7B}" srcOrd="0" destOrd="0" parTransId="{5A66ED5E-25DC-504A-AC7E-C12EEBC45827}" sibTransId="{1EF641E4-71E0-FE46-90E6-7130196ED3D2}"/>
    <dgm:cxn modelId="{F06EC614-206A-4C8E-A01C-27C973440C03}" srcId="{60F46A00-71D2-A54C-98DE-7880023D08D5}" destId="{64B9664D-F32F-4A5D-B706-AC2D6D5EE148}" srcOrd="1" destOrd="0" parTransId="{19194CBF-A230-4C8B-B9A4-C9442B77B3D8}" sibTransId="{D4E6B97B-DA6A-43D4-A774-341D1F07742E}"/>
    <dgm:cxn modelId="{8EBA8117-A276-D647-9646-3AF973FF1296}" srcId="{CA1A3C7E-7A1E-A94B-8EFB-E4665FD11886}" destId="{60F46A00-71D2-A54C-98DE-7880023D08D5}" srcOrd="0" destOrd="0" parTransId="{B920AC72-DB5D-5E4E-A993-2E4E68612756}" sibTransId="{FE9D67CB-D289-B749-9664-95E698BD440B}"/>
    <dgm:cxn modelId="{7762E117-5EA7-42F5-B292-B4833C220554}" srcId="{6AD34207-AB20-914E-9051-2FC5EA0C06F7}" destId="{B8B1AB53-D9B7-4BE8-88AF-CC90B7B7BB4C}" srcOrd="3" destOrd="0" parTransId="{5D7C6177-5D9B-41CC-95DF-D00E1BB96011}" sibTransId="{9CD2A3DB-CF10-430F-BBE8-14DD800CEE8F}"/>
    <dgm:cxn modelId="{3F86F62D-AC25-2C4A-AE50-CBDDF09F8D17}" srcId="{CA1A3C7E-7A1E-A94B-8EFB-E4665FD11886}" destId="{469A1981-2CE4-1743-95F7-2DA80DD803B4}" srcOrd="1" destOrd="0" parTransId="{78C639B8-7D6B-DC4F-BE97-37BC61046AB4}" sibTransId="{C5F39FE5-C7B5-C243-8EA3-FA636C90A3DA}"/>
    <dgm:cxn modelId="{81AD143A-CE0B-4425-AEEA-29EAA2537616}" srcId="{6AD34207-AB20-914E-9051-2FC5EA0C06F7}" destId="{7A815BA3-1648-48CD-A3F1-74B4E9701AA7}" srcOrd="2" destOrd="0" parTransId="{C375F5D2-6931-4EDC-81DF-50A8D5FAB9A2}" sibTransId="{2F5D3E3D-9EEB-4DDA-B8CA-C8D89EDF7DFE}"/>
    <dgm:cxn modelId="{0888C63B-CC7C-443F-8E75-F91373EA133A}" type="presOf" srcId="{1961BDD8-F09A-4E3A-A73F-14251A72EE8E}" destId="{2C90DB9A-304D-DD4B-BEC7-549401FD20A2}" srcOrd="0" destOrd="1" presId="urn:microsoft.com/office/officeart/2005/8/layout/vList5"/>
    <dgm:cxn modelId="{53FE473E-893E-F84C-AD9A-8DA2437BB2CA}" type="presOf" srcId="{AF891AD4-C97D-DC4E-BABD-2F013F4835ED}" destId="{75596934-7A88-A945-B808-95D0B3852DBE}" srcOrd="0" destOrd="0" presId="urn:microsoft.com/office/officeart/2005/8/layout/vList5"/>
    <dgm:cxn modelId="{115ABC3E-F5D9-6C46-9F23-8DC4D5FC6BA2}" srcId="{469A1981-2CE4-1743-95F7-2DA80DD803B4}" destId="{AF891AD4-C97D-DC4E-BABD-2F013F4835ED}" srcOrd="0" destOrd="0" parTransId="{F8B803D5-B5A3-CF4C-BD54-9012A31C5590}" sibTransId="{D2C22A8B-DEBA-6E41-80DB-6F60967CC393}"/>
    <dgm:cxn modelId="{9C568672-4E6F-9F45-BDC8-7623902D9D7D}" srcId="{469A1981-2CE4-1743-95F7-2DA80DD803B4}" destId="{7AB04876-715C-A34C-9607-CF08F6520CA0}" srcOrd="1" destOrd="0" parTransId="{D303E435-8858-EE49-8DD3-322AA7EB269D}" sibTransId="{B8C4ADEF-1343-3C45-B700-B8CC354621D6}"/>
    <dgm:cxn modelId="{06463954-7B36-F747-83F6-240B82FBBC5B}" srcId="{CA1A3C7E-7A1E-A94B-8EFB-E4665FD11886}" destId="{6AD34207-AB20-914E-9051-2FC5EA0C06F7}" srcOrd="2" destOrd="0" parTransId="{9C3D668C-E9A9-9C48-A758-1B200A696A32}" sibTransId="{B220EAA4-95EE-8949-963A-F7BCBF021FAC}"/>
    <dgm:cxn modelId="{7A3E2775-8FA3-C04D-8E39-097FE5A00D7D}" type="presOf" srcId="{7AB04876-715C-A34C-9607-CF08F6520CA0}" destId="{75596934-7A88-A945-B808-95D0B3852DBE}" srcOrd="0" destOrd="1" presId="urn:microsoft.com/office/officeart/2005/8/layout/vList5"/>
    <dgm:cxn modelId="{662CCC58-91ED-4BAD-9EA0-216ECE539F38}" type="presOf" srcId="{B8B1AB53-D9B7-4BE8-88AF-CC90B7B7BB4C}" destId="{2C90DB9A-304D-DD4B-BEC7-549401FD20A2}" srcOrd="0" destOrd="3" presId="urn:microsoft.com/office/officeart/2005/8/layout/vList5"/>
    <dgm:cxn modelId="{5C601E85-BF60-E74E-9F9B-5B60F699FA5B}" type="presOf" srcId="{6AD34207-AB20-914E-9051-2FC5EA0C06F7}" destId="{3E9F862A-83A0-4646-9F2C-21FAEA5CAA72}" srcOrd="0" destOrd="0" presId="urn:microsoft.com/office/officeart/2005/8/layout/vList5"/>
    <dgm:cxn modelId="{93184B88-D8F3-471E-83DB-B49CF3AACA3D}" srcId="{6AD34207-AB20-914E-9051-2FC5EA0C06F7}" destId="{1961BDD8-F09A-4E3A-A73F-14251A72EE8E}" srcOrd="1" destOrd="0" parTransId="{8F5C88D2-C9DA-452D-AFF2-6278C4955872}" sibTransId="{20905233-AC11-4279-AD02-15DACFEBBA36}"/>
    <dgm:cxn modelId="{3216E38B-C660-A941-B733-6116676AB3E3}" type="presOf" srcId="{60F46A00-71D2-A54C-98DE-7880023D08D5}" destId="{5B7A595E-B00D-4B4A-84E9-4A994BB29484}" srcOrd="0" destOrd="0" presId="urn:microsoft.com/office/officeart/2005/8/layout/vList5"/>
    <dgm:cxn modelId="{1F095E94-BE29-4450-99C8-8CE04C8FF22B}" type="presOf" srcId="{7A815BA3-1648-48CD-A3F1-74B4E9701AA7}" destId="{2C90DB9A-304D-DD4B-BEC7-549401FD20A2}" srcOrd="0" destOrd="2" presId="urn:microsoft.com/office/officeart/2005/8/layout/vList5"/>
    <dgm:cxn modelId="{84B4619C-4343-2945-80AF-53DF266B2BD5}" type="presOf" srcId="{450EBD06-198F-8648-A568-CD9F4D9A8914}" destId="{2C90DB9A-304D-DD4B-BEC7-549401FD20A2}" srcOrd="0" destOrd="0" presId="urn:microsoft.com/office/officeart/2005/8/layout/vList5"/>
    <dgm:cxn modelId="{74055FD7-9619-4945-B32D-66A2BBC9D698}" type="presOf" srcId="{6CDC291B-7759-B646-BA63-8CB8989F2E7B}" destId="{D407B6D7-C7D6-594D-B7F9-FC2DAD874BB9}" srcOrd="0" destOrd="0" presId="urn:microsoft.com/office/officeart/2005/8/layout/vList5"/>
    <dgm:cxn modelId="{F903FEE4-4D44-1848-BBDB-070396FC8505}" type="presOf" srcId="{CA1A3C7E-7A1E-A94B-8EFB-E4665FD11886}" destId="{9EB717F3-AE76-F541-ADF2-A20815B7BB54}" srcOrd="0" destOrd="0" presId="urn:microsoft.com/office/officeart/2005/8/layout/vList5"/>
    <dgm:cxn modelId="{4A8FB4F8-E0AD-4865-A01A-641B6DC43957}" type="presOf" srcId="{64B9664D-F32F-4A5D-B706-AC2D6D5EE148}" destId="{D407B6D7-C7D6-594D-B7F9-FC2DAD874BB9}" srcOrd="0" destOrd="1" presId="urn:microsoft.com/office/officeart/2005/8/layout/vList5"/>
    <dgm:cxn modelId="{8808F7FB-1A04-9044-9AD7-AD72DB895E9D}" type="presOf" srcId="{469A1981-2CE4-1743-95F7-2DA80DD803B4}" destId="{8CB855B5-DD6A-074D-A39A-996F87CAD0D2}" srcOrd="0" destOrd="0" presId="urn:microsoft.com/office/officeart/2005/8/layout/vList5"/>
    <dgm:cxn modelId="{107291F6-404A-7C4B-B8E4-ADDBBA2D9E74}" type="presParOf" srcId="{9EB717F3-AE76-F541-ADF2-A20815B7BB54}" destId="{BE2D97B9-F933-9E47-A9CB-6D65D47C74C2}" srcOrd="0" destOrd="0" presId="urn:microsoft.com/office/officeart/2005/8/layout/vList5"/>
    <dgm:cxn modelId="{A8A69A12-46CF-2747-B8D5-9BADD2B68789}" type="presParOf" srcId="{BE2D97B9-F933-9E47-A9CB-6D65D47C74C2}" destId="{5B7A595E-B00D-4B4A-84E9-4A994BB29484}" srcOrd="0" destOrd="0" presId="urn:microsoft.com/office/officeart/2005/8/layout/vList5"/>
    <dgm:cxn modelId="{5585DD6A-0FC7-0E49-8977-A15BF47C0670}" type="presParOf" srcId="{BE2D97B9-F933-9E47-A9CB-6D65D47C74C2}" destId="{D407B6D7-C7D6-594D-B7F9-FC2DAD874BB9}" srcOrd="1" destOrd="0" presId="urn:microsoft.com/office/officeart/2005/8/layout/vList5"/>
    <dgm:cxn modelId="{E4A519C4-3E75-1445-A2D2-DFCD190D1EFB}" type="presParOf" srcId="{9EB717F3-AE76-F541-ADF2-A20815B7BB54}" destId="{AA5C5F8A-1E51-DF42-BEAD-7F96D1CD8990}" srcOrd="1" destOrd="0" presId="urn:microsoft.com/office/officeart/2005/8/layout/vList5"/>
    <dgm:cxn modelId="{626B0401-EA2E-0148-8D7E-197BCACEC11A}" type="presParOf" srcId="{9EB717F3-AE76-F541-ADF2-A20815B7BB54}" destId="{8310DCC9-0D0F-FA47-B9D0-8B326C4D6630}" srcOrd="2" destOrd="0" presId="urn:microsoft.com/office/officeart/2005/8/layout/vList5"/>
    <dgm:cxn modelId="{7E80B1BC-3963-B24E-A2C2-355D68E7CDC3}" type="presParOf" srcId="{8310DCC9-0D0F-FA47-B9D0-8B326C4D6630}" destId="{8CB855B5-DD6A-074D-A39A-996F87CAD0D2}" srcOrd="0" destOrd="0" presId="urn:microsoft.com/office/officeart/2005/8/layout/vList5"/>
    <dgm:cxn modelId="{57A498D2-E684-C548-B8BE-9265F9925F4D}" type="presParOf" srcId="{8310DCC9-0D0F-FA47-B9D0-8B326C4D6630}" destId="{75596934-7A88-A945-B808-95D0B3852DBE}" srcOrd="1" destOrd="0" presId="urn:microsoft.com/office/officeart/2005/8/layout/vList5"/>
    <dgm:cxn modelId="{B01FEDA8-188E-3A4A-90A8-EDC08A681ED3}" type="presParOf" srcId="{9EB717F3-AE76-F541-ADF2-A20815B7BB54}" destId="{39D6693D-A1EE-0A4E-BFBC-F56E7E4CF5F7}" srcOrd="3" destOrd="0" presId="urn:microsoft.com/office/officeart/2005/8/layout/vList5"/>
    <dgm:cxn modelId="{3F431335-5066-3949-9D9F-D0BBDB9EDB2D}" type="presParOf" srcId="{9EB717F3-AE76-F541-ADF2-A20815B7BB54}" destId="{DEBA09FC-E69D-FD4F-8A61-0313E49F0105}" srcOrd="4" destOrd="0" presId="urn:microsoft.com/office/officeart/2005/8/layout/vList5"/>
    <dgm:cxn modelId="{DB0F2846-EB72-B645-95DC-50BF9FE1B74A}" type="presParOf" srcId="{DEBA09FC-E69D-FD4F-8A61-0313E49F0105}" destId="{3E9F862A-83A0-4646-9F2C-21FAEA5CAA72}" srcOrd="0" destOrd="0" presId="urn:microsoft.com/office/officeart/2005/8/layout/vList5"/>
    <dgm:cxn modelId="{5FB2074B-24CB-534A-82E3-1699E2A20760}" type="presParOf" srcId="{DEBA09FC-E69D-FD4F-8A61-0313E49F0105}" destId="{2C90DB9A-304D-DD4B-BEC7-549401FD20A2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CA1A3C7E-7A1E-A94B-8EFB-E4665FD11886}" type="doc">
      <dgm:prSet loTypeId="urn:microsoft.com/office/officeart/2005/8/layout/vList5" loCatId="" qsTypeId="urn:microsoft.com/office/officeart/2005/8/quickstyle/3D3" qsCatId="3D" csTypeId="urn:microsoft.com/office/officeart/2005/8/colors/accent2_5" csCatId="accent2" phldr="1"/>
      <dgm:spPr/>
      <dgm:t>
        <a:bodyPr/>
        <a:lstStyle/>
        <a:p>
          <a:endParaRPr lang="es-ES"/>
        </a:p>
      </dgm:t>
    </dgm:pt>
    <dgm:pt modelId="{60F46A00-71D2-A54C-98DE-7880023D08D5}">
      <dgm:prSet phldrT="[Texto]"/>
      <dgm:spPr/>
      <dgm:t>
        <a:bodyPr/>
        <a:lstStyle/>
        <a:p>
          <a:r>
            <a:rPr lang="es-ES" dirty="0"/>
            <a:t>Reorganización de la Atención </a:t>
          </a:r>
        </a:p>
      </dgm:t>
    </dgm:pt>
    <dgm:pt modelId="{B920AC72-DB5D-5E4E-A993-2E4E68612756}" type="parTrans" cxnId="{8EBA8117-A276-D647-9646-3AF973FF1296}">
      <dgm:prSet/>
      <dgm:spPr/>
      <dgm:t>
        <a:bodyPr/>
        <a:lstStyle/>
        <a:p>
          <a:endParaRPr lang="es-ES"/>
        </a:p>
      </dgm:t>
    </dgm:pt>
    <dgm:pt modelId="{FE9D67CB-D289-B749-9664-95E698BD440B}" type="sibTrans" cxnId="{8EBA8117-A276-D647-9646-3AF973FF1296}">
      <dgm:prSet/>
      <dgm:spPr/>
      <dgm:t>
        <a:bodyPr/>
        <a:lstStyle/>
        <a:p>
          <a:endParaRPr lang="es-ES"/>
        </a:p>
      </dgm:t>
    </dgm:pt>
    <dgm:pt modelId="{6CDC291B-7759-B646-BA63-8CB8989F2E7B}">
      <dgm:prSet phldrT="[Texto]" custT="1"/>
      <dgm:spPr/>
      <dgm:t>
        <a:bodyPr/>
        <a:lstStyle/>
        <a:p>
          <a:r>
            <a:rPr lang="es-ES" sz="1400" dirty="0">
              <a:solidFill>
                <a:srgbClr val="000000"/>
              </a:solidFill>
            </a:rPr>
            <a:t>Plan de Reconversión de áreas: considero la habilitación de camas básicas (estadio) y </a:t>
          </a:r>
          <a:r>
            <a:rPr lang="es-ES" sz="1400" dirty="0" err="1">
              <a:solidFill>
                <a:srgbClr val="000000"/>
              </a:solidFill>
            </a:rPr>
            <a:t>complejización</a:t>
          </a:r>
          <a:r>
            <a:rPr lang="es-ES" sz="1400" dirty="0">
              <a:solidFill>
                <a:srgbClr val="000000"/>
              </a:solidFill>
            </a:rPr>
            <a:t> progresivas de camas a la fecha se mantiene un ala completa del HETG exclusiva para pacientes COVID, manteniendo al servicio de traumatología para pacientes no COVID </a:t>
          </a:r>
        </a:p>
      </dgm:t>
    </dgm:pt>
    <dgm:pt modelId="{5A66ED5E-25DC-504A-AC7E-C12EEBC45827}" type="parTrans" cxnId="{9EBB9A14-2BB5-B04B-B287-A36085330783}">
      <dgm:prSet/>
      <dgm:spPr/>
      <dgm:t>
        <a:bodyPr/>
        <a:lstStyle/>
        <a:p>
          <a:endParaRPr lang="es-ES"/>
        </a:p>
      </dgm:t>
    </dgm:pt>
    <dgm:pt modelId="{1EF641E4-71E0-FE46-90E6-7130196ED3D2}" type="sibTrans" cxnId="{9EBB9A14-2BB5-B04B-B287-A36085330783}">
      <dgm:prSet/>
      <dgm:spPr/>
      <dgm:t>
        <a:bodyPr/>
        <a:lstStyle/>
        <a:p>
          <a:endParaRPr lang="es-ES"/>
        </a:p>
      </dgm:t>
    </dgm:pt>
    <dgm:pt modelId="{469A1981-2CE4-1743-95F7-2DA80DD803B4}">
      <dgm:prSet phldrT="[Texto]"/>
      <dgm:spPr/>
      <dgm:t>
        <a:bodyPr/>
        <a:lstStyle/>
        <a:p>
          <a:r>
            <a:rPr lang="es-ES" dirty="0"/>
            <a:t>Gestión de Camas</a:t>
          </a:r>
        </a:p>
      </dgm:t>
    </dgm:pt>
    <dgm:pt modelId="{78C639B8-7D6B-DC4F-BE97-37BC61046AB4}" type="parTrans" cxnId="{3F86F62D-AC25-2C4A-AE50-CBDDF09F8D17}">
      <dgm:prSet/>
      <dgm:spPr/>
      <dgm:t>
        <a:bodyPr/>
        <a:lstStyle/>
        <a:p>
          <a:endParaRPr lang="es-ES"/>
        </a:p>
      </dgm:t>
    </dgm:pt>
    <dgm:pt modelId="{C5F39FE5-C7B5-C243-8EA3-FA636C90A3DA}" type="sibTrans" cxnId="{3F86F62D-AC25-2C4A-AE50-CBDDF09F8D17}">
      <dgm:prSet/>
      <dgm:spPr/>
      <dgm:t>
        <a:bodyPr/>
        <a:lstStyle/>
        <a:p>
          <a:endParaRPr lang="es-ES"/>
        </a:p>
      </dgm:t>
    </dgm:pt>
    <dgm:pt modelId="{AF891AD4-C97D-DC4E-BABD-2F013F4835ED}">
      <dgm:prSet phldrT="[Texto]" custT="1"/>
      <dgm:spPr/>
      <dgm:t>
        <a:bodyPr/>
        <a:lstStyle/>
        <a:p>
          <a:r>
            <a:rPr lang="es-ES" sz="1600" dirty="0">
              <a:solidFill>
                <a:srgbClr val="000000"/>
              </a:solidFill>
            </a:rPr>
            <a:t>Plan de complejización de camas.  </a:t>
          </a:r>
        </a:p>
      </dgm:t>
    </dgm:pt>
    <dgm:pt modelId="{F8B803D5-B5A3-CF4C-BD54-9012A31C5590}" type="parTrans" cxnId="{115ABC3E-F5D9-6C46-9F23-8DC4D5FC6BA2}">
      <dgm:prSet/>
      <dgm:spPr/>
      <dgm:t>
        <a:bodyPr/>
        <a:lstStyle/>
        <a:p>
          <a:endParaRPr lang="es-ES"/>
        </a:p>
      </dgm:t>
    </dgm:pt>
    <dgm:pt modelId="{D2C22A8B-DEBA-6E41-80DB-6F60967CC393}" type="sibTrans" cxnId="{115ABC3E-F5D9-6C46-9F23-8DC4D5FC6BA2}">
      <dgm:prSet/>
      <dgm:spPr/>
      <dgm:t>
        <a:bodyPr/>
        <a:lstStyle/>
        <a:p>
          <a:endParaRPr lang="es-ES"/>
        </a:p>
      </dgm:t>
    </dgm:pt>
    <dgm:pt modelId="{62316931-DD96-914B-8AFD-9DCF032AE564}">
      <dgm:prSet phldrT="[Texto]" custT="1"/>
      <dgm:spPr/>
      <dgm:t>
        <a:bodyPr/>
        <a:lstStyle/>
        <a:p>
          <a:r>
            <a:rPr lang="es-ES" sz="1600" dirty="0">
              <a:solidFill>
                <a:srgbClr val="000000"/>
              </a:solidFill>
            </a:rPr>
            <a:t>Refuerzo estrategia Hospitalización Domiciliaria aumento del 75% de los cupos </a:t>
          </a:r>
        </a:p>
      </dgm:t>
    </dgm:pt>
    <dgm:pt modelId="{40DF15F9-D1FA-F347-965C-C42EFE14A46A}" type="parTrans" cxnId="{E9AFEBEC-7106-824C-8F34-B348DD98E957}">
      <dgm:prSet/>
      <dgm:spPr/>
      <dgm:t>
        <a:bodyPr/>
        <a:lstStyle/>
        <a:p>
          <a:endParaRPr lang="es-ES"/>
        </a:p>
      </dgm:t>
    </dgm:pt>
    <dgm:pt modelId="{1B6A44F9-20FB-0A42-B1CB-0003B7BFFF80}" type="sibTrans" cxnId="{E9AFEBEC-7106-824C-8F34-B348DD98E957}">
      <dgm:prSet/>
      <dgm:spPr/>
      <dgm:t>
        <a:bodyPr/>
        <a:lstStyle/>
        <a:p>
          <a:endParaRPr lang="es-ES"/>
        </a:p>
      </dgm:t>
    </dgm:pt>
    <dgm:pt modelId="{6AD34207-AB20-914E-9051-2FC5EA0C06F7}">
      <dgm:prSet phldrT="[Texto]"/>
      <dgm:spPr/>
      <dgm:t>
        <a:bodyPr/>
        <a:lstStyle/>
        <a:p>
          <a:r>
            <a:rPr lang="es-ES" dirty="0"/>
            <a:t>Gestión de Pabellón </a:t>
          </a:r>
        </a:p>
      </dgm:t>
    </dgm:pt>
    <dgm:pt modelId="{9C3D668C-E9A9-9C48-A758-1B200A696A32}" type="parTrans" cxnId="{06463954-7B36-F747-83F6-240B82FBBC5B}">
      <dgm:prSet/>
      <dgm:spPr/>
      <dgm:t>
        <a:bodyPr/>
        <a:lstStyle/>
        <a:p>
          <a:endParaRPr lang="es-ES"/>
        </a:p>
      </dgm:t>
    </dgm:pt>
    <dgm:pt modelId="{B220EAA4-95EE-8949-963A-F7BCBF021FAC}" type="sibTrans" cxnId="{06463954-7B36-F747-83F6-240B82FBBC5B}">
      <dgm:prSet/>
      <dgm:spPr/>
      <dgm:t>
        <a:bodyPr/>
        <a:lstStyle/>
        <a:p>
          <a:endParaRPr lang="es-ES"/>
        </a:p>
      </dgm:t>
    </dgm:pt>
    <dgm:pt modelId="{450EBD06-198F-8648-A568-CD9F4D9A8914}">
      <dgm:prSet phldrT="[Texto]"/>
      <dgm:spPr/>
      <dgm:t>
        <a:bodyPr/>
        <a:lstStyle/>
        <a:p>
          <a:r>
            <a:rPr lang="es-ES" dirty="0"/>
            <a:t>Plan de reconversión de áreas</a:t>
          </a:r>
        </a:p>
      </dgm:t>
    </dgm:pt>
    <dgm:pt modelId="{BC869C83-E7B4-8F40-8BC9-51C0A604700B}" type="parTrans" cxnId="{C1F78705-3502-6444-AF9C-EE0D17215592}">
      <dgm:prSet/>
      <dgm:spPr/>
      <dgm:t>
        <a:bodyPr/>
        <a:lstStyle/>
        <a:p>
          <a:endParaRPr lang="es-ES"/>
        </a:p>
      </dgm:t>
    </dgm:pt>
    <dgm:pt modelId="{531F252D-7C8F-AD46-8962-DF8493C99A20}" type="sibTrans" cxnId="{C1F78705-3502-6444-AF9C-EE0D17215592}">
      <dgm:prSet/>
      <dgm:spPr/>
      <dgm:t>
        <a:bodyPr/>
        <a:lstStyle/>
        <a:p>
          <a:endParaRPr lang="es-ES"/>
        </a:p>
      </dgm:t>
    </dgm:pt>
    <dgm:pt modelId="{2550EAC9-630A-2949-AD49-BAE14EB20AB9}">
      <dgm:prSet phldrT="[Texto]"/>
      <dgm:spPr/>
      <dgm:t>
        <a:bodyPr/>
        <a:lstStyle/>
        <a:p>
          <a:endParaRPr lang="es-ES" sz="1200" dirty="0"/>
        </a:p>
      </dgm:t>
    </dgm:pt>
    <dgm:pt modelId="{E5295776-B9F9-9741-8675-D56ED5ABED10}" type="parTrans" cxnId="{6D466EB0-9996-C74C-905D-C004EBEC650F}">
      <dgm:prSet/>
      <dgm:spPr/>
      <dgm:t>
        <a:bodyPr/>
        <a:lstStyle/>
        <a:p>
          <a:endParaRPr lang="es-ES"/>
        </a:p>
      </dgm:t>
    </dgm:pt>
    <dgm:pt modelId="{1220D950-4786-5D42-ADB6-673674FCA21E}" type="sibTrans" cxnId="{6D466EB0-9996-C74C-905D-C004EBEC650F}">
      <dgm:prSet/>
      <dgm:spPr/>
      <dgm:t>
        <a:bodyPr/>
        <a:lstStyle/>
        <a:p>
          <a:endParaRPr lang="es-ES"/>
        </a:p>
      </dgm:t>
    </dgm:pt>
    <dgm:pt modelId="{78A493FA-B8F3-A442-83E9-5E1455D1B7BD}">
      <dgm:prSet phldrT="[Texto]" custT="1"/>
      <dgm:spPr/>
      <dgm:t>
        <a:bodyPr/>
        <a:lstStyle/>
        <a:p>
          <a:r>
            <a:rPr lang="es-ES" sz="1600" dirty="0">
              <a:solidFill>
                <a:srgbClr val="000000"/>
              </a:solidFill>
            </a:rPr>
            <a:t>Plan de gestión de traslado</a:t>
          </a:r>
        </a:p>
      </dgm:t>
    </dgm:pt>
    <dgm:pt modelId="{1BD84D22-1255-924B-9B3B-8395762A5404}" type="parTrans" cxnId="{21C4A914-FC6E-6D41-B578-FA11DA36C6E8}">
      <dgm:prSet/>
      <dgm:spPr/>
      <dgm:t>
        <a:bodyPr/>
        <a:lstStyle/>
        <a:p>
          <a:endParaRPr lang="es-CL"/>
        </a:p>
      </dgm:t>
    </dgm:pt>
    <dgm:pt modelId="{D16D3138-EB90-E545-B53C-110DCF608B8D}" type="sibTrans" cxnId="{21C4A914-FC6E-6D41-B578-FA11DA36C6E8}">
      <dgm:prSet/>
      <dgm:spPr/>
      <dgm:t>
        <a:bodyPr/>
        <a:lstStyle/>
        <a:p>
          <a:endParaRPr lang="es-CL"/>
        </a:p>
      </dgm:t>
    </dgm:pt>
    <dgm:pt modelId="{60FA7F42-12E2-CD4E-B641-207FE49A73F4}">
      <dgm:prSet phldrT="[Texto]"/>
      <dgm:spPr/>
      <dgm:t>
        <a:bodyPr/>
        <a:lstStyle/>
        <a:p>
          <a:r>
            <a:rPr lang="es-ES" dirty="0"/>
            <a:t>Suspensión actividad </a:t>
          </a:r>
          <a:r>
            <a:rPr lang="es-ES" dirty="0">
              <a:solidFill>
                <a:srgbClr val="000000"/>
              </a:solidFill>
            </a:rPr>
            <a:t>quirúrgicas </a:t>
          </a:r>
          <a:r>
            <a:rPr lang="es-ES" dirty="0"/>
            <a:t> electiva</a:t>
          </a:r>
        </a:p>
      </dgm:t>
    </dgm:pt>
    <dgm:pt modelId="{DA40FA08-D1BC-D24A-9AED-9D9A127C76E5}" type="parTrans" cxnId="{7E2C9096-8FB6-F743-96ED-B79103574B05}">
      <dgm:prSet/>
      <dgm:spPr/>
      <dgm:t>
        <a:bodyPr/>
        <a:lstStyle/>
        <a:p>
          <a:endParaRPr lang="es-CL"/>
        </a:p>
      </dgm:t>
    </dgm:pt>
    <dgm:pt modelId="{0077213C-18FE-C042-855C-E7154B2A38CE}" type="sibTrans" cxnId="{7E2C9096-8FB6-F743-96ED-B79103574B05}">
      <dgm:prSet/>
      <dgm:spPr/>
      <dgm:t>
        <a:bodyPr/>
        <a:lstStyle/>
        <a:p>
          <a:endParaRPr lang="es-CL"/>
        </a:p>
      </dgm:t>
    </dgm:pt>
    <dgm:pt modelId="{8C92F6E1-7328-7E49-A8A4-5EBAE48CC49A}">
      <dgm:prSet phldrT="[Texto]"/>
      <dgm:spPr/>
      <dgm:t>
        <a:bodyPr/>
        <a:lstStyle/>
        <a:p>
          <a:r>
            <a:rPr lang="es-ES" dirty="0"/>
            <a:t>Mantención  solo actividad</a:t>
          </a:r>
          <a:r>
            <a:rPr lang="es-ES" dirty="0">
              <a:solidFill>
                <a:srgbClr val="000000"/>
              </a:solidFill>
            </a:rPr>
            <a:t> quirúrgicas </a:t>
          </a:r>
          <a:r>
            <a:rPr lang="es-ES" dirty="0"/>
            <a:t>de urgencia 938</a:t>
          </a:r>
        </a:p>
      </dgm:t>
    </dgm:pt>
    <dgm:pt modelId="{227B6E9F-DB9E-5745-9576-518C478557FF}" type="parTrans" cxnId="{828D2685-2427-E044-B5F5-7764BDC1C463}">
      <dgm:prSet/>
      <dgm:spPr/>
      <dgm:t>
        <a:bodyPr/>
        <a:lstStyle/>
        <a:p>
          <a:endParaRPr lang="es-CL"/>
        </a:p>
      </dgm:t>
    </dgm:pt>
    <dgm:pt modelId="{5E3F0219-531C-D94B-BAC4-A7C67E6A3CE2}" type="sibTrans" cxnId="{828D2685-2427-E044-B5F5-7764BDC1C463}">
      <dgm:prSet/>
      <dgm:spPr/>
      <dgm:t>
        <a:bodyPr/>
        <a:lstStyle/>
        <a:p>
          <a:endParaRPr lang="es-CL"/>
        </a:p>
      </dgm:t>
    </dgm:pt>
    <dgm:pt modelId="{8802328F-48F0-4524-9DBE-72A2DF0875AC}">
      <dgm:prSet phldrT="[Texto]" custT="1"/>
      <dgm:spPr/>
      <dgm:t>
        <a:bodyPr/>
        <a:lstStyle/>
        <a:p>
          <a:r>
            <a:rPr lang="es-ES" sz="1600" dirty="0">
              <a:solidFill>
                <a:srgbClr val="000000"/>
              </a:solidFill>
            </a:rPr>
            <a:t>Plan Estadio </a:t>
          </a:r>
        </a:p>
      </dgm:t>
    </dgm:pt>
    <dgm:pt modelId="{46937EFF-E3E6-4576-B991-5DA55D7FC56B}" type="parTrans" cxnId="{24D96C36-93FC-4AB0-B86C-EE81AC56CE6B}">
      <dgm:prSet/>
      <dgm:spPr/>
      <dgm:t>
        <a:bodyPr/>
        <a:lstStyle/>
        <a:p>
          <a:endParaRPr lang="es-CL"/>
        </a:p>
      </dgm:t>
    </dgm:pt>
    <dgm:pt modelId="{A3731B9D-FE88-4A3E-92A4-B5F6FD644BBB}" type="sibTrans" cxnId="{24D96C36-93FC-4AB0-B86C-EE81AC56CE6B}">
      <dgm:prSet/>
      <dgm:spPr/>
      <dgm:t>
        <a:bodyPr/>
        <a:lstStyle/>
        <a:p>
          <a:endParaRPr lang="es-CL"/>
        </a:p>
      </dgm:t>
    </dgm:pt>
    <dgm:pt modelId="{9EB717F3-AE76-F541-ADF2-A20815B7BB54}" type="pres">
      <dgm:prSet presAssocID="{CA1A3C7E-7A1E-A94B-8EFB-E4665FD11886}" presName="Name0" presStyleCnt="0">
        <dgm:presLayoutVars>
          <dgm:dir/>
          <dgm:animLvl val="lvl"/>
          <dgm:resizeHandles val="exact"/>
        </dgm:presLayoutVars>
      </dgm:prSet>
      <dgm:spPr/>
    </dgm:pt>
    <dgm:pt modelId="{BE2D97B9-F933-9E47-A9CB-6D65D47C74C2}" type="pres">
      <dgm:prSet presAssocID="{60F46A00-71D2-A54C-98DE-7880023D08D5}" presName="linNode" presStyleCnt="0"/>
      <dgm:spPr/>
    </dgm:pt>
    <dgm:pt modelId="{5B7A595E-B00D-4B4A-84E9-4A994BB29484}" type="pres">
      <dgm:prSet presAssocID="{60F46A00-71D2-A54C-98DE-7880023D08D5}" presName="parentText" presStyleLbl="node1" presStyleIdx="0" presStyleCnt="3">
        <dgm:presLayoutVars>
          <dgm:chMax val="1"/>
          <dgm:bulletEnabled val="1"/>
        </dgm:presLayoutVars>
      </dgm:prSet>
      <dgm:spPr/>
    </dgm:pt>
    <dgm:pt modelId="{D407B6D7-C7D6-594D-B7F9-FC2DAD874BB9}" type="pres">
      <dgm:prSet presAssocID="{60F46A00-71D2-A54C-98DE-7880023D08D5}" presName="descendantText" presStyleLbl="alignAccFollowNode1" presStyleIdx="0" presStyleCnt="3">
        <dgm:presLayoutVars>
          <dgm:bulletEnabled val="1"/>
        </dgm:presLayoutVars>
      </dgm:prSet>
      <dgm:spPr/>
    </dgm:pt>
    <dgm:pt modelId="{AA5C5F8A-1E51-DF42-BEAD-7F96D1CD8990}" type="pres">
      <dgm:prSet presAssocID="{FE9D67CB-D289-B749-9664-95E698BD440B}" presName="sp" presStyleCnt="0"/>
      <dgm:spPr/>
    </dgm:pt>
    <dgm:pt modelId="{8310DCC9-0D0F-FA47-B9D0-8B326C4D6630}" type="pres">
      <dgm:prSet presAssocID="{469A1981-2CE4-1743-95F7-2DA80DD803B4}" presName="linNode" presStyleCnt="0"/>
      <dgm:spPr/>
    </dgm:pt>
    <dgm:pt modelId="{8CB855B5-DD6A-074D-A39A-996F87CAD0D2}" type="pres">
      <dgm:prSet presAssocID="{469A1981-2CE4-1743-95F7-2DA80DD803B4}" presName="parentText" presStyleLbl="node1" presStyleIdx="1" presStyleCnt="3">
        <dgm:presLayoutVars>
          <dgm:chMax val="1"/>
          <dgm:bulletEnabled val="1"/>
        </dgm:presLayoutVars>
      </dgm:prSet>
      <dgm:spPr/>
    </dgm:pt>
    <dgm:pt modelId="{75596934-7A88-A945-B808-95D0B3852DBE}" type="pres">
      <dgm:prSet presAssocID="{469A1981-2CE4-1743-95F7-2DA80DD803B4}" presName="descendantText" presStyleLbl="alignAccFollowNode1" presStyleIdx="1" presStyleCnt="3" custScaleY="118986">
        <dgm:presLayoutVars>
          <dgm:bulletEnabled val="1"/>
        </dgm:presLayoutVars>
      </dgm:prSet>
      <dgm:spPr/>
    </dgm:pt>
    <dgm:pt modelId="{39D6693D-A1EE-0A4E-BFBC-F56E7E4CF5F7}" type="pres">
      <dgm:prSet presAssocID="{C5F39FE5-C7B5-C243-8EA3-FA636C90A3DA}" presName="sp" presStyleCnt="0"/>
      <dgm:spPr/>
    </dgm:pt>
    <dgm:pt modelId="{DEBA09FC-E69D-FD4F-8A61-0313E49F0105}" type="pres">
      <dgm:prSet presAssocID="{6AD34207-AB20-914E-9051-2FC5EA0C06F7}" presName="linNode" presStyleCnt="0"/>
      <dgm:spPr/>
    </dgm:pt>
    <dgm:pt modelId="{3E9F862A-83A0-4646-9F2C-21FAEA5CAA72}" type="pres">
      <dgm:prSet presAssocID="{6AD34207-AB20-914E-9051-2FC5EA0C06F7}" presName="parentText" presStyleLbl="node1" presStyleIdx="2" presStyleCnt="3">
        <dgm:presLayoutVars>
          <dgm:chMax val="1"/>
          <dgm:bulletEnabled val="1"/>
        </dgm:presLayoutVars>
      </dgm:prSet>
      <dgm:spPr/>
    </dgm:pt>
    <dgm:pt modelId="{2C90DB9A-304D-DD4B-BEC7-549401FD20A2}" type="pres">
      <dgm:prSet presAssocID="{6AD34207-AB20-914E-9051-2FC5EA0C06F7}" presName="descendantText" presStyleLbl="alignAccFollowNode1" presStyleIdx="2" presStyleCnt="3">
        <dgm:presLayoutVars>
          <dgm:bulletEnabled val="1"/>
        </dgm:presLayoutVars>
      </dgm:prSet>
      <dgm:spPr/>
    </dgm:pt>
  </dgm:ptLst>
  <dgm:cxnLst>
    <dgm:cxn modelId="{C1F78705-3502-6444-AF9C-EE0D17215592}" srcId="{6AD34207-AB20-914E-9051-2FC5EA0C06F7}" destId="{450EBD06-198F-8648-A568-CD9F4D9A8914}" srcOrd="0" destOrd="0" parTransId="{BC869C83-E7B4-8F40-8BC9-51C0A604700B}" sibTransId="{531F252D-7C8F-AD46-8962-DF8493C99A20}"/>
    <dgm:cxn modelId="{C3DF280B-5CA0-2F49-8B61-75102EB6979A}" type="presOf" srcId="{450EBD06-198F-8648-A568-CD9F4D9A8914}" destId="{2C90DB9A-304D-DD4B-BEC7-549401FD20A2}" srcOrd="0" destOrd="0" presId="urn:microsoft.com/office/officeart/2005/8/layout/vList5"/>
    <dgm:cxn modelId="{9EBB9A14-2BB5-B04B-B287-A36085330783}" srcId="{60F46A00-71D2-A54C-98DE-7880023D08D5}" destId="{6CDC291B-7759-B646-BA63-8CB8989F2E7B}" srcOrd="0" destOrd="0" parTransId="{5A66ED5E-25DC-504A-AC7E-C12EEBC45827}" sibTransId="{1EF641E4-71E0-FE46-90E6-7130196ED3D2}"/>
    <dgm:cxn modelId="{21C4A914-FC6E-6D41-B578-FA11DA36C6E8}" srcId="{469A1981-2CE4-1743-95F7-2DA80DD803B4}" destId="{78A493FA-B8F3-A442-83E9-5E1455D1B7BD}" srcOrd="1" destOrd="0" parTransId="{1BD84D22-1255-924B-9B3B-8395762A5404}" sibTransId="{D16D3138-EB90-E545-B53C-110DCF608B8D}"/>
    <dgm:cxn modelId="{8EBA8117-A276-D647-9646-3AF973FF1296}" srcId="{CA1A3C7E-7A1E-A94B-8EFB-E4665FD11886}" destId="{60F46A00-71D2-A54C-98DE-7880023D08D5}" srcOrd="0" destOrd="0" parTransId="{B920AC72-DB5D-5E4E-A993-2E4E68612756}" sibTransId="{FE9D67CB-D289-B749-9664-95E698BD440B}"/>
    <dgm:cxn modelId="{C6F6E524-A62A-7D40-8B03-2137CF6B7AB4}" type="presOf" srcId="{78A493FA-B8F3-A442-83E9-5E1455D1B7BD}" destId="{75596934-7A88-A945-B808-95D0B3852DBE}" srcOrd="0" destOrd="1" presId="urn:microsoft.com/office/officeart/2005/8/layout/vList5"/>
    <dgm:cxn modelId="{3F86F62D-AC25-2C4A-AE50-CBDDF09F8D17}" srcId="{CA1A3C7E-7A1E-A94B-8EFB-E4665FD11886}" destId="{469A1981-2CE4-1743-95F7-2DA80DD803B4}" srcOrd="1" destOrd="0" parTransId="{78C639B8-7D6B-DC4F-BE97-37BC61046AB4}" sibTransId="{C5F39FE5-C7B5-C243-8EA3-FA636C90A3DA}"/>
    <dgm:cxn modelId="{24D96C36-93FC-4AB0-B86C-EE81AC56CE6B}" srcId="{469A1981-2CE4-1743-95F7-2DA80DD803B4}" destId="{8802328F-48F0-4524-9DBE-72A2DF0875AC}" srcOrd="2" destOrd="0" parTransId="{46937EFF-E3E6-4576-B991-5DA55D7FC56B}" sibTransId="{A3731B9D-FE88-4A3E-92A4-B5F6FD644BBB}"/>
    <dgm:cxn modelId="{115ABC3E-F5D9-6C46-9F23-8DC4D5FC6BA2}" srcId="{469A1981-2CE4-1743-95F7-2DA80DD803B4}" destId="{AF891AD4-C97D-DC4E-BABD-2F013F4835ED}" srcOrd="0" destOrd="0" parTransId="{F8B803D5-B5A3-CF4C-BD54-9012A31C5590}" sibTransId="{D2C22A8B-DEBA-6E41-80DB-6F60967CC393}"/>
    <dgm:cxn modelId="{2ACE3C5E-7DDA-A04A-BB58-ACFCC4C2575F}" type="presOf" srcId="{60F46A00-71D2-A54C-98DE-7880023D08D5}" destId="{5B7A595E-B00D-4B4A-84E9-4A994BB29484}" srcOrd="0" destOrd="0" presId="urn:microsoft.com/office/officeart/2005/8/layout/vList5"/>
    <dgm:cxn modelId="{84C30462-7652-9E4C-AC4F-F22D3FB3BDB5}" type="presOf" srcId="{60FA7F42-12E2-CD4E-B641-207FE49A73F4}" destId="{2C90DB9A-304D-DD4B-BEC7-549401FD20A2}" srcOrd="0" destOrd="1" presId="urn:microsoft.com/office/officeart/2005/8/layout/vList5"/>
    <dgm:cxn modelId="{D88D6D48-37C0-654B-AC01-6351D7469408}" type="presOf" srcId="{AF891AD4-C97D-DC4E-BABD-2F013F4835ED}" destId="{75596934-7A88-A945-B808-95D0B3852DBE}" srcOrd="0" destOrd="0" presId="urn:microsoft.com/office/officeart/2005/8/layout/vList5"/>
    <dgm:cxn modelId="{1CBA426F-59C2-41CD-8F1F-C79165334EFC}" type="presOf" srcId="{8802328F-48F0-4524-9DBE-72A2DF0875AC}" destId="{75596934-7A88-A945-B808-95D0B3852DBE}" srcOrd="0" destOrd="2" presId="urn:microsoft.com/office/officeart/2005/8/layout/vList5"/>
    <dgm:cxn modelId="{3DF19372-01A2-5540-A0A1-74F6AFED2F39}" type="presOf" srcId="{6CDC291B-7759-B646-BA63-8CB8989F2E7B}" destId="{D407B6D7-C7D6-594D-B7F9-FC2DAD874BB9}" srcOrd="0" destOrd="0" presId="urn:microsoft.com/office/officeart/2005/8/layout/vList5"/>
    <dgm:cxn modelId="{8AA8A872-51EF-FD40-8628-60BEE68F5F3A}" type="presOf" srcId="{8C92F6E1-7328-7E49-A8A4-5EBAE48CC49A}" destId="{2C90DB9A-304D-DD4B-BEC7-549401FD20A2}" srcOrd="0" destOrd="2" presId="urn:microsoft.com/office/officeart/2005/8/layout/vList5"/>
    <dgm:cxn modelId="{06463954-7B36-F747-83F6-240B82FBBC5B}" srcId="{CA1A3C7E-7A1E-A94B-8EFB-E4665FD11886}" destId="{6AD34207-AB20-914E-9051-2FC5EA0C06F7}" srcOrd="2" destOrd="0" parTransId="{9C3D668C-E9A9-9C48-A758-1B200A696A32}" sibTransId="{B220EAA4-95EE-8949-963A-F7BCBF021FAC}"/>
    <dgm:cxn modelId="{21435055-16CD-724F-B24A-9A82C43036BA}" type="presOf" srcId="{2550EAC9-630A-2949-AD49-BAE14EB20AB9}" destId="{D407B6D7-C7D6-594D-B7F9-FC2DAD874BB9}" srcOrd="0" destOrd="1" presId="urn:microsoft.com/office/officeart/2005/8/layout/vList5"/>
    <dgm:cxn modelId="{B37D3D7C-CEB3-0041-89F8-A19126031B0B}" type="presOf" srcId="{469A1981-2CE4-1743-95F7-2DA80DD803B4}" destId="{8CB855B5-DD6A-074D-A39A-996F87CAD0D2}" srcOrd="0" destOrd="0" presId="urn:microsoft.com/office/officeart/2005/8/layout/vList5"/>
    <dgm:cxn modelId="{05E1EF7F-1B78-7340-846D-9A1E039A6BF0}" type="presOf" srcId="{62316931-DD96-914B-8AFD-9DCF032AE564}" destId="{75596934-7A88-A945-B808-95D0B3852DBE}" srcOrd="0" destOrd="3" presId="urn:microsoft.com/office/officeart/2005/8/layout/vList5"/>
    <dgm:cxn modelId="{828D2685-2427-E044-B5F5-7764BDC1C463}" srcId="{6AD34207-AB20-914E-9051-2FC5EA0C06F7}" destId="{8C92F6E1-7328-7E49-A8A4-5EBAE48CC49A}" srcOrd="2" destOrd="0" parTransId="{227B6E9F-DB9E-5745-9576-518C478557FF}" sibTransId="{5E3F0219-531C-D94B-BAC4-A7C67E6A3CE2}"/>
    <dgm:cxn modelId="{7E2C9096-8FB6-F743-96ED-B79103574B05}" srcId="{6AD34207-AB20-914E-9051-2FC5EA0C06F7}" destId="{60FA7F42-12E2-CD4E-B641-207FE49A73F4}" srcOrd="1" destOrd="0" parTransId="{DA40FA08-D1BC-D24A-9AED-9D9A127C76E5}" sibTransId="{0077213C-18FE-C042-855C-E7154B2A38CE}"/>
    <dgm:cxn modelId="{53635FA1-4717-3644-9A48-D3B62E11D7FE}" type="presOf" srcId="{CA1A3C7E-7A1E-A94B-8EFB-E4665FD11886}" destId="{9EB717F3-AE76-F541-ADF2-A20815B7BB54}" srcOrd="0" destOrd="0" presId="urn:microsoft.com/office/officeart/2005/8/layout/vList5"/>
    <dgm:cxn modelId="{6D466EB0-9996-C74C-905D-C004EBEC650F}" srcId="{60F46A00-71D2-A54C-98DE-7880023D08D5}" destId="{2550EAC9-630A-2949-AD49-BAE14EB20AB9}" srcOrd="1" destOrd="0" parTransId="{E5295776-B9F9-9741-8675-D56ED5ABED10}" sibTransId="{1220D950-4786-5D42-ADB6-673674FCA21E}"/>
    <dgm:cxn modelId="{CD3388C0-9C32-DA4D-AF8B-CCFF4AA601B0}" type="presOf" srcId="{6AD34207-AB20-914E-9051-2FC5EA0C06F7}" destId="{3E9F862A-83A0-4646-9F2C-21FAEA5CAA72}" srcOrd="0" destOrd="0" presId="urn:microsoft.com/office/officeart/2005/8/layout/vList5"/>
    <dgm:cxn modelId="{E9AFEBEC-7106-824C-8F34-B348DD98E957}" srcId="{469A1981-2CE4-1743-95F7-2DA80DD803B4}" destId="{62316931-DD96-914B-8AFD-9DCF032AE564}" srcOrd="3" destOrd="0" parTransId="{40DF15F9-D1FA-F347-965C-C42EFE14A46A}" sibTransId="{1B6A44F9-20FB-0A42-B1CB-0003B7BFFF80}"/>
    <dgm:cxn modelId="{B5A8520B-D145-3447-A41F-426CF6F53696}" type="presParOf" srcId="{9EB717F3-AE76-F541-ADF2-A20815B7BB54}" destId="{BE2D97B9-F933-9E47-A9CB-6D65D47C74C2}" srcOrd="0" destOrd="0" presId="urn:microsoft.com/office/officeart/2005/8/layout/vList5"/>
    <dgm:cxn modelId="{D4A96386-3654-3044-B14A-A2D2225BE793}" type="presParOf" srcId="{BE2D97B9-F933-9E47-A9CB-6D65D47C74C2}" destId="{5B7A595E-B00D-4B4A-84E9-4A994BB29484}" srcOrd="0" destOrd="0" presId="urn:microsoft.com/office/officeart/2005/8/layout/vList5"/>
    <dgm:cxn modelId="{47DE0507-EEC2-9545-98D2-EDF86B3B7CC8}" type="presParOf" srcId="{BE2D97B9-F933-9E47-A9CB-6D65D47C74C2}" destId="{D407B6D7-C7D6-594D-B7F9-FC2DAD874BB9}" srcOrd="1" destOrd="0" presId="urn:microsoft.com/office/officeart/2005/8/layout/vList5"/>
    <dgm:cxn modelId="{F48AAE4F-5884-C941-AB72-97FE991A8E0B}" type="presParOf" srcId="{9EB717F3-AE76-F541-ADF2-A20815B7BB54}" destId="{AA5C5F8A-1E51-DF42-BEAD-7F96D1CD8990}" srcOrd="1" destOrd="0" presId="urn:microsoft.com/office/officeart/2005/8/layout/vList5"/>
    <dgm:cxn modelId="{A8162295-5EC3-0045-A2C5-8793F32595DF}" type="presParOf" srcId="{9EB717F3-AE76-F541-ADF2-A20815B7BB54}" destId="{8310DCC9-0D0F-FA47-B9D0-8B326C4D6630}" srcOrd="2" destOrd="0" presId="urn:microsoft.com/office/officeart/2005/8/layout/vList5"/>
    <dgm:cxn modelId="{787F3946-EC74-C541-863E-DBB28D18CEEA}" type="presParOf" srcId="{8310DCC9-0D0F-FA47-B9D0-8B326C4D6630}" destId="{8CB855B5-DD6A-074D-A39A-996F87CAD0D2}" srcOrd="0" destOrd="0" presId="urn:microsoft.com/office/officeart/2005/8/layout/vList5"/>
    <dgm:cxn modelId="{2806A418-704D-7140-9DF3-4B9E22E2134B}" type="presParOf" srcId="{8310DCC9-0D0F-FA47-B9D0-8B326C4D6630}" destId="{75596934-7A88-A945-B808-95D0B3852DBE}" srcOrd="1" destOrd="0" presId="urn:microsoft.com/office/officeart/2005/8/layout/vList5"/>
    <dgm:cxn modelId="{EC66ED0E-25E0-B146-879A-744AD380F7BB}" type="presParOf" srcId="{9EB717F3-AE76-F541-ADF2-A20815B7BB54}" destId="{39D6693D-A1EE-0A4E-BFBC-F56E7E4CF5F7}" srcOrd="3" destOrd="0" presId="urn:microsoft.com/office/officeart/2005/8/layout/vList5"/>
    <dgm:cxn modelId="{C100F74B-8C9D-8544-9C1B-6A9ECDC4AA97}" type="presParOf" srcId="{9EB717F3-AE76-F541-ADF2-A20815B7BB54}" destId="{DEBA09FC-E69D-FD4F-8A61-0313E49F0105}" srcOrd="4" destOrd="0" presId="urn:microsoft.com/office/officeart/2005/8/layout/vList5"/>
    <dgm:cxn modelId="{C8F9D7D3-A97D-EF49-A5D3-AF2C4D45556A}" type="presParOf" srcId="{DEBA09FC-E69D-FD4F-8A61-0313E49F0105}" destId="{3E9F862A-83A0-4646-9F2C-21FAEA5CAA72}" srcOrd="0" destOrd="0" presId="urn:microsoft.com/office/officeart/2005/8/layout/vList5"/>
    <dgm:cxn modelId="{6FC2F233-7263-3C43-8F91-CC29C80A478B}" type="presParOf" srcId="{DEBA09FC-E69D-FD4F-8A61-0313E49F0105}" destId="{2C90DB9A-304D-DD4B-BEC7-549401FD20A2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CA1A3C7E-7A1E-A94B-8EFB-E4665FD11886}" type="doc">
      <dgm:prSet loTypeId="urn:microsoft.com/office/officeart/2005/8/layout/vList5" loCatId="" qsTypeId="urn:microsoft.com/office/officeart/2005/8/quickstyle/3D3" qsCatId="3D" csTypeId="urn:microsoft.com/office/officeart/2005/8/colors/accent2_5" csCatId="accent2" phldr="1"/>
      <dgm:spPr/>
      <dgm:t>
        <a:bodyPr/>
        <a:lstStyle/>
        <a:p>
          <a:endParaRPr lang="es-ES"/>
        </a:p>
      </dgm:t>
    </dgm:pt>
    <dgm:pt modelId="{60F46A00-71D2-A54C-98DE-7880023D08D5}">
      <dgm:prSet phldrT="[Texto]"/>
      <dgm:spPr/>
      <dgm:t>
        <a:bodyPr/>
        <a:lstStyle/>
        <a:p>
          <a:r>
            <a:rPr lang="es-ES" dirty="0"/>
            <a:t>Continuidad  de la Atención </a:t>
          </a:r>
        </a:p>
      </dgm:t>
    </dgm:pt>
    <dgm:pt modelId="{B920AC72-DB5D-5E4E-A993-2E4E68612756}" type="parTrans" cxnId="{8EBA8117-A276-D647-9646-3AF973FF1296}">
      <dgm:prSet/>
      <dgm:spPr/>
      <dgm:t>
        <a:bodyPr/>
        <a:lstStyle/>
        <a:p>
          <a:endParaRPr lang="es-ES"/>
        </a:p>
      </dgm:t>
    </dgm:pt>
    <dgm:pt modelId="{FE9D67CB-D289-B749-9664-95E698BD440B}" type="sibTrans" cxnId="{8EBA8117-A276-D647-9646-3AF973FF1296}">
      <dgm:prSet/>
      <dgm:spPr/>
      <dgm:t>
        <a:bodyPr/>
        <a:lstStyle/>
        <a:p>
          <a:endParaRPr lang="es-ES"/>
        </a:p>
      </dgm:t>
    </dgm:pt>
    <dgm:pt modelId="{6CDC291B-7759-B646-BA63-8CB8989F2E7B}">
      <dgm:prSet phldrT="[Texto]" custT="1"/>
      <dgm:spPr/>
      <dgm:t>
        <a:bodyPr/>
        <a:lstStyle/>
        <a:p>
          <a:r>
            <a:rPr lang="es-ES" sz="1600" dirty="0">
              <a:solidFill>
                <a:srgbClr val="000000"/>
              </a:solidFill>
            </a:rPr>
            <a:t>Atención presencial </a:t>
          </a:r>
        </a:p>
      </dgm:t>
    </dgm:pt>
    <dgm:pt modelId="{5A66ED5E-25DC-504A-AC7E-C12EEBC45827}" type="parTrans" cxnId="{9EBB9A14-2BB5-B04B-B287-A36085330783}">
      <dgm:prSet/>
      <dgm:spPr/>
      <dgm:t>
        <a:bodyPr/>
        <a:lstStyle/>
        <a:p>
          <a:endParaRPr lang="es-ES"/>
        </a:p>
      </dgm:t>
    </dgm:pt>
    <dgm:pt modelId="{1EF641E4-71E0-FE46-90E6-7130196ED3D2}" type="sibTrans" cxnId="{9EBB9A14-2BB5-B04B-B287-A36085330783}">
      <dgm:prSet/>
      <dgm:spPr/>
      <dgm:t>
        <a:bodyPr/>
        <a:lstStyle/>
        <a:p>
          <a:endParaRPr lang="es-ES"/>
        </a:p>
      </dgm:t>
    </dgm:pt>
    <dgm:pt modelId="{469A1981-2CE4-1743-95F7-2DA80DD803B4}">
      <dgm:prSet phldrT="[Texto]"/>
      <dgm:spPr/>
      <dgm:t>
        <a:bodyPr/>
        <a:lstStyle/>
        <a:p>
          <a:r>
            <a:rPr lang="es-ES" dirty="0" err="1"/>
            <a:t>Psicoeducación</a:t>
          </a:r>
          <a:r>
            <a:rPr lang="es-ES" dirty="0"/>
            <a:t> </a:t>
          </a:r>
        </a:p>
        <a:p>
          <a:r>
            <a:rPr lang="es-ES" dirty="0"/>
            <a:t>en Red </a:t>
          </a:r>
        </a:p>
      </dgm:t>
    </dgm:pt>
    <dgm:pt modelId="{78C639B8-7D6B-DC4F-BE97-37BC61046AB4}" type="parTrans" cxnId="{3F86F62D-AC25-2C4A-AE50-CBDDF09F8D17}">
      <dgm:prSet/>
      <dgm:spPr/>
      <dgm:t>
        <a:bodyPr/>
        <a:lstStyle/>
        <a:p>
          <a:endParaRPr lang="es-ES"/>
        </a:p>
      </dgm:t>
    </dgm:pt>
    <dgm:pt modelId="{C5F39FE5-C7B5-C243-8EA3-FA636C90A3DA}" type="sibTrans" cxnId="{3F86F62D-AC25-2C4A-AE50-CBDDF09F8D17}">
      <dgm:prSet/>
      <dgm:spPr/>
      <dgm:t>
        <a:bodyPr/>
        <a:lstStyle/>
        <a:p>
          <a:endParaRPr lang="es-ES"/>
        </a:p>
      </dgm:t>
    </dgm:pt>
    <dgm:pt modelId="{AF891AD4-C97D-DC4E-BABD-2F013F4835ED}">
      <dgm:prSet phldrT="[Texto]" custT="1"/>
      <dgm:spPr/>
      <dgm:t>
        <a:bodyPr/>
        <a:lstStyle/>
        <a:p>
          <a:r>
            <a:rPr lang="es-ES" sz="1600" dirty="0">
              <a:solidFill>
                <a:srgbClr val="000000"/>
              </a:solidFill>
            </a:rPr>
            <a:t>Intervenciones enfocadas a mejorar el conocimiento de la enfermedad, el cuidado y atención del paciente.  </a:t>
          </a:r>
        </a:p>
      </dgm:t>
    </dgm:pt>
    <dgm:pt modelId="{F8B803D5-B5A3-CF4C-BD54-9012A31C5590}" type="parTrans" cxnId="{115ABC3E-F5D9-6C46-9F23-8DC4D5FC6BA2}">
      <dgm:prSet/>
      <dgm:spPr/>
      <dgm:t>
        <a:bodyPr/>
        <a:lstStyle/>
        <a:p>
          <a:endParaRPr lang="es-ES"/>
        </a:p>
      </dgm:t>
    </dgm:pt>
    <dgm:pt modelId="{D2C22A8B-DEBA-6E41-80DB-6F60967CC393}" type="sibTrans" cxnId="{115ABC3E-F5D9-6C46-9F23-8DC4D5FC6BA2}">
      <dgm:prSet/>
      <dgm:spPr/>
      <dgm:t>
        <a:bodyPr/>
        <a:lstStyle/>
        <a:p>
          <a:endParaRPr lang="es-ES"/>
        </a:p>
      </dgm:t>
    </dgm:pt>
    <dgm:pt modelId="{62316931-DD96-914B-8AFD-9DCF032AE564}">
      <dgm:prSet phldrT="[Texto]" custT="1"/>
      <dgm:spPr/>
      <dgm:t>
        <a:bodyPr/>
        <a:lstStyle/>
        <a:p>
          <a:r>
            <a:rPr lang="es-ES" sz="1600" dirty="0">
              <a:solidFill>
                <a:srgbClr val="000000"/>
              </a:solidFill>
            </a:rPr>
            <a:t>Intervenciones realizadas a todos los dispositivos dependientes del departamento de Salud Mental</a:t>
          </a:r>
        </a:p>
      </dgm:t>
    </dgm:pt>
    <dgm:pt modelId="{40DF15F9-D1FA-F347-965C-C42EFE14A46A}" type="parTrans" cxnId="{E9AFEBEC-7106-824C-8F34-B348DD98E957}">
      <dgm:prSet/>
      <dgm:spPr/>
      <dgm:t>
        <a:bodyPr/>
        <a:lstStyle/>
        <a:p>
          <a:endParaRPr lang="es-ES"/>
        </a:p>
      </dgm:t>
    </dgm:pt>
    <dgm:pt modelId="{1B6A44F9-20FB-0A42-B1CB-0003B7BFFF80}" type="sibTrans" cxnId="{E9AFEBEC-7106-824C-8F34-B348DD98E957}">
      <dgm:prSet/>
      <dgm:spPr/>
      <dgm:t>
        <a:bodyPr/>
        <a:lstStyle/>
        <a:p>
          <a:endParaRPr lang="es-ES"/>
        </a:p>
      </dgm:t>
    </dgm:pt>
    <dgm:pt modelId="{6AD34207-AB20-914E-9051-2FC5EA0C06F7}">
      <dgm:prSet phldrT="[Texto]"/>
      <dgm:spPr/>
      <dgm:t>
        <a:bodyPr/>
        <a:lstStyle/>
        <a:p>
          <a:r>
            <a:rPr lang="es-ES" dirty="0"/>
            <a:t>Primeros Auxilios </a:t>
          </a:r>
          <a:r>
            <a:rPr lang="es-ES" dirty="0" err="1"/>
            <a:t>Psicologicos</a:t>
          </a:r>
          <a:r>
            <a:rPr lang="es-ES" dirty="0"/>
            <a:t> (PAP)</a:t>
          </a:r>
        </a:p>
      </dgm:t>
    </dgm:pt>
    <dgm:pt modelId="{9C3D668C-E9A9-9C48-A758-1B200A696A32}" type="parTrans" cxnId="{06463954-7B36-F747-83F6-240B82FBBC5B}">
      <dgm:prSet/>
      <dgm:spPr/>
      <dgm:t>
        <a:bodyPr/>
        <a:lstStyle/>
        <a:p>
          <a:endParaRPr lang="es-ES"/>
        </a:p>
      </dgm:t>
    </dgm:pt>
    <dgm:pt modelId="{B220EAA4-95EE-8949-963A-F7BCBF021FAC}" type="sibTrans" cxnId="{06463954-7B36-F747-83F6-240B82FBBC5B}">
      <dgm:prSet/>
      <dgm:spPr/>
      <dgm:t>
        <a:bodyPr/>
        <a:lstStyle/>
        <a:p>
          <a:endParaRPr lang="es-ES"/>
        </a:p>
      </dgm:t>
    </dgm:pt>
    <dgm:pt modelId="{4A1512D3-FE91-DA46-B11F-60A63A2AB4B7}">
      <dgm:prSet phldrT="[Texto]" custT="1"/>
      <dgm:spPr/>
      <dgm:t>
        <a:bodyPr/>
        <a:lstStyle/>
        <a:p>
          <a:r>
            <a:rPr lang="es-ES" sz="1600" dirty="0">
              <a:solidFill>
                <a:srgbClr val="000000"/>
              </a:solidFill>
            </a:rPr>
            <a:t>Atención no presencial</a:t>
          </a:r>
        </a:p>
      </dgm:t>
    </dgm:pt>
    <dgm:pt modelId="{FF4D22C1-BE6A-4D42-AC69-AB00CE9D9D6E}" type="parTrans" cxnId="{6BB9F91B-8779-8C4D-BBEA-FCD61743C7FD}">
      <dgm:prSet/>
      <dgm:spPr/>
      <dgm:t>
        <a:bodyPr/>
        <a:lstStyle/>
        <a:p>
          <a:endParaRPr lang="es-ES"/>
        </a:p>
      </dgm:t>
    </dgm:pt>
    <dgm:pt modelId="{BD2EAEA0-537F-B548-914C-B5CAF7C26AAE}" type="sibTrans" cxnId="{6BB9F91B-8779-8C4D-BBEA-FCD61743C7FD}">
      <dgm:prSet/>
      <dgm:spPr/>
      <dgm:t>
        <a:bodyPr/>
        <a:lstStyle/>
        <a:p>
          <a:endParaRPr lang="es-ES"/>
        </a:p>
      </dgm:t>
    </dgm:pt>
    <dgm:pt modelId="{7AB04876-715C-A34C-9607-CF08F6520CA0}">
      <dgm:prSet phldrT="[Texto]" custT="1"/>
      <dgm:spPr/>
      <dgm:t>
        <a:bodyPr/>
        <a:lstStyle/>
        <a:p>
          <a:r>
            <a:rPr lang="es-ES" sz="1600" dirty="0">
              <a:solidFill>
                <a:srgbClr val="000000"/>
              </a:solidFill>
            </a:rPr>
            <a:t>100 % de Implementación </a:t>
          </a:r>
        </a:p>
      </dgm:t>
    </dgm:pt>
    <dgm:pt modelId="{D303E435-8858-EE49-8DD3-322AA7EB269D}" type="parTrans" cxnId="{9C568672-4E6F-9F45-BDC8-7623902D9D7D}">
      <dgm:prSet/>
      <dgm:spPr/>
      <dgm:t>
        <a:bodyPr/>
        <a:lstStyle/>
        <a:p>
          <a:endParaRPr lang="es-ES"/>
        </a:p>
      </dgm:t>
    </dgm:pt>
    <dgm:pt modelId="{B8C4ADEF-1343-3C45-B700-B8CC354621D6}" type="sibTrans" cxnId="{9C568672-4E6F-9F45-BDC8-7623902D9D7D}">
      <dgm:prSet/>
      <dgm:spPr/>
      <dgm:t>
        <a:bodyPr/>
        <a:lstStyle/>
        <a:p>
          <a:endParaRPr lang="es-ES"/>
        </a:p>
      </dgm:t>
    </dgm:pt>
    <dgm:pt modelId="{E0D68912-FB88-4533-9FF1-E64C3E5CE963}">
      <dgm:prSet phldrT="[Texto]" custT="1"/>
      <dgm:spPr/>
      <dgm:t>
        <a:bodyPr/>
        <a:lstStyle/>
        <a:p>
          <a:r>
            <a:rPr lang="es-ES" sz="1600" dirty="0">
              <a:solidFill>
                <a:srgbClr val="000000"/>
              </a:solidFill>
            </a:rPr>
            <a:t>Estrategia Visita Domiciliaria a Usuarios COVID y/o descompensados</a:t>
          </a:r>
        </a:p>
      </dgm:t>
    </dgm:pt>
    <dgm:pt modelId="{E90D0055-880E-4281-BCE8-721BBE3CA4BC}" type="parTrans" cxnId="{C02D03FC-F270-42FD-8B0B-27C117731A47}">
      <dgm:prSet/>
      <dgm:spPr/>
      <dgm:t>
        <a:bodyPr/>
        <a:lstStyle/>
        <a:p>
          <a:endParaRPr lang="es-CL"/>
        </a:p>
      </dgm:t>
    </dgm:pt>
    <dgm:pt modelId="{0E530F9D-4BB2-4667-B007-4FC04E840BAE}" type="sibTrans" cxnId="{C02D03FC-F270-42FD-8B0B-27C117731A47}">
      <dgm:prSet/>
      <dgm:spPr/>
      <dgm:t>
        <a:bodyPr/>
        <a:lstStyle/>
        <a:p>
          <a:endParaRPr lang="es-CL"/>
        </a:p>
      </dgm:t>
    </dgm:pt>
    <dgm:pt modelId="{7D5D7A03-E03D-4A15-A9AA-568F48D50927}">
      <dgm:prSet phldrT="[Texto]" custT="1"/>
      <dgm:spPr/>
      <dgm:t>
        <a:bodyPr/>
        <a:lstStyle/>
        <a:p>
          <a:r>
            <a:rPr lang="es-ES" sz="1600" dirty="0">
              <a:solidFill>
                <a:srgbClr val="000000"/>
              </a:solidFill>
            </a:rPr>
            <a:t>Coordinación Intersectorial</a:t>
          </a:r>
        </a:p>
      </dgm:t>
    </dgm:pt>
    <dgm:pt modelId="{080183FB-45E2-4CE1-9545-94B84EDF63C0}" type="parTrans" cxnId="{D9551BE8-F1A0-4BAB-8AEC-199B6FCB6FDD}">
      <dgm:prSet/>
      <dgm:spPr/>
      <dgm:t>
        <a:bodyPr/>
        <a:lstStyle/>
        <a:p>
          <a:endParaRPr lang="es-CL"/>
        </a:p>
      </dgm:t>
    </dgm:pt>
    <dgm:pt modelId="{E21EAB0E-175C-4331-89C9-C21E6E25019A}" type="sibTrans" cxnId="{D9551BE8-F1A0-4BAB-8AEC-199B6FCB6FDD}">
      <dgm:prSet/>
      <dgm:spPr/>
      <dgm:t>
        <a:bodyPr/>
        <a:lstStyle/>
        <a:p>
          <a:endParaRPr lang="es-CL"/>
        </a:p>
      </dgm:t>
    </dgm:pt>
    <dgm:pt modelId="{1BB58474-4FB1-41A2-A841-4890F9B40466}">
      <dgm:prSet phldrT="[Texto]"/>
      <dgm:spPr/>
      <dgm:t>
        <a:bodyPr/>
        <a:lstStyle/>
        <a:p>
          <a:r>
            <a:rPr lang="es-ES" dirty="0"/>
            <a:t>Intervenciones pensadas en acompañar  a aquellas personas que se encuentran en escenarios de crisis y que tienen como objetivo el recuperar el equilibrio emocional, junto con prevenir la aparición de secuelas psicológicas.</a:t>
          </a:r>
        </a:p>
      </dgm:t>
    </dgm:pt>
    <dgm:pt modelId="{9329ADF5-CECD-4506-81B3-0F1F76B4C684}" type="parTrans" cxnId="{87DD880C-97C2-447D-A06A-123F6536B7CD}">
      <dgm:prSet/>
      <dgm:spPr/>
      <dgm:t>
        <a:bodyPr/>
        <a:lstStyle/>
        <a:p>
          <a:endParaRPr lang="es-CL"/>
        </a:p>
      </dgm:t>
    </dgm:pt>
    <dgm:pt modelId="{127D41A2-A600-4365-87AB-0707802EE8BC}" type="sibTrans" cxnId="{87DD880C-97C2-447D-A06A-123F6536B7CD}">
      <dgm:prSet/>
      <dgm:spPr/>
      <dgm:t>
        <a:bodyPr/>
        <a:lstStyle/>
        <a:p>
          <a:endParaRPr lang="es-CL"/>
        </a:p>
      </dgm:t>
    </dgm:pt>
    <dgm:pt modelId="{9EB717F3-AE76-F541-ADF2-A20815B7BB54}" type="pres">
      <dgm:prSet presAssocID="{CA1A3C7E-7A1E-A94B-8EFB-E4665FD11886}" presName="Name0" presStyleCnt="0">
        <dgm:presLayoutVars>
          <dgm:dir/>
          <dgm:animLvl val="lvl"/>
          <dgm:resizeHandles val="exact"/>
        </dgm:presLayoutVars>
      </dgm:prSet>
      <dgm:spPr/>
    </dgm:pt>
    <dgm:pt modelId="{BE2D97B9-F933-9E47-A9CB-6D65D47C74C2}" type="pres">
      <dgm:prSet presAssocID="{60F46A00-71D2-A54C-98DE-7880023D08D5}" presName="linNode" presStyleCnt="0"/>
      <dgm:spPr/>
    </dgm:pt>
    <dgm:pt modelId="{5B7A595E-B00D-4B4A-84E9-4A994BB29484}" type="pres">
      <dgm:prSet presAssocID="{60F46A00-71D2-A54C-98DE-7880023D08D5}" presName="parentText" presStyleLbl="node1" presStyleIdx="0" presStyleCnt="3">
        <dgm:presLayoutVars>
          <dgm:chMax val="1"/>
          <dgm:bulletEnabled val="1"/>
        </dgm:presLayoutVars>
      </dgm:prSet>
      <dgm:spPr/>
    </dgm:pt>
    <dgm:pt modelId="{D407B6D7-C7D6-594D-B7F9-FC2DAD874BB9}" type="pres">
      <dgm:prSet presAssocID="{60F46A00-71D2-A54C-98DE-7880023D08D5}" presName="descendantText" presStyleLbl="alignAccFollowNode1" presStyleIdx="0" presStyleCnt="3">
        <dgm:presLayoutVars>
          <dgm:bulletEnabled val="1"/>
        </dgm:presLayoutVars>
      </dgm:prSet>
      <dgm:spPr/>
    </dgm:pt>
    <dgm:pt modelId="{AA5C5F8A-1E51-DF42-BEAD-7F96D1CD8990}" type="pres">
      <dgm:prSet presAssocID="{FE9D67CB-D289-B749-9664-95E698BD440B}" presName="sp" presStyleCnt="0"/>
      <dgm:spPr/>
    </dgm:pt>
    <dgm:pt modelId="{8310DCC9-0D0F-FA47-B9D0-8B326C4D6630}" type="pres">
      <dgm:prSet presAssocID="{469A1981-2CE4-1743-95F7-2DA80DD803B4}" presName="linNode" presStyleCnt="0"/>
      <dgm:spPr/>
    </dgm:pt>
    <dgm:pt modelId="{8CB855B5-DD6A-074D-A39A-996F87CAD0D2}" type="pres">
      <dgm:prSet presAssocID="{469A1981-2CE4-1743-95F7-2DA80DD803B4}" presName="parentText" presStyleLbl="node1" presStyleIdx="1" presStyleCnt="3">
        <dgm:presLayoutVars>
          <dgm:chMax val="1"/>
          <dgm:bulletEnabled val="1"/>
        </dgm:presLayoutVars>
      </dgm:prSet>
      <dgm:spPr/>
    </dgm:pt>
    <dgm:pt modelId="{75596934-7A88-A945-B808-95D0B3852DBE}" type="pres">
      <dgm:prSet presAssocID="{469A1981-2CE4-1743-95F7-2DA80DD803B4}" presName="descendantText" presStyleLbl="alignAccFollowNode1" presStyleIdx="1" presStyleCnt="3" custScaleY="122079">
        <dgm:presLayoutVars>
          <dgm:bulletEnabled val="1"/>
        </dgm:presLayoutVars>
      </dgm:prSet>
      <dgm:spPr/>
    </dgm:pt>
    <dgm:pt modelId="{39D6693D-A1EE-0A4E-BFBC-F56E7E4CF5F7}" type="pres">
      <dgm:prSet presAssocID="{C5F39FE5-C7B5-C243-8EA3-FA636C90A3DA}" presName="sp" presStyleCnt="0"/>
      <dgm:spPr/>
    </dgm:pt>
    <dgm:pt modelId="{DEBA09FC-E69D-FD4F-8A61-0313E49F0105}" type="pres">
      <dgm:prSet presAssocID="{6AD34207-AB20-914E-9051-2FC5EA0C06F7}" presName="linNode" presStyleCnt="0"/>
      <dgm:spPr/>
    </dgm:pt>
    <dgm:pt modelId="{3E9F862A-83A0-4646-9F2C-21FAEA5CAA72}" type="pres">
      <dgm:prSet presAssocID="{6AD34207-AB20-914E-9051-2FC5EA0C06F7}" presName="parentText" presStyleLbl="node1" presStyleIdx="2" presStyleCnt="3">
        <dgm:presLayoutVars>
          <dgm:chMax val="1"/>
          <dgm:bulletEnabled val="1"/>
        </dgm:presLayoutVars>
      </dgm:prSet>
      <dgm:spPr/>
    </dgm:pt>
    <dgm:pt modelId="{2C90DB9A-304D-DD4B-BEC7-549401FD20A2}" type="pres">
      <dgm:prSet presAssocID="{6AD34207-AB20-914E-9051-2FC5EA0C06F7}" presName="descendantText" presStyleLbl="alignAccFollowNode1" presStyleIdx="2" presStyleCnt="3">
        <dgm:presLayoutVars>
          <dgm:bulletEnabled val="1"/>
        </dgm:presLayoutVars>
      </dgm:prSet>
      <dgm:spPr/>
    </dgm:pt>
  </dgm:ptLst>
  <dgm:cxnLst>
    <dgm:cxn modelId="{FE5E8807-73DC-BB4A-AD3E-72D130C3E7FA}" type="presOf" srcId="{60F46A00-71D2-A54C-98DE-7880023D08D5}" destId="{5B7A595E-B00D-4B4A-84E9-4A994BB29484}" srcOrd="0" destOrd="0" presId="urn:microsoft.com/office/officeart/2005/8/layout/vList5"/>
    <dgm:cxn modelId="{87DD880C-97C2-447D-A06A-123F6536B7CD}" srcId="{6AD34207-AB20-914E-9051-2FC5EA0C06F7}" destId="{1BB58474-4FB1-41A2-A841-4890F9B40466}" srcOrd="0" destOrd="0" parTransId="{9329ADF5-CECD-4506-81B3-0F1F76B4C684}" sibTransId="{127D41A2-A600-4365-87AB-0707802EE8BC}"/>
    <dgm:cxn modelId="{82366714-F004-CC4E-8809-17B43D7B3F75}" type="presOf" srcId="{CA1A3C7E-7A1E-A94B-8EFB-E4665FD11886}" destId="{9EB717F3-AE76-F541-ADF2-A20815B7BB54}" srcOrd="0" destOrd="0" presId="urn:microsoft.com/office/officeart/2005/8/layout/vList5"/>
    <dgm:cxn modelId="{9EBB9A14-2BB5-B04B-B287-A36085330783}" srcId="{60F46A00-71D2-A54C-98DE-7880023D08D5}" destId="{6CDC291B-7759-B646-BA63-8CB8989F2E7B}" srcOrd="0" destOrd="0" parTransId="{5A66ED5E-25DC-504A-AC7E-C12EEBC45827}" sibTransId="{1EF641E4-71E0-FE46-90E6-7130196ED3D2}"/>
    <dgm:cxn modelId="{8EBA8117-A276-D647-9646-3AF973FF1296}" srcId="{CA1A3C7E-7A1E-A94B-8EFB-E4665FD11886}" destId="{60F46A00-71D2-A54C-98DE-7880023D08D5}" srcOrd="0" destOrd="0" parTransId="{B920AC72-DB5D-5E4E-A993-2E4E68612756}" sibTransId="{FE9D67CB-D289-B749-9664-95E698BD440B}"/>
    <dgm:cxn modelId="{6BB9F91B-8779-8C4D-BBEA-FCD61743C7FD}" srcId="{60F46A00-71D2-A54C-98DE-7880023D08D5}" destId="{4A1512D3-FE91-DA46-B11F-60A63A2AB4B7}" srcOrd="1" destOrd="0" parTransId="{FF4D22C1-BE6A-4D42-AC69-AB00CE9D9D6E}" sibTransId="{BD2EAEA0-537F-B548-914C-B5CAF7C26AAE}"/>
    <dgm:cxn modelId="{3F86F62D-AC25-2C4A-AE50-CBDDF09F8D17}" srcId="{CA1A3C7E-7A1E-A94B-8EFB-E4665FD11886}" destId="{469A1981-2CE4-1743-95F7-2DA80DD803B4}" srcOrd="1" destOrd="0" parTransId="{78C639B8-7D6B-DC4F-BE97-37BC61046AB4}" sibTransId="{C5F39FE5-C7B5-C243-8EA3-FA636C90A3DA}"/>
    <dgm:cxn modelId="{115ABC3E-F5D9-6C46-9F23-8DC4D5FC6BA2}" srcId="{469A1981-2CE4-1743-95F7-2DA80DD803B4}" destId="{AF891AD4-C97D-DC4E-BABD-2F013F4835ED}" srcOrd="0" destOrd="0" parTransId="{F8B803D5-B5A3-CF4C-BD54-9012A31C5590}" sibTransId="{D2C22A8B-DEBA-6E41-80DB-6F60967CC393}"/>
    <dgm:cxn modelId="{8AA6445F-2D90-7D44-83F2-E2147947F2A2}" type="presOf" srcId="{6CDC291B-7759-B646-BA63-8CB8989F2E7B}" destId="{D407B6D7-C7D6-594D-B7F9-FC2DAD874BB9}" srcOrd="0" destOrd="0" presId="urn:microsoft.com/office/officeart/2005/8/layout/vList5"/>
    <dgm:cxn modelId="{29F65348-2B1C-E146-A9FE-CED47C936D56}" type="presOf" srcId="{7AB04876-715C-A34C-9607-CF08F6520CA0}" destId="{75596934-7A88-A945-B808-95D0B3852DBE}" srcOrd="0" destOrd="1" presId="urn:microsoft.com/office/officeart/2005/8/layout/vList5"/>
    <dgm:cxn modelId="{291BF56D-33B4-D643-9BCC-223CA865CC3F}" type="presOf" srcId="{AF891AD4-C97D-DC4E-BABD-2F013F4835ED}" destId="{75596934-7A88-A945-B808-95D0B3852DBE}" srcOrd="0" destOrd="0" presId="urn:microsoft.com/office/officeart/2005/8/layout/vList5"/>
    <dgm:cxn modelId="{9C568672-4E6F-9F45-BDC8-7623902D9D7D}" srcId="{469A1981-2CE4-1743-95F7-2DA80DD803B4}" destId="{7AB04876-715C-A34C-9607-CF08F6520CA0}" srcOrd="1" destOrd="0" parTransId="{D303E435-8858-EE49-8DD3-322AA7EB269D}" sibTransId="{B8C4ADEF-1343-3C45-B700-B8CC354621D6}"/>
    <dgm:cxn modelId="{06463954-7B36-F747-83F6-240B82FBBC5B}" srcId="{CA1A3C7E-7A1E-A94B-8EFB-E4665FD11886}" destId="{6AD34207-AB20-914E-9051-2FC5EA0C06F7}" srcOrd="2" destOrd="0" parTransId="{9C3D668C-E9A9-9C48-A758-1B200A696A32}" sibTransId="{B220EAA4-95EE-8949-963A-F7BCBF021FAC}"/>
    <dgm:cxn modelId="{55CA0558-A371-3D49-ACBD-7194F0DA5E7E}" type="presOf" srcId="{469A1981-2CE4-1743-95F7-2DA80DD803B4}" destId="{8CB855B5-DD6A-074D-A39A-996F87CAD0D2}" srcOrd="0" destOrd="0" presId="urn:microsoft.com/office/officeart/2005/8/layout/vList5"/>
    <dgm:cxn modelId="{6704A97D-41F5-4AAA-AFC5-9AB554B8FB56}" type="presOf" srcId="{7D5D7A03-E03D-4A15-A9AA-568F48D50927}" destId="{D407B6D7-C7D6-594D-B7F9-FC2DAD874BB9}" srcOrd="0" destOrd="3" presId="urn:microsoft.com/office/officeart/2005/8/layout/vList5"/>
    <dgm:cxn modelId="{6CC2E2B4-88E2-4973-AE80-3C0E66A0AC88}" type="presOf" srcId="{1BB58474-4FB1-41A2-A841-4890F9B40466}" destId="{2C90DB9A-304D-DD4B-BEC7-549401FD20A2}" srcOrd="0" destOrd="0" presId="urn:microsoft.com/office/officeart/2005/8/layout/vList5"/>
    <dgm:cxn modelId="{1A9322C8-46E9-4B2A-AFC9-1F7B9BE3B9A4}" type="presOf" srcId="{E0D68912-FB88-4533-9FF1-E64C3E5CE963}" destId="{D407B6D7-C7D6-594D-B7F9-FC2DAD874BB9}" srcOrd="0" destOrd="2" presId="urn:microsoft.com/office/officeart/2005/8/layout/vList5"/>
    <dgm:cxn modelId="{94129ADA-DE1B-DE43-9C67-62C1CAE5B5D4}" type="presOf" srcId="{4A1512D3-FE91-DA46-B11F-60A63A2AB4B7}" destId="{D407B6D7-C7D6-594D-B7F9-FC2DAD874BB9}" srcOrd="0" destOrd="1" presId="urn:microsoft.com/office/officeart/2005/8/layout/vList5"/>
    <dgm:cxn modelId="{F9667FDB-26A3-F34E-9595-C4CC5051EF82}" type="presOf" srcId="{6AD34207-AB20-914E-9051-2FC5EA0C06F7}" destId="{3E9F862A-83A0-4646-9F2C-21FAEA5CAA72}" srcOrd="0" destOrd="0" presId="urn:microsoft.com/office/officeart/2005/8/layout/vList5"/>
    <dgm:cxn modelId="{D9551BE8-F1A0-4BAB-8AEC-199B6FCB6FDD}" srcId="{60F46A00-71D2-A54C-98DE-7880023D08D5}" destId="{7D5D7A03-E03D-4A15-A9AA-568F48D50927}" srcOrd="3" destOrd="0" parTransId="{080183FB-45E2-4CE1-9545-94B84EDF63C0}" sibTransId="{E21EAB0E-175C-4331-89C9-C21E6E25019A}"/>
    <dgm:cxn modelId="{E9AFEBEC-7106-824C-8F34-B348DD98E957}" srcId="{469A1981-2CE4-1743-95F7-2DA80DD803B4}" destId="{62316931-DD96-914B-8AFD-9DCF032AE564}" srcOrd="2" destOrd="0" parTransId="{40DF15F9-D1FA-F347-965C-C42EFE14A46A}" sibTransId="{1B6A44F9-20FB-0A42-B1CB-0003B7BFFF80}"/>
    <dgm:cxn modelId="{283D5FFB-4AB9-D147-B402-F44D5B81C562}" type="presOf" srcId="{62316931-DD96-914B-8AFD-9DCF032AE564}" destId="{75596934-7A88-A945-B808-95D0B3852DBE}" srcOrd="0" destOrd="2" presId="urn:microsoft.com/office/officeart/2005/8/layout/vList5"/>
    <dgm:cxn modelId="{C02D03FC-F270-42FD-8B0B-27C117731A47}" srcId="{60F46A00-71D2-A54C-98DE-7880023D08D5}" destId="{E0D68912-FB88-4533-9FF1-E64C3E5CE963}" srcOrd="2" destOrd="0" parTransId="{E90D0055-880E-4281-BCE8-721BBE3CA4BC}" sibTransId="{0E530F9D-4BB2-4667-B007-4FC04E840BAE}"/>
    <dgm:cxn modelId="{1E999358-D66B-2843-AEDC-0CA85A9AFEFD}" type="presParOf" srcId="{9EB717F3-AE76-F541-ADF2-A20815B7BB54}" destId="{BE2D97B9-F933-9E47-A9CB-6D65D47C74C2}" srcOrd="0" destOrd="0" presId="urn:microsoft.com/office/officeart/2005/8/layout/vList5"/>
    <dgm:cxn modelId="{347E2F37-A220-7144-A6C6-4E47E32D5FD1}" type="presParOf" srcId="{BE2D97B9-F933-9E47-A9CB-6D65D47C74C2}" destId="{5B7A595E-B00D-4B4A-84E9-4A994BB29484}" srcOrd="0" destOrd="0" presId="urn:microsoft.com/office/officeart/2005/8/layout/vList5"/>
    <dgm:cxn modelId="{6DCC4F8D-0CA9-7D48-923D-8E57A8498469}" type="presParOf" srcId="{BE2D97B9-F933-9E47-A9CB-6D65D47C74C2}" destId="{D407B6D7-C7D6-594D-B7F9-FC2DAD874BB9}" srcOrd="1" destOrd="0" presId="urn:microsoft.com/office/officeart/2005/8/layout/vList5"/>
    <dgm:cxn modelId="{07FDA27C-3F80-434D-95CF-82D2CB9629AA}" type="presParOf" srcId="{9EB717F3-AE76-F541-ADF2-A20815B7BB54}" destId="{AA5C5F8A-1E51-DF42-BEAD-7F96D1CD8990}" srcOrd="1" destOrd="0" presId="urn:microsoft.com/office/officeart/2005/8/layout/vList5"/>
    <dgm:cxn modelId="{11686427-8619-8E43-BE99-198FA10DC51A}" type="presParOf" srcId="{9EB717F3-AE76-F541-ADF2-A20815B7BB54}" destId="{8310DCC9-0D0F-FA47-B9D0-8B326C4D6630}" srcOrd="2" destOrd="0" presId="urn:microsoft.com/office/officeart/2005/8/layout/vList5"/>
    <dgm:cxn modelId="{3F3298B9-4DAD-704E-85F7-1DAB1EB8C178}" type="presParOf" srcId="{8310DCC9-0D0F-FA47-B9D0-8B326C4D6630}" destId="{8CB855B5-DD6A-074D-A39A-996F87CAD0D2}" srcOrd="0" destOrd="0" presId="urn:microsoft.com/office/officeart/2005/8/layout/vList5"/>
    <dgm:cxn modelId="{625EB355-46B8-C441-902D-25BFD8EC5F5F}" type="presParOf" srcId="{8310DCC9-0D0F-FA47-B9D0-8B326C4D6630}" destId="{75596934-7A88-A945-B808-95D0B3852DBE}" srcOrd="1" destOrd="0" presId="urn:microsoft.com/office/officeart/2005/8/layout/vList5"/>
    <dgm:cxn modelId="{4CBF202C-3C01-8E43-8568-6F98FD58F67F}" type="presParOf" srcId="{9EB717F3-AE76-F541-ADF2-A20815B7BB54}" destId="{39D6693D-A1EE-0A4E-BFBC-F56E7E4CF5F7}" srcOrd="3" destOrd="0" presId="urn:microsoft.com/office/officeart/2005/8/layout/vList5"/>
    <dgm:cxn modelId="{033AF192-D174-AE44-B87A-A6BB569833C3}" type="presParOf" srcId="{9EB717F3-AE76-F541-ADF2-A20815B7BB54}" destId="{DEBA09FC-E69D-FD4F-8A61-0313E49F0105}" srcOrd="4" destOrd="0" presId="urn:microsoft.com/office/officeart/2005/8/layout/vList5"/>
    <dgm:cxn modelId="{E4CBB816-E076-0840-A5E5-4DF846B31B97}" type="presParOf" srcId="{DEBA09FC-E69D-FD4F-8A61-0313E49F0105}" destId="{3E9F862A-83A0-4646-9F2C-21FAEA5CAA72}" srcOrd="0" destOrd="0" presId="urn:microsoft.com/office/officeart/2005/8/layout/vList5"/>
    <dgm:cxn modelId="{9B46206C-9098-0048-83D4-3EC5C2C4CF48}" type="presParOf" srcId="{DEBA09FC-E69D-FD4F-8A61-0313E49F0105}" destId="{2C90DB9A-304D-DD4B-BEC7-549401FD20A2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CA1A3C7E-7A1E-A94B-8EFB-E4665FD11886}" type="doc">
      <dgm:prSet loTypeId="urn:microsoft.com/office/officeart/2005/8/layout/vList5" loCatId="" qsTypeId="urn:microsoft.com/office/officeart/2005/8/quickstyle/3D3" qsCatId="3D" csTypeId="urn:microsoft.com/office/officeart/2005/8/colors/accent2_5" csCatId="accent2" phldr="1"/>
      <dgm:spPr/>
      <dgm:t>
        <a:bodyPr/>
        <a:lstStyle/>
        <a:p>
          <a:endParaRPr lang="es-ES"/>
        </a:p>
      </dgm:t>
    </dgm:pt>
    <dgm:pt modelId="{60F46A00-71D2-A54C-98DE-7880023D08D5}">
      <dgm:prSet phldrT="[Texto]"/>
      <dgm:spPr/>
      <dgm:t>
        <a:bodyPr/>
        <a:lstStyle/>
        <a:p>
          <a:r>
            <a:rPr lang="es-ES" dirty="0"/>
            <a:t>Reorganización de la Atención </a:t>
          </a:r>
        </a:p>
      </dgm:t>
    </dgm:pt>
    <dgm:pt modelId="{B920AC72-DB5D-5E4E-A993-2E4E68612756}" type="parTrans" cxnId="{8EBA8117-A276-D647-9646-3AF973FF1296}">
      <dgm:prSet/>
      <dgm:spPr/>
      <dgm:t>
        <a:bodyPr/>
        <a:lstStyle/>
        <a:p>
          <a:endParaRPr lang="es-ES"/>
        </a:p>
      </dgm:t>
    </dgm:pt>
    <dgm:pt modelId="{FE9D67CB-D289-B749-9664-95E698BD440B}" type="sibTrans" cxnId="{8EBA8117-A276-D647-9646-3AF973FF1296}">
      <dgm:prSet/>
      <dgm:spPr/>
      <dgm:t>
        <a:bodyPr/>
        <a:lstStyle/>
        <a:p>
          <a:endParaRPr lang="es-ES"/>
        </a:p>
      </dgm:t>
    </dgm:pt>
    <dgm:pt modelId="{6CDC291B-7759-B646-BA63-8CB8989F2E7B}">
      <dgm:prSet phldrT="[Texto]"/>
      <dgm:spPr/>
      <dgm:t>
        <a:bodyPr/>
        <a:lstStyle/>
        <a:p>
          <a:r>
            <a:rPr lang="es-ES" dirty="0"/>
            <a:t>100% áreas de TRIAGE</a:t>
          </a:r>
        </a:p>
      </dgm:t>
    </dgm:pt>
    <dgm:pt modelId="{5A66ED5E-25DC-504A-AC7E-C12EEBC45827}" type="parTrans" cxnId="{9EBB9A14-2BB5-B04B-B287-A36085330783}">
      <dgm:prSet/>
      <dgm:spPr/>
      <dgm:t>
        <a:bodyPr/>
        <a:lstStyle/>
        <a:p>
          <a:endParaRPr lang="es-ES"/>
        </a:p>
      </dgm:t>
    </dgm:pt>
    <dgm:pt modelId="{1EF641E4-71E0-FE46-90E6-7130196ED3D2}" type="sibTrans" cxnId="{9EBB9A14-2BB5-B04B-B287-A36085330783}">
      <dgm:prSet/>
      <dgm:spPr/>
      <dgm:t>
        <a:bodyPr/>
        <a:lstStyle/>
        <a:p>
          <a:endParaRPr lang="es-ES"/>
        </a:p>
      </dgm:t>
    </dgm:pt>
    <dgm:pt modelId="{469A1981-2CE4-1743-95F7-2DA80DD803B4}">
      <dgm:prSet phldrT="[Texto]"/>
      <dgm:spPr/>
      <dgm:t>
        <a:bodyPr/>
        <a:lstStyle/>
        <a:p>
          <a:r>
            <a:rPr lang="es-ES" dirty="0"/>
            <a:t>LINEA </a:t>
          </a:r>
        </a:p>
        <a:p>
          <a:r>
            <a:rPr lang="es-ES" dirty="0"/>
            <a:t> 800 123 766 </a:t>
          </a:r>
        </a:p>
      </dgm:t>
    </dgm:pt>
    <dgm:pt modelId="{78C639B8-7D6B-DC4F-BE97-37BC61046AB4}" type="parTrans" cxnId="{3F86F62D-AC25-2C4A-AE50-CBDDF09F8D17}">
      <dgm:prSet/>
      <dgm:spPr/>
      <dgm:t>
        <a:bodyPr/>
        <a:lstStyle/>
        <a:p>
          <a:endParaRPr lang="es-ES"/>
        </a:p>
      </dgm:t>
    </dgm:pt>
    <dgm:pt modelId="{C5F39FE5-C7B5-C243-8EA3-FA636C90A3DA}" type="sibTrans" cxnId="{3F86F62D-AC25-2C4A-AE50-CBDDF09F8D17}">
      <dgm:prSet/>
      <dgm:spPr/>
      <dgm:t>
        <a:bodyPr/>
        <a:lstStyle/>
        <a:p>
          <a:endParaRPr lang="es-ES"/>
        </a:p>
      </dgm:t>
    </dgm:pt>
    <dgm:pt modelId="{450EBD06-198F-8648-A568-CD9F4D9A8914}">
      <dgm:prSet phldrT="[Texto]"/>
      <dgm:spPr/>
      <dgm:t>
        <a:bodyPr/>
        <a:lstStyle/>
        <a:p>
          <a:r>
            <a:rPr lang="es-ES" dirty="0"/>
            <a:t>Refuerzo a base : HETG / H. </a:t>
          </a:r>
          <a:r>
            <a:rPr lang="es-ES" dirty="0" err="1"/>
            <a:t>Reyno</a:t>
          </a:r>
          <a:r>
            <a:rPr lang="es-ES" dirty="0"/>
            <a:t>/  EXTENSIÓN ESTADIO </a:t>
          </a:r>
        </a:p>
      </dgm:t>
    </dgm:pt>
    <dgm:pt modelId="{BC869C83-E7B4-8F40-8BC9-51C0A604700B}" type="parTrans" cxnId="{C1F78705-3502-6444-AF9C-EE0D17215592}">
      <dgm:prSet/>
      <dgm:spPr/>
      <dgm:t>
        <a:bodyPr/>
        <a:lstStyle/>
        <a:p>
          <a:endParaRPr lang="es-ES"/>
        </a:p>
      </dgm:t>
    </dgm:pt>
    <dgm:pt modelId="{531F252D-7C8F-AD46-8962-DF8493C99A20}" type="sibTrans" cxnId="{C1F78705-3502-6444-AF9C-EE0D17215592}">
      <dgm:prSet/>
      <dgm:spPr/>
      <dgm:t>
        <a:bodyPr/>
        <a:lstStyle/>
        <a:p>
          <a:endParaRPr lang="es-ES"/>
        </a:p>
      </dgm:t>
    </dgm:pt>
    <dgm:pt modelId="{2550EAC9-630A-2949-AD49-BAE14EB20AB9}">
      <dgm:prSet phldrT="[Texto]"/>
      <dgm:spPr/>
      <dgm:t>
        <a:bodyPr/>
        <a:lstStyle/>
        <a:p>
          <a:r>
            <a:rPr lang="es-ES" dirty="0"/>
            <a:t>Refuerzo RRHH en UEH en selectores de demanda</a:t>
          </a:r>
        </a:p>
      </dgm:t>
    </dgm:pt>
    <dgm:pt modelId="{E5295776-B9F9-9741-8675-D56ED5ABED10}" type="parTrans" cxnId="{6D466EB0-9996-C74C-905D-C004EBEC650F}">
      <dgm:prSet/>
      <dgm:spPr/>
      <dgm:t>
        <a:bodyPr/>
        <a:lstStyle/>
        <a:p>
          <a:endParaRPr lang="es-ES"/>
        </a:p>
      </dgm:t>
    </dgm:pt>
    <dgm:pt modelId="{1220D950-4786-5D42-ADB6-673674FCA21E}" type="sibTrans" cxnId="{6D466EB0-9996-C74C-905D-C004EBEC650F}">
      <dgm:prSet/>
      <dgm:spPr/>
      <dgm:t>
        <a:bodyPr/>
        <a:lstStyle/>
        <a:p>
          <a:endParaRPr lang="es-ES"/>
        </a:p>
      </dgm:t>
    </dgm:pt>
    <dgm:pt modelId="{D0A7E079-D13B-6444-8707-25E15471E174}">
      <dgm:prSet phldrT="[Texto]"/>
      <dgm:spPr/>
      <dgm:t>
        <a:bodyPr/>
        <a:lstStyle/>
        <a:p>
          <a:r>
            <a:rPr lang="es-ES" dirty="0"/>
            <a:t>100% Servicios diferenciados </a:t>
          </a:r>
        </a:p>
      </dgm:t>
    </dgm:pt>
    <dgm:pt modelId="{D2D8692C-3B34-FF46-B3BE-ED27058A7D6F}" type="parTrans" cxnId="{5A0417E3-C0AC-6440-B63D-F8FBB8C659B2}">
      <dgm:prSet/>
      <dgm:spPr/>
      <dgm:t>
        <a:bodyPr/>
        <a:lstStyle/>
        <a:p>
          <a:endParaRPr lang="es-ES"/>
        </a:p>
      </dgm:t>
    </dgm:pt>
    <dgm:pt modelId="{56F7C96F-E588-BF43-9D80-5E3ECA88C8DF}" type="sibTrans" cxnId="{5A0417E3-C0AC-6440-B63D-F8FBB8C659B2}">
      <dgm:prSet/>
      <dgm:spPr/>
      <dgm:t>
        <a:bodyPr/>
        <a:lstStyle/>
        <a:p>
          <a:endParaRPr lang="es-ES"/>
        </a:p>
      </dgm:t>
    </dgm:pt>
    <dgm:pt modelId="{6AD34207-AB20-914E-9051-2FC5EA0C06F7}">
      <dgm:prSet phldrT="[Texto]"/>
      <dgm:spPr/>
      <dgm:t>
        <a:bodyPr/>
        <a:lstStyle/>
        <a:p>
          <a:r>
            <a:rPr lang="es-ES" dirty="0"/>
            <a:t>Atención Pre-Hospitalaria </a:t>
          </a:r>
        </a:p>
      </dgm:t>
    </dgm:pt>
    <dgm:pt modelId="{B220EAA4-95EE-8949-963A-F7BCBF021FAC}" type="sibTrans" cxnId="{06463954-7B36-F747-83F6-240B82FBBC5B}">
      <dgm:prSet/>
      <dgm:spPr/>
      <dgm:t>
        <a:bodyPr/>
        <a:lstStyle/>
        <a:p>
          <a:endParaRPr lang="es-ES"/>
        </a:p>
      </dgm:t>
    </dgm:pt>
    <dgm:pt modelId="{9C3D668C-E9A9-9C48-A758-1B200A696A32}" type="parTrans" cxnId="{06463954-7B36-F747-83F6-240B82FBBC5B}">
      <dgm:prSet/>
      <dgm:spPr/>
      <dgm:t>
        <a:bodyPr/>
        <a:lstStyle/>
        <a:p>
          <a:endParaRPr lang="es-ES"/>
        </a:p>
      </dgm:t>
    </dgm:pt>
    <dgm:pt modelId="{62316931-DD96-914B-8AFD-9DCF032AE564}">
      <dgm:prSet phldrT="[Texto]"/>
      <dgm:spPr/>
      <dgm:t>
        <a:bodyPr/>
        <a:lstStyle/>
        <a:p>
          <a:r>
            <a:rPr lang="es-ES" dirty="0">
              <a:solidFill>
                <a:srgbClr val="000000"/>
              </a:solidFill>
            </a:rPr>
            <a:t>Inversión </a:t>
          </a:r>
          <a:r>
            <a:rPr lang="es-ES" dirty="0" err="1">
              <a:solidFill>
                <a:srgbClr val="000000"/>
              </a:solidFill>
            </a:rPr>
            <a:t>asociada:M</a:t>
          </a:r>
          <a:r>
            <a:rPr lang="es-ES" dirty="0">
              <a:solidFill>
                <a:srgbClr val="000000"/>
              </a:solidFill>
            </a:rPr>
            <a:t> $ 6.000 con proyección de M$ 30.000</a:t>
          </a:r>
        </a:p>
      </dgm:t>
    </dgm:pt>
    <dgm:pt modelId="{1B6A44F9-20FB-0A42-B1CB-0003B7BFFF80}" type="sibTrans" cxnId="{E9AFEBEC-7106-824C-8F34-B348DD98E957}">
      <dgm:prSet/>
      <dgm:spPr/>
      <dgm:t>
        <a:bodyPr/>
        <a:lstStyle/>
        <a:p>
          <a:endParaRPr lang="es-ES"/>
        </a:p>
      </dgm:t>
    </dgm:pt>
    <dgm:pt modelId="{40DF15F9-D1FA-F347-965C-C42EFE14A46A}" type="parTrans" cxnId="{E9AFEBEC-7106-824C-8F34-B348DD98E957}">
      <dgm:prSet/>
      <dgm:spPr/>
      <dgm:t>
        <a:bodyPr/>
        <a:lstStyle/>
        <a:p>
          <a:endParaRPr lang="es-ES"/>
        </a:p>
      </dgm:t>
    </dgm:pt>
    <dgm:pt modelId="{AF891AD4-C97D-DC4E-BABD-2F013F4835ED}">
      <dgm:prSet phldrT="[Texto]"/>
      <dgm:spPr/>
      <dgm:t>
        <a:bodyPr/>
        <a:lstStyle/>
        <a:p>
          <a:r>
            <a:rPr lang="es-ES" dirty="0"/>
            <a:t>Implementación Centro de Consultas y Orientación</a:t>
          </a:r>
        </a:p>
      </dgm:t>
    </dgm:pt>
    <dgm:pt modelId="{D2C22A8B-DEBA-6E41-80DB-6F60967CC393}" type="sibTrans" cxnId="{115ABC3E-F5D9-6C46-9F23-8DC4D5FC6BA2}">
      <dgm:prSet/>
      <dgm:spPr/>
      <dgm:t>
        <a:bodyPr/>
        <a:lstStyle/>
        <a:p>
          <a:endParaRPr lang="es-ES"/>
        </a:p>
      </dgm:t>
    </dgm:pt>
    <dgm:pt modelId="{F8B803D5-B5A3-CF4C-BD54-9012A31C5590}" type="parTrans" cxnId="{115ABC3E-F5D9-6C46-9F23-8DC4D5FC6BA2}">
      <dgm:prSet/>
      <dgm:spPr/>
      <dgm:t>
        <a:bodyPr/>
        <a:lstStyle/>
        <a:p>
          <a:endParaRPr lang="es-ES"/>
        </a:p>
      </dgm:t>
    </dgm:pt>
    <dgm:pt modelId="{4FD0F3D5-4A4E-2445-B48B-DEE8824EF3D5}">
      <dgm:prSet phldrT="[Texto]"/>
      <dgm:spPr/>
      <dgm:t>
        <a:bodyPr/>
        <a:lstStyle/>
        <a:p>
          <a:r>
            <a:rPr lang="es-ES" dirty="0"/>
            <a:t>Atención entregada por profesionales en modalidad: 24/7</a:t>
          </a:r>
        </a:p>
      </dgm:t>
    </dgm:pt>
    <dgm:pt modelId="{7B03E6D5-BEE4-E74F-91D7-F0E4F620EB89}" type="parTrans" cxnId="{1AC2F1A1-8A74-B649-B06B-7B4250CDC175}">
      <dgm:prSet/>
      <dgm:spPr/>
      <dgm:t>
        <a:bodyPr/>
        <a:lstStyle/>
        <a:p>
          <a:endParaRPr lang="es-ES"/>
        </a:p>
      </dgm:t>
    </dgm:pt>
    <dgm:pt modelId="{A919BF51-D373-5B4A-8D09-CBDC47E79FE1}" type="sibTrans" cxnId="{1AC2F1A1-8A74-B649-B06B-7B4250CDC175}">
      <dgm:prSet/>
      <dgm:spPr/>
      <dgm:t>
        <a:bodyPr/>
        <a:lstStyle/>
        <a:p>
          <a:endParaRPr lang="es-ES"/>
        </a:p>
      </dgm:t>
    </dgm:pt>
    <dgm:pt modelId="{9EB717F3-AE76-F541-ADF2-A20815B7BB54}" type="pres">
      <dgm:prSet presAssocID="{CA1A3C7E-7A1E-A94B-8EFB-E4665FD11886}" presName="Name0" presStyleCnt="0">
        <dgm:presLayoutVars>
          <dgm:dir/>
          <dgm:animLvl val="lvl"/>
          <dgm:resizeHandles val="exact"/>
        </dgm:presLayoutVars>
      </dgm:prSet>
      <dgm:spPr/>
    </dgm:pt>
    <dgm:pt modelId="{BE2D97B9-F933-9E47-A9CB-6D65D47C74C2}" type="pres">
      <dgm:prSet presAssocID="{60F46A00-71D2-A54C-98DE-7880023D08D5}" presName="linNode" presStyleCnt="0"/>
      <dgm:spPr/>
    </dgm:pt>
    <dgm:pt modelId="{5B7A595E-B00D-4B4A-84E9-4A994BB29484}" type="pres">
      <dgm:prSet presAssocID="{60F46A00-71D2-A54C-98DE-7880023D08D5}" presName="parentText" presStyleLbl="node1" presStyleIdx="0" presStyleCnt="3">
        <dgm:presLayoutVars>
          <dgm:chMax val="1"/>
          <dgm:bulletEnabled val="1"/>
        </dgm:presLayoutVars>
      </dgm:prSet>
      <dgm:spPr/>
    </dgm:pt>
    <dgm:pt modelId="{D407B6D7-C7D6-594D-B7F9-FC2DAD874BB9}" type="pres">
      <dgm:prSet presAssocID="{60F46A00-71D2-A54C-98DE-7880023D08D5}" presName="descendantText" presStyleLbl="alignAccFollowNode1" presStyleIdx="0" presStyleCnt="3">
        <dgm:presLayoutVars>
          <dgm:bulletEnabled val="1"/>
        </dgm:presLayoutVars>
      </dgm:prSet>
      <dgm:spPr/>
    </dgm:pt>
    <dgm:pt modelId="{AA5C5F8A-1E51-DF42-BEAD-7F96D1CD8990}" type="pres">
      <dgm:prSet presAssocID="{FE9D67CB-D289-B749-9664-95E698BD440B}" presName="sp" presStyleCnt="0"/>
      <dgm:spPr/>
    </dgm:pt>
    <dgm:pt modelId="{8310DCC9-0D0F-FA47-B9D0-8B326C4D6630}" type="pres">
      <dgm:prSet presAssocID="{469A1981-2CE4-1743-95F7-2DA80DD803B4}" presName="linNode" presStyleCnt="0"/>
      <dgm:spPr/>
    </dgm:pt>
    <dgm:pt modelId="{8CB855B5-DD6A-074D-A39A-996F87CAD0D2}" type="pres">
      <dgm:prSet presAssocID="{469A1981-2CE4-1743-95F7-2DA80DD803B4}" presName="parentText" presStyleLbl="node1" presStyleIdx="1" presStyleCnt="3">
        <dgm:presLayoutVars>
          <dgm:chMax val="1"/>
          <dgm:bulletEnabled val="1"/>
        </dgm:presLayoutVars>
      </dgm:prSet>
      <dgm:spPr/>
    </dgm:pt>
    <dgm:pt modelId="{75596934-7A88-A945-B808-95D0B3852DBE}" type="pres">
      <dgm:prSet presAssocID="{469A1981-2CE4-1743-95F7-2DA80DD803B4}" presName="descendantText" presStyleLbl="alignAccFollowNode1" presStyleIdx="1" presStyleCnt="3">
        <dgm:presLayoutVars>
          <dgm:bulletEnabled val="1"/>
        </dgm:presLayoutVars>
      </dgm:prSet>
      <dgm:spPr/>
    </dgm:pt>
    <dgm:pt modelId="{39D6693D-A1EE-0A4E-BFBC-F56E7E4CF5F7}" type="pres">
      <dgm:prSet presAssocID="{C5F39FE5-C7B5-C243-8EA3-FA636C90A3DA}" presName="sp" presStyleCnt="0"/>
      <dgm:spPr/>
    </dgm:pt>
    <dgm:pt modelId="{DEBA09FC-E69D-FD4F-8A61-0313E49F0105}" type="pres">
      <dgm:prSet presAssocID="{6AD34207-AB20-914E-9051-2FC5EA0C06F7}" presName="linNode" presStyleCnt="0"/>
      <dgm:spPr/>
    </dgm:pt>
    <dgm:pt modelId="{3E9F862A-83A0-4646-9F2C-21FAEA5CAA72}" type="pres">
      <dgm:prSet presAssocID="{6AD34207-AB20-914E-9051-2FC5EA0C06F7}" presName="parentText" presStyleLbl="node1" presStyleIdx="2" presStyleCnt="3">
        <dgm:presLayoutVars>
          <dgm:chMax val="1"/>
          <dgm:bulletEnabled val="1"/>
        </dgm:presLayoutVars>
      </dgm:prSet>
      <dgm:spPr/>
    </dgm:pt>
    <dgm:pt modelId="{2C90DB9A-304D-DD4B-BEC7-549401FD20A2}" type="pres">
      <dgm:prSet presAssocID="{6AD34207-AB20-914E-9051-2FC5EA0C06F7}" presName="descendantText" presStyleLbl="alignAccFollowNode1" presStyleIdx="2" presStyleCnt="3">
        <dgm:presLayoutVars>
          <dgm:bulletEnabled val="1"/>
        </dgm:presLayoutVars>
      </dgm:prSet>
      <dgm:spPr/>
    </dgm:pt>
  </dgm:ptLst>
  <dgm:cxnLst>
    <dgm:cxn modelId="{C1F78705-3502-6444-AF9C-EE0D17215592}" srcId="{6AD34207-AB20-914E-9051-2FC5EA0C06F7}" destId="{450EBD06-198F-8648-A568-CD9F4D9A8914}" srcOrd="0" destOrd="0" parTransId="{BC869C83-E7B4-8F40-8BC9-51C0A604700B}" sibTransId="{531F252D-7C8F-AD46-8962-DF8493C99A20}"/>
    <dgm:cxn modelId="{3B9DDD07-B8A5-2941-90F4-0F2A5FA0EB26}" type="presOf" srcId="{6CDC291B-7759-B646-BA63-8CB8989F2E7B}" destId="{D407B6D7-C7D6-594D-B7F9-FC2DAD874BB9}" srcOrd="0" destOrd="0" presId="urn:microsoft.com/office/officeart/2005/8/layout/vList5"/>
    <dgm:cxn modelId="{9EBB9A14-2BB5-B04B-B287-A36085330783}" srcId="{60F46A00-71D2-A54C-98DE-7880023D08D5}" destId="{6CDC291B-7759-B646-BA63-8CB8989F2E7B}" srcOrd="0" destOrd="0" parTransId="{5A66ED5E-25DC-504A-AC7E-C12EEBC45827}" sibTransId="{1EF641E4-71E0-FE46-90E6-7130196ED3D2}"/>
    <dgm:cxn modelId="{8EBA8117-A276-D647-9646-3AF973FF1296}" srcId="{CA1A3C7E-7A1E-A94B-8EFB-E4665FD11886}" destId="{60F46A00-71D2-A54C-98DE-7880023D08D5}" srcOrd="0" destOrd="0" parTransId="{B920AC72-DB5D-5E4E-A993-2E4E68612756}" sibTransId="{FE9D67CB-D289-B749-9664-95E698BD440B}"/>
    <dgm:cxn modelId="{FD56F21B-9490-D348-9013-2EA29795C951}" type="presOf" srcId="{2550EAC9-630A-2949-AD49-BAE14EB20AB9}" destId="{D407B6D7-C7D6-594D-B7F9-FC2DAD874BB9}" srcOrd="0" destOrd="2" presId="urn:microsoft.com/office/officeart/2005/8/layout/vList5"/>
    <dgm:cxn modelId="{3F86F62D-AC25-2C4A-AE50-CBDDF09F8D17}" srcId="{CA1A3C7E-7A1E-A94B-8EFB-E4665FD11886}" destId="{469A1981-2CE4-1743-95F7-2DA80DD803B4}" srcOrd="1" destOrd="0" parTransId="{78C639B8-7D6B-DC4F-BE97-37BC61046AB4}" sibTransId="{C5F39FE5-C7B5-C243-8EA3-FA636C90A3DA}"/>
    <dgm:cxn modelId="{0B91C73B-3EC2-7B4B-A06D-74E6BBD2D69A}" type="presOf" srcId="{450EBD06-198F-8648-A568-CD9F4D9A8914}" destId="{2C90DB9A-304D-DD4B-BEC7-549401FD20A2}" srcOrd="0" destOrd="0" presId="urn:microsoft.com/office/officeart/2005/8/layout/vList5"/>
    <dgm:cxn modelId="{115ABC3E-F5D9-6C46-9F23-8DC4D5FC6BA2}" srcId="{469A1981-2CE4-1743-95F7-2DA80DD803B4}" destId="{AF891AD4-C97D-DC4E-BABD-2F013F4835ED}" srcOrd="0" destOrd="0" parTransId="{F8B803D5-B5A3-CF4C-BD54-9012A31C5590}" sibTransId="{D2C22A8B-DEBA-6E41-80DB-6F60967CC393}"/>
    <dgm:cxn modelId="{9F91B853-64F8-DC4F-B610-C6B864A49A92}" type="presOf" srcId="{4FD0F3D5-4A4E-2445-B48B-DEE8824EF3D5}" destId="{75596934-7A88-A945-B808-95D0B3852DBE}" srcOrd="0" destOrd="1" presId="urn:microsoft.com/office/officeart/2005/8/layout/vList5"/>
    <dgm:cxn modelId="{06463954-7B36-F747-83F6-240B82FBBC5B}" srcId="{CA1A3C7E-7A1E-A94B-8EFB-E4665FD11886}" destId="{6AD34207-AB20-914E-9051-2FC5EA0C06F7}" srcOrd="2" destOrd="0" parTransId="{9C3D668C-E9A9-9C48-A758-1B200A696A32}" sibTransId="{B220EAA4-95EE-8949-963A-F7BCBF021FAC}"/>
    <dgm:cxn modelId="{9967057F-A3F1-F840-862A-75D792CF43FC}" type="presOf" srcId="{60F46A00-71D2-A54C-98DE-7880023D08D5}" destId="{5B7A595E-B00D-4B4A-84E9-4A994BB29484}" srcOrd="0" destOrd="0" presId="urn:microsoft.com/office/officeart/2005/8/layout/vList5"/>
    <dgm:cxn modelId="{FC451380-2882-4246-B41D-810C29A0C208}" type="presOf" srcId="{AF891AD4-C97D-DC4E-BABD-2F013F4835ED}" destId="{75596934-7A88-A945-B808-95D0B3852DBE}" srcOrd="0" destOrd="0" presId="urn:microsoft.com/office/officeart/2005/8/layout/vList5"/>
    <dgm:cxn modelId="{B03C7D81-59CA-AF47-AAB9-9C34AFC7F5F5}" type="presOf" srcId="{6AD34207-AB20-914E-9051-2FC5EA0C06F7}" destId="{3E9F862A-83A0-4646-9F2C-21FAEA5CAA72}" srcOrd="0" destOrd="0" presId="urn:microsoft.com/office/officeart/2005/8/layout/vList5"/>
    <dgm:cxn modelId="{6FBAC697-8E69-DB41-95C5-C7809E09D3AB}" type="presOf" srcId="{469A1981-2CE4-1743-95F7-2DA80DD803B4}" destId="{8CB855B5-DD6A-074D-A39A-996F87CAD0D2}" srcOrd="0" destOrd="0" presId="urn:microsoft.com/office/officeart/2005/8/layout/vList5"/>
    <dgm:cxn modelId="{6D52AC9C-81BC-4845-A1C6-D9480AD35257}" type="presOf" srcId="{CA1A3C7E-7A1E-A94B-8EFB-E4665FD11886}" destId="{9EB717F3-AE76-F541-ADF2-A20815B7BB54}" srcOrd="0" destOrd="0" presId="urn:microsoft.com/office/officeart/2005/8/layout/vList5"/>
    <dgm:cxn modelId="{EA23D09C-7334-FD4F-8E9F-217F8860DBC5}" type="presOf" srcId="{D0A7E079-D13B-6444-8707-25E15471E174}" destId="{D407B6D7-C7D6-594D-B7F9-FC2DAD874BB9}" srcOrd="0" destOrd="1" presId="urn:microsoft.com/office/officeart/2005/8/layout/vList5"/>
    <dgm:cxn modelId="{1AC2F1A1-8A74-B649-B06B-7B4250CDC175}" srcId="{469A1981-2CE4-1743-95F7-2DA80DD803B4}" destId="{4FD0F3D5-4A4E-2445-B48B-DEE8824EF3D5}" srcOrd="1" destOrd="0" parTransId="{7B03E6D5-BEE4-E74F-91D7-F0E4F620EB89}" sibTransId="{A919BF51-D373-5B4A-8D09-CBDC47E79FE1}"/>
    <dgm:cxn modelId="{6D466EB0-9996-C74C-905D-C004EBEC650F}" srcId="{60F46A00-71D2-A54C-98DE-7880023D08D5}" destId="{2550EAC9-630A-2949-AD49-BAE14EB20AB9}" srcOrd="2" destOrd="0" parTransId="{E5295776-B9F9-9741-8675-D56ED5ABED10}" sibTransId="{1220D950-4786-5D42-ADB6-673674FCA21E}"/>
    <dgm:cxn modelId="{269C06B6-7545-244D-B53A-174736419907}" type="presOf" srcId="{62316931-DD96-914B-8AFD-9DCF032AE564}" destId="{75596934-7A88-A945-B808-95D0B3852DBE}" srcOrd="0" destOrd="2" presId="urn:microsoft.com/office/officeart/2005/8/layout/vList5"/>
    <dgm:cxn modelId="{5A0417E3-C0AC-6440-B63D-F8FBB8C659B2}" srcId="{60F46A00-71D2-A54C-98DE-7880023D08D5}" destId="{D0A7E079-D13B-6444-8707-25E15471E174}" srcOrd="1" destOrd="0" parTransId="{D2D8692C-3B34-FF46-B3BE-ED27058A7D6F}" sibTransId="{56F7C96F-E588-BF43-9D80-5E3ECA88C8DF}"/>
    <dgm:cxn modelId="{E9AFEBEC-7106-824C-8F34-B348DD98E957}" srcId="{469A1981-2CE4-1743-95F7-2DA80DD803B4}" destId="{62316931-DD96-914B-8AFD-9DCF032AE564}" srcOrd="2" destOrd="0" parTransId="{40DF15F9-D1FA-F347-965C-C42EFE14A46A}" sibTransId="{1B6A44F9-20FB-0A42-B1CB-0003B7BFFF80}"/>
    <dgm:cxn modelId="{1E07BD03-7364-124B-9721-E833FE736C2C}" type="presParOf" srcId="{9EB717F3-AE76-F541-ADF2-A20815B7BB54}" destId="{BE2D97B9-F933-9E47-A9CB-6D65D47C74C2}" srcOrd="0" destOrd="0" presId="urn:microsoft.com/office/officeart/2005/8/layout/vList5"/>
    <dgm:cxn modelId="{B53FE3E5-335A-A24C-A4FA-CA84AEC805C7}" type="presParOf" srcId="{BE2D97B9-F933-9E47-A9CB-6D65D47C74C2}" destId="{5B7A595E-B00D-4B4A-84E9-4A994BB29484}" srcOrd="0" destOrd="0" presId="urn:microsoft.com/office/officeart/2005/8/layout/vList5"/>
    <dgm:cxn modelId="{DF3145C0-AB10-1A47-AB99-A0BCB1003C48}" type="presParOf" srcId="{BE2D97B9-F933-9E47-A9CB-6D65D47C74C2}" destId="{D407B6D7-C7D6-594D-B7F9-FC2DAD874BB9}" srcOrd="1" destOrd="0" presId="urn:microsoft.com/office/officeart/2005/8/layout/vList5"/>
    <dgm:cxn modelId="{A05F7A9F-D139-374E-B045-5D720CE0272E}" type="presParOf" srcId="{9EB717F3-AE76-F541-ADF2-A20815B7BB54}" destId="{AA5C5F8A-1E51-DF42-BEAD-7F96D1CD8990}" srcOrd="1" destOrd="0" presId="urn:microsoft.com/office/officeart/2005/8/layout/vList5"/>
    <dgm:cxn modelId="{B06BB048-67B6-8744-AD93-90BD19B61401}" type="presParOf" srcId="{9EB717F3-AE76-F541-ADF2-A20815B7BB54}" destId="{8310DCC9-0D0F-FA47-B9D0-8B326C4D6630}" srcOrd="2" destOrd="0" presId="urn:microsoft.com/office/officeart/2005/8/layout/vList5"/>
    <dgm:cxn modelId="{DF0715FF-4022-9F4F-8106-B4672B8300DD}" type="presParOf" srcId="{8310DCC9-0D0F-FA47-B9D0-8B326C4D6630}" destId="{8CB855B5-DD6A-074D-A39A-996F87CAD0D2}" srcOrd="0" destOrd="0" presId="urn:microsoft.com/office/officeart/2005/8/layout/vList5"/>
    <dgm:cxn modelId="{9FFD8E52-C423-1B40-9D54-523B52C22AC2}" type="presParOf" srcId="{8310DCC9-0D0F-FA47-B9D0-8B326C4D6630}" destId="{75596934-7A88-A945-B808-95D0B3852DBE}" srcOrd="1" destOrd="0" presId="urn:microsoft.com/office/officeart/2005/8/layout/vList5"/>
    <dgm:cxn modelId="{F88942D3-5AA6-F74F-A481-06C2061006AB}" type="presParOf" srcId="{9EB717F3-AE76-F541-ADF2-A20815B7BB54}" destId="{39D6693D-A1EE-0A4E-BFBC-F56E7E4CF5F7}" srcOrd="3" destOrd="0" presId="urn:microsoft.com/office/officeart/2005/8/layout/vList5"/>
    <dgm:cxn modelId="{50DBF485-98AF-F54D-AFA2-DC3E28F654A2}" type="presParOf" srcId="{9EB717F3-AE76-F541-ADF2-A20815B7BB54}" destId="{DEBA09FC-E69D-FD4F-8A61-0313E49F0105}" srcOrd="4" destOrd="0" presId="urn:microsoft.com/office/officeart/2005/8/layout/vList5"/>
    <dgm:cxn modelId="{E56C964E-3C46-544A-8426-E9D9E41D070F}" type="presParOf" srcId="{DEBA09FC-E69D-FD4F-8A61-0313E49F0105}" destId="{3E9F862A-83A0-4646-9F2C-21FAEA5CAA72}" srcOrd="0" destOrd="0" presId="urn:microsoft.com/office/officeart/2005/8/layout/vList5"/>
    <dgm:cxn modelId="{88EFDDE2-B49D-FF4D-BFFD-236B348E497F}" type="presParOf" srcId="{DEBA09FC-E69D-FD4F-8A61-0313E49F0105}" destId="{2C90DB9A-304D-DD4B-BEC7-549401FD20A2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CA1A3C7E-7A1E-A94B-8EFB-E4665FD11886}" type="doc">
      <dgm:prSet loTypeId="urn:microsoft.com/office/officeart/2005/8/layout/vList5" loCatId="" qsTypeId="urn:microsoft.com/office/officeart/2005/8/quickstyle/3D3" qsCatId="3D" csTypeId="urn:microsoft.com/office/officeart/2005/8/colors/accent2_5" csCatId="accent2" phldr="1"/>
      <dgm:spPr/>
      <dgm:t>
        <a:bodyPr/>
        <a:lstStyle/>
        <a:p>
          <a:endParaRPr lang="es-ES"/>
        </a:p>
      </dgm:t>
    </dgm:pt>
    <dgm:pt modelId="{60F46A00-71D2-A54C-98DE-7880023D08D5}">
      <dgm:prSet phldrT="[Texto]"/>
      <dgm:spPr/>
      <dgm:t>
        <a:bodyPr/>
        <a:lstStyle/>
        <a:p>
          <a:r>
            <a:rPr lang="es-ES" dirty="0"/>
            <a:t>Gestión </a:t>
          </a:r>
          <a:r>
            <a:rPr lang="es-ES" dirty="0" err="1"/>
            <a:t>Farmaceutica</a:t>
          </a:r>
          <a:r>
            <a:rPr lang="es-ES" dirty="0"/>
            <a:t> </a:t>
          </a:r>
        </a:p>
      </dgm:t>
    </dgm:pt>
    <dgm:pt modelId="{B920AC72-DB5D-5E4E-A993-2E4E68612756}" type="parTrans" cxnId="{8EBA8117-A276-D647-9646-3AF973FF1296}">
      <dgm:prSet/>
      <dgm:spPr/>
      <dgm:t>
        <a:bodyPr/>
        <a:lstStyle/>
        <a:p>
          <a:endParaRPr lang="es-ES"/>
        </a:p>
      </dgm:t>
    </dgm:pt>
    <dgm:pt modelId="{FE9D67CB-D289-B749-9664-95E698BD440B}" type="sibTrans" cxnId="{8EBA8117-A276-D647-9646-3AF973FF1296}">
      <dgm:prSet/>
      <dgm:spPr/>
      <dgm:t>
        <a:bodyPr/>
        <a:lstStyle/>
        <a:p>
          <a:endParaRPr lang="es-ES"/>
        </a:p>
      </dgm:t>
    </dgm:pt>
    <dgm:pt modelId="{6CDC291B-7759-B646-BA63-8CB8989F2E7B}">
      <dgm:prSet phldrT="[Texto]" custT="1"/>
      <dgm:spPr/>
      <dgm:t>
        <a:bodyPr/>
        <a:lstStyle/>
        <a:p>
          <a:r>
            <a:rPr lang="es-ES" sz="1600" dirty="0"/>
            <a:t>Gestión programada de Medicamentos </a:t>
          </a:r>
        </a:p>
      </dgm:t>
    </dgm:pt>
    <dgm:pt modelId="{5A66ED5E-25DC-504A-AC7E-C12EEBC45827}" type="parTrans" cxnId="{9EBB9A14-2BB5-B04B-B287-A36085330783}">
      <dgm:prSet/>
      <dgm:spPr/>
      <dgm:t>
        <a:bodyPr/>
        <a:lstStyle/>
        <a:p>
          <a:endParaRPr lang="es-ES"/>
        </a:p>
      </dgm:t>
    </dgm:pt>
    <dgm:pt modelId="{1EF641E4-71E0-FE46-90E6-7130196ED3D2}" type="sibTrans" cxnId="{9EBB9A14-2BB5-B04B-B287-A36085330783}">
      <dgm:prSet/>
      <dgm:spPr/>
      <dgm:t>
        <a:bodyPr/>
        <a:lstStyle/>
        <a:p>
          <a:endParaRPr lang="es-ES"/>
        </a:p>
      </dgm:t>
    </dgm:pt>
    <dgm:pt modelId="{469A1981-2CE4-1743-95F7-2DA80DD803B4}">
      <dgm:prSet phldrT="[Texto]"/>
      <dgm:spPr/>
      <dgm:t>
        <a:bodyPr/>
        <a:lstStyle/>
        <a:p>
          <a:r>
            <a:rPr lang="es-ES" dirty="0"/>
            <a:t>Gestión Logística</a:t>
          </a:r>
        </a:p>
      </dgm:t>
    </dgm:pt>
    <dgm:pt modelId="{78C639B8-7D6B-DC4F-BE97-37BC61046AB4}" type="parTrans" cxnId="{3F86F62D-AC25-2C4A-AE50-CBDDF09F8D17}">
      <dgm:prSet/>
      <dgm:spPr/>
      <dgm:t>
        <a:bodyPr/>
        <a:lstStyle/>
        <a:p>
          <a:endParaRPr lang="es-ES"/>
        </a:p>
      </dgm:t>
    </dgm:pt>
    <dgm:pt modelId="{C5F39FE5-C7B5-C243-8EA3-FA636C90A3DA}" type="sibTrans" cxnId="{3F86F62D-AC25-2C4A-AE50-CBDDF09F8D17}">
      <dgm:prSet/>
      <dgm:spPr/>
      <dgm:t>
        <a:bodyPr/>
        <a:lstStyle/>
        <a:p>
          <a:endParaRPr lang="es-ES"/>
        </a:p>
      </dgm:t>
    </dgm:pt>
    <dgm:pt modelId="{AF891AD4-C97D-DC4E-BABD-2F013F4835ED}">
      <dgm:prSet phldrT="[Texto]" custT="1"/>
      <dgm:spPr/>
      <dgm:t>
        <a:bodyPr/>
        <a:lstStyle/>
        <a:p>
          <a:r>
            <a:rPr lang="es-ES" sz="1400" dirty="0"/>
            <a:t>Definición: Gobernanza de las funciones de la cadena de suministro.</a:t>
          </a:r>
        </a:p>
      </dgm:t>
    </dgm:pt>
    <dgm:pt modelId="{F8B803D5-B5A3-CF4C-BD54-9012A31C5590}" type="parTrans" cxnId="{115ABC3E-F5D9-6C46-9F23-8DC4D5FC6BA2}">
      <dgm:prSet/>
      <dgm:spPr/>
      <dgm:t>
        <a:bodyPr/>
        <a:lstStyle/>
        <a:p>
          <a:endParaRPr lang="es-ES"/>
        </a:p>
      </dgm:t>
    </dgm:pt>
    <dgm:pt modelId="{D2C22A8B-DEBA-6E41-80DB-6F60967CC393}" type="sibTrans" cxnId="{115ABC3E-F5D9-6C46-9F23-8DC4D5FC6BA2}">
      <dgm:prSet/>
      <dgm:spPr/>
      <dgm:t>
        <a:bodyPr/>
        <a:lstStyle/>
        <a:p>
          <a:endParaRPr lang="es-ES"/>
        </a:p>
      </dgm:t>
    </dgm:pt>
    <dgm:pt modelId="{6AD34207-AB20-914E-9051-2FC5EA0C06F7}">
      <dgm:prSet phldrT="[Texto]"/>
      <dgm:spPr/>
      <dgm:t>
        <a:bodyPr/>
        <a:lstStyle/>
        <a:p>
          <a:r>
            <a:rPr lang="es-ES" dirty="0"/>
            <a:t>Residencias Sanitarias  </a:t>
          </a:r>
        </a:p>
      </dgm:t>
    </dgm:pt>
    <dgm:pt modelId="{9C3D668C-E9A9-9C48-A758-1B200A696A32}" type="parTrans" cxnId="{06463954-7B36-F747-83F6-240B82FBBC5B}">
      <dgm:prSet/>
      <dgm:spPr/>
      <dgm:t>
        <a:bodyPr/>
        <a:lstStyle/>
        <a:p>
          <a:endParaRPr lang="es-ES"/>
        </a:p>
      </dgm:t>
    </dgm:pt>
    <dgm:pt modelId="{B220EAA4-95EE-8949-963A-F7BCBF021FAC}" type="sibTrans" cxnId="{06463954-7B36-F747-83F6-240B82FBBC5B}">
      <dgm:prSet/>
      <dgm:spPr/>
      <dgm:t>
        <a:bodyPr/>
        <a:lstStyle/>
        <a:p>
          <a:endParaRPr lang="es-ES"/>
        </a:p>
      </dgm:t>
    </dgm:pt>
    <dgm:pt modelId="{450EBD06-198F-8648-A568-CD9F4D9A8914}">
      <dgm:prSet phldrT="[Texto]"/>
      <dgm:spPr/>
      <dgm:t>
        <a:bodyPr/>
        <a:lstStyle/>
        <a:p>
          <a:r>
            <a:rPr lang="es-ES" dirty="0"/>
            <a:t>Implementación de RS desde Abril</a:t>
          </a:r>
        </a:p>
      </dgm:t>
    </dgm:pt>
    <dgm:pt modelId="{BC869C83-E7B4-8F40-8BC9-51C0A604700B}" type="parTrans" cxnId="{C1F78705-3502-6444-AF9C-EE0D17215592}">
      <dgm:prSet/>
      <dgm:spPr/>
      <dgm:t>
        <a:bodyPr/>
        <a:lstStyle/>
        <a:p>
          <a:endParaRPr lang="es-ES"/>
        </a:p>
      </dgm:t>
    </dgm:pt>
    <dgm:pt modelId="{531F252D-7C8F-AD46-8962-DF8493C99A20}" type="sibTrans" cxnId="{C1F78705-3502-6444-AF9C-EE0D17215592}">
      <dgm:prSet/>
      <dgm:spPr/>
      <dgm:t>
        <a:bodyPr/>
        <a:lstStyle/>
        <a:p>
          <a:endParaRPr lang="es-ES"/>
        </a:p>
      </dgm:t>
    </dgm:pt>
    <dgm:pt modelId="{57D8DE02-55A0-AB49-9138-1980CADE31B1}">
      <dgm:prSet phldrT="[Texto]"/>
      <dgm:spPr/>
      <dgm:t>
        <a:bodyPr/>
        <a:lstStyle/>
        <a:p>
          <a:r>
            <a:rPr lang="es-ES" dirty="0"/>
            <a:t>Inversión M$ 692.000</a:t>
          </a:r>
        </a:p>
      </dgm:t>
    </dgm:pt>
    <dgm:pt modelId="{385EA444-E530-DB48-B429-B1E465129F0D}" type="parTrans" cxnId="{80E1C7C7-DCC6-F84C-B045-9E02303409B1}">
      <dgm:prSet/>
      <dgm:spPr/>
      <dgm:t>
        <a:bodyPr/>
        <a:lstStyle/>
        <a:p>
          <a:endParaRPr lang="es-ES"/>
        </a:p>
      </dgm:t>
    </dgm:pt>
    <dgm:pt modelId="{9921EA7F-F7E7-3A49-8D61-CA55FCE4DF88}" type="sibTrans" cxnId="{80E1C7C7-DCC6-F84C-B045-9E02303409B1}">
      <dgm:prSet/>
      <dgm:spPr/>
      <dgm:t>
        <a:bodyPr/>
        <a:lstStyle/>
        <a:p>
          <a:endParaRPr lang="es-ES"/>
        </a:p>
      </dgm:t>
    </dgm:pt>
    <dgm:pt modelId="{4A1512D3-FE91-DA46-B11F-60A63A2AB4B7}">
      <dgm:prSet phldrT="[Texto]" custT="1"/>
      <dgm:spPr/>
      <dgm:t>
        <a:bodyPr/>
        <a:lstStyle/>
        <a:p>
          <a:r>
            <a:rPr lang="es-ES" sz="1600" dirty="0"/>
            <a:t>Entrega a domicilio por profesional y Voluntariado</a:t>
          </a:r>
        </a:p>
      </dgm:t>
    </dgm:pt>
    <dgm:pt modelId="{FF4D22C1-BE6A-4D42-AC69-AB00CE9D9D6E}" type="parTrans" cxnId="{6BB9F91B-8779-8C4D-BBEA-FCD61743C7FD}">
      <dgm:prSet/>
      <dgm:spPr/>
      <dgm:t>
        <a:bodyPr/>
        <a:lstStyle/>
        <a:p>
          <a:endParaRPr lang="es-ES"/>
        </a:p>
      </dgm:t>
    </dgm:pt>
    <dgm:pt modelId="{BD2EAEA0-537F-B548-914C-B5CAF7C26AAE}" type="sibTrans" cxnId="{6BB9F91B-8779-8C4D-BBEA-FCD61743C7FD}">
      <dgm:prSet/>
      <dgm:spPr/>
      <dgm:t>
        <a:bodyPr/>
        <a:lstStyle/>
        <a:p>
          <a:endParaRPr lang="es-ES"/>
        </a:p>
      </dgm:t>
    </dgm:pt>
    <dgm:pt modelId="{2550EAC9-630A-2949-AD49-BAE14EB20AB9}">
      <dgm:prSet phldrT="[Texto]" custT="1"/>
      <dgm:spPr/>
      <dgm:t>
        <a:bodyPr/>
        <a:lstStyle/>
        <a:p>
          <a:r>
            <a:rPr lang="es-ES" sz="1600" dirty="0"/>
            <a:t>Implementación de CALL CENTER 57-2405898 Y 57-2405908 </a:t>
          </a:r>
        </a:p>
      </dgm:t>
    </dgm:pt>
    <dgm:pt modelId="{E5295776-B9F9-9741-8675-D56ED5ABED10}" type="parTrans" cxnId="{6D466EB0-9996-C74C-905D-C004EBEC650F}">
      <dgm:prSet/>
      <dgm:spPr/>
      <dgm:t>
        <a:bodyPr/>
        <a:lstStyle/>
        <a:p>
          <a:endParaRPr lang="es-ES"/>
        </a:p>
      </dgm:t>
    </dgm:pt>
    <dgm:pt modelId="{1220D950-4786-5D42-ADB6-673674FCA21E}" type="sibTrans" cxnId="{6D466EB0-9996-C74C-905D-C004EBEC650F}">
      <dgm:prSet/>
      <dgm:spPr/>
      <dgm:t>
        <a:bodyPr/>
        <a:lstStyle/>
        <a:p>
          <a:endParaRPr lang="es-ES"/>
        </a:p>
      </dgm:t>
    </dgm:pt>
    <dgm:pt modelId="{7AB04876-715C-A34C-9607-CF08F6520CA0}">
      <dgm:prSet phldrT="[Texto]" custT="1"/>
      <dgm:spPr/>
      <dgm:t>
        <a:bodyPr/>
        <a:lstStyle/>
        <a:p>
          <a:r>
            <a:rPr lang="es-ES" sz="1400" dirty="0"/>
            <a:t>Despliegue en Residencia Sanitaria UNAP para ciudadanos bolivianos COVID.</a:t>
          </a:r>
        </a:p>
      </dgm:t>
    </dgm:pt>
    <dgm:pt modelId="{D303E435-8858-EE49-8DD3-322AA7EB269D}" type="parTrans" cxnId="{9C568672-4E6F-9F45-BDC8-7623902D9D7D}">
      <dgm:prSet/>
      <dgm:spPr/>
      <dgm:t>
        <a:bodyPr/>
        <a:lstStyle/>
        <a:p>
          <a:endParaRPr lang="es-ES"/>
        </a:p>
      </dgm:t>
    </dgm:pt>
    <dgm:pt modelId="{B8C4ADEF-1343-3C45-B700-B8CC354621D6}" type="sibTrans" cxnId="{9C568672-4E6F-9F45-BDC8-7623902D9D7D}">
      <dgm:prSet/>
      <dgm:spPr/>
      <dgm:t>
        <a:bodyPr/>
        <a:lstStyle/>
        <a:p>
          <a:endParaRPr lang="es-ES"/>
        </a:p>
      </dgm:t>
    </dgm:pt>
    <dgm:pt modelId="{249C7846-2F4A-7643-BB70-F10E90E10840}">
      <dgm:prSet phldrT="[Texto]" custT="1"/>
      <dgm:spPr/>
      <dgm:t>
        <a:bodyPr/>
        <a:lstStyle/>
        <a:p>
          <a:r>
            <a:rPr lang="es-ES" sz="1600" dirty="0"/>
            <a:t>Implementación plataforma </a:t>
          </a:r>
        </a:p>
      </dgm:t>
    </dgm:pt>
    <dgm:pt modelId="{91F70F8A-AB41-EB48-A0A0-DA4B49BF7C30}" type="parTrans" cxnId="{693F273B-D9B8-E544-8ACD-00F1E234284B}">
      <dgm:prSet/>
      <dgm:spPr/>
      <dgm:t>
        <a:bodyPr/>
        <a:lstStyle/>
        <a:p>
          <a:endParaRPr lang="es-ES"/>
        </a:p>
      </dgm:t>
    </dgm:pt>
    <dgm:pt modelId="{2BEB3E4B-EEC9-1748-9521-34CF6E6444F3}" type="sibTrans" cxnId="{693F273B-D9B8-E544-8ACD-00F1E234284B}">
      <dgm:prSet/>
      <dgm:spPr/>
      <dgm:t>
        <a:bodyPr/>
        <a:lstStyle/>
        <a:p>
          <a:endParaRPr lang="es-ES"/>
        </a:p>
      </dgm:t>
    </dgm:pt>
    <dgm:pt modelId="{E5318A7E-79CB-A64B-8BFE-932B5766EB22}">
      <dgm:prSet phldrT="[Texto]"/>
      <dgm:spPr/>
      <dgm:t>
        <a:bodyPr/>
        <a:lstStyle/>
        <a:p>
          <a:r>
            <a:rPr lang="es-ES" dirty="0"/>
            <a:t>Manejo y Gestión desde Modulo RS en Plataforma Esmeralda </a:t>
          </a:r>
        </a:p>
      </dgm:t>
    </dgm:pt>
    <dgm:pt modelId="{07B4AF34-6B36-E34E-A9A1-8AD428848ECC}" type="parTrans" cxnId="{658F6CDC-3719-0E42-B5B0-7A981D7B2735}">
      <dgm:prSet/>
      <dgm:spPr/>
      <dgm:t>
        <a:bodyPr/>
        <a:lstStyle/>
        <a:p>
          <a:endParaRPr lang="es-ES"/>
        </a:p>
      </dgm:t>
    </dgm:pt>
    <dgm:pt modelId="{D8BCE994-A104-AE46-8428-945928F80615}" type="sibTrans" cxnId="{658F6CDC-3719-0E42-B5B0-7A981D7B2735}">
      <dgm:prSet/>
      <dgm:spPr/>
      <dgm:t>
        <a:bodyPr/>
        <a:lstStyle/>
        <a:p>
          <a:endParaRPr lang="es-ES"/>
        </a:p>
      </dgm:t>
    </dgm:pt>
    <dgm:pt modelId="{D599A57F-9152-4E52-A58C-8942912449CB}">
      <dgm:prSet phldrT="[Texto]" custT="1"/>
      <dgm:spPr/>
      <dgm:t>
        <a:bodyPr/>
        <a:lstStyle/>
        <a:p>
          <a:r>
            <a:rPr lang="es-ES" sz="1400" dirty="0"/>
            <a:t>Apoyo de instituciones Castrenses, Empresas Mineras y Educación Superior.</a:t>
          </a:r>
        </a:p>
      </dgm:t>
    </dgm:pt>
    <dgm:pt modelId="{47F1389E-B6CD-45C6-A354-7AB517780AD0}" type="parTrans" cxnId="{6870B529-ADFD-4F5F-8A83-1CEE3944362B}">
      <dgm:prSet/>
      <dgm:spPr/>
      <dgm:t>
        <a:bodyPr/>
        <a:lstStyle/>
        <a:p>
          <a:endParaRPr lang="es-CL"/>
        </a:p>
      </dgm:t>
    </dgm:pt>
    <dgm:pt modelId="{2A9BCA20-D49B-457D-9C2A-002F8241632D}" type="sibTrans" cxnId="{6870B529-ADFD-4F5F-8A83-1CEE3944362B}">
      <dgm:prSet/>
      <dgm:spPr/>
      <dgm:t>
        <a:bodyPr/>
        <a:lstStyle/>
        <a:p>
          <a:endParaRPr lang="es-CL"/>
        </a:p>
      </dgm:t>
    </dgm:pt>
    <dgm:pt modelId="{2C2B9F1A-CDAC-4706-9901-9283465B25E1}">
      <dgm:prSet phldrT="[Texto]" custT="1"/>
      <dgm:spPr/>
      <dgm:t>
        <a:bodyPr/>
        <a:lstStyle/>
        <a:p>
          <a:r>
            <a:rPr lang="es-ES" sz="1400" dirty="0"/>
            <a:t>Despliegues de red asistencial en puestos médicos de campaña (apoyo humanitario a ciudadanos bolivianos en Colchane) SSI – IMI  y Carabineros</a:t>
          </a:r>
        </a:p>
      </dgm:t>
    </dgm:pt>
    <dgm:pt modelId="{5003F267-1E51-4911-A533-D5649BFC5594}" type="parTrans" cxnId="{1D6C3134-72E2-46DA-9FDE-020DCE0950B5}">
      <dgm:prSet/>
      <dgm:spPr/>
      <dgm:t>
        <a:bodyPr/>
        <a:lstStyle/>
        <a:p>
          <a:endParaRPr lang="es-CL"/>
        </a:p>
      </dgm:t>
    </dgm:pt>
    <dgm:pt modelId="{CB01491B-D46A-44C5-84FA-FBFB115B46EE}" type="sibTrans" cxnId="{1D6C3134-72E2-46DA-9FDE-020DCE0950B5}">
      <dgm:prSet/>
      <dgm:spPr/>
      <dgm:t>
        <a:bodyPr/>
        <a:lstStyle/>
        <a:p>
          <a:endParaRPr lang="es-CL"/>
        </a:p>
      </dgm:t>
    </dgm:pt>
    <dgm:pt modelId="{53C61983-E7E4-4169-8A83-3A5D1DE317B8}">
      <dgm:prSet phldrT="[Texto]" custT="1"/>
      <dgm:spPr/>
      <dgm:t>
        <a:bodyPr/>
        <a:lstStyle/>
        <a:p>
          <a:r>
            <a:rPr lang="es-ES" sz="1400" dirty="0"/>
            <a:t>Aporte GORE M$ 4.583.778</a:t>
          </a:r>
        </a:p>
      </dgm:t>
    </dgm:pt>
    <dgm:pt modelId="{4DAEDA69-7C49-43ED-8708-64B536FA39B6}" type="parTrans" cxnId="{75612195-BB3C-4F48-B7E0-A64B5069EF47}">
      <dgm:prSet/>
      <dgm:spPr/>
      <dgm:t>
        <a:bodyPr/>
        <a:lstStyle/>
        <a:p>
          <a:endParaRPr lang="es-CL"/>
        </a:p>
      </dgm:t>
    </dgm:pt>
    <dgm:pt modelId="{828E2D7E-2CA3-4E0B-AC7A-A9583C12C5ED}" type="sibTrans" cxnId="{75612195-BB3C-4F48-B7E0-A64B5069EF47}">
      <dgm:prSet/>
      <dgm:spPr/>
      <dgm:t>
        <a:bodyPr/>
        <a:lstStyle/>
        <a:p>
          <a:endParaRPr lang="es-CL"/>
        </a:p>
      </dgm:t>
    </dgm:pt>
    <dgm:pt modelId="{4EA90680-DF9F-4492-A5C4-FC0F96757CFC}">
      <dgm:prSet phldrT="[Texto]" custT="1"/>
      <dgm:spPr/>
      <dgm:t>
        <a:bodyPr/>
        <a:lstStyle/>
        <a:p>
          <a:r>
            <a:rPr lang="es-ES" sz="1400" dirty="0"/>
            <a:t>Apoyo de nivel Central (MINSAL)</a:t>
          </a:r>
        </a:p>
      </dgm:t>
    </dgm:pt>
    <dgm:pt modelId="{B07CE81A-C787-46EE-8EAA-C62E1A56A27D}" type="parTrans" cxnId="{09CA67F7-C9CC-479E-BEAA-C489D1555157}">
      <dgm:prSet/>
      <dgm:spPr/>
      <dgm:t>
        <a:bodyPr/>
        <a:lstStyle/>
        <a:p>
          <a:endParaRPr lang="es-CL"/>
        </a:p>
      </dgm:t>
    </dgm:pt>
    <dgm:pt modelId="{A76529F9-3F6E-431A-9D7A-88C9A5C62983}" type="sibTrans" cxnId="{09CA67F7-C9CC-479E-BEAA-C489D1555157}">
      <dgm:prSet/>
      <dgm:spPr/>
      <dgm:t>
        <a:bodyPr/>
        <a:lstStyle/>
        <a:p>
          <a:endParaRPr lang="es-CL"/>
        </a:p>
      </dgm:t>
    </dgm:pt>
    <dgm:pt modelId="{9EB717F3-AE76-F541-ADF2-A20815B7BB54}" type="pres">
      <dgm:prSet presAssocID="{CA1A3C7E-7A1E-A94B-8EFB-E4665FD11886}" presName="Name0" presStyleCnt="0">
        <dgm:presLayoutVars>
          <dgm:dir/>
          <dgm:animLvl val="lvl"/>
          <dgm:resizeHandles val="exact"/>
        </dgm:presLayoutVars>
      </dgm:prSet>
      <dgm:spPr/>
    </dgm:pt>
    <dgm:pt modelId="{BE2D97B9-F933-9E47-A9CB-6D65D47C74C2}" type="pres">
      <dgm:prSet presAssocID="{60F46A00-71D2-A54C-98DE-7880023D08D5}" presName="linNode" presStyleCnt="0"/>
      <dgm:spPr/>
    </dgm:pt>
    <dgm:pt modelId="{5B7A595E-B00D-4B4A-84E9-4A994BB29484}" type="pres">
      <dgm:prSet presAssocID="{60F46A00-71D2-A54C-98DE-7880023D08D5}" presName="parentText" presStyleLbl="node1" presStyleIdx="0" presStyleCnt="3" custScaleX="74036">
        <dgm:presLayoutVars>
          <dgm:chMax val="1"/>
          <dgm:bulletEnabled val="1"/>
        </dgm:presLayoutVars>
      </dgm:prSet>
      <dgm:spPr/>
    </dgm:pt>
    <dgm:pt modelId="{D407B6D7-C7D6-594D-B7F9-FC2DAD874BB9}" type="pres">
      <dgm:prSet presAssocID="{60F46A00-71D2-A54C-98DE-7880023D08D5}" presName="descendantText" presStyleLbl="alignAccFollowNode1" presStyleIdx="0" presStyleCnt="3">
        <dgm:presLayoutVars>
          <dgm:bulletEnabled val="1"/>
        </dgm:presLayoutVars>
      </dgm:prSet>
      <dgm:spPr/>
    </dgm:pt>
    <dgm:pt modelId="{AA5C5F8A-1E51-DF42-BEAD-7F96D1CD8990}" type="pres">
      <dgm:prSet presAssocID="{FE9D67CB-D289-B749-9664-95E698BD440B}" presName="sp" presStyleCnt="0"/>
      <dgm:spPr/>
    </dgm:pt>
    <dgm:pt modelId="{8310DCC9-0D0F-FA47-B9D0-8B326C4D6630}" type="pres">
      <dgm:prSet presAssocID="{469A1981-2CE4-1743-95F7-2DA80DD803B4}" presName="linNode" presStyleCnt="0"/>
      <dgm:spPr/>
    </dgm:pt>
    <dgm:pt modelId="{8CB855B5-DD6A-074D-A39A-996F87CAD0D2}" type="pres">
      <dgm:prSet presAssocID="{469A1981-2CE4-1743-95F7-2DA80DD803B4}" presName="parentText" presStyleLbl="node1" presStyleIdx="1" presStyleCnt="3" custScaleX="72902">
        <dgm:presLayoutVars>
          <dgm:chMax val="1"/>
          <dgm:bulletEnabled val="1"/>
        </dgm:presLayoutVars>
      </dgm:prSet>
      <dgm:spPr/>
    </dgm:pt>
    <dgm:pt modelId="{75596934-7A88-A945-B808-95D0B3852DBE}" type="pres">
      <dgm:prSet presAssocID="{469A1981-2CE4-1743-95F7-2DA80DD803B4}" presName="descendantText" presStyleLbl="alignAccFollowNode1" presStyleIdx="1" presStyleCnt="3" custScaleY="185695">
        <dgm:presLayoutVars>
          <dgm:bulletEnabled val="1"/>
        </dgm:presLayoutVars>
      </dgm:prSet>
      <dgm:spPr/>
    </dgm:pt>
    <dgm:pt modelId="{39D6693D-A1EE-0A4E-BFBC-F56E7E4CF5F7}" type="pres">
      <dgm:prSet presAssocID="{C5F39FE5-C7B5-C243-8EA3-FA636C90A3DA}" presName="sp" presStyleCnt="0"/>
      <dgm:spPr/>
    </dgm:pt>
    <dgm:pt modelId="{DEBA09FC-E69D-FD4F-8A61-0313E49F0105}" type="pres">
      <dgm:prSet presAssocID="{6AD34207-AB20-914E-9051-2FC5EA0C06F7}" presName="linNode" presStyleCnt="0"/>
      <dgm:spPr/>
    </dgm:pt>
    <dgm:pt modelId="{3E9F862A-83A0-4646-9F2C-21FAEA5CAA72}" type="pres">
      <dgm:prSet presAssocID="{6AD34207-AB20-914E-9051-2FC5EA0C06F7}" presName="parentText" presStyleLbl="node1" presStyleIdx="2" presStyleCnt="3" custScaleX="73469">
        <dgm:presLayoutVars>
          <dgm:chMax val="1"/>
          <dgm:bulletEnabled val="1"/>
        </dgm:presLayoutVars>
      </dgm:prSet>
      <dgm:spPr/>
    </dgm:pt>
    <dgm:pt modelId="{2C90DB9A-304D-DD4B-BEC7-549401FD20A2}" type="pres">
      <dgm:prSet presAssocID="{6AD34207-AB20-914E-9051-2FC5EA0C06F7}" presName="descendantText" presStyleLbl="alignAccFollowNode1" presStyleIdx="2" presStyleCnt="3">
        <dgm:presLayoutVars>
          <dgm:bulletEnabled val="1"/>
        </dgm:presLayoutVars>
      </dgm:prSet>
      <dgm:spPr/>
    </dgm:pt>
  </dgm:ptLst>
  <dgm:cxnLst>
    <dgm:cxn modelId="{C1F78705-3502-6444-AF9C-EE0D17215592}" srcId="{6AD34207-AB20-914E-9051-2FC5EA0C06F7}" destId="{450EBD06-198F-8648-A568-CD9F4D9A8914}" srcOrd="0" destOrd="0" parTransId="{BC869C83-E7B4-8F40-8BC9-51C0A604700B}" sibTransId="{531F252D-7C8F-AD46-8962-DF8493C99A20}"/>
    <dgm:cxn modelId="{988DA709-53FC-BE4D-A9C5-9364278DEAF6}" type="presOf" srcId="{57D8DE02-55A0-AB49-9138-1980CADE31B1}" destId="{2C90DB9A-304D-DD4B-BEC7-549401FD20A2}" srcOrd="0" destOrd="2" presId="urn:microsoft.com/office/officeart/2005/8/layout/vList5"/>
    <dgm:cxn modelId="{1043270A-403E-6744-9F7F-7857BF1655AA}" type="presOf" srcId="{2550EAC9-630A-2949-AD49-BAE14EB20AB9}" destId="{D407B6D7-C7D6-594D-B7F9-FC2DAD874BB9}" srcOrd="0" destOrd="2" presId="urn:microsoft.com/office/officeart/2005/8/layout/vList5"/>
    <dgm:cxn modelId="{9EBB9A14-2BB5-B04B-B287-A36085330783}" srcId="{60F46A00-71D2-A54C-98DE-7880023D08D5}" destId="{6CDC291B-7759-B646-BA63-8CB8989F2E7B}" srcOrd="0" destOrd="0" parTransId="{5A66ED5E-25DC-504A-AC7E-C12EEBC45827}" sibTransId="{1EF641E4-71E0-FE46-90E6-7130196ED3D2}"/>
    <dgm:cxn modelId="{8EBA8117-A276-D647-9646-3AF973FF1296}" srcId="{CA1A3C7E-7A1E-A94B-8EFB-E4665FD11886}" destId="{60F46A00-71D2-A54C-98DE-7880023D08D5}" srcOrd="0" destOrd="0" parTransId="{B920AC72-DB5D-5E4E-A993-2E4E68612756}" sibTransId="{FE9D67CB-D289-B749-9664-95E698BD440B}"/>
    <dgm:cxn modelId="{6BB9F91B-8779-8C4D-BBEA-FCD61743C7FD}" srcId="{60F46A00-71D2-A54C-98DE-7880023D08D5}" destId="{4A1512D3-FE91-DA46-B11F-60A63A2AB4B7}" srcOrd="1" destOrd="0" parTransId="{FF4D22C1-BE6A-4D42-AC69-AB00CE9D9D6E}" sibTransId="{BD2EAEA0-537F-B548-914C-B5CAF7C26AAE}"/>
    <dgm:cxn modelId="{D8534D1F-1E43-3E40-842E-604CDA96A6EE}" type="presOf" srcId="{AF891AD4-C97D-DC4E-BABD-2F013F4835ED}" destId="{75596934-7A88-A945-B808-95D0B3852DBE}" srcOrd="0" destOrd="0" presId="urn:microsoft.com/office/officeart/2005/8/layout/vList5"/>
    <dgm:cxn modelId="{32B07826-1680-7E40-BBA6-37834D4B6ED2}" type="presOf" srcId="{60F46A00-71D2-A54C-98DE-7880023D08D5}" destId="{5B7A595E-B00D-4B4A-84E9-4A994BB29484}" srcOrd="0" destOrd="0" presId="urn:microsoft.com/office/officeart/2005/8/layout/vList5"/>
    <dgm:cxn modelId="{6870B529-ADFD-4F5F-8A83-1CEE3944362B}" srcId="{469A1981-2CE4-1743-95F7-2DA80DD803B4}" destId="{D599A57F-9152-4E52-A58C-8942912449CB}" srcOrd="2" destOrd="0" parTransId="{47F1389E-B6CD-45C6-A354-7AB517780AD0}" sibTransId="{2A9BCA20-D49B-457D-9C2A-002F8241632D}"/>
    <dgm:cxn modelId="{BC14202B-489D-554A-B11D-CF74FE8A64E6}" type="presOf" srcId="{7AB04876-715C-A34C-9607-CF08F6520CA0}" destId="{75596934-7A88-A945-B808-95D0B3852DBE}" srcOrd="0" destOrd="4" presId="urn:microsoft.com/office/officeart/2005/8/layout/vList5"/>
    <dgm:cxn modelId="{3F86F62D-AC25-2C4A-AE50-CBDDF09F8D17}" srcId="{CA1A3C7E-7A1E-A94B-8EFB-E4665FD11886}" destId="{469A1981-2CE4-1743-95F7-2DA80DD803B4}" srcOrd="1" destOrd="0" parTransId="{78C639B8-7D6B-DC4F-BE97-37BC61046AB4}" sibTransId="{C5F39FE5-C7B5-C243-8EA3-FA636C90A3DA}"/>
    <dgm:cxn modelId="{1D6C3134-72E2-46DA-9FDE-020DCE0950B5}" srcId="{469A1981-2CE4-1743-95F7-2DA80DD803B4}" destId="{2C2B9F1A-CDAC-4706-9901-9283465B25E1}" srcOrd="3" destOrd="0" parTransId="{5003F267-1E51-4911-A533-D5649BFC5594}" sibTransId="{CB01491B-D46A-44C5-84FA-FBFB115B46EE}"/>
    <dgm:cxn modelId="{693F273B-D9B8-E544-8ACD-00F1E234284B}" srcId="{60F46A00-71D2-A54C-98DE-7880023D08D5}" destId="{249C7846-2F4A-7643-BB70-F10E90E10840}" srcOrd="3" destOrd="0" parTransId="{91F70F8A-AB41-EB48-A0A0-DA4B49BF7C30}" sibTransId="{2BEB3E4B-EEC9-1748-9521-34CF6E6444F3}"/>
    <dgm:cxn modelId="{115ABC3E-F5D9-6C46-9F23-8DC4D5FC6BA2}" srcId="{469A1981-2CE4-1743-95F7-2DA80DD803B4}" destId="{AF891AD4-C97D-DC4E-BABD-2F013F4835ED}" srcOrd="0" destOrd="0" parTransId="{F8B803D5-B5A3-CF4C-BD54-9012A31C5590}" sibTransId="{D2C22A8B-DEBA-6E41-80DB-6F60967CC393}"/>
    <dgm:cxn modelId="{02359843-ACB1-DA43-8170-5BD3ED4FBBA0}" type="presOf" srcId="{249C7846-2F4A-7643-BB70-F10E90E10840}" destId="{D407B6D7-C7D6-594D-B7F9-FC2DAD874BB9}" srcOrd="0" destOrd="3" presId="urn:microsoft.com/office/officeart/2005/8/layout/vList5"/>
    <dgm:cxn modelId="{ED384949-5D4C-45B5-B860-112239FA6A74}" type="presOf" srcId="{53C61983-E7E4-4169-8A83-3A5D1DE317B8}" destId="{75596934-7A88-A945-B808-95D0B3852DBE}" srcOrd="0" destOrd="5" presId="urn:microsoft.com/office/officeart/2005/8/layout/vList5"/>
    <dgm:cxn modelId="{57AE4A69-658B-1946-B9AF-D15356C583E7}" type="presOf" srcId="{469A1981-2CE4-1743-95F7-2DA80DD803B4}" destId="{8CB855B5-DD6A-074D-A39A-996F87CAD0D2}" srcOrd="0" destOrd="0" presId="urn:microsoft.com/office/officeart/2005/8/layout/vList5"/>
    <dgm:cxn modelId="{9C568672-4E6F-9F45-BDC8-7623902D9D7D}" srcId="{469A1981-2CE4-1743-95F7-2DA80DD803B4}" destId="{7AB04876-715C-A34C-9607-CF08F6520CA0}" srcOrd="4" destOrd="0" parTransId="{D303E435-8858-EE49-8DD3-322AA7EB269D}" sibTransId="{B8C4ADEF-1343-3C45-B700-B8CC354621D6}"/>
    <dgm:cxn modelId="{06463954-7B36-F747-83F6-240B82FBBC5B}" srcId="{CA1A3C7E-7A1E-A94B-8EFB-E4665FD11886}" destId="{6AD34207-AB20-914E-9051-2FC5EA0C06F7}" srcOrd="2" destOrd="0" parTransId="{9C3D668C-E9A9-9C48-A758-1B200A696A32}" sibTransId="{B220EAA4-95EE-8949-963A-F7BCBF021FAC}"/>
    <dgm:cxn modelId="{E643DF55-8639-0048-B1E6-687A8B13D781}" type="presOf" srcId="{450EBD06-198F-8648-A568-CD9F4D9A8914}" destId="{2C90DB9A-304D-DD4B-BEC7-549401FD20A2}" srcOrd="0" destOrd="0" presId="urn:microsoft.com/office/officeart/2005/8/layout/vList5"/>
    <dgm:cxn modelId="{2EE1E35A-543B-5D43-B900-1185D75B273A}" type="presOf" srcId="{E5318A7E-79CB-A64B-8BFE-932B5766EB22}" destId="{2C90DB9A-304D-DD4B-BEC7-549401FD20A2}" srcOrd="0" destOrd="1" presId="urn:microsoft.com/office/officeart/2005/8/layout/vList5"/>
    <dgm:cxn modelId="{5B8AD97D-A617-9C4B-A484-5DFA762C8ACC}" type="presOf" srcId="{6CDC291B-7759-B646-BA63-8CB8989F2E7B}" destId="{D407B6D7-C7D6-594D-B7F9-FC2DAD874BB9}" srcOrd="0" destOrd="0" presId="urn:microsoft.com/office/officeart/2005/8/layout/vList5"/>
    <dgm:cxn modelId="{494F318B-9B8D-4A1D-8A3C-89192E11AD8F}" type="presOf" srcId="{2C2B9F1A-CDAC-4706-9901-9283465B25E1}" destId="{75596934-7A88-A945-B808-95D0B3852DBE}" srcOrd="0" destOrd="3" presId="urn:microsoft.com/office/officeart/2005/8/layout/vList5"/>
    <dgm:cxn modelId="{75612195-BB3C-4F48-B7E0-A64B5069EF47}" srcId="{469A1981-2CE4-1743-95F7-2DA80DD803B4}" destId="{53C61983-E7E4-4169-8A83-3A5D1DE317B8}" srcOrd="5" destOrd="0" parTransId="{4DAEDA69-7C49-43ED-8708-64B536FA39B6}" sibTransId="{828E2D7E-2CA3-4E0B-AC7A-A9583C12C5ED}"/>
    <dgm:cxn modelId="{F96A1B9A-4ED4-44AF-9AC9-9E51D89EA22A}" type="presOf" srcId="{4EA90680-DF9F-4492-A5C4-FC0F96757CFC}" destId="{75596934-7A88-A945-B808-95D0B3852DBE}" srcOrd="0" destOrd="1" presId="urn:microsoft.com/office/officeart/2005/8/layout/vList5"/>
    <dgm:cxn modelId="{9C96EEA8-0124-8447-A053-6AAE7DFEA4D7}" type="presOf" srcId="{6AD34207-AB20-914E-9051-2FC5EA0C06F7}" destId="{3E9F862A-83A0-4646-9F2C-21FAEA5CAA72}" srcOrd="0" destOrd="0" presId="urn:microsoft.com/office/officeart/2005/8/layout/vList5"/>
    <dgm:cxn modelId="{6D466EB0-9996-C74C-905D-C004EBEC650F}" srcId="{60F46A00-71D2-A54C-98DE-7880023D08D5}" destId="{2550EAC9-630A-2949-AD49-BAE14EB20AB9}" srcOrd="2" destOrd="0" parTransId="{E5295776-B9F9-9741-8675-D56ED5ABED10}" sibTransId="{1220D950-4786-5D42-ADB6-673674FCA21E}"/>
    <dgm:cxn modelId="{86F50DB3-B185-D34E-A182-F459546A7374}" type="presOf" srcId="{4A1512D3-FE91-DA46-B11F-60A63A2AB4B7}" destId="{D407B6D7-C7D6-594D-B7F9-FC2DAD874BB9}" srcOrd="0" destOrd="1" presId="urn:microsoft.com/office/officeart/2005/8/layout/vList5"/>
    <dgm:cxn modelId="{771C53C4-EA2F-42FC-B19B-3A10BED4332B}" type="presOf" srcId="{D599A57F-9152-4E52-A58C-8942912449CB}" destId="{75596934-7A88-A945-B808-95D0B3852DBE}" srcOrd="0" destOrd="2" presId="urn:microsoft.com/office/officeart/2005/8/layout/vList5"/>
    <dgm:cxn modelId="{80E1C7C7-DCC6-F84C-B045-9E02303409B1}" srcId="{6AD34207-AB20-914E-9051-2FC5EA0C06F7}" destId="{57D8DE02-55A0-AB49-9138-1980CADE31B1}" srcOrd="2" destOrd="0" parTransId="{385EA444-E530-DB48-B429-B1E465129F0D}" sibTransId="{9921EA7F-F7E7-3A49-8D61-CA55FCE4DF88}"/>
    <dgm:cxn modelId="{658F6CDC-3719-0E42-B5B0-7A981D7B2735}" srcId="{6AD34207-AB20-914E-9051-2FC5EA0C06F7}" destId="{E5318A7E-79CB-A64B-8BFE-932B5766EB22}" srcOrd="1" destOrd="0" parTransId="{07B4AF34-6B36-E34E-A9A1-8AD428848ECC}" sibTransId="{D8BCE994-A104-AE46-8428-945928F80615}"/>
    <dgm:cxn modelId="{E75176E0-0463-4743-8E7D-6A9979B4A8C1}" type="presOf" srcId="{CA1A3C7E-7A1E-A94B-8EFB-E4665FD11886}" destId="{9EB717F3-AE76-F541-ADF2-A20815B7BB54}" srcOrd="0" destOrd="0" presId="urn:microsoft.com/office/officeart/2005/8/layout/vList5"/>
    <dgm:cxn modelId="{09CA67F7-C9CC-479E-BEAA-C489D1555157}" srcId="{469A1981-2CE4-1743-95F7-2DA80DD803B4}" destId="{4EA90680-DF9F-4492-A5C4-FC0F96757CFC}" srcOrd="1" destOrd="0" parTransId="{B07CE81A-C787-46EE-8EAA-C62E1A56A27D}" sibTransId="{A76529F9-3F6E-431A-9D7A-88C9A5C62983}"/>
    <dgm:cxn modelId="{BA969C7A-B632-724D-AC8F-CE7516622434}" type="presParOf" srcId="{9EB717F3-AE76-F541-ADF2-A20815B7BB54}" destId="{BE2D97B9-F933-9E47-A9CB-6D65D47C74C2}" srcOrd="0" destOrd="0" presId="urn:microsoft.com/office/officeart/2005/8/layout/vList5"/>
    <dgm:cxn modelId="{E0C8A11F-FB92-7F47-99F2-96D47F981FE8}" type="presParOf" srcId="{BE2D97B9-F933-9E47-A9CB-6D65D47C74C2}" destId="{5B7A595E-B00D-4B4A-84E9-4A994BB29484}" srcOrd="0" destOrd="0" presId="urn:microsoft.com/office/officeart/2005/8/layout/vList5"/>
    <dgm:cxn modelId="{DABAEC89-7D6D-C643-BA00-AC2FE0AFA873}" type="presParOf" srcId="{BE2D97B9-F933-9E47-A9CB-6D65D47C74C2}" destId="{D407B6D7-C7D6-594D-B7F9-FC2DAD874BB9}" srcOrd="1" destOrd="0" presId="urn:microsoft.com/office/officeart/2005/8/layout/vList5"/>
    <dgm:cxn modelId="{9C59DFF3-E7E7-E94A-924C-317543C9333F}" type="presParOf" srcId="{9EB717F3-AE76-F541-ADF2-A20815B7BB54}" destId="{AA5C5F8A-1E51-DF42-BEAD-7F96D1CD8990}" srcOrd="1" destOrd="0" presId="urn:microsoft.com/office/officeart/2005/8/layout/vList5"/>
    <dgm:cxn modelId="{C20628FC-EDC3-6B47-8059-A8A4FFAA7884}" type="presParOf" srcId="{9EB717F3-AE76-F541-ADF2-A20815B7BB54}" destId="{8310DCC9-0D0F-FA47-B9D0-8B326C4D6630}" srcOrd="2" destOrd="0" presId="urn:microsoft.com/office/officeart/2005/8/layout/vList5"/>
    <dgm:cxn modelId="{482E5134-A4D7-1E49-B2BF-D047E1F5108D}" type="presParOf" srcId="{8310DCC9-0D0F-FA47-B9D0-8B326C4D6630}" destId="{8CB855B5-DD6A-074D-A39A-996F87CAD0D2}" srcOrd="0" destOrd="0" presId="urn:microsoft.com/office/officeart/2005/8/layout/vList5"/>
    <dgm:cxn modelId="{A28BCCCC-A383-2F4A-9DF2-5893E4136A28}" type="presParOf" srcId="{8310DCC9-0D0F-FA47-B9D0-8B326C4D6630}" destId="{75596934-7A88-A945-B808-95D0B3852DBE}" srcOrd="1" destOrd="0" presId="urn:microsoft.com/office/officeart/2005/8/layout/vList5"/>
    <dgm:cxn modelId="{A320F3AA-27FB-C742-A57E-1971AA89B3EC}" type="presParOf" srcId="{9EB717F3-AE76-F541-ADF2-A20815B7BB54}" destId="{39D6693D-A1EE-0A4E-BFBC-F56E7E4CF5F7}" srcOrd="3" destOrd="0" presId="urn:microsoft.com/office/officeart/2005/8/layout/vList5"/>
    <dgm:cxn modelId="{6107FDB5-677A-0B4F-A981-64415D083272}" type="presParOf" srcId="{9EB717F3-AE76-F541-ADF2-A20815B7BB54}" destId="{DEBA09FC-E69D-FD4F-8A61-0313E49F0105}" srcOrd="4" destOrd="0" presId="urn:microsoft.com/office/officeart/2005/8/layout/vList5"/>
    <dgm:cxn modelId="{2D1F0132-7BDD-B94C-B60E-51B5585330D0}" type="presParOf" srcId="{DEBA09FC-E69D-FD4F-8A61-0313E49F0105}" destId="{3E9F862A-83A0-4646-9F2C-21FAEA5CAA72}" srcOrd="0" destOrd="0" presId="urn:microsoft.com/office/officeart/2005/8/layout/vList5"/>
    <dgm:cxn modelId="{3654662F-BAAB-7949-B47B-0C95173492C9}" type="presParOf" srcId="{DEBA09FC-E69D-FD4F-8A61-0313E49F0105}" destId="{2C90DB9A-304D-DD4B-BEC7-549401FD20A2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9A731024-317E-4CF9-8AE4-E338384351F6}" type="doc">
      <dgm:prSet loTypeId="urn:microsoft.com/office/officeart/2005/8/layout/default#1" loCatId="list" qsTypeId="urn:microsoft.com/office/officeart/2005/8/quickstyle/simple1" qsCatId="simple" csTypeId="urn:microsoft.com/office/officeart/2005/8/colors/colorful1#1" csCatId="colorful" phldr="1"/>
      <dgm:spPr/>
      <dgm:t>
        <a:bodyPr/>
        <a:lstStyle/>
        <a:p>
          <a:endParaRPr lang="es-CL"/>
        </a:p>
      </dgm:t>
    </dgm:pt>
    <dgm:pt modelId="{56CF02F0-6768-4020-966D-B0FC57EF6A08}">
      <dgm:prSet phldrT="[Texto]"/>
      <dgm:spPr/>
      <dgm:t>
        <a:bodyPr/>
        <a:lstStyle/>
        <a:p>
          <a:r>
            <a:rPr lang="es-CL" dirty="0"/>
            <a:t>68.557 medicamentos dispensados en domicilio</a:t>
          </a:r>
        </a:p>
      </dgm:t>
    </dgm:pt>
    <dgm:pt modelId="{F84BF96F-2029-420B-B337-8D13A9C4CAAE}" type="parTrans" cxnId="{A429F1D0-D86A-4517-A002-CB4F65BAF62B}">
      <dgm:prSet/>
      <dgm:spPr/>
      <dgm:t>
        <a:bodyPr/>
        <a:lstStyle/>
        <a:p>
          <a:endParaRPr lang="es-CL"/>
        </a:p>
      </dgm:t>
    </dgm:pt>
    <dgm:pt modelId="{4B2CF613-4C30-44F1-B37A-8F407D22C18E}" type="sibTrans" cxnId="{A429F1D0-D86A-4517-A002-CB4F65BAF62B}">
      <dgm:prSet/>
      <dgm:spPr/>
      <dgm:t>
        <a:bodyPr/>
        <a:lstStyle/>
        <a:p>
          <a:endParaRPr lang="es-CL"/>
        </a:p>
      </dgm:t>
    </dgm:pt>
    <dgm:pt modelId="{086258FE-5A5A-4D58-A866-A58CDAC93428}">
      <dgm:prSet phldrT="[Texto]"/>
      <dgm:spPr/>
      <dgm:t>
        <a:bodyPr/>
        <a:lstStyle/>
        <a:p>
          <a:r>
            <a:rPr lang="es-CL" dirty="0"/>
            <a:t>Implementación de plataformas telefónicas para consulta de recetas</a:t>
          </a:r>
        </a:p>
      </dgm:t>
    </dgm:pt>
    <dgm:pt modelId="{A85086EF-7C7B-4F8F-AAAD-AF37BB04E84B}" type="parTrans" cxnId="{32E56D24-3EBA-437D-9522-F08142A55360}">
      <dgm:prSet/>
      <dgm:spPr/>
      <dgm:t>
        <a:bodyPr/>
        <a:lstStyle/>
        <a:p>
          <a:endParaRPr lang="es-CL"/>
        </a:p>
      </dgm:t>
    </dgm:pt>
    <dgm:pt modelId="{6E350B04-930D-42FF-AC95-C8C6A47E36CA}" type="sibTrans" cxnId="{32E56D24-3EBA-437D-9522-F08142A55360}">
      <dgm:prSet/>
      <dgm:spPr/>
      <dgm:t>
        <a:bodyPr/>
        <a:lstStyle/>
        <a:p>
          <a:endParaRPr lang="es-CL"/>
        </a:p>
      </dgm:t>
    </dgm:pt>
    <dgm:pt modelId="{B2FCDD7A-96EB-438D-87E8-2D2BC7BF5FA2}">
      <dgm:prSet phldrT="[Texto]"/>
      <dgm:spPr/>
      <dgm:t>
        <a:bodyPr/>
        <a:lstStyle/>
        <a:p>
          <a:r>
            <a:rPr lang="es-CL" dirty="0"/>
            <a:t>Talleres educativos de farmacia por redes sociales</a:t>
          </a:r>
        </a:p>
      </dgm:t>
    </dgm:pt>
    <dgm:pt modelId="{5C0E509E-25FE-469D-9B52-1937FF2C7F3D}" type="parTrans" cxnId="{6362AB26-BA40-48F2-9050-88F52B97C9B6}">
      <dgm:prSet/>
      <dgm:spPr/>
      <dgm:t>
        <a:bodyPr/>
        <a:lstStyle/>
        <a:p>
          <a:endParaRPr lang="es-CL"/>
        </a:p>
      </dgm:t>
    </dgm:pt>
    <dgm:pt modelId="{C6AC93BE-42A0-4E79-BAC9-D715A4921DC8}" type="sibTrans" cxnId="{6362AB26-BA40-48F2-9050-88F52B97C9B6}">
      <dgm:prSet/>
      <dgm:spPr/>
      <dgm:t>
        <a:bodyPr/>
        <a:lstStyle/>
        <a:p>
          <a:endParaRPr lang="es-CL"/>
        </a:p>
      </dgm:t>
    </dgm:pt>
    <dgm:pt modelId="{2411DD2A-0F8B-4739-809F-F915BAFAD023}">
      <dgm:prSet/>
      <dgm:spPr/>
      <dgm:t>
        <a:bodyPr/>
        <a:lstStyle/>
        <a:p>
          <a:r>
            <a:rPr lang="es-CL" dirty="0"/>
            <a:t>1895 tratamientos de Salud Mental dispensados a domicilio</a:t>
          </a:r>
        </a:p>
      </dgm:t>
    </dgm:pt>
    <dgm:pt modelId="{BF373E10-906F-4883-BA74-DE57028D5350}" type="parTrans" cxnId="{5BF2F461-0434-4AA0-874F-34D4387F5B4B}">
      <dgm:prSet/>
      <dgm:spPr/>
      <dgm:t>
        <a:bodyPr/>
        <a:lstStyle/>
        <a:p>
          <a:endParaRPr lang="es-CL"/>
        </a:p>
      </dgm:t>
    </dgm:pt>
    <dgm:pt modelId="{6A046F7B-1C22-4D63-B1FF-10AE3E6FF4D4}" type="sibTrans" cxnId="{5BF2F461-0434-4AA0-874F-34D4387F5B4B}">
      <dgm:prSet/>
      <dgm:spPr/>
      <dgm:t>
        <a:bodyPr/>
        <a:lstStyle/>
        <a:p>
          <a:endParaRPr lang="es-CL"/>
        </a:p>
      </dgm:t>
    </dgm:pt>
    <dgm:pt modelId="{8BFB5284-1A48-4A57-8D77-B2768141A2EF}" type="pres">
      <dgm:prSet presAssocID="{9A731024-317E-4CF9-8AE4-E338384351F6}" presName="diagram" presStyleCnt="0">
        <dgm:presLayoutVars>
          <dgm:dir/>
          <dgm:resizeHandles val="exact"/>
        </dgm:presLayoutVars>
      </dgm:prSet>
      <dgm:spPr/>
    </dgm:pt>
    <dgm:pt modelId="{708401ED-04FD-48A4-AAF8-E3D8BD0C651B}" type="pres">
      <dgm:prSet presAssocID="{56CF02F0-6768-4020-966D-B0FC57EF6A08}" presName="node" presStyleLbl="node1" presStyleIdx="0" presStyleCnt="4">
        <dgm:presLayoutVars>
          <dgm:bulletEnabled val="1"/>
        </dgm:presLayoutVars>
      </dgm:prSet>
      <dgm:spPr/>
    </dgm:pt>
    <dgm:pt modelId="{FC3D5AEE-B5B0-4295-8FEC-B41442B98D13}" type="pres">
      <dgm:prSet presAssocID="{4B2CF613-4C30-44F1-B37A-8F407D22C18E}" presName="sibTrans" presStyleCnt="0"/>
      <dgm:spPr/>
    </dgm:pt>
    <dgm:pt modelId="{1A098F5D-0B39-4355-8C65-E440BC4575FD}" type="pres">
      <dgm:prSet presAssocID="{2411DD2A-0F8B-4739-809F-F915BAFAD023}" presName="node" presStyleLbl="node1" presStyleIdx="1" presStyleCnt="4">
        <dgm:presLayoutVars>
          <dgm:bulletEnabled val="1"/>
        </dgm:presLayoutVars>
      </dgm:prSet>
      <dgm:spPr/>
    </dgm:pt>
    <dgm:pt modelId="{B1855181-79E8-419F-95C1-61A2E4421BF9}" type="pres">
      <dgm:prSet presAssocID="{6A046F7B-1C22-4D63-B1FF-10AE3E6FF4D4}" presName="sibTrans" presStyleCnt="0"/>
      <dgm:spPr/>
    </dgm:pt>
    <dgm:pt modelId="{760907A3-717F-4E47-AFEF-D764646B91B3}" type="pres">
      <dgm:prSet presAssocID="{086258FE-5A5A-4D58-A866-A58CDAC93428}" presName="node" presStyleLbl="node1" presStyleIdx="2" presStyleCnt="4">
        <dgm:presLayoutVars>
          <dgm:bulletEnabled val="1"/>
        </dgm:presLayoutVars>
      </dgm:prSet>
      <dgm:spPr/>
    </dgm:pt>
    <dgm:pt modelId="{20017443-4157-4C59-A95E-759F071AE42E}" type="pres">
      <dgm:prSet presAssocID="{6E350B04-930D-42FF-AC95-C8C6A47E36CA}" presName="sibTrans" presStyleCnt="0"/>
      <dgm:spPr/>
    </dgm:pt>
    <dgm:pt modelId="{DCA0B356-FC9A-44D0-8CF7-8B38AA523AEF}" type="pres">
      <dgm:prSet presAssocID="{B2FCDD7A-96EB-438D-87E8-2D2BC7BF5FA2}" presName="node" presStyleLbl="node1" presStyleIdx="3" presStyleCnt="4">
        <dgm:presLayoutVars>
          <dgm:bulletEnabled val="1"/>
        </dgm:presLayoutVars>
      </dgm:prSet>
      <dgm:spPr/>
    </dgm:pt>
  </dgm:ptLst>
  <dgm:cxnLst>
    <dgm:cxn modelId="{32E56D24-3EBA-437D-9522-F08142A55360}" srcId="{9A731024-317E-4CF9-8AE4-E338384351F6}" destId="{086258FE-5A5A-4D58-A866-A58CDAC93428}" srcOrd="2" destOrd="0" parTransId="{A85086EF-7C7B-4F8F-AAAD-AF37BB04E84B}" sibTransId="{6E350B04-930D-42FF-AC95-C8C6A47E36CA}"/>
    <dgm:cxn modelId="{6362AB26-BA40-48F2-9050-88F52B97C9B6}" srcId="{9A731024-317E-4CF9-8AE4-E338384351F6}" destId="{B2FCDD7A-96EB-438D-87E8-2D2BC7BF5FA2}" srcOrd="3" destOrd="0" parTransId="{5C0E509E-25FE-469D-9B52-1937FF2C7F3D}" sibTransId="{C6AC93BE-42A0-4E79-BAC9-D715A4921DC8}"/>
    <dgm:cxn modelId="{F8A9932B-E4FB-944C-B11D-38A119789D5B}" type="presOf" srcId="{2411DD2A-0F8B-4739-809F-F915BAFAD023}" destId="{1A098F5D-0B39-4355-8C65-E440BC4575FD}" srcOrd="0" destOrd="0" presId="urn:microsoft.com/office/officeart/2005/8/layout/default#1"/>
    <dgm:cxn modelId="{5BF2F461-0434-4AA0-874F-34D4387F5B4B}" srcId="{9A731024-317E-4CF9-8AE4-E338384351F6}" destId="{2411DD2A-0F8B-4739-809F-F915BAFAD023}" srcOrd="1" destOrd="0" parTransId="{BF373E10-906F-4883-BA74-DE57028D5350}" sibTransId="{6A046F7B-1C22-4D63-B1FF-10AE3E6FF4D4}"/>
    <dgm:cxn modelId="{FDE3F889-DD40-C444-BACA-11C3F7C6C224}" type="presOf" srcId="{086258FE-5A5A-4D58-A866-A58CDAC93428}" destId="{760907A3-717F-4E47-AFEF-D764646B91B3}" srcOrd="0" destOrd="0" presId="urn:microsoft.com/office/officeart/2005/8/layout/default#1"/>
    <dgm:cxn modelId="{785E0EA7-6AD8-1446-8CC1-80EBB3F51E5F}" type="presOf" srcId="{56CF02F0-6768-4020-966D-B0FC57EF6A08}" destId="{708401ED-04FD-48A4-AAF8-E3D8BD0C651B}" srcOrd="0" destOrd="0" presId="urn:microsoft.com/office/officeart/2005/8/layout/default#1"/>
    <dgm:cxn modelId="{A429F1D0-D86A-4517-A002-CB4F65BAF62B}" srcId="{9A731024-317E-4CF9-8AE4-E338384351F6}" destId="{56CF02F0-6768-4020-966D-B0FC57EF6A08}" srcOrd="0" destOrd="0" parTransId="{F84BF96F-2029-420B-B337-8D13A9C4CAAE}" sibTransId="{4B2CF613-4C30-44F1-B37A-8F407D22C18E}"/>
    <dgm:cxn modelId="{2DF045D2-2142-BC41-A10F-F8B193FB8A41}" type="presOf" srcId="{9A731024-317E-4CF9-8AE4-E338384351F6}" destId="{8BFB5284-1A48-4A57-8D77-B2768141A2EF}" srcOrd="0" destOrd="0" presId="urn:microsoft.com/office/officeart/2005/8/layout/default#1"/>
    <dgm:cxn modelId="{A6A542FB-ACDD-7E4D-BBF0-BE804BFAF69D}" type="presOf" srcId="{B2FCDD7A-96EB-438D-87E8-2D2BC7BF5FA2}" destId="{DCA0B356-FC9A-44D0-8CF7-8B38AA523AEF}" srcOrd="0" destOrd="0" presId="urn:microsoft.com/office/officeart/2005/8/layout/default#1"/>
    <dgm:cxn modelId="{D0F3930F-D723-9644-A650-B6F0A47CCC83}" type="presParOf" srcId="{8BFB5284-1A48-4A57-8D77-B2768141A2EF}" destId="{708401ED-04FD-48A4-AAF8-E3D8BD0C651B}" srcOrd="0" destOrd="0" presId="urn:microsoft.com/office/officeart/2005/8/layout/default#1"/>
    <dgm:cxn modelId="{F5775912-8F77-314D-866E-C97B20E4480C}" type="presParOf" srcId="{8BFB5284-1A48-4A57-8D77-B2768141A2EF}" destId="{FC3D5AEE-B5B0-4295-8FEC-B41442B98D13}" srcOrd="1" destOrd="0" presId="urn:microsoft.com/office/officeart/2005/8/layout/default#1"/>
    <dgm:cxn modelId="{965F39E7-CC09-E549-A770-10EA725B5791}" type="presParOf" srcId="{8BFB5284-1A48-4A57-8D77-B2768141A2EF}" destId="{1A098F5D-0B39-4355-8C65-E440BC4575FD}" srcOrd="2" destOrd="0" presId="urn:microsoft.com/office/officeart/2005/8/layout/default#1"/>
    <dgm:cxn modelId="{72688245-0C6D-D64E-973B-EA01D49D2544}" type="presParOf" srcId="{8BFB5284-1A48-4A57-8D77-B2768141A2EF}" destId="{B1855181-79E8-419F-95C1-61A2E4421BF9}" srcOrd="3" destOrd="0" presId="urn:microsoft.com/office/officeart/2005/8/layout/default#1"/>
    <dgm:cxn modelId="{CFE8D57D-B4C0-834C-82EA-008EDBB2F550}" type="presParOf" srcId="{8BFB5284-1A48-4A57-8D77-B2768141A2EF}" destId="{760907A3-717F-4E47-AFEF-D764646B91B3}" srcOrd="4" destOrd="0" presId="urn:microsoft.com/office/officeart/2005/8/layout/default#1"/>
    <dgm:cxn modelId="{B47D544E-F14C-334F-AD3F-2CFB78AB7865}" type="presParOf" srcId="{8BFB5284-1A48-4A57-8D77-B2768141A2EF}" destId="{20017443-4157-4C59-A95E-759F071AE42E}" srcOrd="5" destOrd="0" presId="urn:microsoft.com/office/officeart/2005/8/layout/default#1"/>
    <dgm:cxn modelId="{6D0D2596-280D-0B44-A68F-034181C48F24}" type="presParOf" srcId="{8BFB5284-1A48-4A57-8D77-B2768141A2EF}" destId="{DCA0B356-FC9A-44D0-8CF7-8B38AA523AEF}" srcOrd="6" destOrd="0" presId="urn:microsoft.com/office/officeart/2005/8/layout/default#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407B6D7-C7D6-594D-B7F9-FC2DAD874BB9}">
      <dsp:nvSpPr>
        <dsp:cNvPr id="0" name=""/>
        <dsp:cNvSpPr/>
      </dsp:nvSpPr>
      <dsp:spPr>
        <a:xfrm rot="5400000">
          <a:off x="4787106" y="-1831060"/>
          <a:ext cx="1076854" cy="5012266"/>
        </a:xfrm>
        <a:prstGeom prst="round2SameRect">
          <a:avLst/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28575" rIns="57150" bIns="28575" numCol="1" spcCol="1270" anchor="ctr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1500" kern="1200" dirty="0"/>
            <a:t>Establecimiento con exclusividad de Atención Respiratoria ( Alto Hospicio, Pica, Colchane, Camiña)</a:t>
          </a: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1500" kern="1200" dirty="0"/>
            <a:t>100 % de implementación</a:t>
          </a:r>
        </a:p>
      </dsp:txBody>
      <dsp:txXfrm rot="-5400000">
        <a:off x="2819400" y="189214"/>
        <a:ext cx="4959698" cy="971718"/>
      </dsp:txXfrm>
    </dsp:sp>
    <dsp:sp modelId="{5B7A595E-B00D-4B4A-84E9-4A994BB29484}">
      <dsp:nvSpPr>
        <dsp:cNvPr id="0" name=""/>
        <dsp:cNvSpPr/>
      </dsp:nvSpPr>
      <dsp:spPr>
        <a:xfrm>
          <a:off x="0" y="2039"/>
          <a:ext cx="2819400" cy="1346067"/>
        </a:xfrm>
        <a:prstGeom prst="roundRect">
          <a:avLst/>
        </a:prstGeom>
        <a:solidFill>
          <a:schemeClr val="accent2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3820" tIns="41910" rIns="83820" bIns="4191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200" kern="1200" dirty="0"/>
            <a:t>Estrategia CEAR</a:t>
          </a:r>
        </a:p>
      </dsp:txBody>
      <dsp:txXfrm>
        <a:off x="65710" y="67749"/>
        <a:ext cx="2687980" cy="1214647"/>
      </dsp:txXfrm>
    </dsp:sp>
    <dsp:sp modelId="{75596934-7A88-A945-B808-95D0B3852DBE}">
      <dsp:nvSpPr>
        <dsp:cNvPr id="0" name=""/>
        <dsp:cNvSpPr/>
      </dsp:nvSpPr>
      <dsp:spPr>
        <a:xfrm rot="5400000">
          <a:off x="4787106" y="-417688"/>
          <a:ext cx="1076854" cy="5012266"/>
        </a:xfrm>
        <a:prstGeom prst="round2SameRect">
          <a:avLst/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28575" rIns="57150" bIns="28575" numCol="1" spcCol="1270" anchor="ctr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1500" kern="1200" dirty="0"/>
            <a:t>Descongestionar los Centros de Salud y apoyo de la Red de APS  </a:t>
          </a: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1500" kern="1200" dirty="0"/>
            <a:t>100% de Implementación </a:t>
          </a: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1500" kern="1200" dirty="0"/>
            <a:t>M$480.000</a:t>
          </a:r>
        </a:p>
      </dsp:txBody>
      <dsp:txXfrm rot="-5400000">
        <a:off x="2819400" y="1602586"/>
        <a:ext cx="4959698" cy="971718"/>
      </dsp:txXfrm>
    </dsp:sp>
    <dsp:sp modelId="{8CB855B5-DD6A-074D-A39A-996F87CAD0D2}">
      <dsp:nvSpPr>
        <dsp:cNvPr id="0" name=""/>
        <dsp:cNvSpPr/>
      </dsp:nvSpPr>
      <dsp:spPr>
        <a:xfrm>
          <a:off x="0" y="1415410"/>
          <a:ext cx="2819400" cy="1346067"/>
        </a:xfrm>
        <a:prstGeom prst="roundRect">
          <a:avLst/>
        </a:prstGeom>
        <a:solidFill>
          <a:schemeClr val="accent2">
            <a:alpha val="90000"/>
            <a:hueOff val="0"/>
            <a:satOff val="0"/>
            <a:lumOff val="0"/>
            <a:alphaOff val="-20000"/>
          </a:schemeClr>
        </a:soli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3820" tIns="41910" rIns="83820" bIns="4191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200" kern="1200" dirty="0"/>
            <a:t>Atención Domiciliaria y Reforzamiento de RRHH</a:t>
          </a:r>
        </a:p>
      </dsp:txBody>
      <dsp:txXfrm>
        <a:off x="65710" y="1481120"/>
        <a:ext cx="2687980" cy="1214647"/>
      </dsp:txXfrm>
    </dsp:sp>
    <dsp:sp modelId="{2C90DB9A-304D-DD4B-BEC7-549401FD20A2}">
      <dsp:nvSpPr>
        <dsp:cNvPr id="0" name=""/>
        <dsp:cNvSpPr/>
      </dsp:nvSpPr>
      <dsp:spPr>
        <a:xfrm rot="5400000">
          <a:off x="4787106" y="995682"/>
          <a:ext cx="1076854" cy="5012266"/>
        </a:xfrm>
        <a:prstGeom prst="round2SameRect">
          <a:avLst/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28575" rIns="57150" bIns="28575" numCol="1" spcCol="1270" anchor="ctr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1500" kern="1200" dirty="0"/>
            <a:t>Atención Presencial Priorizada, Atención integral de gestantes, entrega domicilio de medicamentos y alimentos a mayores de 80 años, Control niño Sano  - Vacunas, Urgencias Odontológicas, Control Crónico, Visitas Domiciliarias </a:t>
          </a:r>
        </a:p>
      </dsp:txBody>
      <dsp:txXfrm rot="-5400000">
        <a:off x="2819400" y="3015956"/>
        <a:ext cx="4959698" cy="971718"/>
      </dsp:txXfrm>
    </dsp:sp>
    <dsp:sp modelId="{3E9F862A-83A0-4646-9F2C-21FAEA5CAA72}">
      <dsp:nvSpPr>
        <dsp:cNvPr id="0" name=""/>
        <dsp:cNvSpPr/>
      </dsp:nvSpPr>
      <dsp:spPr>
        <a:xfrm>
          <a:off x="0" y="2828781"/>
          <a:ext cx="2819400" cy="1346067"/>
        </a:xfrm>
        <a:prstGeom prst="roundRect">
          <a:avLst/>
        </a:prstGeom>
        <a:solidFill>
          <a:schemeClr val="accent2">
            <a:alpha val="90000"/>
            <a:hueOff val="0"/>
            <a:satOff val="0"/>
            <a:lumOff val="0"/>
            <a:alphaOff val="-40000"/>
          </a:schemeClr>
        </a:soli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3820" tIns="41910" rIns="83820" bIns="4191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200" kern="1200" dirty="0"/>
            <a:t>Continuidad de la Atención</a:t>
          </a:r>
        </a:p>
      </dsp:txBody>
      <dsp:txXfrm>
        <a:off x="65710" y="2894491"/>
        <a:ext cx="2687980" cy="121464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407B6D7-C7D6-594D-B7F9-FC2DAD874BB9}">
      <dsp:nvSpPr>
        <dsp:cNvPr id="0" name=""/>
        <dsp:cNvSpPr/>
      </dsp:nvSpPr>
      <dsp:spPr>
        <a:xfrm rot="5400000">
          <a:off x="5853126" y="-2340443"/>
          <a:ext cx="1057121" cy="6006293"/>
        </a:xfrm>
        <a:prstGeom prst="round2SameRect">
          <a:avLst/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1400" kern="1200" dirty="0">
              <a:solidFill>
                <a:schemeClr val="tx1"/>
              </a:solidFill>
            </a:rPr>
            <a:t>Destinación de funcionarios para atención de pacientes hospitalizados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1400" kern="1200" dirty="0">
              <a:solidFill>
                <a:schemeClr val="tx1"/>
              </a:solidFill>
            </a:rPr>
            <a:t>Proceso de recepción de SIC se mantuvo, priorizando derivaciones según cuadro clínico.</a:t>
          </a:r>
          <a:r>
            <a:rPr lang="es-ES" sz="1000" kern="1200" dirty="0">
              <a:solidFill>
                <a:schemeClr val="tx1"/>
              </a:solidFill>
            </a:rPr>
            <a:t>  </a:t>
          </a:r>
        </a:p>
      </dsp:txBody>
      <dsp:txXfrm rot="-5400000">
        <a:off x="3378540" y="185747"/>
        <a:ext cx="5954689" cy="953913"/>
      </dsp:txXfrm>
    </dsp:sp>
    <dsp:sp modelId="{5B7A595E-B00D-4B4A-84E9-4A994BB29484}">
      <dsp:nvSpPr>
        <dsp:cNvPr id="0" name=""/>
        <dsp:cNvSpPr/>
      </dsp:nvSpPr>
      <dsp:spPr>
        <a:xfrm>
          <a:off x="0" y="2002"/>
          <a:ext cx="3378540" cy="1321402"/>
        </a:xfrm>
        <a:prstGeom prst="roundRect">
          <a:avLst/>
        </a:prstGeom>
        <a:solidFill>
          <a:schemeClr val="accent2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0490" tIns="55245" rIns="110490" bIns="55245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900" kern="1200" dirty="0"/>
            <a:t>Estrategias de continuidad</a:t>
          </a:r>
        </a:p>
      </dsp:txBody>
      <dsp:txXfrm>
        <a:off x="64506" y="66508"/>
        <a:ext cx="3249528" cy="1192390"/>
      </dsp:txXfrm>
    </dsp:sp>
    <dsp:sp modelId="{75596934-7A88-A945-B808-95D0B3852DBE}">
      <dsp:nvSpPr>
        <dsp:cNvPr id="0" name=""/>
        <dsp:cNvSpPr/>
      </dsp:nvSpPr>
      <dsp:spPr>
        <a:xfrm rot="5400000">
          <a:off x="5853126" y="-952971"/>
          <a:ext cx="1057121" cy="6006293"/>
        </a:xfrm>
        <a:prstGeom prst="round2SameRect">
          <a:avLst/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1400" kern="1200" dirty="0">
              <a:solidFill>
                <a:srgbClr val="000000"/>
              </a:solidFill>
            </a:rPr>
            <a:t>Entrega de Medicamentos, lentes  por parte de la unidad de farmacia 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1400" kern="1200" dirty="0">
              <a:solidFill>
                <a:srgbClr val="000000"/>
              </a:solidFill>
            </a:rPr>
            <a:t>Atención de cuidados Paliativos, entrega de tratamientos </a:t>
          </a:r>
          <a:r>
            <a:rPr lang="es-ES" sz="1400" b="1" u="sng" kern="1200" dirty="0">
              <a:solidFill>
                <a:srgbClr val="000000"/>
              </a:solidFill>
            </a:rPr>
            <a:t>en</a:t>
          </a:r>
          <a:r>
            <a:rPr lang="es-ES" sz="1400" kern="1200" dirty="0">
              <a:solidFill>
                <a:srgbClr val="000000"/>
              </a:solidFill>
            </a:rPr>
            <a:t> y toma de exámenes en pacientes oncológicos.</a:t>
          </a:r>
        </a:p>
      </dsp:txBody>
      <dsp:txXfrm rot="-5400000">
        <a:off x="3378540" y="1573219"/>
        <a:ext cx="5954689" cy="953913"/>
      </dsp:txXfrm>
    </dsp:sp>
    <dsp:sp modelId="{8CB855B5-DD6A-074D-A39A-996F87CAD0D2}">
      <dsp:nvSpPr>
        <dsp:cNvPr id="0" name=""/>
        <dsp:cNvSpPr/>
      </dsp:nvSpPr>
      <dsp:spPr>
        <a:xfrm>
          <a:off x="0" y="1389474"/>
          <a:ext cx="3378540" cy="1321402"/>
        </a:xfrm>
        <a:prstGeom prst="roundRect">
          <a:avLst/>
        </a:prstGeom>
        <a:solidFill>
          <a:schemeClr val="accent2">
            <a:alpha val="90000"/>
            <a:hueOff val="0"/>
            <a:satOff val="0"/>
            <a:lumOff val="0"/>
            <a:alphaOff val="-20000"/>
          </a:schemeClr>
        </a:soli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0490" tIns="55245" rIns="110490" bIns="55245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900" kern="1200" dirty="0"/>
            <a:t>Estrategias Domiciliarias</a:t>
          </a:r>
        </a:p>
      </dsp:txBody>
      <dsp:txXfrm>
        <a:off x="64506" y="1453980"/>
        <a:ext cx="3249528" cy="1192390"/>
      </dsp:txXfrm>
    </dsp:sp>
    <dsp:sp modelId="{2C90DB9A-304D-DD4B-BEC7-549401FD20A2}">
      <dsp:nvSpPr>
        <dsp:cNvPr id="0" name=""/>
        <dsp:cNvSpPr/>
      </dsp:nvSpPr>
      <dsp:spPr>
        <a:xfrm rot="5400000">
          <a:off x="5735759" y="434500"/>
          <a:ext cx="1291855" cy="6006293"/>
        </a:xfrm>
        <a:prstGeom prst="round2SameRect">
          <a:avLst/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1300" kern="1200" dirty="0">
              <a:solidFill>
                <a:schemeClr val="tx1"/>
              </a:solidFill>
            </a:rPr>
            <a:t>Priorización atención ambulatoria de patologías GES, Obstétricas y Oncológicas.</a:t>
          </a:r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1300" kern="1200" dirty="0">
              <a:solidFill>
                <a:schemeClr val="tx1"/>
              </a:solidFill>
            </a:rPr>
            <a:t>Continuidad en atenciones de urgencias y procedimientos ambulatorios de las especialidades (oftalmología, tmt, cardiología)</a:t>
          </a:r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1300" kern="1200" dirty="0">
              <a:solidFill>
                <a:schemeClr val="tx1"/>
              </a:solidFill>
            </a:rPr>
            <a:t>Telemedicina con la Red : Endocrinología, Neurología, Cardiología y cuidados paliativos)</a:t>
          </a: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s-ES" sz="1000" kern="1200" dirty="0"/>
        </a:p>
      </dsp:txBody>
      <dsp:txXfrm rot="-5400000">
        <a:off x="3378541" y="2854782"/>
        <a:ext cx="5943230" cy="1165729"/>
      </dsp:txXfrm>
    </dsp:sp>
    <dsp:sp modelId="{3E9F862A-83A0-4646-9F2C-21FAEA5CAA72}">
      <dsp:nvSpPr>
        <dsp:cNvPr id="0" name=""/>
        <dsp:cNvSpPr/>
      </dsp:nvSpPr>
      <dsp:spPr>
        <a:xfrm>
          <a:off x="0" y="2776946"/>
          <a:ext cx="3378540" cy="1321402"/>
        </a:xfrm>
        <a:prstGeom prst="roundRect">
          <a:avLst/>
        </a:prstGeom>
        <a:solidFill>
          <a:schemeClr val="accent2">
            <a:alpha val="90000"/>
            <a:hueOff val="0"/>
            <a:satOff val="0"/>
            <a:lumOff val="0"/>
            <a:alphaOff val="-40000"/>
          </a:schemeClr>
        </a:soli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0490" tIns="55245" rIns="110490" bIns="55245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900" kern="1200" dirty="0"/>
            <a:t>Reorganización del modelo de Atención</a:t>
          </a:r>
        </a:p>
      </dsp:txBody>
      <dsp:txXfrm>
        <a:off x="64506" y="2841452"/>
        <a:ext cx="3249528" cy="119239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407B6D7-C7D6-594D-B7F9-FC2DAD874BB9}">
      <dsp:nvSpPr>
        <dsp:cNvPr id="0" name=""/>
        <dsp:cNvSpPr/>
      </dsp:nvSpPr>
      <dsp:spPr>
        <a:xfrm rot="5400000">
          <a:off x="4975307" y="-1916437"/>
          <a:ext cx="1084994" cy="5193227"/>
        </a:xfrm>
        <a:prstGeom prst="round2SameRect">
          <a:avLst/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8110" tIns="59055" rIns="118110" bIns="59055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1400" kern="1200" dirty="0">
              <a:solidFill>
                <a:srgbClr val="000000"/>
              </a:solidFill>
            </a:rPr>
            <a:t>Plan de Reconversión de áreas: considero la habilitación de camas básicas (estadio) y </a:t>
          </a:r>
          <a:r>
            <a:rPr lang="es-ES" sz="1400" kern="1200" dirty="0" err="1">
              <a:solidFill>
                <a:srgbClr val="000000"/>
              </a:solidFill>
            </a:rPr>
            <a:t>complejización</a:t>
          </a:r>
          <a:r>
            <a:rPr lang="es-ES" sz="1400" kern="1200" dirty="0">
              <a:solidFill>
                <a:srgbClr val="000000"/>
              </a:solidFill>
            </a:rPr>
            <a:t> progresivas de camas a la fecha se mantiene un ala completa del HETG exclusiva para pacientes COVID, manteniendo al servicio de traumatología para pacientes no COVID 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s-ES" sz="1200" kern="1200" dirty="0"/>
        </a:p>
      </dsp:txBody>
      <dsp:txXfrm rot="-5400000">
        <a:off x="2921191" y="190644"/>
        <a:ext cx="5140262" cy="979064"/>
      </dsp:txXfrm>
    </dsp:sp>
    <dsp:sp modelId="{5B7A595E-B00D-4B4A-84E9-4A994BB29484}">
      <dsp:nvSpPr>
        <dsp:cNvPr id="0" name=""/>
        <dsp:cNvSpPr/>
      </dsp:nvSpPr>
      <dsp:spPr>
        <a:xfrm>
          <a:off x="0" y="2054"/>
          <a:ext cx="2921190" cy="1356242"/>
        </a:xfrm>
        <a:prstGeom prst="roundRect">
          <a:avLst/>
        </a:prstGeom>
        <a:solidFill>
          <a:schemeClr val="accent2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0" tIns="57150" rIns="114300" bIns="5715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3000" kern="1200" dirty="0"/>
            <a:t>Reorganización de la Atención </a:t>
          </a:r>
        </a:p>
      </dsp:txBody>
      <dsp:txXfrm>
        <a:off x="66206" y="68260"/>
        <a:ext cx="2788778" cy="1223830"/>
      </dsp:txXfrm>
    </dsp:sp>
    <dsp:sp modelId="{75596934-7A88-A945-B808-95D0B3852DBE}">
      <dsp:nvSpPr>
        <dsp:cNvPr id="0" name=""/>
        <dsp:cNvSpPr/>
      </dsp:nvSpPr>
      <dsp:spPr>
        <a:xfrm rot="5400000">
          <a:off x="4872308" y="-492382"/>
          <a:ext cx="1290991" cy="5193227"/>
        </a:xfrm>
        <a:prstGeom prst="round2SameRect">
          <a:avLst/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8110" tIns="59055" rIns="118110" bIns="59055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1600" kern="1200" dirty="0">
              <a:solidFill>
                <a:srgbClr val="000000"/>
              </a:solidFill>
            </a:rPr>
            <a:t>Plan de complejización de camas.  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1600" kern="1200" dirty="0">
              <a:solidFill>
                <a:srgbClr val="000000"/>
              </a:solidFill>
            </a:rPr>
            <a:t>Plan de gestión de traslado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1600" kern="1200" dirty="0">
              <a:solidFill>
                <a:srgbClr val="000000"/>
              </a:solidFill>
            </a:rPr>
            <a:t>Plan Estadio 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1600" kern="1200" dirty="0">
              <a:solidFill>
                <a:srgbClr val="000000"/>
              </a:solidFill>
            </a:rPr>
            <a:t>Refuerzo estrategia Hospitalización Domiciliaria aumento del 75% de los cupos </a:t>
          </a:r>
        </a:p>
      </dsp:txBody>
      <dsp:txXfrm rot="-5400000">
        <a:off x="2921191" y="1521756"/>
        <a:ext cx="5130206" cy="1164949"/>
      </dsp:txXfrm>
    </dsp:sp>
    <dsp:sp modelId="{8CB855B5-DD6A-074D-A39A-996F87CAD0D2}">
      <dsp:nvSpPr>
        <dsp:cNvPr id="0" name=""/>
        <dsp:cNvSpPr/>
      </dsp:nvSpPr>
      <dsp:spPr>
        <a:xfrm>
          <a:off x="0" y="1426109"/>
          <a:ext cx="2921190" cy="1356242"/>
        </a:xfrm>
        <a:prstGeom prst="roundRect">
          <a:avLst/>
        </a:prstGeom>
        <a:solidFill>
          <a:schemeClr val="accent2">
            <a:alpha val="90000"/>
            <a:hueOff val="0"/>
            <a:satOff val="0"/>
            <a:lumOff val="0"/>
            <a:alphaOff val="-20000"/>
          </a:schemeClr>
        </a:soli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0" tIns="57150" rIns="114300" bIns="5715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3000" kern="1200" dirty="0"/>
            <a:t>Gestión de Camas</a:t>
          </a:r>
        </a:p>
      </dsp:txBody>
      <dsp:txXfrm>
        <a:off x="66206" y="1492315"/>
        <a:ext cx="2788778" cy="1223830"/>
      </dsp:txXfrm>
    </dsp:sp>
    <dsp:sp modelId="{2C90DB9A-304D-DD4B-BEC7-549401FD20A2}">
      <dsp:nvSpPr>
        <dsp:cNvPr id="0" name=""/>
        <dsp:cNvSpPr/>
      </dsp:nvSpPr>
      <dsp:spPr>
        <a:xfrm rot="5400000">
          <a:off x="4975307" y="931672"/>
          <a:ext cx="1084994" cy="5193227"/>
        </a:xfrm>
        <a:prstGeom prst="round2SameRect">
          <a:avLst/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32385" rIns="64770" bIns="32385" numCol="1" spcCol="1270" anchor="ctr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1700" kern="1200" dirty="0"/>
            <a:t>Plan de reconversión de áreas</a:t>
          </a: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1700" kern="1200" dirty="0"/>
            <a:t>Suspensión actividad </a:t>
          </a:r>
          <a:r>
            <a:rPr lang="es-ES" sz="1700" kern="1200" dirty="0">
              <a:solidFill>
                <a:srgbClr val="000000"/>
              </a:solidFill>
            </a:rPr>
            <a:t>quirúrgicas </a:t>
          </a:r>
          <a:r>
            <a:rPr lang="es-ES" sz="1700" kern="1200" dirty="0"/>
            <a:t> electiva</a:t>
          </a: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1700" kern="1200" dirty="0"/>
            <a:t>Mantención  solo actividad</a:t>
          </a:r>
          <a:r>
            <a:rPr lang="es-ES" sz="1700" kern="1200" dirty="0">
              <a:solidFill>
                <a:srgbClr val="000000"/>
              </a:solidFill>
            </a:rPr>
            <a:t> quirúrgicas </a:t>
          </a:r>
          <a:r>
            <a:rPr lang="es-ES" sz="1700" kern="1200" dirty="0"/>
            <a:t>de urgencia 938</a:t>
          </a:r>
        </a:p>
      </dsp:txBody>
      <dsp:txXfrm rot="-5400000">
        <a:off x="2921191" y="3038754"/>
        <a:ext cx="5140262" cy="979064"/>
      </dsp:txXfrm>
    </dsp:sp>
    <dsp:sp modelId="{3E9F862A-83A0-4646-9F2C-21FAEA5CAA72}">
      <dsp:nvSpPr>
        <dsp:cNvPr id="0" name=""/>
        <dsp:cNvSpPr/>
      </dsp:nvSpPr>
      <dsp:spPr>
        <a:xfrm>
          <a:off x="0" y="2850164"/>
          <a:ext cx="2921190" cy="1356242"/>
        </a:xfrm>
        <a:prstGeom prst="roundRect">
          <a:avLst/>
        </a:prstGeom>
        <a:solidFill>
          <a:schemeClr val="accent2">
            <a:alpha val="90000"/>
            <a:hueOff val="0"/>
            <a:satOff val="0"/>
            <a:lumOff val="0"/>
            <a:alphaOff val="-40000"/>
          </a:schemeClr>
        </a:soli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0" tIns="57150" rIns="114300" bIns="5715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3000" kern="1200" dirty="0"/>
            <a:t>Gestión de Pabellón </a:t>
          </a:r>
        </a:p>
      </dsp:txBody>
      <dsp:txXfrm>
        <a:off x="66206" y="2916370"/>
        <a:ext cx="2788778" cy="1223830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407B6D7-C7D6-594D-B7F9-FC2DAD874BB9}">
      <dsp:nvSpPr>
        <dsp:cNvPr id="0" name=""/>
        <dsp:cNvSpPr/>
      </dsp:nvSpPr>
      <dsp:spPr>
        <a:xfrm rot="5400000">
          <a:off x="5940845" y="-2370808"/>
          <a:ext cx="1084994" cy="6101969"/>
        </a:xfrm>
        <a:prstGeom prst="round2SameRect">
          <a:avLst/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1600" kern="1200" dirty="0">
              <a:solidFill>
                <a:srgbClr val="000000"/>
              </a:solidFill>
            </a:rPr>
            <a:t>Atención presencial 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1600" kern="1200" dirty="0">
              <a:solidFill>
                <a:srgbClr val="000000"/>
              </a:solidFill>
            </a:rPr>
            <a:t>Atención no presencial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1600" kern="1200" dirty="0">
              <a:solidFill>
                <a:srgbClr val="000000"/>
              </a:solidFill>
            </a:rPr>
            <a:t>Estrategia Visita Domiciliaria a Usuarios COVID y/o descompensados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1600" kern="1200" dirty="0">
              <a:solidFill>
                <a:srgbClr val="000000"/>
              </a:solidFill>
            </a:rPr>
            <a:t>Coordinación Intersectorial</a:t>
          </a:r>
        </a:p>
      </dsp:txBody>
      <dsp:txXfrm rot="-5400000">
        <a:off x="3432358" y="190644"/>
        <a:ext cx="6049004" cy="979064"/>
      </dsp:txXfrm>
    </dsp:sp>
    <dsp:sp modelId="{5B7A595E-B00D-4B4A-84E9-4A994BB29484}">
      <dsp:nvSpPr>
        <dsp:cNvPr id="0" name=""/>
        <dsp:cNvSpPr/>
      </dsp:nvSpPr>
      <dsp:spPr>
        <a:xfrm>
          <a:off x="0" y="2054"/>
          <a:ext cx="3432357" cy="1356242"/>
        </a:xfrm>
        <a:prstGeom prst="roundRect">
          <a:avLst/>
        </a:prstGeom>
        <a:solidFill>
          <a:schemeClr val="accent2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1920" tIns="60960" rIns="121920" bIns="6096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3200" kern="1200" dirty="0"/>
            <a:t>Continuidad  de la Atención </a:t>
          </a:r>
        </a:p>
      </dsp:txBody>
      <dsp:txXfrm>
        <a:off x="66206" y="68260"/>
        <a:ext cx="3299945" cy="1223830"/>
      </dsp:txXfrm>
    </dsp:sp>
    <dsp:sp modelId="{75596934-7A88-A945-B808-95D0B3852DBE}">
      <dsp:nvSpPr>
        <dsp:cNvPr id="0" name=""/>
        <dsp:cNvSpPr/>
      </dsp:nvSpPr>
      <dsp:spPr>
        <a:xfrm rot="5400000">
          <a:off x="5821067" y="-946753"/>
          <a:ext cx="1324549" cy="6101969"/>
        </a:xfrm>
        <a:prstGeom prst="round2SameRect">
          <a:avLst/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1600" kern="1200" dirty="0">
              <a:solidFill>
                <a:srgbClr val="000000"/>
              </a:solidFill>
            </a:rPr>
            <a:t>Intervenciones enfocadas a mejorar el conocimiento de la enfermedad, el cuidado y atención del paciente.  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1600" kern="1200" dirty="0">
              <a:solidFill>
                <a:srgbClr val="000000"/>
              </a:solidFill>
            </a:rPr>
            <a:t>100 % de Implementación 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1600" kern="1200" dirty="0">
              <a:solidFill>
                <a:srgbClr val="000000"/>
              </a:solidFill>
            </a:rPr>
            <a:t>Intervenciones realizadas a todos los dispositivos dependientes del departamento de Salud Mental</a:t>
          </a:r>
        </a:p>
      </dsp:txBody>
      <dsp:txXfrm rot="-5400000">
        <a:off x="3432358" y="1506615"/>
        <a:ext cx="6037310" cy="1195231"/>
      </dsp:txXfrm>
    </dsp:sp>
    <dsp:sp modelId="{8CB855B5-DD6A-074D-A39A-996F87CAD0D2}">
      <dsp:nvSpPr>
        <dsp:cNvPr id="0" name=""/>
        <dsp:cNvSpPr/>
      </dsp:nvSpPr>
      <dsp:spPr>
        <a:xfrm>
          <a:off x="0" y="1426109"/>
          <a:ext cx="3432357" cy="1356242"/>
        </a:xfrm>
        <a:prstGeom prst="roundRect">
          <a:avLst/>
        </a:prstGeom>
        <a:solidFill>
          <a:schemeClr val="accent2">
            <a:alpha val="90000"/>
            <a:hueOff val="0"/>
            <a:satOff val="0"/>
            <a:lumOff val="0"/>
            <a:alphaOff val="-20000"/>
          </a:schemeClr>
        </a:soli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1920" tIns="60960" rIns="121920" bIns="6096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3200" kern="1200" dirty="0" err="1"/>
            <a:t>Psicoeducación</a:t>
          </a:r>
          <a:r>
            <a:rPr lang="es-ES" sz="3200" kern="1200" dirty="0"/>
            <a:t> </a:t>
          </a:r>
        </a:p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3200" kern="1200" dirty="0"/>
            <a:t>en Red </a:t>
          </a:r>
        </a:p>
      </dsp:txBody>
      <dsp:txXfrm>
        <a:off x="66206" y="1492315"/>
        <a:ext cx="3299945" cy="1223830"/>
      </dsp:txXfrm>
    </dsp:sp>
    <dsp:sp modelId="{2C90DB9A-304D-DD4B-BEC7-549401FD20A2}">
      <dsp:nvSpPr>
        <dsp:cNvPr id="0" name=""/>
        <dsp:cNvSpPr/>
      </dsp:nvSpPr>
      <dsp:spPr>
        <a:xfrm rot="5400000">
          <a:off x="5940845" y="477301"/>
          <a:ext cx="1084994" cy="6101969"/>
        </a:xfrm>
        <a:prstGeom prst="round2SameRect">
          <a:avLst/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1600" kern="1200" dirty="0"/>
            <a:t>Intervenciones pensadas en acompañar  a aquellas personas que se encuentran en escenarios de crisis y que tienen como objetivo el recuperar el equilibrio emocional, junto con prevenir la aparición de secuelas psicológicas.</a:t>
          </a:r>
        </a:p>
      </dsp:txBody>
      <dsp:txXfrm rot="-5400000">
        <a:off x="3432358" y="3038754"/>
        <a:ext cx="6049004" cy="979064"/>
      </dsp:txXfrm>
    </dsp:sp>
    <dsp:sp modelId="{3E9F862A-83A0-4646-9F2C-21FAEA5CAA72}">
      <dsp:nvSpPr>
        <dsp:cNvPr id="0" name=""/>
        <dsp:cNvSpPr/>
      </dsp:nvSpPr>
      <dsp:spPr>
        <a:xfrm>
          <a:off x="0" y="2850164"/>
          <a:ext cx="3432357" cy="1356242"/>
        </a:xfrm>
        <a:prstGeom prst="roundRect">
          <a:avLst/>
        </a:prstGeom>
        <a:solidFill>
          <a:schemeClr val="accent2">
            <a:alpha val="90000"/>
            <a:hueOff val="0"/>
            <a:satOff val="0"/>
            <a:lumOff val="0"/>
            <a:alphaOff val="-40000"/>
          </a:schemeClr>
        </a:soli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1920" tIns="60960" rIns="121920" bIns="6096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3200" kern="1200" dirty="0"/>
            <a:t>Primeros Auxilios </a:t>
          </a:r>
          <a:r>
            <a:rPr lang="es-ES" sz="3200" kern="1200" dirty="0" err="1"/>
            <a:t>Psicologicos</a:t>
          </a:r>
          <a:r>
            <a:rPr lang="es-ES" sz="3200" kern="1200" dirty="0"/>
            <a:t> (PAP)</a:t>
          </a:r>
        </a:p>
      </dsp:txBody>
      <dsp:txXfrm>
        <a:off x="66206" y="2916370"/>
        <a:ext cx="3299945" cy="1223830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407B6D7-C7D6-594D-B7F9-FC2DAD874BB9}">
      <dsp:nvSpPr>
        <dsp:cNvPr id="0" name=""/>
        <dsp:cNvSpPr/>
      </dsp:nvSpPr>
      <dsp:spPr>
        <a:xfrm rot="5400000">
          <a:off x="5978450" y="-2372021"/>
          <a:ext cx="1127085" cy="6157169"/>
        </a:xfrm>
        <a:prstGeom prst="round2SameRect">
          <a:avLst/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1800" kern="1200" dirty="0"/>
            <a:t>100% áreas de TRIAGE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1800" kern="1200" dirty="0"/>
            <a:t>100% Servicios diferenciados 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1800" kern="1200" dirty="0"/>
            <a:t>Refuerzo RRHH en UEH en selectores de demanda</a:t>
          </a:r>
        </a:p>
      </dsp:txBody>
      <dsp:txXfrm rot="-5400000">
        <a:off x="3463408" y="198041"/>
        <a:ext cx="6102149" cy="1017045"/>
      </dsp:txXfrm>
    </dsp:sp>
    <dsp:sp modelId="{5B7A595E-B00D-4B4A-84E9-4A994BB29484}">
      <dsp:nvSpPr>
        <dsp:cNvPr id="0" name=""/>
        <dsp:cNvSpPr/>
      </dsp:nvSpPr>
      <dsp:spPr>
        <a:xfrm>
          <a:off x="0" y="2134"/>
          <a:ext cx="3463408" cy="1408857"/>
        </a:xfrm>
        <a:prstGeom prst="roundRect">
          <a:avLst/>
        </a:prstGeom>
        <a:solidFill>
          <a:schemeClr val="accent2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9540" tIns="64770" rIns="129540" bIns="64770" numCol="1" spcCol="1270" anchor="ctr" anchorCtr="0">
          <a:noAutofit/>
        </a:bodyPr>
        <a:lstStyle/>
        <a:p>
          <a:pPr marL="0" lvl="0" indent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3400" kern="1200" dirty="0"/>
            <a:t>Reorganización de la Atención </a:t>
          </a:r>
        </a:p>
      </dsp:txBody>
      <dsp:txXfrm>
        <a:off x="68775" y="70909"/>
        <a:ext cx="3325858" cy="1271307"/>
      </dsp:txXfrm>
    </dsp:sp>
    <dsp:sp modelId="{75596934-7A88-A945-B808-95D0B3852DBE}">
      <dsp:nvSpPr>
        <dsp:cNvPr id="0" name=""/>
        <dsp:cNvSpPr/>
      </dsp:nvSpPr>
      <dsp:spPr>
        <a:xfrm rot="5400000">
          <a:off x="5978450" y="-892721"/>
          <a:ext cx="1127085" cy="6157169"/>
        </a:xfrm>
        <a:prstGeom prst="round2SameRect">
          <a:avLst/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1800" kern="1200" dirty="0"/>
            <a:t>Implementación Centro de Consultas y Orientación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1800" kern="1200" dirty="0"/>
            <a:t>Atención entregada por profesionales en modalidad: 24/7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1800" kern="1200" dirty="0">
              <a:solidFill>
                <a:srgbClr val="000000"/>
              </a:solidFill>
            </a:rPr>
            <a:t>Inversión </a:t>
          </a:r>
          <a:r>
            <a:rPr lang="es-ES" sz="1800" kern="1200" dirty="0" err="1">
              <a:solidFill>
                <a:srgbClr val="000000"/>
              </a:solidFill>
            </a:rPr>
            <a:t>asociada:M</a:t>
          </a:r>
          <a:r>
            <a:rPr lang="es-ES" sz="1800" kern="1200" dirty="0">
              <a:solidFill>
                <a:srgbClr val="000000"/>
              </a:solidFill>
            </a:rPr>
            <a:t> $ 6.000 con proyección de M$ 30.000</a:t>
          </a:r>
        </a:p>
      </dsp:txBody>
      <dsp:txXfrm rot="-5400000">
        <a:off x="3463408" y="1677341"/>
        <a:ext cx="6102149" cy="1017045"/>
      </dsp:txXfrm>
    </dsp:sp>
    <dsp:sp modelId="{8CB855B5-DD6A-074D-A39A-996F87CAD0D2}">
      <dsp:nvSpPr>
        <dsp:cNvPr id="0" name=""/>
        <dsp:cNvSpPr/>
      </dsp:nvSpPr>
      <dsp:spPr>
        <a:xfrm>
          <a:off x="0" y="1481434"/>
          <a:ext cx="3463408" cy="1408857"/>
        </a:xfrm>
        <a:prstGeom prst="roundRect">
          <a:avLst/>
        </a:prstGeom>
        <a:solidFill>
          <a:schemeClr val="accent2">
            <a:alpha val="90000"/>
            <a:hueOff val="0"/>
            <a:satOff val="0"/>
            <a:lumOff val="0"/>
            <a:alphaOff val="-20000"/>
          </a:schemeClr>
        </a:soli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9540" tIns="64770" rIns="129540" bIns="64770" numCol="1" spcCol="1270" anchor="ctr" anchorCtr="0">
          <a:noAutofit/>
        </a:bodyPr>
        <a:lstStyle/>
        <a:p>
          <a:pPr marL="0" lvl="0" indent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3400" kern="1200" dirty="0"/>
            <a:t>LINEA </a:t>
          </a:r>
        </a:p>
        <a:p>
          <a:pPr marL="0" lvl="0" indent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3400" kern="1200" dirty="0"/>
            <a:t> 800 123 766 </a:t>
          </a:r>
        </a:p>
      </dsp:txBody>
      <dsp:txXfrm>
        <a:off x="68775" y="1550209"/>
        <a:ext cx="3325858" cy="1271307"/>
      </dsp:txXfrm>
    </dsp:sp>
    <dsp:sp modelId="{2C90DB9A-304D-DD4B-BEC7-549401FD20A2}">
      <dsp:nvSpPr>
        <dsp:cNvPr id="0" name=""/>
        <dsp:cNvSpPr/>
      </dsp:nvSpPr>
      <dsp:spPr>
        <a:xfrm rot="5400000">
          <a:off x="5978450" y="586578"/>
          <a:ext cx="1127085" cy="6157169"/>
        </a:xfrm>
        <a:prstGeom prst="round2SameRect">
          <a:avLst/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1800" kern="1200" dirty="0"/>
            <a:t>Refuerzo a base : HETG / H. </a:t>
          </a:r>
          <a:r>
            <a:rPr lang="es-ES" sz="1800" kern="1200" dirty="0" err="1"/>
            <a:t>Reyno</a:t>
          </a:r>
          <a:r>
            <a:rPr lang="es-ES" sz="1800" kern="1200" dirty="0"/>
            <a:t>/  EXTENSIÓN ESTADIO </a:t>
          </a:r>
        </a:p>
      </dsp:txBody>
      <dsp:txXfrm rot="-5400000">
        <a:off x="3463408" y="3156640"/>
        <a:ext cx="6102149" cy="1017045"/>
      </dsp:txXfrm>
    </dsp:sp>
    <dsp:sp modelId="{3E9F862A-83A0-4646-9F2C-21FAEA5CAA72}">
      <dsp:nvSpPr>
        <dsp:cNvPr id="0" name=""/>
        <dsp:cNvSpPr/>
      </dsp:nvSpPr>
      <dsp:spPr>
        <a:xfrm>
          <a:off x="0" y="2960735"/>
          <a:ext cx="3463408" cy="1408857"/>
        </a:xfrm>
        <a:prstGeom prst="roundRect">
          <a:avLst/>
        </a:prstGeom>
        <a:solidFill>
          <a:schemeClr val="accent2">
            <a:alpha val="90000"/>
            <a:hueOff val="0"/>
            <a:satOff val="0"/>
            <a:lumOff val="0"/>
            <a:alphaOff val="-40000"/>
          </a:schemeClr>
        </a:soli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9540" tIns="64770" rIns="129540" bIns="64770" numCol="1" spcCol="1270" anchor="ctr" anchorCtr="0">
          <a:noAutofit/>
        </a:bodyPr>
        <a:lstStyle/>
        <a:p>
          <a:pPr marL="0" lvl="0" indent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3400" kern="1200" dirty="0"/>
            <a:t>Atención Pre-Hospitalaria </a:t>
          </a:r>
        </a:p>
      </dsp:txBody>
      <dsp:txXfrm>
        <a:off x="68775" y="3029510"/>
        <a:ext cx="3325858" cy="1271307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407B6D7-C7D6-594D-B7F9-FC2DAD874BB9}">
      <dsp:nvSpPr>
        <dsp:cNvPr id="0" name=""/>
        <dsp:cNvSpPr/>
      </dsp:nvSpPr>
      <dsp:spPr>
        <a:xfrm rot="5400000">
          <a:off x="6362855" y="-2809789"/>
          <a:ext cx="1086925" cy="6979771"/>
        </a:xfrm>
        <a:prstGeom prst="round2SameRect">
          <a:avLst/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4780" tIns="72390" rIns="144780" bIns="72390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1600" kern="1200" dirty="0"/>
            <a:t>Gestión programada de Medicamentos 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1600" kern="1200" dirty="0"/>
            <a:t>Entrega a domicilio por profesional y Voluntariado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1600" kern="1200" dirty="0"/>
            <a:t>Implementación de CALL CENTER 57-2405898 Y 57-2405908 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1600" kern="1200" dirty="0"/>
            <a:t>Implementación plataforma </a:t>
          </a:r>
        </a:p>
      </dsp:txBody>
      <dsp:txXfrm rot="-5400000">
        <a:off x="3416433" y="189692"/>
        <a:ext cx="6926712" cy="980807"/>
      </dsp:txXfrm>
    </dsp:sp>
    <dsp:sp modelId="{5B7A595E-B00D-4B4A-84E9-4A994BB29484}">
      <dsp:nvSpPr>
        <dsp:cNvPr id="0" name=""/>
        <dsp:cNvSpPr/>
      </dsp:nvSpPr>
      <dsp:spPr>
        <a:xfrm>
          <a:off x="509689" y="767"/>
          <a:ext cx="2906743" cy="1358657"/>
        </a:xfrm>
        <a:prstGeom prst="roundRect">
          <a:avLst/>
        </a:prstGeom>
        <a:solidFill>
          <a:schemeClr val="accent2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9540" tIns="64770" rIns="129540" bIns="64770" numCol="1" spcCol="1270" anchor="ctr" anchorCtr="0">
          <a:noAutofit/>
        </a:bodyPr>
        <a:lstStyle/>
        <a:p>
          <a:pPr marL="0" lvl="0" indent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3400" kern="1200" dirty="0"/>
            <a:t>Gestión </a:t>
          </a:r>
          <a:r>
            <a:rPr lang="es-ES" sz="3400" kern="1200" dirty="0" err="1"/>
            <a:t>Farmaceutica</a:t>
          </a:r>
          <a:r>
            <a:rPr lang="es-ES" sz="3400" kern="1200" dirty="0"/>
            <a:t> </a:t>
          </a:r>
        </a:p>
      </dsp:txBody>
      <dsp:txXfrm>
        <a:off x="576013" y="67091"/>
        <a:ext cx="2774095" cy="1226009"/>
      </dsp:txXfrm>
    </dsp:sp>
    <dsp:sp modelId="{75596934-7A88-A945-B808-95D0B3852DBE}">
      <dsp:nvSpPr>
        <dsp:cNvPr id="0" name=""/>
        <dsp:cNvSpPr/>
      </dsp:nvSpPr>
      <dsp:spPr>
        <a:xfrm rot="5400000">
          <a:off x="5846409" y="-1049936"/>
          <a:ext cx="2018366" cy="6972955"/>
        </a:xfrm>
        <a:prstGeom prst="round2SameRect">
          <a:avLst/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4780" tIns="72390" rIns="144780" bIns="7239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1400" kern="1200" dirty="0"/>
            <a:t>Definición: Gobernanza de las funciones de la cadena de suministro.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1400" kern="1200" dirty="0"/>
            <a:t>Apoyo de nivel Central (MINSAL)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1400" kern="1200" dirty="0"/>
            <a:t>Apoyo de instituciones Castrenses, Empresas Mineras y Educación Superior.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1400" kern="1200" dirty="0"/>
            <a:t>Despliegues de red asistencial en puestos médicos de campaña (apoyo humanitario a ciudadanos bolivianos en Colchane) SSI – IMI  y Carabineros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1400" kern="1200" dirty="0"/>
            <a:t>Despliegue en Residencia Sanitaria UNAP para ciudadanos bolivianos COVID.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1400" kern="1200" dirty="0"/>
            <a:t>Aporte GORE M$ 4.583.778</a:t>
          </a:r>
        </a:p>
      </dsp:txBody>
      <dsp:txXfrm rot="-5400000">
        <a:off x="3369115" y="1525887"/>
        <a:ext cx="6874426" cy="1821308"/>
      </dsp:txXfrm>
    </dsp:sp>
    <dsp:sp modelId="{8CB855B5-DD6A-074D-A39A-996F87CAD0D2}">
      <dsp:nvSpPr>
        <dsp:cNvPr id="0" name=""/>
        <dsp:cNvSpPr/>
      </dsp:nvSpPr>
      <dsp:spPr>
        <a:xfrm>
          <a:off x="509689" y="1757212"/>
          <a:ext cx="2859425" cy="1358657"/>
        </a:xfrm>
        <a:prstGeom prst="roundRect">
          <a:avLst/>
        </a:prstGeom>
        <a:solidFill>
          <a:schemeClr val="accent2">
            <a:alpha val="90000"/>
            <a:hueOff val="0"/>
            <a:satOff val="0"/>
            <a:lumOff val="0"/>
            <a:alphaOff val="-20000"/>
          </a:schemeClr>
        </a:soli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9540" tIns="64770" rIns="129540" bIns="64770" numCol="1" spcCol="1270" anchor="ctr" anchorCtr="0">
          <a:noAutofit/>
        </a:bodyPr>
        <a:lstStyle/>
        <a:p>
          <a:pPr marL="0" lvl="0" indent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3400" kern="1200" dirty="0"/>
            <a:t>Gestión Logística</a:t>
          </a:r>
        </a:p>
      </dsp:txBody>
      <dsp:txXfrm>
        <a:off x="576013" y="1823536"/>
        <a:ext cx="2726777" cy="1226009"/>
      </dsp:txXfrm>
    </dsp:sp>
    <dsp:sp modelId="{2C90DB9A-304D-DD4B-BEC7-549401FD20A2}">
      <dsp:nvSpPr>
        <dsp:cNvPr id="0" name=""/>
        <dsp:cNvSpPr/>
      </dsp:nvSpPr>
      <dsp:spPr>
        <a:xfrm rot="5400000">
          <a:off x="6340594" y="703100"/>
          <a:ext cx="1086925" cy="6979771"/>
        </a:xfrm>
        <a:prstGeom prst="round2SameRect">
          <a:avLst/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36195" rIns="72390" bIns="36195" numCol="1" spcCol="1270" anchor="ctr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1900" kern="1200" dirty="0"/>
            <a:t>Implementación de RS desde Abril</a:t>
          </a:r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1900" kern="1200" dirty="0"/>
            <a:t>Manejo y Gestión desde Modulo RS en Plataforma Esmeralda </a:t>
          </a:r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1900" kern="1200" dirty="0"/>
            <a:t>Inversión M$ 692.000</a:t>
          </a:r>
        </a:p>
      </dsp:txBody>
      <dsp:txXfrm rot="-5400000">
        <a:off x="3394172" y="3702582"/>
        <a:ext cx="6926712" cy="980807"/>
      </dsp:txXfrm>
    </dsp:sp>
    <dsp:sp modelId="{3E9F862A-83A0-4646-9F2C-21FAEA5CAA72}">
      <dsp:nvSpPr>
        <dsp:cNvPr id="0" name=""/>
        <dsp:cNvSpPr/>
      </dsp:nvSpPr>
      <dsp:spPr>
        <a:xfrm>
          <a:off x="509689" y="3513657"/>
          <a:ext cx="2884482" cy="1358657"/>
        </a:xfrm>
        <a:prstGeom prst="roundRect">
          <a:avLst/>
        </a:prstGeom>
        <a:solidFill>
          <a:schemeClr val="accent2">
            <a:alpha val="90000"/>
            <a:hueOff val="0"/>
            <a:satOff val="0"/>
            <a:lumOff val="0"/>
            <a:alphaOff val="-40000"/>
          </a:schemeClr>
        </a:soli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9540" tIns="64770" rIns="129540" bIns="64770" numCol="1" spcCol="1270" anchor="ctr" anchorCtr="0">
          <a:noAutofit/>
        </a:bodyPr>
        <a:lstStyle/>
        <a:p>
          <a:pPr marL="0" lvl="0" indent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3400" kern="1200" dirty="0"/>
            <a:t>Residencias Sanitarias  </a:t>
          </a:r>
        </a:p>
      </dsp:txBody>
      <dsp:txXfrm>
        <a:off x="576013" y="3579981"/>
        <a:ext cx="2751834" cy="1226009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08401ED-04FD-48A4-AAF8-E3D8BD0C651B}">
      <dsp:nvSpPr>
        <dsp:cNvPr id="0" name=""/>
        <dsp:cNvSpPr/>
      </dsp:nvSpPr>
      <dsp:spPr>
        <a:xfrm>
          <a:off x="680" y="283759"/>
          <a:ext cx="2652966" cy="1591779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2400" kern="1200" dirty="0"/>
            <a:t>68.557 medicamentos dispensados en domicilio</a:t>
          </a:r>
        </a:p>
      </dsp:txBody>
      <dsp:txXfrm>
        <a:off x="680" y="283759"/>
        <a:ext cx="2652966" cy="1591779"/>
      </dsp:txXfrm>
    </dsp:sp>
    <dsp:sp modelId="{1A098F5D-0B39-4355-8C65-E440BC4575FD}">
      <dsp:nvSpPr>
        <dsp:cNvPr id="0" name=""/>
        <dsp:cNvSpPr/>
      </dsp:nvSpPr>
      <dsp:spPr>
        <a:xfrm>
          <a:off x="2918943" y="283759"/>
          <a:ext cx="2652966" cy="1591779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2400" kern="1200" dirty="0"/>
            <a:t>1895 tratamientos de Salud Mental dispensados a domicilio</a:t>
          </a:r>
        </a:p>
      </dsp:txBody>
      <dsp:txXfrm>
        <a:off x="2918943" y="283759"/>
        <a:ext cx="2652966" cy="1591779"/>
      </dsp:txXfrm>
    </dsp:sp>
    <dsp:sp modelId="{760907A3-717F-4E47-AFEF-D764646B91B3}">
      <dsp:nvSpPr>
        <dsp:cNvPr id="0" name=""/>
        <dsp:cNvSpPr/>
      </dsp:nvSpPr>
      <dsp:spPr>
        <a:xfrm>
          <a:off x="680" y="2140835"/>
          <a:ext cx="2652966" cy="1591779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2400" kern="1200" dirty="0"/>
            <a:t>Implementación de plataformas telefónicas para consulta de recetas</a:t>
          </a:r>
        </a:p>
      </dsp:txBody>
      <dsp:txXfrm>
        <a:off x="680" y="2140835"/>
        <a:ext cx="2652966" cy="1591779"/>
      </dsp:txXfrm>
    </dsp:sp>
    <dsp:sp modelId="{DCA0B356-FC9A-44D0-8CF7-8B38AA523AEF}">
      <dsp:nvSpPr>
        <dsp:cNvPr id="0" name=""/>
        <dsp:cNvSpPr/>
      </dsp:nvSpPr>
      <dsp:spPr>
        <a:xfrm>
          <a:off x="2918943" y="2140835"/>
          <a:ext cx="2652966" cy="1591779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2400" kern="1200" dirty="0"/>
            <a:t>Talleres educativos de farmacia por redes sociales</a:t>
          </a:r>
        </a:p>
      </dsp:txBody>
      <dsp:txXfrm>
        <a:off x="2918943" y="2140835"/>
        <a:ext cx="2652966" cy="159177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default#1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8475"/>
          </a:xfrm>
          <a:prstGeom prst="rect">
            <a:avLst/>
          </a:prstGeom>
        </p:spPr>
        <p:txBody>
          <a:bodyPr vert="horz" lIns="95556" tIns="47778" rIns="95556" bIns="47778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3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8475"/>
          </a:xfrm>
          <a:prstGeom prst="rect">
            <a:avLst/>
          </a:prstGeom>
        </p:spPr>
        <p:txBody>
          <a:bodyPr vert="horz" wrap="square" lIns="95556" tIns="47778" rIns="95556" bIns="47778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300" smtClean="0"/>
            </a:lvl1pPr>
          </a:lstStyle>
          <a:p>
            <a:pPr>
              <a:defRPr/>
            </a:pPr>
            <a:fld id="{560AA554-7B61-884C-B83F-B9578C272CF4}" type="datetimeFigureOut">
              <a:rPr lang="es-CL"/>
              <a:pPr>
                <a:defRPr/>
              </a:pPr>
              <a:t>14-07-2020</a:t>
            </a:fld>
            <a:endParaRPr lang="es-CL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420688" y="1241425"/>
            <a:ext cx="595630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556" tIns="47778" rIns="95556" bIns="47778" rtlCol="0" anchor="ctr"/>
          <a:lstStyle/>
          <a:p>
            <a:pPr lvl="0"/>
            <a:endParaRPr lang="es-CL" noProof="0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1038" y="4778375"/>
            <a:ext cx="5435600" cy="3906838"/>
          </a:xfrm>
          <a:prstGeom prst="rect">
            <a:avLst/>
          </a:prstGeom>
        </p:spPr>
        <p:txBody>
          <a:bodyPr vert="horz" wrap="square" lIns="95556" tIns="47778" rIns="95556" bIns="4777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noProof="0"/>
              <a:t>Haga clic para modificar el estilo de texto del patrón</a:t>
            </a:r>
          </a:p>
          <a:p>
            <a:pPr lvl="1"/>
            <a:r>
              <a:rPr lang="es-ES" noProof="0"/>
              <a:t>Segundo nivel</a:t>
            </a:r>
          </a:p>
          <a:p>
            <a:pPr lvl="2"/>
            <a:r>
              <a:rPr lang="es-ES" noProof="0"/>
              <a:t>Tercer nivel</a:t>
            </a:r>
          </a:p>
          <a:p>
            <a:pPr lvl="3"/>
            <a:r>
              <a:rPr lang="es-ES" noProof="0"/>
              <a:t>Cuarto nivel</a:t>
            </a:r>
          </a:p>
          <a:p>
            <a:pPr lvl="4"/>
            <a:r>
              <a:rPr lang="es-ES" noProof="0"/>
              <a:t>Quinto nivel</a:t>
            </a:r>
            <a:endParaRPr lang="es-CL" noProof="0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9428163"/>
            <a:ext cx="2946400" cy="498475"/>
          </a:xfrm>
          <a:prstGeom prst="rect">
            <a:avLst/>
          </a:prstGeom>
        </p:spPr>
        <p:txBody>
          <a:bodyPr vert="horz" lIns="95556" tIns="47778" rIns="95556" bIns="47778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3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49688" y="9428163"/>
            <a:ext cx="2946400" cy="498475"/>
          </a:xfrm>
          <a:prstGeom prst="rect">
            <a:avLst/>
          </a:prstGeom>
        </p:spPr>
        <p:txBody>
          <a:bodyPr vert="horz" wrap="square" lIns="95556" tIns="47778" rIns="95556" bIns="47778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300" smtClean="0"/>
            </a:lvl1pPr>
          </a:lstStyle>
          <a:p>
            <a:pPr>
              <a:defRPr/>
            </a:pPr>
            <a:fld id="{0681B253-7EC5-A844-8869-4FA74DAD0704}" type="slidenum">
              <a:rPr lang="es-CL"/>
              <a:pPr>
                <a:defRPr/>
              </a:pPr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31720356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MS PGothic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MS PGothic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MS PGothic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MS PGothic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MS PGothic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Marcador de imagen d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28674" name="Marcador de nota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 marL="285750" indent="-285750">
              <a:buFont typeface="Arial" charset="0"/>
              <a:buChar char="•"/>
            </a:pPr>
            <a:r>
              <a:rPr lang="es-CL" dirty="0"/>
              <a:t>9 matronas </a:t>
            </a:r>
          </a:p>
          <a:p>
            <a:pPr marL="285750" indent="-285750">
              <a:buFont typeface="Arial" charset="0"/>
              <a:buChar char="•"/>
            </a:pPr>
            <a:r>
              <a:rPr lang="es-CL" dirty="0"/>
              <a:t>10 enfermeras </a:t>
            </a:r>
          </a:p>
          <a:p>
            <a:pPr marL="285750" indent="-285750">
              <a:buFont typeface="Arial" charset="0"/>
              <a:buChar char="•"/>
            </a:pPr>
            <a:r>
              <a:rPr lang="es-CL" dirty="0"/>
              <a:t>19 TENS </a:t>
            </a:r>
          </a:p>
          <a:p>
            <a:pPr marL="285750" indent="-285750">
              <a:buFont typeface="Arial" charset="0"/>
              <a:buChar char="•"/>
            </a:pPr>
            <a:r>
              <a:rPr lang="es-CL" dirty="0"/>
              <a:t>4 MEDICOS </a:t>
            </a:r>
          </a:p>
          <a:p>
            <a:pPr marL="285750" indent="-285750">
              <a:buFont typeface="Arial" charset="0"/>
              <a:buChar char="•"/>
            </a:pPr>
            <a:r>
              <a:rPr lang="es-CL" dirty="0"/>
              <a:t>1 ADM </a:t>
            </a:r>
          </a:p>
          <a:p>
            <a:pPr eaLnBrk="1" hangingPunct="1">
              <a:spcBef>
                <a:spcPct val="0"/>
              </a:spcBef>
            </a:pPr>
            <a:endParaRPr lang="es-ES" dirty="0">
              <a:latin typeface="Calibri" charset="0"/>
              <a:ea typeface="MS PGothic" charset="0"/>
            </a:endParaRPr>
          </a:p>
        </p:txBody>
      </p:sp>
      <p:sp>
        <p:nvSpPr>
          <p:cNvPr id="28675" name="Marcador de número de diapositiva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9pPr>
          </a:lstStyle>
          <a:p>
            <a:fld id="{8E37C404-585C-8943-BDAC-2A46F1C72350}" type="slidenum">
              <a:rPr lang="es-CL" sz="1300"/>
              <a:pPr/>
              <a:t>2</a:t>
            </a:fld>
            <a:endParaRPr lang="es-CL" sz="130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Marcador de imagen d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28674" name="Marcador de nota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s-ES" dirty="0">
              <a:latin typeface="Calibri" charset="0"/>
              <a:ea typeface="MS PGothic" charset="0"/>
            </a:endParaRPr>
          </a:p>
        </p:txBody>
      </p:sp>
      <p:sp>
        <p:nvSpPr>
          <p:cNvPr id="28675" name="Marcador de número de diapositiva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9pPr>
          </a:lstStyle>
          <a:p>
            <a:fld id="{8E37C404-585C-8943-BDAC-2A46F1C72350}" type="slidenum">
              <a:rPr lang="es-CL" sz="1300"/>
              <a:pPr/>
              <a:t>4</a:t>
            </a:fld>
            <a:endParaRPr lang="es-CL" sz="130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Marcador de imagen d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28674" name="Marcador de nota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 lvl="0"/>
            <a:r>
              <a:rPr lang="es-ES" dirty="0">
                <a:solidFill>
                  <a:schemeClr val="accent1"/>
                </a:solidFill>
              </a:rPr>
              <a:t>Se desarrolla un Plan Escalonado de Complejización de camas, básicas en medias y medias en críticas, aumentando la dotación de camas criticas en un 650% (8 a 52)</a:t>
            </a:r>
          </a:p>
          <a:p>
            <a:pPr lvl="0"/>
            <a:r>
              <a:rPr lang="es-ES" dirty="0">
                <a:solidFill>
                  <a:schemeClr val="accent1"/>
                </a:solidFill>
              </a:rPr>
              <a:t>Se convierte:</a:t>
            </a:r>
          </a:p>
          <a:p>
            <a:pPr lvl="0"/>
            <a:endParaRPr lang="es-ES" dirty="0">
              <a:solidFill>
                <a:schemeClr val="accent1"/>
              </a:solidFill>
            </a:endParaRPr>
          </a:p>
          <a:p>
            <a:pPr lvl="0"/>
            <a:r>
              <a:rPr lang="es-ES" dirty="0">
                <a:solidFill>
                  <a:schemeClr val="accent1"/>
                </a:solidFill>
              </a:rPr>
              <a:t>Camas</a:t>
            </a:r>
            <a:r>
              <a:rPr lang="es-ES" baseline="0" dirty="0">
                <a:solidFill>
                  <a:schemeClr val="accent1"/>
                </a:solidFill>
              </a:rPr>
              <a:t> de: </a:t>
            </a:r>
            <a:r>
              <a:rPr lang="es-ES" baseline="0" dirty="0" err="1">
                <a:solidFill>
                  <a:schemeClr val="accent1"/>
                </a:solidFill>
              </a:rPr>
              <a:t>Cirugia</a:t>
            </a:r>
            <a:r>
              <a:rPr lang="es-ES" baseline="0" dirty="0">
                <a:solidFill>
                  <a:schemeClr val="accent1"/>
                </a:solidFill>
              </a:rPr>
              <a:t> mayor ambulatoria, </a:t>
            </a:r>
            <a:r>
              <a:rPr lang="es-ES" baseline="0" dirty="0" err="1">
                <a:solidFill>
                  <a:schemeClr val="accent1"/>
                </a:solidFill>
              </a:rPr>
              <a:t>cirugia</a:t>
            </a:r>
            <a:r>
              <a:rPr lang="es-ES" baseline="0" dirty="0">
                <a:solidFill>
                  <a:schemeClr val="accent1"/>
                </a:solidFill>
              </a:rPr>
              <a:t> </a:t>
            </a:r>
            <a:r>
              <a:rPr lang="es-ES" baseline="0" dirty="0" err="1">
                <a:solidFill>
                  <a:schemeClr val="accent1"/>
                </a:solidFill>
              </a:rPr>
              <a:t>plastica</a:t>
            </a:r>
            <a:r>
              <a:rPr lang="es-ES" baseline="0" dirty="0">
                <a:solidFill>
                  <a:schemeClr val="accent1"/>
                </a:solidFill>
              </a:rPr>
              <a:t>, medicina mujer, hombre, </a:t>
            </a:r>
            <a:r>
              <a:rPr lang="es-ES" baseline="0" dirty="0" err="1">
                <a:solidFill>
                  <a:schemeClr val="accent1"/>
                </a:solidFill>
              </a:rPr>
              <a:t>cirugia</a:t>
            </a:r>
            <a:r>
              <a:rPr lang="es-ES" baseline="0" dirty="0">
                <a:solidFill>
                  <a:schemeClr val="accent1"/>
                </a:solidFill>
              </a:rPr>
              <a:t> mujer y hombre, </a:t>
            </a:r>
            <a:r>
              <a:rPr lang="es-ES" baseline="0" dirty="0" err="1">
                <a:solidFill>
                  <a:schemeClr val="accent1"/>
                </a:solidFill>
              </a:rPr>
              <a:t>pediatria</a:t>
            </a:r>
            <a:r>
              <a:rPr lang="es-ES" baseline="0" dirty="0">
                <a:solidFill>
                  <a:schemeClr val="accent1"/>
                </a:solidFill>
              </a:rPr>
              <a:t>, </a:t>
            </a:r>
            <a:r>
              <a:rPr lang="es-ES" baseline="0" dirty="0" err="1">
                <a:solidFill>
                  <a:schemeClr val="accent1"/>
                </a:solidFill>
              </a:rPr>
              <a:t>gine</a:t>
            </a:r>
            <a:r>
              <a:rPr lang="es-ES" baseline="0" dirty="0">
                <a:solidFill>
                  <a:schemeClr val="accent1"/>
                </a:solidFill>
              </a:rPr>
              <a:t>, medicina a camas media </a:t>
            </a:r>
            <a:r>
              <a:rPr lang="es-ES" baseline="0" dirty="0" err="1">
                <a:solidFill>
                  <a:schemeClr val="accent1"/>
                </a:solidFill>
              </a:rPr>
              <a:t>covid</a:t>
            </a:r>
            <a:endParaRPr lang="es-ES" baseline="0" dirty="0">
              <a:solidFill>
                <a:schemeClr val="accent1"/>
              </a:solidFill>
            </a:endParaRPr>
          </a:p>
          <a:p>
            <a:pPr lvl="0"/>
            <a:r>
              <a:rPr lang="es-ES" baseline="0" dirty="0">
                <a:solidFill>
                  <a:schemeClr val="accent1"/>
                </a:solidFill>
              </a:rPr>
              <a:t>Camas UCI</a:t>
            </a:r>
            <a:endParaRPr lang="es-ES" dirty="0">
              <a:solidFill>
                <a:schemeClr val="accent1"/>
              </a:solidFill>
            </a:endParaRPr>
          </a:p>
          <a:p>
            <a:pPr lvl="0"/>
            <a:endParaRPr lang="es-ES" dirty="0">
              <a:solidFill>
                <a:schemeClr val="accent1"/>
              </a:solidFill>
            </a:endParaRPr>
          </a:p>
          <a:p>
            <a:pPr lvl="0"/>
            <a:r>
              <a:rPr lang="es-ES" dirty="0">
                <a:solidFill>
                  <a:schemeClr val="accent1"/>
                </a:solidFill>
              </a:rPr>
              <a:t>Refuerzo estrategia Hospitalización Domiciliaria con un aumento del 75% de los cupos, reforzando RRHH, Movilización para el traslado de los Equipos Clínicos y compra de equipos y equipamiento</a:t>
            </a:r>
            <a:r>
              <a:rPr lang="es-ES" dirty="0"/>
              <a:t>.</a:t>
            </a:r>
          </a:p>
          <a:p>
            <a:pPr lvl="0"/>
            <a:endParaRPr lang="es-ES" dirty="0"/>
          </a:p>
          <a:p>
            <a:pPr lvl="0"/>
            <a:r>
              <a:rPr lang="es-ES" dirty="0">
                <a:solidFill>
                  <a:schemeClr val="accent1"/>
                </a:solidFill>
              </a:rPr>
              <a:t>Se convierte Unidad de recuperación Anestésica en Unidad Crítica, 3 cupos. </a:t>
            </a:r>
          </a:p>
          <a:p>
            <a:pPr lvl="0"/>
            <a:r>
              <a:rPr lang="es-ES" dirty="0">
                <a:solidFill>
                  <a:schemeClr val="accent1"/>
                </a:solidFill>
              </a:rPr>
              <a:t>Priorización de atenciones según criterio biomédicas.</a:t>
            </a:r>
          </a:p>
          <a:p>
            <a:pPr lvl="0"/>
            <a:r>
              <a:rPr lang="es-ES" dirty="0">
                <a:solidFill>
                  <a:schemeClr val="accent1"/>
                </a:solidFill>
              </a:rPr>
              <a:t>Resolución de cirugía de Urgencia y Urgencia diferida</a:t>
            </a:r>
          </a:p>
          <a:p>
            <a:pPr lvl="0"/>
            <a:r>
              <a:rPr lang="es-ES" dirty="0" err="1">
                <a:solidFill>
                  <a:schemeClr val="accent1"/>
                </a:solidFill>
              </a:rPr>
              <a:t>Cx</a:t>
            </a:r>
            <a:r>
              <a:rPr lang="es-ES" dirty="0">
                <a:solidFill>
                  <a:schemeClr val="accent1"/>
                </a:solidFill>
              </a:rPr>
              <a:t>  de urgencia realizadas a la fecha </a:t>
            </a:r>
          </a:p>
          <a:p>
            <a:pPr lvl="0"/>
            <a:endParaRPr lang="es-ES" dirty="0"/>
          </a:p>
          <a:p>
            <a:pPr lvl="0"/>
            <a:endParaRPr lang="es-ES" dirty="0"/>
          </a:p>
          <a:p>
            <a:pPr eaLnBrk="1" hangingPunct="1">
              <a:spcBef>
                <a:spcPct val="0"/>
              </a:spcBef>
            </a:pPr>
            <a:endParaRPr lang="es-ES" dirty="0">
              <a:latin typeface="Calibri" charset="0"/>
              <a:ea typeface="MS PGothic" charset="0"/>
            </a:endParaRPr>
          </a:p>
        </p:txBody>
      </p:sp>
      <p:sp>
        <p:nvSpPr>
          <p:cNvPr id="28675" name="Marcador de número de diapositiva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9pPr>
          </a:lstStyle>
          <a:p>
            <a:fld id="{8E37C404-585C-8943-BDAC-2A46F1C72350}" type="slidenum">
              <a:rPr lang="es-CL" sz="1300"/>
              <a:pPr/>
              <a:t>6</a:t>
            </a:fld>
            <a:endParaRPr lang="es-CL" sz="130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just"/>
            <a:r>
              <a:rPr lang="es-CL" dirty="0"/>
              <a:t>Estadio tierra de campeones </a:t>
            </a:r>
            <a:r>
              <a:rPr lang="es-CL" sz="1200" dirty="0"/>
              <a:t>12/06/2020 se inician funciones habilitando 24 camas básicas.</a:t>
            </a:r>
          </a:p>
          <a:p>
            <a:pPr algn="just"/>
            <a:r>
              <a:rPr lang="es-CL" sz="1200" dirty="0"/>
              <a:t>30 funcionarios en funciones (Médico, Enfermera, TENS, Auxiliar de servicio, Kinesiólogo, Trabajador Social, administrativo).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s-CL" sz="1200" dirty="0"/>
              <a:t>Actualmente: 9 pacientes hospitalizados. 6 hombres y 3 mujeres 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s-CL" sz="1200" dirty="0"/>
              <a:t>Ingresos 75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s-CL" sz="1200" dirty="0"/>
              <a:t>Alta 62</a:t>
            </a:r>
          </a:p>
          <a:p>
            <a:pPr rtl="0" eaLnBrk="1" fontAlgn="b" latinLnBrk="0" hangingPunct="1"/>
            <a:endParaRPr lang="es-CL" sz="1200" dirty="0"/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s-CL" sz="1200" dirty="0"/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s-CL" sz="1200" dirty="0"/>
          </a:p>
          <a:p>
            <a:pPr algn="just"/>
            <a:endParaRPr lang="es-CL" sz="1200" dirty="0"/>
          </a:p>
          <a:p>
            <a:endParaRPr lang="es-CL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0681B253-7EC5-A844-8869-4FA74DAD0704}" type="slidenum">
              <a:rPr lang="es-CL" smtClean="0"/>
              <a:pPr>
                <a:defRPr/>
              </a:pPr>
              <a:t>7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99018945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Marcador de imagen d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28674" name="Marcador de nota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 lvl="0"/>
            <a:r>
              <a:rPr lang="es-ES" sz="1000" b="1" dirty="0">
                <a:solidFill>
                  <a:schemeClr val="tx1"/>
                </a:solidFill>
              </a:rPr>
              <a:t>Atención presencial : </a:t>
            </a:r>
            <a:endParaRPr lang="es-ES" sz="1000" b="0" dirty="0">
              <a:solidFill>
                <a:schemeClr val="tx1"/>
              </a:solidFill>
            </a:endParaRPr>
          </a:p>
          <a:p>
            <a:pPr lvl="0"/>
            <a:r>
              <a:rPr lang="es-ES" sz="1000" b="0" dirty="0">
                <a:solidFill>
                  <a:schemeClr val="tx1"/>
                </a:solidFill>
              </a:rPr>
              <a:t>Dirigidos a la población inscrita en la red pública (Fonasa).</a:t>
            </a:r>
          </a:p>
          <a:p>
            <a:pPr lvl="0"/>
            <a:r>
              <a:rPr lang="es-ES" sz="1000" b="0" dirty="0">
                <a:solidFill>
                  <a:schemeClr val="tx1"/>
                </a:solidFill>
              </a:rPr>
              <a:t>En periodo de cuarentena los COSAM  realizarán atenciones  a la población general que serán en  actividad de Contención y evaluación de  ingreso a sistema publico) .</a:t>
            </a:r>
          </a:p>
          <a:p>
            <a:pPr lvl="0"/>
            <a:r>
              <a:rPr lang="es-ES" sz="1000" b="1" dirty="0">
                <a:solidFill>
                  <a:schemeClr val="tx1"/>
                </a:solidFill>
              </a:rPr>
              <a:t>Atención no presencial: </a:t>
            </a:r>
            <a:endParaRPr lang="es-ES" sz="1000" b="0" dirty="0">
              <a:solidFill>
                <a:schemeClr val="tx1"/>
              </a:solidFill>
            </a:endParaRPr>
          </a:p>
          <a:p>
            <a:pPr lvl="0"/>
            <a:r>
              <a:rPr lang="es-ES" sz="1000" b="0" dirty="0">
                <a:solidFill>
                  <a:schemeClr val="tx1"/>
                </a:solidFill>
              </a:rPr>
              <a:t>Dirigido a la población inscrita  en la red publica ( Fonasa)</a:t>
            </a:r>
          </a:p>
          <a:p>
            <a:pPr lvl="0"/>
            <a:r>
              <a:rPr lang="es-ES" sz="1000" b="1" dirty="0">
                <a:solidFill>
                  <a:schemeClr val="tx1"/>
                </a:solidFill>
              </a:rPr>
              <a:t>Estrategia Visita Domiciliaria:  a usuarios con  </a:t>
            </a:r>
            <a:r>
              <a:rPr lang="es-ES" sz="1000" b="1" dirty="0" err="1">
                <a:solidFill>
                  <a:schemeClr val="tx1"/>
                </a:solidFill>
              </a:rPr>
              <a:t>Covid</a:t>
            </a:r>
            <a:r>
              <a:rPr lang="es-ES" sz="1000" b="1" dirty="0">
                <a:solidFill>
                  <a:schemeClr val="tx1"/>
                </a:solidFill>
              </a:rPr>
              <a:t> Positivo , casos de gravedad y/o descompensaciones de Patología de salud mental.</a:t>
            </a:r>
          </a:p>
          <a:p>
            <a:pPr lvl="0"/>
            <a:r>
              <a:rPr lang="es-ES" sz="1000" b="1" dirty="0"/>
              <a:t>Coordinación Intersectorial: </a:t>
            </a:r>
            <a:r>
              <a:rPr lang="es-ES" sz="1000" dirty="0"/>
              <a:t>Con la finalidad de coordinar , abordar  y resolver  necesidades de los Usuarios y apoyar acciones institucionales. SENDA, SENAME, JUSTICIA, MUNICIPALIDADES, SERNAMEG, SERVIU, SENAM, IND, EDUCACIÓN, SENADIS ENTRE OTRAS</a:t>
            </a:r>
            <a:endParaRPr lang="es-ES" sz="1000" dirty="0">
              <a:solidFill>
                <a:srgbClr val="FF0000"/>
              </a:solidFill>
            </a:endParaRPr>
          </a:p>
          <a:p>
            <a:pPr eaLnBrk="1" hangingPunct="1">
              <a:spcBef>
                <a:spcPct val="0"/>
              </a:spcBef>
            </a:pPr>
            <a:endParaRPr lang="es-ES" sz="1000" dirty="0">
              <a:latin typeface="Calibri" charset="0"/>
              <a:ea typeface="MS PGothic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s-ES" sz="1000" dirty="0"/>
              <a:t>Estas intervenciones se realizan a través de profesionales de la red y equipos de respuesta de salud mental (ERSM), de forma presencial en sus inicios de la pandemia, luego se hace necesario realizarlas a través de Videoconferencia, las cuales constan de la exposición de información sobre  lineamientos  ministeriales de COVID-19.  </a:t>
            </a:r>
          </a:p>
          <a:p>
            <a:pPr eaLnBrk="1" hangingPunct="1">
              <a:spcBef>
                <a:spcPct val="0"/>
              </a:spcBef>
            </a:pPr>
            <a:endParaRPr lang="es-ES" sz="1000" dirty="0">
              <a:latin typeface="Calibri" charset="0"/>
              <a:ea typeface="MS PGothic" charset="0"/>
            </a:endParaRPr>
          </a:p>
          <a:p>
            <a:pPr lvl="0"/>
            <a:r>
              <a:rPr lang="es-ES" sz="1000" dirty="0"/>
              <a:t>Se conforma equipo ERSM ( Equipos de respuestas en salud mental) desde los inicio de la pandemia  los miembros con capacitación en Primeros auxilios Psicológicos, en tramitación administrativa de conformación de equipo </a:t>
            </a:r>
            <a:r>
              <a:rPr lang="es-ES" sz="1000" dirty="0" err="1"/>
              <a:t>Arsam</a:t>
            </a:r>
            <a:r>
              <a:rPr lang="es-ES" sz="1000" dirty="0"/>
              <a:t>.</a:t>
            </a:r>
          </a:p>
          <a:p>
            <a:pPr lvl="0"/>
            <a:r>
              <a:rPr lang="es-ES" sz="1000" dirty="0"/>
              <a:t> Actividades de Capacitación a equipos sobre primeros auxilios psicológicos</a:t>
            </a:r>
          </a:p>
          <a:p>
            <a:pPr lvl="0"/>
            <a:r>
              <a:rPr lang="es-ES" sz="1000" dirty="0"/>
              <a:t>Primeros auxilios Psicológicos dirigidos a los equipos de  red de salud, familia,  Individuo y comunidad : </a:t>
            </a:r>
          </a:p>
          <a:p>
            <a:pPr lvl="0"/>
            <a:r>
              <a:rPr lang="es-ES" sz="1000" dirty="0"/>
              <a:t>Residencias sanitarias.</a:t>
            </a:r>
          </a:p>
          <a:p>
            <a:pPr lvl="0"/>
            <a:r>
              <a:rPr lang="es-ES" sz="1000" dirty="0"/>
              <a:t>Operativos  en la comunidad.</a:t>
            </a:r>
          </a:p>
          <a:p>
            <a:pPr lvl="0"/>
            <a:r>
              <a:rPr lang="es-ES" sz="1000" dirty="0"/>
              <a:t>Equipos de la red.</a:t>
            </a:r>
          </a:p>
          <a:p>
            <a:pPr eaLnBrk="1" hangingPunct="1">
              <a:spcBef>
                <a:spcPct val="0"/>
              </a:spcBef>
            </a:pPr>
            <a:endParaRPr lang="es-ES" sz="1000" dirty="0">
              <a:latin typeface="Calibri" charset="0"/>
              <a:ea typeface="MS PGothic" charset="0"/>
            </a:endParaRPr>
          </a:p>
          <a:p>
            <a:pPr eaLnBrk="1" hangingPunct="1">
              <a:spcBef>
                <a:spcPct val="0"/>
              </a:spcBef>
            </a:pPr>
            <a:endParaRPr lang="es-ES" sz="1000" dirty="0">
              <a:latin typeface="Calibri" charset="0"/>
              <a:ea typeface="MS PGothic" charset="0"/>
            </a:endParaRPr>
          </a:p>
          <a:p>
            <a:pPr eaLnBrk="1" hangingPunct="1">
              <a:spcBef>
                <a:spcPct val="0"/>
              </a:spcBef>
            </a:pPr>
            <a:endParaRPr lang="es-ES" sz="1000" dirty="0">
              <a:latin typeface="Calibri" charset="0"/>
              <a:ea typeface="MS PGothic" charset="0"/>
            </a:endParaRPr>
          </a:p>
          <a:p>
            <a:pPr eaLnBrk="1" hangingPunct="1">
              <a:spcBef>
                <a:spcPct val="0"/>
              </a:spcBef>
            </a:pPr>
            <a:endParaRPr lang="es-ES" sz="1000" dirty="0">
              <a:latin typeface="Calibri" charset="0"/>
              <a:ea typeface="MS PGothic" charset="0"/>
            </a:endParaRPr>
          </a:p>
          <a:p>
            <a:pPr eaLnBrk="1" hangingPunct="1">
              <a:spcBef>
                <a:spcPct val="0"/>
              </a:spcBef>
            </a:pPr>
            <a:endParaRPr lang="es-ES" dirty="0">
              <a:latin typeface="Calibri" charset="0"/>
              <a:ea typeface="MS PGothic" charset="0"/>
            </a:endParaRPr>
          </a:p>
        </p:txBody>
      </p:sp>
      <p:sp>
        <p:nvSpPr>
          <p:cNvPr id="28675" name="Marcador de número de diapositiva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9pPr>
          </a:lstStyle>
          <a:p>
            <a:fld id="{8E37C404-585C-8943-BDAC-2A46F1C72350}" type="slidenum">
              <a:rPr lang="es-CL" sz="1300"/>
              <a:pPr/>
              <a:t>8</a:t>
            </a:fld>
            <a:endParaRPr lang="es-CL" sz="130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Marcador de imagen d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28674" name="Marcador de nota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r>
              <a:rPr lang="es-CL" dirty="0"/>
              <a:t>Funciones CALL CENTER : Consultas de Salud Respiratoria,</a:t>
            </a:r>
            <a:r>
              <a:rPr lang="es-CL" baseline="0" dirty="0"/>
              <a:t> </a:t>
            </a:r>
            <a:r>
              <a:rPr lang="es-CL" dirty="0"/>
              <a:t>Consultas Generales COVID</a:t>
            </a:r>
            <a:r>
              <a:rPr lang="es-CL" baseline="0" dirty="0"/>
              <a:t> </a:t>
            </a:r>
            <a:r>
              <a:rPr lang="es-CL" dirty="0"/>
              <a:t>Apoyo a la gestión profesional en el ámbito de la situación de pandemia,</a:t>
            </a:r>
            <a:r>
              <a:rPr lang="es-CL" baseline="0" dirty="0"/>
              <a:t> </a:t>
            </a:r>
            <a:r>
              <a:rPr lang="es-CL" dirty="0"/>
              <a:t>Recepción de antecedentes y coordinación de funciones de apoyo a la gestión de la Red.</a:t>
            </a:r>
          </a:p>
          <a:p>
            <a:pPr eaLnBrk="1" hangingPunct="1">
              <a:spcBef>
                <a:spcPct val="0"/>
              </a:spcBef>
            </a:pPr>
            <a:endParaRPr lang="es-ES" dirty="0">
              <a:latin typeface="Calibri" charset="0"/>
              <a:ea typeface="MS PGothic" charset="0"/>
            </a:endParaRPr>
          </a:p>
        </p:txBody>
      </p:sp>
      <p:sp>
        <p:nvSpPr>
          <p:cNvPr id="28675" name="Marcador de número de diapositiva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9pPr>
          </a:lstStyle>
          <a:p>
            <a:fld id="{8E37C404-585C-8943-BDAC-2A46F1C72350}" type="slidenum">
              <a:rPr lang="es-CL" sz="1300"/>
              <a:pPr/>
              <a:t>10</a:t>
            </a:fld>
            <a:endParaRPr lang="es-CL" sz="130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ES" dirty="0"/>
              <a:t>15/38/</a:t>
            </a: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681B253-7EC5-A844-8869-4FA74DAD0704}" type="slidenum">
              <a:rPr lang="es-CL" smtClean="0"/>
              <a:pPr>
                <a:defRPr/>
              </a:pPr>
              <a:t>11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5540414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Marcador de imagen d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28674" name="Marcador de nota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 marL="342900" indent="-342900">
              <a:buAutoNum type="arabicPeriod"/>
            </a:pPr>
            <a:r>
              <a:rPr lang="es-ES" dirty="0">
                <a:latin typeface="Calibri" charset="0"/>
                <a:ea typeface="MS PGothic" charset="0"/>
              </a:rPr>
              <a:t>Gestión Programada : </a:t>
            </a:r>
            <a:r>
              <a:rPr lang="es-CL" sz="1200" dirty="0"/>
              <a:t>ENTREGAS POR DOS MESES O MÁS SEGÚN STOCK.</a:t>
            </a:r>
            <a:r>
              <a:rPr lang="es-CL" sz="1200" baseline="0" dirty="0"/>
              <a:t> / </a:t>
            </a:r>
            <a:r>
              <a:rPr lang="es-CL" sz="1200" dirty="0"/>
              <a:t>COORDINACIÓN FARMACIA – POLI PARA GESTION DE MEDICAMENTOS/</a:t>
            </a:r>
            <a:r>
              <a:rPr lang="es-CL" sz="1200" baseline="0" dirty="0"/>
              <a:t> </a:t>
            </a:r>
          </a:p>
          <a:p>
            <a:pPr marL="342900" indent="-342900">
              <a:buAutoNum type="arabicPeriod"/>
            </a:pPr>
            <a:r>
              <a:rPr lang="es-CL" sz="1200" baseline="0" dirty="0">
                <a:latin typeface="Calibri" charset="0"/>
                <a:ea typeface="MS PGothic" charset="0"/>
              </a:rPr>
              <a:t>RESIDENCIA: TOTAL DE INGRESOS 1144</a:t>
            </a:r>
          </a:p>
          <a:p>
            <a:pPr marL="0" indent="0">
              <a:buNone/>
            </a:pPr>
            <a:r>
              <a:rPr lang="es-CL" sz="1200" baseline="0" dirty="0">
                <a:latin typeface="Calibri" charset="0"/>
                <a:ea typeface="MS PGothic" charset="0"/>
              </a:rPr>
              <a:t>                               TOTAL DE EGRESOS     738</a:t>
            </a:r>
          </a:p>
          <a:p>
            <a:pPr marL="0" indent="0">
              <a:buNone/>
            </a:pPr>
            <a:r>
              <a:rPr lang="es-CL" sz="1200" baseline="0" dirty="0">
                <a:latin typeface="Calibri" charset="0"/>
                <a:ea typeface="MS PGothic" charset="0"/>
              </a:rPr>
              <a:t>                                11 RESIDENCIA</a:t>
            </a:r>
          </a:p>
          <a:p>
            <a:pPr marL="228600" indent="-228600">
              <a:buAutoNum type="arabicPeriod" startAt="3"/>
            </a:pPr>
            <a:r>
              <a:rPr lang="es-CL" sz="1200" baseline="0" dirty="0">
                <a:latin typeface="Calibri" charset="0"/>
                <a:ea typeface="MS PGothic" charset="0"/>
              </a:rPr>
              <a:t>Carpas FFAA, donaciones de la minera (equipos clínicos, conteiner), Universidades (camillas)</a:t>
            </a:r>
          </a:p>
          <a:p>
            <a:pPr marL="228600" indent="-228600">
              <a:buAutoNum type="arabicPeriod" startAt="3"/>
            </a:pPr>
            <a:r>
              <a:rPr lang="es-CL" sz="1200" baseline="0" dirty="0">
                <a:latin typeface="Calibri" charset="0"/>
                <a:ea typeface="MS PGothic" charset="0"/>
              </a:rPr>
              <a:t>Equipos:  ventiladores (arica, antofagasta), CAF, Monitores, camas de alta complejidad</a:t>
            </a:r>
            <a:endParaRPr lang="es-ES" dirty="0">
              <a:latin typeface="Calibri" charset="0"/>
              <a:ea typeface="MS PGothic" charset="0"/>
            </a:endParaRPr>
          </a:p>
        </p:txBody>
      </p:sp>
      <p:sp>
        <p:nvSpPr>
          <p:cNvPr id="28675" name="Marcador de número de diapositiva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9pPr>
          </a:lstStyle>
          <a:p>
            <a:fld id="{8E37C404-585C-8943-BDAC-2A46F1C72350}" type="slidenum">
              <a:rPr lang="es-CL" sz="1300"/>
              <a:pPr/>
              <a:t>13</a:t>
            </a:fld>
            <a:endParaRPr lang="es-CL" sz="130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/>
          <p:nvPr/>
        </p:nvSpPr>
        <p:spPr>
          <a:xfrm>
            <a:off x="0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" name="Rectangle 7"/>
          <p:cNvSpPr/>
          <p:nvPr/>
        </p:nvSpPr>
        <p:spPr>
          <a:xfrm>
            <a:off x="0" y="6334125"/>
            <a:ext cx="12192000" cy="6667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6" name="Straight Connector 8"/>
          <p:cNvCxnSpPr/>
          <p:nvPr/>
        </p:nvCxnSpPr>
        <p:spPr>
          <a:xfrm>
            <a:off x="1208088" y="4343400"/>
            <a:ext cx="9875837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/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2A20498-46A3-9241-B39C-322DAABE777A}" type="datetimeFigureOut">
              <a:rPr lang="es-CL"/>
              <a:pPr>
                <a:defRPr/>
              </a:pPr>
              <a:t>14-07-2020</a:t>
            </a:fld>
            <a:endParaRPr lang="es-CL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E3CDD65A-6DAA-4C4D-B0F0-6DD66EC87B04}" type="slidenum">
              <a:rPr lang="es-CL"/>
              <a:pPr>
                <a:defRPr/>
              </a:pPr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96209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4F293E-741B-B145-8FC4-D61676D0A458}" type="datetimeFigureOut">
              <a:rPr lang="es-CL"/>
              <a:pPr>
                <a:defRPr/>
              </a:pPr>
              <a:t>14-07-2020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7F5270-1402-3446-882F-9499E1A0AF5A}" type="slidenum">
              <a:rPr lang="es-CL"/>
              <a:pPr>
                <a:defRPr/>
              </a:pPr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9913542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" name="Rectangle 7"/>
          <p:cNvSpPr/>
          <p:nvPr/>
        </p:nvSpPr>
        <p:spPr>
          <a:xfrm>
            <a:off x="0" y="6334125"/>
            <a:ext cx="12188825" cy="63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8B01A5AF-F192-DB4C-8B03-1DDF3E34E337}" type="datetimeFigureOut">
              <a:rPr lang="es-CL"/>
              <a:pPr>
                <a:defRPr/>
              </a:pPr>
              <a:t>14-07-2020</a:t>
            </a:fld>
            <a:endParaRPr lang="es-CL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6CEA179-02E0-F54F-A3C5-998D31B84AB2}" type="slidenum">
              <a:rPr lang="es-CL"/>
              <a:pPr>
                <a:defRPr/>
              </a:pPr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96340231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mtClean="0"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fld id="{0117B651-3D7A-4142-A921-D884A972F25A}" type="datetime1">
              <a:rPr lang="en-US"/>
              <a:pPr>
                <a:defRPr/>
              </a:pPr>
              <a:t>7/14/2020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C0F5025-F88D-4D49-B152-A6032CAE148F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38180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ES_tradnl"/>
              <a:t>Gobierno de Chile | Ministerio del Interior</a:t>
            </a:r>
          </a:p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C08AE61-D69B-304C-9065-9E6FAF7A3705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422144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mtClean="0"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fld id="{8D842089-D15A-D943-BBC1-CB4C8D63350E}" type="datetime1">
              <a:rPr lang="en-US"/>
              <a:pPr>
                <a:defRPr/>
              </a:pPr>
              <a:t>7/14/2020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7FC07F8-CE54-754E-84DD-E1A8230614CE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48996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mtClean="0"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fld id="{6235B877-187C-2D41-BC92-88E53482126B}" type="datetime1">
              <a:rPr lang="en-US"/>
              <a:pPr>
                <a:defRPr/>
              </a:pPr>
              <a:t>7/14/2020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04E9F06-4B72-8A40-B1FA-CAECC8F7A053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529615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>
            <a:norm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>
            <a:norm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mtClean="0"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fld id="{67C16415-FABE-8142-9DCB-CF9856816590}" type="datetime1">
              <a:rPr lang="en-US"/>
              <a:pPr>
                <a:defRPr/>
              </a:pPr>
              <a:t>7/14/2020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394EAF2-D9BF-E543-AFC5-3AFEEC9F7BB5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555620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5C1CE58-E0E2-5847-BA7D-15A5CB38F9E5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185504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E83041B1-A622-1C43-8A2E-50CF28869EFE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499784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643F037-A38C-A448-8DBE-47B6C6E28CA6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96381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2487AC-7016-FD4D-A8FC-D40C803C2392}" type="datetimeFigureOut">
              <a:rPr lang="es-CL"/>
              <a:pPr>
                <a:defRPr/>
              </a:pPr>
              <a:t>14-07-2020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151602-28AE-F043-A45C-8D9B4F68D744}" type="slidenum">
              <a:rPr lang="es-CL"/>
              <a:pPr>
                <a:defRPr/>
              </a:pPr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31516010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ED13E22B-963D-8B4C-BD51-6FD341E56726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719861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9A9F5A6-06D2-344D-B60F-23A3D9776F15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438433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026400" y="274639"/>
            <a:ext cx="2743200" cy="5851525"/>
          </a:xfrm>
        </p:spPr>
        <p:txBody>
          <a:bodyPr vert="eaVer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7213600" cy="5851525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F9528919-4C12-5243-91D0-ED01AC972FE5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3528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" name="Rectangle 7"/>
          <p:cNvSpPr/>
          <p:nvPr/>
        </p:nvSpPr>
        <p:spPr>
          <a:xfrm>
            <a:off x="0" y="6334125"/>
            <a:ext cx="12188825" cy="63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6" name="Straight Connector 8"/>
          <p:cNvCxnSpPr/>
          <p:nvPr/>
        </p:nvCxnSpPr>
        <p:spPr>
          <a:xfrm>
            <a:off x="1208088" y="4343400"/>
            <a:ext cx="9875837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/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DB62A14-632C-834F-94DF-8FA9C13E65F5}" type="datetimeFigureOut">
              <a:rPr lang="es-CL"/>
              <a:pPr>
                <a:defRPr/>
              </a:pPr>
              <a:t>14-07-2020</a:t>
            </a:fld>
            <a:endParaRPr lang="es-CL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3E4F85FC-574E-F540-BD80-FE40FDF96B50}" type="slidenum">
              <a:rPr lang="es-CL"/>
              <a:pPr>
                <a:defRPr/>
              </a:pPr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6877860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4937760" cy="4023359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E17119-B6DC-D344-AAAA-1A2F0FF3BD3C}" type="datetimeFigureOut">
              <a:rPr lang="es-CL"/>
              <a:pPr>
                <a:defRPr/>
              </a:pPr>
              <a:t>14-07-2020</a:t>
            </a:fld>
            <a:endParaRPr lang="es-CL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4EDFFA-8842-3847-B2D5-DD7AFD253ECC}" type="slidenum">
              <a:rPr lang="es-CL"/>
              <a:pPr>
                <a:defRPr/>
              </a:pPr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9711026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5"/>
            <a:ext cx="4937760" cy="3286760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286760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C5079F-A56E-4546-8699-FD0E2F094AB0}" type="datetimeFigureOut">
              <a:rPr lang="es-CL"/>
              <a:pPr>
                <a:defRPr/>
              </a:pPr>
              <a:t>14-07-2020</a:t>
            </a:fld>
            <a:endParaRPr lang="es-CL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037B6C-A9E9-0A43-A438-58FC0A9D3C3A}" type="slidenum">
              <a:rPr lang="es-CL"/>
              <a:pPr>
                <a:defRPr/>
              </a:pPr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5271529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877CA7-9068-0B46-811A-3489CEA87318}" type="datetimeFigureOut">
              <a:rPr lang="es-CL"/>
              <a:pPr>
                <a:defRPr/>
              </a:pPr>
              <a:t>14-07-2020</a:t>
            </a:fld>
            <a:endParaRPr lang="es-CL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8AF844-6426-5148-A339-D7003E5F1136}" type="slidenum">
              <a:rPr lang="es-CL"/>
              <a:pPr>
                <a:defRPr/>
              </a:pPr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4854054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Rectangle 5"/>
          <p:cNvSpPr/>
          <p:nvPr/>
        </p:nvSpPr>
        <p:spPr>
          <a:xfrm>
            <a:off x="0" y="6334125"/>
            <a:ext cx="12188825" cy="63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B7BFA468-ABDF-7941-A88C-565882652F75}" type="datetimeFigureOut">
              <a:rPr lang="es-CL"/>
              <a:pPr>
                <a:defRPr/>
              </a:pPr>
              <a:t>14-07-2020</a:t>
            </a:fld>
            <a:endParaRPr lang="es-CL"/>
          </a:p>
        </p:txBody>
      </p:sp>
      <p:sp>
        <p:nvSpPr>
          <p:cNvPr id="5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CA040F04-D542-1B42-A8BC-76F7A8C05369}" type="slidenum">
              <a:rPr lang="es-CL"/>
              <a:pPr>
                <a:defRPr/>
              </a:pPr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8125841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/>
          <p:nvPr/>
        </p:nvSpPr>
        <p:spPr>
          <a:xfrm>
            <a:off x="0" y="0"/>
            <a:ext cx="40513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8"/>
          <p:cNvSpPr/>
          <p:nvPr/>
        </p:nvSpPr>
        <p:spPr>
          <a:xfrm>
            <a:off x="4040188" y="0"/>
            <a:ext cx="635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/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>
          <a:xfrm>
            <a:off x="465138" y="6459538"/>
            <a:ext cx="2619375" cy="365125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BE918144-314F-B644-A5B2-5E2F2D4E0A35}" type="datetimeFigureOut">
              <a:rPr lang="es-CL"/>
              <a:pPr>
                <a:defRPr/>
              </a:pPr>
              <a:t>14-07-2020</a:t>
            </a:fld>
            <a:endParaRPr lang="es-CL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538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5DD2D0C2-5DEF-3641-8FCB-3B7C31972387}" type="slidenum">
              <a:rPr lang="es-CL"/>
              <a:pPr>
                <a:defRPr/>
              </a:pPr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4905818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8"/>
          <p:cNvSpPr/>
          <p:nvPr/>
        </p:nvSpPr>
        <p:spPr>
          <a:xfrm>
            <a:off x="0" y="4914900"/>
            <a:ext cx="12188825" cy="63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s-ES" noProof="0"/>
              <a:t>Haga clic en el icono para agregar una imagen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0D86EC8-D683-9540-B5B5-05C382C2AFAD}" type="datetimeFigureOut">
              <a:rPr lang="es-CL"/>
              <a:pPr>
                <a:defRPr/>
              </a:pPr>
              <a:t>14-07-2020</a:t>
            </a:fld>
            <a:endParaRPr lang="es-CL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D26163FB-4588-6340-B676-38B74B5E6709}" type="slidenum">
              <a:rPr lang="es-CL"/>
              <a:pPr>
                <a:defRPr/>
              </a:pPr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5987867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125"/>
            <a:ext cx="12188825" cy="63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6963" y="287338"/>
            <a:ext cx="10058400" cy="14493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102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096963" y="1846263"/>
            <a:ext cx="10058400" cy="402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0" tIns="45720" rIns="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6963" y="6459538"/>
            <a:ext cx="2473325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900" smtClean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CA56F53E-43B5-704A-B265-8704B2EB1B4F}" type="datetimeFigureOut">
              <a:rPr lang="es-CL"/>
              <a:pPr>
                <a:defRPr/>
              </a:pPr>
              <a:t>14-07-2020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75" y="6459538"/>
            <a:ext cx="48228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900" cap="all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1238" y="6459538"/>
            <a:ext cx="1311275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000" smtClean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44BA4FCC-3D6F-074D-852E-1D1BE6A01FA1}" type="slidenum">
              <a:rPr lang="es-CL"/>
              <a:pPr>
                <a:defRPr/>
              </a:pPr>
              <a:t>‹Nº›</a:t>
            </a:fld>
            <a:endParaRPr lang="es-CL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800" y="1738313"/>
            <a:ext cx="9966325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4707" r:id="rId1"/>
    <p:sldLayoutId id="2147484702" r:id="rId2"/>
    <p:sldLayoutId id="2147484708" r:id="rId3"/>
    <p:sldLayoutId id="2147484703" r:id="rId4"/>
    <p:sldLayoutId id="2147484704" r:id="rId5"/>
    <p:sldLayoutId id="2147484705" r:id="rId6"/>
    <p:sldLayoutId id="2147484709" r:id="rId7"/>
    <p:sldLayoutId id="2147484710" r:id="rId8"/>
    <p:sldLayoutId id="2147484711" r:id="rId9"/>
    <p:sldLayoutId id="2147484706" r:id="rId10"/>
    <p:sldLayoutId id="2147484712" r:id="rId11"/>
  </p:sldLayoutIdLst>
  <p:txStyles>
    <p:titleStyle>
      <a:lvl1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800" kern="1200" spc="-50">
          <a:solidFill>
            <a:srgbClr val="404040"/>
          </a:solidFill>
          <a:latin typeface="+mj-lt"/>
          <a:ea typeface="MS PGothic" panose="020B0600070205080204" pitchFamily="34" charset="-128"/>
          <a:cs typeface="MS PGothic" charset="0"/>
        </a:defRPr>
      </a:lvl1pPr>
      <a:lvl2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800">
          <a:solidFill>
            <a:srgbClr val="404040"/>
          </a:solidFill>
          <a:latin typeface="Calibri Light" panose="020F0302020204030204" pitchFamily="34" charset="0"/>
          <a:ea typeface="MS PGothic" panose="020B0600070205080204" pitchFamily="34" charset="-128"/>
          <a:cs typeface="MS PGothic" charset="0"/>
        </a:defRPr>
      </a:lvl2pPr>
      <a:lvl3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800">
          <a:solidFill>
            <a:srgbClr val="404040"/>
          </a:solidFill>
          <a:latin typeface="Calibri Light" panose="020F0302020204030204" pitchFamily="34" charset="0"/>
          <a:ea typeface="MS PGothic" panose="020B0600070205080204" pitchFamily="34" charset="-128"/>
          <a:cs typeface="MS PGothic" charset="0"/>
        </a:defRPr>
      </a:lvl3pPr>
      <a:lvl4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800">
          <a:solidFill>
            <a:srgbClr val="404040"/>
          </a:solidFill>
          <a:latin typeface="Calibri Light" panose="020F0302020204030204" pitchFamily="34" charset="0"/>
          <a:ea typeface="MS PGothic" panose="020B0600070205080204" pitchFamily="34" charset="-128"/>
          <a:cs typeface="MS PGothic" charset="0"/>
        </a:defRPr>
      </a:lvl4pPr>
      <a:lvl5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800">
          <a:solidFill>
            <a:srgbClr val="404040"/>
          </a:solidFill>
          <a:latin typeface="Calibri Light" panose="020F0302020204030204" pitchFamily="34" charset="0"/>
          <a:ea typeface="MS PGothic" panose="020B0600070205080204" pitchFamily="34" charset="-128"/>
          <a:cs typeface="MS PGothic" charset="0"/>
        </a:defRPr>
      </a:lvl5pPr>
      <a:lvl6pPr marL="457200" algn="l" rtl="0" fontAlgn="base">
        <a:lnSpc>
          <a:spcPct val="85000"/>
        </a:lnSpc>
        <a:spcBef>
          <a:spcPct val="0"/>
        </a:spcBef>
        <a:spcAft>
          <a:spcPct val="0"/>
        </a:spcAft>
        <a:defRPr sz="4800">
          <a:solidFill>
            <a:srgbClr val="404040"/>
          </a:solidFill>
          <a:latin typeface="Calibri Light" panose="020F0302020204030204" pitchFamily="34" charset="0"/>
          <a:ea typeface="MS PGothic" panose="020B0600070205080204" pitchFamily="34" charset="-128"/>
        </a:defRPr>
      </a:lvl6pPr>
      <a:lvl7pPr marL="914400" algn="l" rtl="0" fontAlgn="base">
        <a:lnSpc>
          <a:spcPct val="85000"/>
        </a:lnSpc>
        <a:spcBef>
          <a:spcPct val="0"/>
        </a:spcBef>
        <a:spcAft>
          <a:spcPct val="0"/>
        </a:spcAft>
        <a:defRPr sz="4800">
          <a:solidFill>
            <a:srgbClr val="404040"/>
          </a:solidFill>
          <a:latin typeface="Calibri Light" panose="020F0302020204030204" pitchFamily="34" charset="0"/>
          <a:ea typeface="MS PGothic" panose="020B0600070205080204" pitchFamily="34" charset="-128"/>
        </a:defRPr>
      </a:lvl7pPr>
      <a:lvl8pPr marL="1371600" algn="l" rtl="0" fontAlgn="base">
        <a:lnSpc>
          <a:spcPct val="85000"/>
        </a:lnSpc>
        <a:spcBef>
          <a:spcPct val="0"/>
        </a:spcBef>
        <a:spcAft>
          <a:spcPct val="0"/>
        </a:spcAft>
        <a:defRPr sz="4800">
          <a:solidFill>
            <a:srgbClr val="404040"/>
          </a:solidFill>
          <a:latin typeface="Calibri Light" panose="020F0302020204030204" pitchFamily="34" charset="0"/>
          <a:ea typeface="MS PGothic" panose="020B0600070205080204" pitchFamily="34" charset="-128"/>
        </a:defRPr>
      </a:lvl8pPr>
      <a:lvl9pPr marL="1828800" algn="l" rtl="0" fontAlgn="base">
        <a:lnSpc>
          <a:spcPct val="85000"/>
        </a:lnSpc>
        <a:spcBef>
          <a:spcPct val="0"/>
        </a:spcBef>
        <a:spcAft>
          <a:spcPct val="0"/>
        </a:spcAft>
        <a:defRPr sz="4800">
          <a:solidFill>
            <a:srgbClr val="404040"/>
          </a:solidFill>
          <a:latin typeface="Calibri Light" panose="020F0302020204030204" pitchFamily="34" charset="0"/>
          <a:ea typeface="MS PGothic" panose="020B0600070205080204" pitchFamily="34" charset="-128"/>
        </a:defRPr>
      </a:lvl9pPr>
    </p:titleStyle>
    <p:bodyStyle>
      <a:lvl1pPr marL="90488" indent="-90488" algn="l" rtl="0" eaLnBrk="0" fontAlgn="base" hangingPunct="0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charset="0"/>
        <a:buChar char=" "/>
        <a:defRPr sz="2000" kern="1200">
          <a:solidFill>
            <a:srgbClr val="404040"/>
          </a:solidFill>
          <a:latin typeface="+mn-lt"/>
          <a:ea typeface="MS PGothic" panose="020B0600070205080204" pitchFamily="34" charset="-128"/>
          <a:cs typeface="MS PGothic" charset="0"/>
        </a:defRPr>
      </a:lvl1pPr>
      <a:lvl2pPr marL="382588" indent="-182563" algn="l" rtl="0" eaLnBrk="0" fontAlgn="base" hangingPunct="0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charset="0"/>
        <a:buChar char="◦"/>
        <a:defRPr kern="1200">
          <a:solidFill>
            <a:srgbClr val="404040"/>
          </a:solidFill>
          <a:latin typeface="+mn-lt"/>
          <a:ea typeface="MS PGothic" panose="020B0600070205080204" pitchFamily="34" charset="-128"/>
          <a:cs typeface="MS PGothic" charset="0"/>
        </a:defRPr>
      </a:lvl2pPr>
      <a:lvl3pPr marL="566738" indent="-182563" algn="l" rtl="0" eaLnBrk="0" fontAlgn="base" hangingPunct="0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charset="0"/>
        <a:buChar char="◦"/>
        <a:defRPr sz="1400" kern="1200">
          <a:solidFill>
            <a:srgbClr val="404040"/>
          </a:solidFill>
          <a:latin typeface="+mn-lt"/>
          <a:ea typeface="MS PGothic" panose="020B0600070205080204" pitchFamily="34" charset="-128"/>
          <a:cs typeface="MS PGothic" charset="0"/>
        </a:defRPr>
      </a:lvl3pPr>
      <a:lvl4pPr marL="749300" indent="-182563" algn="l" rtl="0" eaLnBrk="0" fontAlgn="base" hangingPunct="0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charset="0"/>
        <a:buChar char="◦"/>
        <a:defRPr sz="1400" kern="1200">
          <a:solidFill>
            <a:srgbClr val="404040"/>
          </a:solidFill>
          <a:latin typeface="+mn-lt"/>
          <a:ea typeface="MS PGothic" panose="020B0600070205080204" pitchFamily="34" charset="-128"/>
          <a:cs typeface="MS PGothic" charset="0"/>
        </a:defRPr>
      </a:lvl4pPr>
      <a:lvl5pPr marL="931863" indent="-182563" algn="l" rtl="0" eaLnBrk="0" fontAlgn="base" hangingPunct="0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charset="0"/>
        <a:buChar char="◦"/>
        <a:defRPr sz="1400" kern="1200">
          <a:solidFill>
            <a:srgbClr val="404040"/>
          </a:solidFill>
          <a:latin typeface="+mn-lt"/>
          <a:ea typeface="MS PGothic" panose="020B0600070205080204" pitchFamily="34" charset="-128"/>
          <a:cs typeface="MS PGothic" charset="0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Placeholder 1"/>
          <p:cNvSpPr>
            <a:spLocks noGrp="1"/>
          </p:cNvSpPr>
          <p:nvPr>
            <p:ph type="title"/>
          </p:nvPr>
        </p:nvSpPr>
        <p:spPr bwMode="auto">
          <a:xfrm>
            <a:off x="203200" y="152400"/>
            <a:ext cx="10885488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3315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203200" y="1477963"/>
            <a:ext cx="1090295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400" y="6527800"/>
            <a:ext cx="3860800" cy="246063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spcBef>
                <a:spcPct val="0"/>
              </a:spcBef>
              <a:buFontTx/>
              <a:buNone/>
              <a:defRPr sz="900" u="none">
                <a:solidFill>
                  <a:srgbClr val="898989"/>
                </a:solidFill>
                <a:latin typeface="Verdana" pitchFamily="34" charset="0"/>
                <a:ea typeface="ヒラギノ角ゴ Pro W3" charset="-128"/>
                <a:cs typeface="+mn-cs"/>
              </a:defRPr>
            </a:lvl1pPr>
          </a:lstStyle>
          <a:p>
            <a:pPr>
              <a:defRPr/>
            </a:pPr>
            <a:r>
              <a:rPr lang="es-ES_tradnl"/>
              <a:t>Gobierno de Chile | Ministerio del Interior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43888" y="6527800"/>
            <a:ext cx="2844800" cy="19367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000" smtClean="0">
                <a:solidFill>
                  <a:srgbClr val="898989"/>
                </a:solidFill>
                <a:latin typeface="Verdana" charset="0"/>
              </a:defRPr>
            </a:lvl1pPr>
          </a:lstStyle>
          <a:p>
            <a:pPr>
              <a:defRPr/>
            </a:pPr>
            <a:fld id="{6BA394FF-8D22-D94E-8457-627AEA2D088D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  <p:sp>
        <p:nvSpPr>
          <p:cNvPr id="8198" name="Rectangle 6"/>
          <p:cNvSpPr>
            <a:spLocks noChangeArrowheads="1"/>
          </p:cNvSpPr>
          <p:nvPr/>
        </p:nvSpPr>
        <p:spPr bwMode="auto">
          <a:xfrm>
            <a:off x="11218863" y="-6350"/>
            <a:ext cx="377825" cy="866775"/>
          </a:xfrm>
          <a:prstGeom prst="rect">
            <a:avLst/>
          </a:prstGeom>
          <a:solidFill>
            <a:srgbClr val="006CB7"/>
          </a:solidFill>
          <a:ln>
            <a:noFill/>
          </a:ln>
          <a:effectLst>
            <a:outerShdw dist="38100" dir="2700000" algn="br" rotWithShape="0">
              <a:srgbClr val="808080">
                <a:alpha val="25000"/>
              </a:srgbClr>
            </a:outerShdw>
          </a:effectLst>
        </p:spPr>
        <p:txBody>
          <a:bodyPr anchor="ctr"/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9pPr>
          </a:lstStyle>
          <a:p>
            <a:pPr eaLnBrk="1" hangingPunct="1">
              <a:defRPr/>
            </a:pPr>
            <a:endParaRPr lang="es-ES" altLang="es-CL" sz="1800">
              <a:solidFill>
                <a:srgbClr val="FFFFFF"/>
              </a:solidFill>
              <a:latin typeface="Calibri" panose="020F0502020204030204" pitchFamily="34" charset="0"/>
              <a:cs typeface="+mn-cs"/>
            </a:endParaRPr>
          </a:p>
        </p:txBody>
      </p:sp>
      <p:sp>
        <p:nvSpPr>
          <p:cNvPr id="8199" name="Rectangle 7"/>
          <p:cNvSpPr>
            <a:spLocks noChangeArrowheads="1"/>
          </p:cNvSpPr>
          <p:nvPr/>
        </p:nvSpPr>
        <p:spPr bwMode="auto">
          <a:xfrm>
            <a:off x="11596688" y="0"/>
            <a:ext cx="463550" cy="860425"/>
          </a:xfrm>
          <a:prstGeom prst="rect">
            <a:avLst/>
          </a:prstGeom>
          <a:solidFill>
            <a:srgbClr val="EF4144"/>
          </a:solidFill>
          <a:ln>
            <a:noFill/>
          </a:ln>
          <a:effectLst>
            <a:outerShdw dist="38100" dir="2700000" rotWithShape="0">
              <a:srgbClr val="808080">
                <a:alpha val="25000"/>
              </a:srgbClr>
            </a:outerShdw>
          </a:effectLst>
        </p:spPr>
        <p:txBody>
          <a:bodyPr anchor="ctr"/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9pPr>
          </a:lstStyle>
          <a:p>
            <a:pPr eaLnBrk="1" hangingPunct="1">
              <a:defRPr/>
            </a:pPr>
            <a:endParaRPr lang="es-ES" altLang="es-CL" sz="1800">
              <a:solidFill>
                <a:srgbClr val="FFFFFF"/>
              </a:solidFill>
              <a:latin typeface="Calibri" panose="020F0502020204030204" pitchFamily="34" charset="0"/>
              <a:cs typeface="+mn-cs"/>
            </a:endParaRPr>
          </a:p>
        </p:txBody>
      </p:sp>
      <p:sp>
        <p:nvSpPr>
          <p:cNvPr id="8200" name="Rectangle 9"/>
          <p:cNvSpPr>
            <a:spLocks noChangeArrowheads="1"/>
          </p:cNvSpPr>
          <p:nvPr/>
        </p:nvSpPr>
        <p:spPr bwMode="auto">
          <a:xfrm>
            <a:off x="11218863" y="6400800"/>
            <a:ext cx="377825" cy="457200"/>
          </a:xfrm>
          <a:prstGeom prst="rect">
            <a:avLst/>
          </a:prstGeom>
          <a:solidFill>
            <a:srgbClr val="006CB7"/>
          </a:solidFill>
          <a:ln>
            <a:noFill/>
          </a:ln>
          <a:effectLst>
            <a:outerShdw dist="38100" dir="12899965" algn="br" rotWithShape="0">
              <a:srgbClr val="808080">
                <a:alpha val="25000"/>
              </a:srgbClr>
            </a:outerShdw>
          </a:effectLst>
        </p:spPr>
        <p:txBody>
          <a:bodyPr anchor="ctr"/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9pPr>
          </a:lstStyle>
          <a:p>
            <a:pPr eaLnBrk="1" hangingPunct="1">
              <a:defRPr/>
            </a:pPr>
            <a:endParaRPr lang="es-ES" altLang="es-CL" sz="1800">
              <a:solidFill>
                <a:srgbClr val="FFFFFF"/>
              </a:solidFill>
              <a:latin typeface="Calibri" panose="020F0502020204030204" pitchFamily="34" charset="0"/>
              <a:cs typeface="+mn-cs"/>
            </a:endParaRPr>
          </a:p>
        </p:txBody>
      </p:sp>
      <p:sp>
        <p:nvSpPr>
          <p:cNvPr id="8201" name="Rectangle 10"/>
          <p:cNvSpPr>
            <a:spLocks noChangeArrowheads="1"/>
          </p:cNvSpPr>
          <p:nvPr/>
        </p:nvSpPr>
        <p:spPr bwMode="auto">
          <a:xfrm>
            <a:off x="11596688" y="6400800"/>
            <a:ext cx="463550" cy="457200"/>
          </a:xfrm>
          <a:prstGeom prst="rect">
            <a:avLst/>
          </a:prstGeom>
          <a:solidFill>
            <a:srgbClr val="EF4144"/>
          </a:solidFill>
          <a:ln>
            <a:noFill/>
          </a:ln>
          <a:effectLst>
            <a:outerShdw dist="38100" dir="12899965" rotWithShape="0">
              <a:srgbClr val="808080">
                <a:alpha val="25000"/>
              </a:srgbClr>
            </a:outerShdw>
          </a:effectLst>
        </p:spPr>
        <p:txBody>
          <a:bodyPr anchor="ctr"/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9pPr>
          </a:lstStyle>
          <a:p>
            <a:pPr eaLnBrk="1" hangingPunct="1">
              <a:defRPr/>
            </a:pPr>
            <a:endParaRPr lang="es-ES" altLang="es-CL" sz="1800">
              <a:solidFill>
                <a:srgbClr val="FFFFFF"/>
              </a:solidFill>
              <a:latin typeface="Calibri" panose="020F0502020204030204" pitchFamily="34" charset="0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713" r:id="rId1"/>
    <p:sldLayoutId id="2147484714" r:id="rId2"/>
    <p:sldLayoutId id="2147484715" r:id="rId3"/>
    <p:sldLayoutId id="2147484716" r:id="rId4"/>
    <p:sldLayoutId id="2147484717" r:id="rId5"/>
    <p:sldLayoutId id="2147484718" r:id="rId6"/>
    <p:sldLayoutId id="2147484719" r:id="rId7"/>
    <p:sldLayoutId id="2147484720" r:id="rId8"/>
    <p:sldLayoutId id="2147484721" r:id="rId9"/>
    <p:sldLayoutId id="2147484722" r:id="rId10"/>
    <p:sldLayoutId id="2147484723" r:id="rId11"/>
  </p:sldLayoutIdLst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defRPr sz="2400" kern="1200">
          <a:solidFill>
            <a:srgbClr val="006CB7"/>
          </a:solidFill>
          <a:latin typeface="Verdana"/>
          <a:ea typeface="ヒラギノ角ゴ Pro W3" charset="-128"/>
          <a:cs typeface="Verdana"/>
        </a:defRPr>
      </a:lvl1pPr>
      <a:lvl2pPr algn="l" defTabSz="457200" rtl="0" eaLnBrk="0" fontAlgn="base" hangingPunct="0">
        <a:spcBef>
          <a:spcPct val="0"/>
        </a:spcBef>
        <a:spcAft>
          <a:spcPct val="0"/>
        </a:spcAft>
        <a:defRPr sz="2400">
          <a:solidFill>
            <a:srgbClr val="006CB7"/>
          </a:solidFill>
          <a:latin typeface="Verdana" charset="0"/>
          <a:ea typeface="ヒラギノ角ゴ Pro W3" charset="-128"/>
          <a:cs typeface="Verdana" pitchFamily="34" charset="0"/>
        </a:defRPr>
      </a:lvl2pPr>
      <a:lvl3pPr algn="l" defTabSz="457200" rtl="0" eaLnBrk="0" fontAlgn="base" hangingPunct="0">
        <a:spcBef>
          <a:spcPct val="0"/>
        </a:spcBef>
        <a:spcAft>
          <a:spcPct val="0"/>
        </a:spcAft>
        <a:defRPr sz="2400">
          <a:solidFill>
            <a:srgbClr val="006CB7"/>
          </a:solidFill>
          <a:latin typeface="Verdana" charset="0"/>
          <a:ea typeface="ヒラギノ角ゴ Pro W3" charset="-128"/>
          <a:cs typeface="Verdana" pitchFamily="34" charset="0"/>
        </a:defRPr>
      </a:lvl3pPr>
      <a:lvl4pPr algn="l" defTabSz="457200" rtl="0" eaLnBrk="0" fontAlgn="base" hangingPunct="0">
        <a:spcBef>
          <a:spcPct val="0"/>
        </a:spcBef>
        <a:spcAft>
          <a:spcPct val="0"/>
        </a:spcAft>
        <a:defRPr sz="2400">
          <a:solidFill>
            <a:srgbClr val="006CB7"/>
          </a:solidFill>
          <a:latin typeface="Verdana" charset="0"/>
          <a:ea typeface="ヒラギノ角ゴ Pro W3" charset="-128"/>
          <a:cs typeface="Verdana" pitchFamily="34" charset="0"/>
        </a:defRPr>
      </a:lvl4pPr>
      <a:lvl5pPr algn="l" defTabSz="457200" rtl="0" eaLnBrk="0" fontAlgn="base" hangingPunct="0">
        <a:spcBef>
          <a:spcPct val="0"/>
        </a:spcBef>
        <a:spcAft>
          <a:spcPct val="0"/>
        </a:spcAft>
        <a:defRPr sz="2400">
          <a:solidFill>
            <a:srgbClr val="006CB7"/>
          </a:solidFill>
          <a:latin typeface="Verdana" charset="0"/>
          <a:ea typeface="ヒラギノ角ゴ Pro W3" charset="-128"/>
          <a:cs typeface="Verdana" pitchFamily="34" charset="0"/>
        </a:defRPr>
      </a:lvl5pPr>
      <a:lvl6pPr marL="457200" algn="l" defTabSz="457200" rtl="0" fontAlgn="base">
        <a:spcBef>
          <a:spcPct val="0"/>
        </a:spcBef>
        <a:spcAft>
          <a:spcPct val="0"/>
        </a:spcAft>
        <a:defRPr sz="2400">
          <a:solidFill>
            <a:srgbClr val="006CB7"/>
          </a:solidFill>
          <a:latin typeface="Verdana" charset="0"/>
          <a:ea typeface="ヒラギノ角ゴ Pro W3" charset="-128"/>
        </a:defRPr>
      </a:lvl6pPr>
      <a:lvl7pPr marL="914400" algn="l" defTabSz="457200" rtl="0" fontAlgn="base">
        <a:spcBef>
          <a:spcPct val="0"/>
        </a:spcBef>
        <a:spcAft>
          <a:spcPct val="0"/>
        </a:spcAft>
        <a:defRPr sz="2400">
          <a:solidFill>
            <a:srgbClr val="006CB7"/>
          </a:solidFill>
          <a:latin typeface="Verdana" charset="0"/>
          <a:ea typeface="ヒラギノ角ゴ Pro W3" charset="-128"/>
        </a:defRPr>
      </a:lvl7pPr>
      <a:lvl8pPr marL="1371600" algn="l" defTabSz="457200" rtl="0" fontAlgn="base">
        <a:spcBef>
          <a:spcPct val="0"/>
        </a:spcBef>
        <a:spcAft>
          <a:spcPct val="0"/>
        </a:spcAft>
        <a:defRPr sz="2400">
          <a:solidFill>
            <a:srgbClr val="006CB7"/>
          </a:solidFill>
          <a:latin typeface="Verdana" charset="0"/>
          <a:ea typeface="ヒラギノ角ゴ Pro W3" charset="-128"/>
        </a:defRPr>
      </a:lvl8pPr>
      <a:lvl9pPr marL="1828800" algn="l" defTabSz="457200" rtl="0" fontAlgn="base">
        <a:spcBef>
          <a:spcPct val="0"/>
        </a:spcBef>
        <a:spcAft>
          <a:spcPct val="0"/>
        </a:spcAft>
        <a:defRPr sz="2400">
          <a:solidFill>
            <a:srgbClr val="006CB7"/>
          </a:solidFill>
          <a:latin typeface="Verdana" charset="0"/>
          <a:ea typeface="ヒラギノ角ゴ Pro W3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000" kern="1200">
          <a:solidFill>
            <a:srgbClr val="595959"/>
          </a:solidFill>
          <a:latin typeface="+mn-lt"/>
          <a:ea typeface="ヒラギノ角ゴ Pro W3" charset="-128"/>
          <a:cs typeface="ヒラギノ角ゴ Pro W3" charset="-128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rgbClr val="595959"/>
          </a:solidFill>
          <a:latin typeface="+mn-lt"/>
          <a:ea typeface="ヒラギノ角ゴ Pro W3" charset="-128"/>
          <a:cs typeface="ヒラギノ角ゴ Pro W3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1600" kern="1200">
          <a:solidFill>
            <a:srgbClr val="595959"/>
          </a:solidFill>
          <a:latin typeface="+mn-lt"/>
          <a:ea typeface="ヒラギノ角ゴ Pro W3" charset="-128"/>
          <a:cs typeface="ヒラギノ角ゴ Pro W3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1400" kern="1200">
          <a:solidFill>
            <a:srgbClr val="595959"/>
          </a:solidFill>
          <a:latin typeface="+mn-lt"/>
          <a:ea typeface="ヒラギノ角ゴ Pro W3" charset="-128"/>
          <a:cs typeface="ヒラギノ角ゴ Pro W3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400" kern="1200">
          <a:solidFill>
            <a:srgbClr val="595959"/>
          </a:solidFill>
          <a:latin typeface="+mn-lt"/>
          <a:ea typeface="ヒラギノ角ゴ Pro W3" charset="-128"/>
          <a:cs typeface="ヒラギノ角ゴ Pro W3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10.xml.rels><?xml version="1.0" encoding="UTF-8" standalone="yes"?>
<Relationships xmlns="http://schemas.openxmlformats.org/package/2006/relationships"><Relationship Id="rId8" Type="http://schemas.microsoft.com/office/2007/relationships/diagramDrawing" Target="../diagrams/drawing5.xml"/><Relationship Id="rId3" Type="http://schemas.openxmlformats.org/officeDocument/2006/relationships/image" Target="../media/image9.jpeg"/><Relationship Id="rId7" Type="http://schemas.openxmlformats.org/officeDocument/2006/relationships/diagramColors" Target="../diagrams/colors5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5.xml"/><Relationship Id="rId5" Type="http://schemas.openxmlformats.org/officeDocument/2006/relationships/diagramLayout" Target="../diagrams/layout5.xml"/><Relationship Id="rId4" Type="http://schemas.openxmlformats.org/officeDocument/2006/relationships/diagramData" Target="../diagrams/data5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8" Type="http://schemas.microsoft.com/office/2007/relationships/diagramDrawing" Target="../diagrams/drawing6.xml"/><Relationship Id="rId3" Type="http://schemas.openxmlformats.org/officeDocument/2006/relationships/image" Target="../media/image9.jpeg"/><Relationship Id="rId7" Type="http://schemas.openxmlformats.org/officeDocument/2006/relationships/diagramColors" Target="../diagrams/colors6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6.xml"/><Relationship Id="rId5" Type="http://schemas.openxmlformats.org/officeDocument/2006/relationships/diagramLayout" Target="../diagrams/layout6.xml"/><Relationship Id="rId4" Type="http://schemas.openxmlformats.org/officeDocument/2006/relationships/diagramData" Target="../diagrams/data6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7.xml"/><Relationship Id="rId7" Type="http://schemas.microsoft.com/office/2007/relationships/diagramDrawing" Target="../diagrams/drawing7.xml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7.xml"/><Relationship Id="rId5" Type="http://schemas.openxmlformats.org/officeDocument/2006/relationships/diagramQuickStyle" Target="../diagrams/quickStyle7.xml"/><Relationship Id="rId4" Type="http://schemas.openxmlformats.org/officeDocument/2006/relationships/diagramLayout" Target="../diagrams/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image" Target="../media/image9.jpeg"/><Relationship Id="rId7" Type="http://schemas.openxmlformats.org/officeDocument/2006/relationships/diagramColors" Target="../diagrams/colors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.xml"/><Relationship Id="rId3" Type="http://schemas.openxmlformats.org/officeDocument/2006/relationships/image" Target="../media/image9.jpeg"/><Relationship Id="rId7" Type="http://schemas.openxmlformats.org/officeDocument/2006/relationships/diagramColors" Target="../diagrams/colors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2.xml"/><Relationship Id="rId5" Type="http://schemas.openxmlformats.org/officeDocument/2006/relationships/diagramLayout" Target="../diagrams/layout2.xml"/><Relationship Id="rId4" Type="http://schemas.openxmlformats.org/officeDocument/2006/relationships/diagramData" Target="../diagrams/data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microsoft.com/office/2007/relationships/diagramDrawing" Target="../diagrams/drawing3.xml"/><Relationship Id="rId3" Type="http://schemas.openxmlformats.org/officeDocument/2006/relationships/image" Target="../media/image9.jpeg"/><Relationship Id="rId7" Type="http://schemas.openxmlformats.org/officeDocument/2006/relationships/diagramColors" Target="../diagrams/colors3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3.xml"/><Relationship Id="rId5" Type="http://schemas.openxmlformats.org/officeDocument/2006/relationships/diagramLayout" Target="../diagrams/layout3.xml"/><Relationship Id="rId4" Type="http://schemas.openxmlformats.org/officeDocument/2006/relationships/diagramData" Target="../diagrams/data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microsoft.com/office/2007/relationships/diagramDrawing" Target="../diagrams/drawing4.xml"/><Relationship Id="rId3" Type="http://schemas.openxmlformats.org/officeDocument/2006/relationships/image" Target="../media/image9.jpeg"/><Relationship Id="rId7" Type="http://schemas.openxmlformats.org/officeDocument/2006/relationships/diagramColors" Target="../diagrams/colors4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4.xml"/><Relationship Id="rId5" Type="http://schemas.openxmlformats.org/officeDocument/2006/relationships/diagramLayout" Target="../diagrams/layout4.xml"/><Relationship Id="rId4" Type="http://schemas.openxmlformats.org/officeDocument/2006/relationships/diagramData" Target="../diagrams/data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535576" y="2601893"/>
            <a:ext cx="11094069" cy="1566862"/>
          </a:xfrm>
        </p:spPr>
        <p:txBody>
          <a:bodyPr>
            <a:noAutofit/>
          </a:bodyPr>
          <a:lstStyle/>
          <a:p>
            <a:pPr algn="ctr" eaLnBrk="1" hangingPunct="1">
              <a:defRPr/>
            </a:pPr>
            <a:br>
              <a:rPr lang="es-CL" sz="2800" b="1" dirty="0">
                <a:solidFill>
                  <a:srgbClr val="262626"/>
                </a:solidFill>
                <a:latin typeface="Calibri Light" charset="0"/>
                <a:ea typeface="MS PGothic" charset="0"/>
              </a:rPr>
            </a:br>
            <a:r>
              <a:rPr lang="es-CL" sz="3200" b="1" dirty="0">
                <a:solidFill>
                  <a:srgbClr val="262626"/>
                </a:solidFill>
                <a:latin typeface="Calibri Light" charset="0"/>
                <a:ea typeface="MS PGothic" charset="0"/>
              </a:rPr>
              <a:t>RESPUESTA Y ORGANIZACIÓN DE LA RED ASISTENCIAL</a:t>
            </a:r>
            <a:br>
              <a:rPr lang="es-CL" sz="3200" b="1" dirty="0">
                <a:solidFill>
                  <a:srgbClr val="262626"/>
                </a:solidFill>
                <a:latin typeface="Calibri Light" charset="0"/>
                <a:ea typeface="MS PGothic" charset="0"/>
              </a:rPr>
            </a:br>
            <a:br>
              <a:rPr lang="es-CL" sz="3200" b="1" dirty="0">
                <a:solidFill>
                  <a:srgbClr val="262626"/>
                </a:solidFill>
                <a:latin typeface="Calibri Light" charset="0"/>
                <a:ea typeface="MS PGothic" charset="0"/>
              </a:rPr>
            </a:br>
            <a:r>
              <a:rPr lang="es-CL" sz="3200" b="1" dirty="0">
                <a:solidFill>
                  <a:srgbClr val="7F7F7F"/>
                </a:solidFill>
                <a:latin typeface="Calibri Light" charset="0"/>
                <a:ea typeface="MS PGothic" charset="0"/>
              </a:rPr>
              <a:t>PANDEMIA COVID19</a:t>
            </a:r>
            <a:endParaRPr lang="es-CL" sz="3200" b="1" dirty="0">
              <a:solidFill>
                <a:srgbClr val="262626"/>
              </a:solidFill>
              <a:latin typeface="Calibri Light" charset="0"/>
              <a:ea typeface="MS PGothic" charset="0"/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2349500" y="4460875"/>
            <a:ext cx="7543800" cy="1274763"/>
          </a:xfrm>
        </p:spPr>
        <p:txBody>
          <a:bodyPr/>
          <a:lstStyle/>
          <a:p>
            <a:pPr algn="ctr" eaLnBrk="1" hangingPunct="1">
              <a:defRPr/>
            </a:pPr>
            <a:r>
              <a:rPr lang="es-CL" sz="1800" cap="none" dirty="0">
                <a:latin typeface="Calibri Light" charset="0"/>
                <a:ea typeface="MS PGothic" charset="0"/>
              </a:rPr>
              <a:t>SUBDIRECCION GESTIÓN ASISTENCIAL</a:t>
            </a:r>
          </a:p>
          <a:p>
            <a:pPr algn="ctr" eaLnBrk="1" hangingPunct="1">
              <a:defRPr/>
            </a:pPr>
            <a:r>
              <a:rPr lang="es-CL" sz="1800" cap="none" dirty="0">
                <a:latin typeface="Calibri Light" charset="0"/>
                <a:ea typeface="MS PGothic" charset="0"/>
              </a:rPr>
              <a:t>CIRA JULIO 2020</a:t>
            </a:r>
          </a:p>
        </p:txBody>
      </p:sp>
      <p:pic>
        <p:nvPicPr>
          <p:cNvPr id="26627" name="Imagen 1" descr="Descripción: SSIquique-1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1309" y="355164"/>
            <a:ext cx="1665287" cy="1355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Google Shape;107;p1" descr="Screen Shot 2020-03-15 at 17.29.21.png"/>
          <p:cNvPicPr preferRelativeResize="0"/>
          <p:nvPr/>
        </p:nvPicPr>
        <p:blipFill rotWithShape="1">
          <a:blip r:embed="rId3">
            <a:alphaModFix/>
          </a:blip>
          <a:srcRect l="68797" t="22935" r="20195" b="55953"/>
          <a:stretch/>
        </p:blipFill>
        <p:spPr>
          <a:xfrm>
            <a:off x="9265401" y="260092"/>
            <a:ext cx="2088806" cy="1805820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9" name="Google Shape;109;p1"/>
          <p:cNvGrpSpPr/>
          <p:nvPr/>
        </p:nvGrpSpPr>
        <p:grpSpPr>
          <a:xfrm>
            <a:off x="493742" y="5665301"/>
            <a:ext cx="11115304" cy="433753"/>
            <a:chOff x="356900" y="4419908"/>
            <a:chExt cx="8745040" cy="618511"/>
          </a:xfrm>
        </p:grpSpPr>
        <p:grpSp>
          <p:nvGrpSpPr>
            <p:cNvPr id="10" name="Google Shape;110;p1"/>
            <p:cNvGrpSpPr/>
            <p:nvPr/>
          </p:nvGrpSpPr>
          <p:grpSpPr>
            <a:xfrm>
              <a:off x="356900" y="4419908"/>
              <a:ext cx="5976254" cy="614680"/>
              <a:chOff x="3608088" y="5329398"/>
              <a:chExt cx="4743450" cy="508540"/>
            </a:xfrm>
          </p:grpSpPr>
          <p:pic>
            <p:nvPicPr>
              <p:cNvPr id="15" name="Google Shape;111;p1"/>
              <p:cNvPicPr preferRelativeResize="0"/>
              <p:nvPr/>
            </p:nvPicPr>
            <p:blipFill rotWithShape="1">
              <a:blip r:embed="rId4">
                <a:alphaModFix/>
              </a:blip>
              <a:srcRect/>
              <a:stretch/>
            </p:blipFill>
            <p:spPr>
              <a:xfrm>
                <a:off x="3608088" y="5373216"/>
                <a:ext cx="962375" cy="375877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16" name="Google Shape;112;p1"/>
              <p:cNvPicPr preferRelativeResize="0"/>
              <p:nvPr/>
            </p:nvPicPr>
            <p:blipFill rotWithShape="1">
              <a:blip r:embed="rId5">
                <a:alphaModFix/>
              </a:blip>
              <a:srcRect/>
              <a:stretch/>
            </p:blipFill>
            <p:spPr>
              <a:xfrm>
                <a:off x="4858918" y="5410573"/>
                <a:ext cx="618801" cy="338520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17" name="Google Shape;113;p1"/>
              <p:cNvPicPr preferRelativeResize="0"/>
              <p:nvPr/>
            </p:nvPicPr>
            <p:blipFill rotWithShape="1">
              <a:blip r:embed="rId6">
                <a:alphaModFix/>
              </a:blip>
              <a:srcRect/>
              <a:stretch/>
            </p:blipFill>
            <p:spPr>
              <a:xfrm>
                <a:off x="7116560" y="5406933"/>
                <a:ext cx="349440" cy="349440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</p:pic>
          <p:pic>
            <p:nvPicPr>
              <p:cNvPr id="18" name="Google Shape;114;p1"/>
              <p:cNvPicPr preferRelativeResize="0"/>
              <p:nvPr/>
            </p:nvPicPr>
            <p:blipFill rotWithShape="1">
              <a:blip r:embed="rId7">
                <a:alphaModFix/>
              </a:blip>
              <a:srcRect/>
              <a:stretch/>
            </p:blipFill>
            <p:spPr>
              <a:xfrm>
                <a:off x="5757493" y="5428780"/>
                <a:ext cx="390581" cy="374306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19" name="Google Shape;115;p1"/>
              <p:cNvPicPr preferRelativeResize="0"/>
              <p:nvPr/>
            </p:nvPicPr>
            <p:blipFill rotWithShape="1">
              <a:blip r:embed="rId8">
                <a:alphaModFix/>
              </a:blip>
              <a:srcRect/>
              <a:stretch/>
            </p:blipFill>
            <p:spPr>
              <a:xfrm>
                <a:off x="7713743" y="5420978"/>
                <a:ext cx="637795" cy="328114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20" name="Google Shape;116;p1"/>
              <p:cNvPicPr preferRelativeResize="0"/>
              <p:nvPr/>
            </p:nvPicPr>
            <p:blipFill rotWithShape="1">
              <a:blip r:embed="rId9">
                <a:alphaModFix/>
              </a:blip>
              <a:srcRect/>
              <a:stretch/>
            </p:blipFill>
            <p:spPr>
              <a:xfrm>
                <a:off x="6452002" y="5329398"/>
                <a:ext cx="352246" cy="508540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  <p:grpSp>
          <p:nvGrpSpPr>
            <p:cNvPr id="11" name="Google Shape;117;p1"/>
            <p:cNvGrpSpPr/>
            <p:nvPr/>
          </p:nvGrpSpPr>
          <p:grpSpPr>
            <a:xfrm>
              <a:off x="6651026" y="4419908"/>
              <a:ext cx="2450914" cy="618511"/>
              <a:chOff x="4858918" y="5329398"/>
              <a:chExt cx="1945330" cy="508540"/>
            </a:xfrm>
          </p:grpSpPr>
          <p:pic>
            <p:nvPicPr>
              <p:cNvPr id="12" name="Google Shape;118;p1"/>
              <p:cNvPicPr preferRelativeResize="0"/>
              <p:nvPr/>
            </p:nvPicPr>
            <p:blipFill rotWithShape="1">
              <a:blip r:embed="rId5">
                <a:alphaModFix/>
              </a:blip>
              <a:srcRect/>
              <a:stretch/>
            </p:blipFill>
            <p:spPr>
              <a:xfrm>
                <a:off x="4858918" y="5410573"/>
                <a:ext cx="618801" cy="338520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13" name="Google Shape;119;p1"/>
              <p:cNvPicPr preferRelativeResize="0"/>
              <p:nvPr/>
            </p:nvPicPr>
            <p:blipFill rotWithShape="1">
              <a:blip r:embed="rId7">
                <a:alphaModFix/>
              </a:blip>
              <a:srcRect/>
              <a:stretch/>
            </p:blipFill>
            <p:spPr>
              <a:xfrm>
                <a:off x="5757493" y="5428780"/>
                <a:ext cx="390581" cy="374306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14" name="Google Shape;120;p1"/>
              <p:cNvPicPr preferRelativeResize="0"/>
              <p:nvPr/>
            </p:nvPicPr>
            <p:blipFill rotWithShape="1">
              <a:blip r:embed="rId9">
                <a:alphaModFix/>
              </a:blip>
              <a:srcRect/>
              <a:stretch/>
            </p:blipFill>
            <p:spPr>
              <a:xfrm>
                <a:off x="6452002" y="5329398"/>
                <a:ext cx="352246" cy="508540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</p:grp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141413" y="617538"/>
            <a:ext cx="7429500" cy="1150937"/>
          </a:xfrm>
        </p:spPr>
        <p:txBody>
          <a:bodyPr>
            <a:noAutofit/>
          </a:bodyPr>
          <a:lstStyle/>
          <a:p>
            <a:pPr eaLnBrk="1" hangingPunct="1">
              <a:defRPr/>
            </a:pPr>
            <a:r>
              <a:rPr lang="es-CL" sz="3200" b="1" dirty="0">
                <a:solidFill>
                  <a:srgbClr val="262626"/>
                </a:solidFill>
                <a:latin typeface="Calibri Light" charset="0"/>
                <a:ea typeface="MS PGothic" charset="0"/>
              </a:rPr>
              <a:t>RED DE URGENCIA</a:t>
            </a:r>
          </a:p>
        </p:txBody>
      </p:sp>
      <p:sp>
        <p:nvSpPr>
          <p:cNvPr id="22531" name="Rectangle 54"/>
          <p:cNvSpPr>
            <a:spLocks noChangeArrowheads="1"/>
          </p:cNvSpPr>
          <p:nvPr/>
        </p:nvSpPr>
        <p:spPr bwMode="auto">
          <a:xfrm>
            <a:off x="2930525" y="2062163"/>
            <a:ext cx="184150" cy="369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eaLnBrk="1" hangingPunct="1">
              <a:defRPr/>
            </a:pPr>
            <a:endParaRPr lang="es-CL"/>
          </a:p>
        </p:txBody>
      </p:sp>
      <p:pic>
        <p:nvPicPr>
          <p:cNvPr id="27651" name="Imagen 1" descr="Descripción: SSIquique-1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29863" y="111125"/>
            <a:ext cx="833437" cy="808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11" name="Diagrama 10"/>
          <p:cNvGraphicFramePr/>
          <p:nvPr>
            <p:extLst>
              <p:ext uri="{D42A27DB-BD31-4B8C-83A1-F6EECF244321}">
                <p14:modId xmlns:p14="http://schemas.microsoft.com/office/powerpoint/2010/main" val="773454575"/>
              </p:ext>
            </p:extLst>
          </p:nvPr>
        </p:nvGraphicFramePr>
        <p:xfrm>
          <a:off x="1269672" y="1910410"/>
          <a:ext cx="9620578" cy="437172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8737081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3200" b="1" dirty="0"/>
              <a:t>INDICADORES DE PRODUCCIÓN</a:t>
            </a:r>
          </a:p>
        </p:txBody>
      </p:sp>
      <p:graphicFrame>
        <p:nvGraphicFramePr>
          <p:cNvPr id="6" name="Gráfico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00498154"/>
              </p:ext>
            </p:extLst>
          </p:nvPr>
        </p:nvGraphicFramePr>
        <p:xfrm>
          <a:off x="622300" y="1904999"/>
          <a:ext cx="5219700" cy="43338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8" name="Gráfico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78068201"/>
              </p:ext>
            </p:extLst>
          </p:nvPr>
        </p:nvGraphicFramePr>
        <p:xfrm>
          <a:off x="6172200" y="1825626"/>
          <a:ext cx="5753100" cy="43307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9" name="CuadroTexto 8"/>
          <p:cNvSpPr txBox="1"/>
          <p:nvPr/>
        </p:nvSpPr>
        <p:spPr>
          <a:xfrm>
            <a:off x="2079625" y="6254749"/>
            <a:ext cx="1984375" cy="36933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s-ES" dirty="0"/>
              <a:t>Aumento del 26%</a:t>
            </a:r>
          </a:p>
        </p:txBody>
      </p:sp>
      <p:sp>
        <p:nvSpPr>
          <p:cNvPr id="10" name="CuadroTexto 9"/>
          <p:cNvSpPr txBox="1"/>
          <p:nvPr/>
        </p:nvSpPr>
        <p:spPr>
          <a:xfrm>
            <a:off x="8264525" y="6296024"/>
            <a:ext cx="1984375" cy="36933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s-ES" dirty="0"/>
              <a:t>Aumento del 20%</a:t>
            </a:r>
          </a:p>
        </p:txBody>
      </p:sp>
    </p:spTree>
    <p:extLst>
      <p:ext uri="{BB962C8B-B14F-4D97-AF65-F5344CB8AC3E}">
        <p14:creationId xmlns:p14="http://schemas.microsoft.com/office/powerpoint/2010/main" val="171046083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3200" b="1" dirty="0"/>
              <a:t>INDICADORES DE PRODUCCIÓN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82875" y="1825624"/>
            <a:ext cx="6226949" cy="4262297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3" name="CuadroTexto 2">
            <a:extLst>
              <a:ext uri="{FF2B5EF4-FFF2-40B4-BE49-F238E27FC236}">
                <a16:creationId xmlns:a16="http://schemas.microsoft.com/office/drawing/2014/main" id="{C3A59840-54D2-4943-B216-CAE339849607}"/>
              </a:ext>
            </a:extLst>
          </p:cNvPr>
          <p:cNvSpPr txBox="1"/>
          <p:nvPr/>
        </p:nvSpPr>
        <p:spPr>
          <a:xfrm>
            <a:off x="9266663" y="1984917"/>
            <a:ext cx="259823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b="1" dirty="0">
                <a:solidFill>
                  <a:srgbClr val="000000"/>
                </a:solidFill>
              </a:rPr>
              <a:t>N° mensual de llamados recibidos por Call Center Respiratorio de la Red se Salud Tarapacá</a:t>
            </a:r>
          </a:p>
        </p:txBody>
      </p:sp>
    </p:spTree>
    <p:extLst>
      <p:ext uri="{BB962C8B-B14F-4D97-AF65-F5344CB8AC3E}">
        <p14:creationId xmlns:p14="http://schemas.microsoft.com/office/powerpoint/2010/main" val="333574727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107959" y="111125"/>
            <a:ext cx="7429500" cy="1150937"/>
          </a:xfrm>
        </p:spPr>
        <p:txBody>
          <a:bodyPr>
            <a:noAutofit/>
          </a:bodyPr>
          <a:lstStyle/>
          <a:p>
            <a:pPr eaLnBrk="1" hangingPunct="1">
              <a:defRPr/>
            </a:pPr>
            <a:r>
              <a:rPr lang="es-CL" sz="3200" b="1" dirty="0">
                <a:solidFill>
                  <a:srgbClr val="262626"/>
                </a:solidFill>
                <a:latin typeface="Calibri Light" charset="0"/>
                <a:ea typeface="MS PGothic" charset="0"/>
              </a:rPr>
              <a:t>GESTIÓN TERRITORIAL</a:t>
            </a:r>
          </a:p>
        </p:txBody>
      </p:sp>
      <p:sp>
        <p:nvSpPr>
          <p:cNvPr id="22531" name="Rectangle 54"/>
          <p:cNvSpPr>
            <a:spLocks noChangeArrowheads="1"/>
          </p:cNvSpPr>
          <p:nvPr/>
        </p:nvSpPr>
        <p:spPr bwMode="auto">
          <a:xfrm>
            <a:off x="2930525" y="2062163"/>
            <a:ext cx="184150" cy="369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eaLnBrk="1" hangingPunct="1">
              <a:defRPr/>
            </a:pPr>
            <a:endParaRPr lang="es-CL"/>
          </a:p>
        </p:txBody>
      </p:sp>
      <p:pic>
        <p:nvPicPr>
          <p:cNvPr id="27651" name="Imagen 1" descr="Descripción: SSIquique-1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29863" y="111125"/>
            <a:ext cx="833437" cy="808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11" name="Diagrama 10"/>
          <p:cNvGraphicFramePr/>
          <p:nvPr>
            <p:extLst>
              <p:ext uri="{D42A27DB-BD31-4B8C-83A1-F6EECF244321}">
                <p14:modId xmlns:p14="http://schemas.microsoft.com/office/powerpoint/2010/main" val="948374220"/>
              </p:ext>
            </p:extLst>
          </p:nvPr>
        </p:nvGraphicFramePr>
        <p:xfrm>
          <a:off x="836341" y="1494264"/>
          <a:ext cx="10905893" cy="487308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68391928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3200" b="1" dirty="0"/>
              <a:t>INDICADORES DE PRODUCCIÓN:</a:t>
            </a:r>
            <a:br>
              <a:rPr lang="es-ES" sz="3200" b="1" dirty="0"/>
            </a:br>
            <a:r>
              <a:rPr lang="es-ES" sz="3200" b="1" dirty="0"/>
              <a:t>GESTIÓN FARMACEÚTICA</a:t>
            </a:r>
          </a:p>
        </p:txBody>
      </p:sp>
      <p:graphicFrame>
        <p:nvGraphicFramePr>
          <p:cNvPr id="7" name="Gráfico 6">
            <a:extLst>
              <a:ext uri="{FF2B5EF4-FFF2-40B4-BE49-F238E27FC236}">
                <a16:creationId xmlns:a16="http://schemas.microsoft.com/office/drawing/2014/main" id="{8515359A-47A0-4A8D-B495-4070AFC6778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68085097"/>
              </p:ext>
            </p:extLst>
          </p:nvPr>
        </p:nvGraphicFramePr>
        <p:xfrm>
          <a:off x="508000" y="2397125"/>
          <a:ext cx="5106420" cy="35401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9" name="CuadroTexto 8"/>
          <p:cNvSpPr txBox="1"/>
          <p:nvPr/>
        </p:nvSpPr>
        <p:spPr>
          <a:xfrm>
            <a:off x="396874" y="1889125"/>
            <a:ext cx="5222876" cy="36933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ES" dirty="0"/>
              <a:t>HOSPITAL DR. E TORRES G</a:t>
            </a:r>
          </a:p>
        </p:txBody>
      </p:sp>
      <p:graphicFrame>
        <p:nvGraphicFramePr>
          <p:cNvPr id="10" name="Diagrama 9">
            <a:extLst>
              <a:ext uri="{FF2B5EF4-FFF2-40B4-BE49-F238E27FC236}">
                <a16:creationId xmlns:a16="http://schemas.microsoft.com/office/drawing/2014/main" id="{E5698FAE-C166-44CF-A37E-4C45FD0441E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938030964"/>
              </p:ext>
            </p:extLst>
          </p:nvPr>
        </p:nvGraphicFramePr>
        <p:xfrm>
          <a:off x="6238410" y="2016125"/>
          <a:ext cx="5572590" cy="40163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1" name="CuadroTexto 10"/>
          <p:cNvSpPr txBox="1"/>
          <p:nvPr/>
        </p:nvSpPr>
        <p:spPr>
          <a:xfrm>
            <a:off x="6311899" y="1866900"/>
            <a:ext cx="5222876" cy="36933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ES" dirty="0"/>
              <a:t>ATENNCIÓN PRIMARIA DE SALUD</a:t>
            </a:r>
          </a:p>
        </p:txBody>
      </p:sp>
    </p:spTree>
    <p:extLst>
      <p:ext uri="{BB962C8B-B14F-4D97-AF65-F5344CB8AC3E}">
        <p14:creationId xmlns:p14="http://schemas.microsoft.com/office/powerpoint/2010/main" val="324424171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object 23"/>
          <p:cNvSpPr>
            <a:spLocks noGrp="1" noTextEdit="1"/>
          </p:cNvSpPr>
          <p:nvPr>
            <p:ph type="pic" idx="1"/>
          </p:nvPr>
        </p:nvSpPr>
        <p:spPr>
          <a:xfrm>
            <a:off x="2530999" y="1782762"/>
            <a:ext cx="6727825" cy="2659063"/>
          </a:xfrm>
          <a:blipFill dpi="0" rotWithShape="1">
            <a:blip r:embed="rId2"/>
            <a:srcRect/>
            <a:stretch>
              <a:fillRect/>
            </a:stretch>
          </a:blipFill>
        </p:spPr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96963" y="5075238"/>
            <a:ext cx="10113962" cy="1541462"/>
          </a:xfrm>
        </p:spPr>
        <p:txBody>
          <a:bodyPr/>
          <a:lstStyle/>
          <a:p>
            <a:pPr eaLnBrk="1" hangingPunct="1">
              <a:defRPr/>
            </a:pPr>
            <a:br>
              <a:rPr lang="es-ES" dirty="0">
                <a:latin typeface="Calibri Light" charset="0"/>
                <a:ea typeface="MS PGothic" charset="0"/>
              </a:rPr>
            </a:br>
            <a:endParaRPr lang="es-ES" dirty="0">
              <a:latin typeface="Calibri Light" charset="0"/>
              <a:ea typeface="MS PGothic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141413" y="617538"/>
            <a:ext cx="7429500" cy="1150937"/>
          </a:xfrm>
        </p:spPr>
        <p:txBody>
          <a:bodyPr>
            <a:noAutofit/>
          </a:bodyPr>
          <a:lstStyle/>
          <a:p>
            <a:pPr eaLnBrk="1" hangingPunct="1">
              <a:defRPr/>
            </a:pPr>
            <a:r>
              <a:rPr lang="es-CL" sz="3200" b="1" dirty="0">
                <a:solidFill>
                  <a:srgbClr val="262626"/>
                </a:solidFill>
                <a:latin typeface="Calibri Light" charset="0"/>
                <a:ea typeface="MS PGothic" charset="0"/>
              </a:rPr>
              <a:t>ATENCIÓN PRIMARIA</a:t>
            </a:r>
          </a:p>
        </p:txBody>
      </p:sp>
      <p:sp>
        <p:nvSpPr>
          <p:cNvPr id="22531" name="Rectangle 54"/>
          <p:cNvSpPr>
            <a:spLocks noChangeArrowheads="1"/>
          </p:cNvSpPr>
          <p:nvPr/>
        </p:nvSpPr>
        <p:spPr bwMode="auto">
          <a:xfrm>
            <a:off x="2930525" y="2062163"/>
            <a:ext cx="184150" cy="369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eaLnBrk="1" hangingPunct="1">
              <a:defRPr/>
            </a:pPr>
            <a:endParaRPr lang="es-CL"/>
          </a:p>
        </p:txBody>
      </p:sp>
      <p:pic>
        <p:nvPicPr>
          <p:cNvPr id="27651" name="Imagen 1" descr="Descripción: SSIquique-1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29863" y="111125"/>
            <a:ext cx="833437" cy="808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11" name="Diagrama 10"/>
          <p:cNvGraphicFramePr/>
          <p:nvPr>
            <p:extLst>
              <p:ext uri="{D42A27DB-BD31-4B8C-83A1-F6EECF244321}">
                <p14:modId xmlns:p14="http://schemas.microsoft.com/office/powerpoint/2010/main" val="2980985957"/>
              </p:ext>
            </p:extLst>
          </p:nvPr>
        </p:nvGraphicFramePr>
        <p:xfrm>
          <a:off x="2215445" y="2032000"/>
          <a:ext cx="7831667" cy="417688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uadroTexto 8">
            <a:extLst>
              <a:ext uri="{FF2B5EF4-FFF2-40B4-BE49-F238E27FC236}">
                <a16:creationId xmlns:a16="http://schemas.microsoft.com/office/drawing/2014/main" id="{5D767D9E-9063-4440-9A8D-59D632BEF69E}"/>
              </a:ext>
            </a:extLst>
          </p:cNvPr>
          <p:cNvSpPr txBox="1"/>
          <p:nvPr/>
        </p:nvSpPr>
        <p:spPr>
          <a:xfrm>
            <a:off x="317298" y="165933"/>
            <a:ext cx="774321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2800" b="1" dirty="0">
                <a:solidFill>
                  <a:schemeClr val="bg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Light Condensed" panose="020B0502040204020203" pitchFamily="34" charset="0"/>
              </a:rPr>
              <a:t>PRODUCCION ACUMULADA</a:t>
            </a:r>
          </a:p>
        </p:txBody>
      </p:sp>
      <p:sp>
        <p:nvSpPr>
          <p:cNvPr id="41" name="Cilindro 40">
            <a:extLst>
              <a:ext uri="{FF2B5EF4-FFF2-40B4-BE49-F238E27FC236}">
                <a16:creationId xmlns:a16="http://schemas.microsoft.com/office/drawing/2014/main" id="{745DF71A-9B9D-453C-912C-424A14BEB8EB}"/>
              </a:ext>
            </a:extLst>
          </p:cNvPr>
          <p:cNvSpPr/>
          <p:nvPr/>
        </p:nvSpPr>
        <p:spPr>
          <a:xfrm rot="5400000">
            <a:off x="6187917" y="-4501146"/>
            <a:ext cx="177989" cy="11919226"/>
          </a:xfrm>
          <a:prstGeom prst="can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grpSp>
        <p:nvGrpSpPr>
          <p:cNvPr id="59" name="Grupo 58">
            <a:extLst>
              <a:ext uri="{FF2B5EF4-FFF2-40B4-BE49-F238E27FC236}">
                <a16:creationId xmlns:a16="http://schemas.microsoft.com/office/drawing/2014/main" id="{CC190418-6DA0-4F95-AAD9-892E32D8C2CC}"/>
              </a:ext>
            </a:extLst>
          </p:cNvPr>
          <p:cNvGrpSpPr/>
          <p:nvPr/>
        </p:nvGrpSpPr>
        <p:grpSpPr>
          <a:xfrm>
            <a:off x="5544" y="1290245"/>
            <a:ext cx="1834050" cy="2852382"/>
            <a:chOff x="1162049" y="1504950"/>
            <a:chExt cx="2291251" cy="3864941"/>
          </a:xfrm>
          <a:solidFill>
            <a:srgbClr val="6600CC"/>
          </a:solidFill>
        </p:grpSpPr>
        <p:grpSp>
          <p:nvGrpSpPr>
            <p:cNvPr id="50" name="Grupo 49">
              <a:extLst>
                <a:ext uri="{FF2B5EF4-FFF2-40B4-BE49-F238E27FC236}">
                  <a16:creationId xmlns:a16="http://schemas.microsoft.com/office/drawing/2014/main" id="{C881F25A-E835-4DBA-9C61-3B5F04495C1D}"/>
                </a:ext>
              </a:extLst>
            </p:cNvPr>
            <p:cNvGrpSpPr/>
            <p:nvPr/>
          </p:nvGrpSpPr>
          <p:grpSpPr>
            <a:xfrm>
              <a:off x="1162049" y="1504950"/>
              <a:ext cx="2291251" cy="3864941"/>
              <a:chOff x="1158605" y="2380437"/>
              <a:chExt cx="2393892" cy="4029119"/>
            </a:xfrm>
            <a:grpFill/>
          </p:grpSpPr>
          <p:grpSp>
            <p:nvGrpSpPr>
              <p:cNvPr id="46" name="Grupo 45">
                <a:extLst>
                  <a:ext uri="{FF2B5EF4-FFF2-40B4-BE49-F238E27FC236}">
                    <a16:creationId xmlns:a16="http://schemas.microsoft.com/office/drawing/2014/main" id="{9C501072-C6A9-439E-BA86-3ECE1CACEE40}"/>
                  </a:ext>
                </a:extLst>
              </p:cNvPr>
              <p:cNvGrpSpPr/>
              <p:nvPr/>
            </p:nvGrpSpPr>
            <p:grpSpPr>
              <a:xfrm>
                <a:off x="1158605" y="2724868"/>
                <a:ext cx="2393892" cy="3684688"/>
                <a:chOff x="1165904" y="2550568"/>
                <a:chExt cx="2393892" cy="3684688"/>
              </a:xfrm>
              <a:grpFill/>
            </p:grpSpPr>
            <p:cxnSp>
              <p:nvCxnSpPr>
                <p:cNvPr id="14" name="Conector recto 13">
                  <a:extLst>
                    <a:ext uri="{FF2B5EF4-FFF2-40B4-BE49-F238E27FC236}">
                      <a16:creationId xmlns:a16="http://schemas.microsoft.com/office/drawing/2014/main" id="{766B4964-4517-437A-BC80-33D231FAD1A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2327341" y="2550568"/>
                  <a:ext cx="0" cy="1342418"/>
                </a:xfrm>
                <a:prstGeom prst="line">
                  <a:avLst/>
                </a:prstGeom>
                <a:grpFill/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grpSp>
              <p:nvGrpSpPr>
                <p:cNvPr id="45" name="Grupo 44">
                  <a:extLst>
                    <a:ext uri="{FF2B5EF4-FFF2-40B4-BE49-F238E27FC236}">
                      <a16:creationId xmlns:a16="http://schemas.microsoft.com/office/drawing/2014/main" id="{21F13173-9BAA-48CE-8972-C180C33DDD96}"/>
                    </a:ext>
                  </a:extLst>
                </p:cNvPr>
                <p:cNvGrpSpPr/>
                <p:nvPr/>
              </p:nvGrpSpPr>
              <p:grpSpPr>
                <a:xfrm>
                  <a:off x="1165904" y="3892986"/>
                  <a:ext cx="2393892" cy="2342270"/>
                  <a:chOff x="1168337" y="3949430"/>
                  <a:chExt cx="2393892" cy="2342270"/>
                </a:xfrm>
                <a:grpFill/>
              </p:grpSpPr>
              <p:cxnSp>
                <p:nvCxnSpPr>
                  <p:cNvPr id="21" name="Conector recto 20">
                    <a:extLst>
                      <a:ext uri="{FF2B5EF4-FFF2-40B4-BE49-F238E27FC236}">
                        <a16:creationId xmlns:a16="http://schemas.microsoft.com/office/drawing/2014/main" id="{5DE1FFF1-D839-4F05-84D2-AF973EEB8DEF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>
                    <a:off x="2213042" y="3949430"/>
                    <a:ext cx="116732" cy="322633"/>
                  </a:xfrm>
                  <a:prstGeom prst="line">
                    <a:avLst/>
                  </a:prstGeom>
                  <a:grpFill/>
                  <a:ln w="28575">
                    <a:solidFill>
                      <a:schemeClr val="tx1"/>
                    </a:solidFill>
                  </a:ln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12" name="Forma libre: forma 11">
                    <a:extLst>
                      <a:ext uri="{FF2B5EF4-FFF2-40B4-BE49-F238E27FC236}">
                        <a16:creationId xmlns:a16="http://schemas.microsoft.com/office/drawing/2014/main" id="{3CBF7A51-AD31-4C8A-B0B3-39B5B30E659D}"/>
                      </a:ext>
                    </a:extLst>
                  </p:cNvPr>
                  <p:cNvSpPr/>
                  <p:nvPr/>
                </p:nvSpPr>
                <p:spPr>
                  <a:xfrm>
                    <a:off x="1168337" y="4056435"/>
                    <a:ext cx="2393892" cy="2235265"/>
                  </a:xfrm>
                  <a:custGeom>
                    <a:avLst/>
                    <a:gdLst>
                      <a:gd name="connsiteX0" fmla="*/ 948446 w 1896893"/>
                      <a:gd name="connsiteY0" fmla="*/ 87548 h 1799613"/>
                      <a:gd name="connsiteX1" fmla="*/ 831714 w 1896893"/>
                      <a:gd name="connsiteY1" fmla="*/ 199416 h 1799613"/>
                      <a:gd name="connsiteX2" fmla="*/ 948446 w 1896893"/>
                      <a:gd name="connsiteY2" fmla="*/ 311284 h 1799613"/>
                      <a:gd name="connsiteX3" fmla="*/ 1065178 w 1896893"/>
                      <a:gd name="connsiteY3" fmla="*/ 199416 h 1799613"/>
                      <a:gd name="connsiteX4" fmla="*/ 948446 w 1896893"/>
                      <a:gd name="connsiteY4" fmla="*/ 87548 h 1799613"/>
                      <a:gd name="connsiteX5" fmla="*/ 655360 w 1896893"/>
                      <a:gd name="connsiteY5" fmla="*/ 0 h 1799613"/>
                      <a:gd name="connsiteX6" fmla="*/ 1241533 w 1896893"/>
                      <a:gd name="connsiteY6" fmla="*/ 0 h 1799613"/>
                      <a:gd name="connsiteX7" fmla="*/ 1715756 w 1896893"/>
                      <a:gd name="connsiteY7" fmla="*/ 343695 h 1799613"/>
                      <a:gd name="connsiteX8" fmla="*/ 1896893 w 1896893"/>
                      <a:gd name="connsiteY8" fmla="*/ 899807 h 1799613"/>
                      <a:gd name="connsiteX9" fmla="*/ 1715756 w 1896893"/>
                      <a:gd name="connsiteY9" fmla="*/ 1455918 h 1799613"/>
                      <a:gd name="connsiteX10" fmla="*/ 1241533 w 1896893"/>
                      <a:gd name="connsiteY10" fmla="*/ 1799613 h 1799613"/>
                      <a:gd name="connsiteX11" fmla="*/ 655360 w 1896893"/>
                      <a:gd name="connsiteY11" fmla="*/ 1799613 h 1799613"/>
                      <a:gd name="connsiteX12" fmla="*/ 181137 w 1896893"/>
                      <a:gd name="connsiteY12" fmla="*/ 1455918 h 1799613"/>
                      <a:gd name="connsiteX13" fmla="*/ 0 w 1896893"/>
                      <a:gd name="connsiteY13" fmla="*/ 899807 h 1799613"/>
                      <a:gd name="connsiteX14" fmla="*/ 181137 w 1896893"/>
                      <a:gd name="connsiteY14" fmla="*/ 343695 h 179961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</a:cxnLst>
                    <a:rect l="l" t="t" r="r" b="b"/>
                    <a:pathLst>
                      <a:path w="1896893" h="1799613">
                        <a:moveTo>
                          <a:pt x="948446" y="87548"/>
                        </a:moveTo>
                        <a:cubicBezTo>
                          <a:pt x="883977" y="87548"/>
                          <a:pt x="831714" y="137633"/>
                          <a:pt x="831714" y="199416"/>
                        </a:cubicBezTo>
                        <a:cubicBezTo>
                          <a:pt x="831714" y="261199"/>
                          <a:pt x="883977" y="311284"/>
                          <a:pt x="948446" y="311284"/>
                        </a:cubicBezTo>
                        <a:cubicBezTo>
                          <a:pt x="1012915" y="311284"/>
                          <a:pt x="1065178" y="261199"/>
                          <a:pt x="1065178" y="199416"/>
                        </a:cubicBezTo>
                        <a:cubicBezTo>
                          <a:pt x="1065178" y="137633"/>
                          <a:pt x="1012915" y="87548"/>
                          <a:pt x="948446" y="87548"/>
                        </a:cubicBezTo>
                        <a:close/>
                        <a:moveTo>
                          <a:pt x="655360" y="0"/>
                        </a:moveTo>
                        <a:lnTo>
                          <a:pt x="1241533" y="0"/>
                        </a:lnTo>
                        <a:lnTo>
                          <a:pt x="1715756" y="343695"/>
                        </a:lnTo>
                        <a:lnTo>
                          <a:pt x="1896893" y="899807"/>
                        </a:lnTo>
                        <a:lnTo>
                          <a:pt x="1715756" y="1455918"/>
                        </a:lnTo>
                        <a:lnTo>
                          <a:pt x="1241533" y="1799613"/>
                        </a:lnTo>
                        <a:lnTo>
                          <a:pt x="655360" y="1799613"/>
                        </a:lnTo>
                        <a:lnTo>
                          <a:pt x="181137" y="1455918"/>
                        </a:lnTo>
                        <a:lnTo>
                          <a:pt x="0" y="899807"/>
                        </a:lnTo>
                        <a:lnTo>
                          <a:pt x="181137" y="343695"/>
                        </a:lnTo>
                        <a:close/>
                      </a:path>
                    </a:pathLst>
                  </a:custGeom>
                  <a:grpFill/>
                  <a:ln w="28575">
                    <a:solidFill>
                      <a:schemeClr val="bg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wrap="square" rtlCol="0" anchor="ctr">
                    <a:noAutofit/>
                  </a:bodyPr>
                  <a:lstStyle/>
                  <a:p>
                    <a:pPr algn="ctr"/>
                    <a:endParaRPr lang="es-CL"/>
                  </a:p>
                </p:txBody>
              </p:sp>
              <p:cxnSp>
                <p:nvCxnSpPr>
                  <p:cNvPr id="17" name="Conector recto 16">
                    <a:extLst>
                      <a:ext uri="{FF2B5EF4-FFF2-40B4-BE49-F238E27FC236}">
                        <a16:creationId xmlns:a16="http://schemas.microsoft.com/office/drawing/2014/main" id="{70B9CE66-28F5-4FC4-AD63-D6F283F321FA}"/>
                      </a:ext>
                    </a:extLst>
                  </p:cNvPr>
                  <p:cNvCxnSpPr>
                    <a:cxnSpLocks/>
                    <a:endCxn id="12" idx="3"/>
                  </p:cNvCxnSpPr>
                  <p:nvPr/>
                </p:nvCxnSpPr>
                <p:spPr>
                  <a:xfrm>
                    <a:off x="2329775" y="3949430"/>
                    <a:ext cx="182824" cy="354695"/>
                  </a:xfrm>
                  <a:prstGeom prst="line">
                    <a:avLst/>
                  </a:prstGeom>
                  <a:grpFill/>
                  <a:ln w="28575">
                    <a:solidFill>
                      <a:schemeClr val="tx1"/>
                    </a:solidFill>
                  </a:ln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6" name="Conector recto 25">
                    <a:extLst>
                      <a:ext uri="{FF2B5EF4-FFF2-40B4-BE49-F238E27FC236}">
                        <a16:creationId xmlns:a16="http://schemas.microsoft.com/office/drawing/2014/main" id="{DACF11F6-0BB7-44B3-8E0A-67FB8C38BC77}"/>
                      </a:ext>
                    </a:extLst>
                  </p:cNvPr>
                  <p:cNvCxnSpPr>
                    <a:cxnSpLocks/>
                    <a:stCxn id="12" idx="1"/>
                    <a:endCxn id="12" idx="3"/>
                  </p:cNvCxnSpPr>
                  <p:nvPr/>
                </p:nvCxnSpPr>
                <p:spPr>
                  <a:xfrm>
                    <a:off x="2217966" y="4304125"/>
                    <a:ext cx="294634" cy="0"/>
                  </a:xfrm>
                  <a:prstGeom prst="line">
                    <a:avLst/>
                  </a:prstGeom>
                  <a:grpFill/>
                  <a:ln w="28575">
                    <a:solidFill>
                      <a:schemeClr val="tx1"/>
                    </a:solidFill>
                  </a:ln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</p:grpSp>
          </p:grpSp>
          <p:sp>
            <p:nvSpPr>
              <p:cNvPr id="49" name="Forma libre: forma 48">
                <a:extLst>
                  <a:ext uri="{FF2B5EF4-FFF2-40B4-BE49-F238E27FC236}">
                    <a16:creationId xmlns:a16="http://schemas.microsoft.com/office/drawing/2014/main" id="{4413C6E0-E6D5-44AD-BA9B-C867671FD455}"/>
                  </a:ext>
                </a:extLst>
              </p:cNvPr>
              <p:cNvSpPr/>
              <p:nvPr/>
            </p:nvSpPr>
            <p:spPr>
              <a:xfrm>
                <a:off x="2153078" y="2380437"/>
                <a:ext cx="333928" cy="352118"/>
              </a:xfrm>
              <a:custGeom>
                <a:avLst/>
                <a:gdLst>
                  <a:gd name="connsiteX0" fmla="*/ 156816 w 333928"/>
                  <a:gd name="connsiteY0" fmla="*/ 0 h 352118"/>
                  <a:gd name="connsiteX1" fmla="*/ 333928 w 333928"/>
                  <a:gd name="connsiteY1" fmla="*/ 176059 h 352118"/>
                  <a:gd name="connsiteX2" fmla="*/ 156816 w 333928"/>
                  <a:gd name="connsiteY2" fmla="*/ 352118 h 352118"/>
                  <a:gd name="connsiteX3" fmla="*/ 31579 w 333928"/>
                  <a:gd name="connsiteY3" fmla="*/ 300552 h 352118"/>
                  <a:gd name="connsiteX4" fmla="*/ 3699 w 333928"/>
                  <a:gd name="connsiteY4" fmla="*/ 259446 h 352118"/>
                  <a:gd name="connsiteX5" fmla="*/ 99047 w 333928"/>
                  <a:gd name="connsiteY5" fmla="*/ 259447 h 352118"/>
                  <a:gd name="connsiteX6" fmla="*/ 116312 w 333928"/>
                  <a:gd name="connsiteY6" fmla="*/ 270969 h 352118"/>
                  <a:gd name="connsiteX7" fmla="*/ 156816 w 333928"/>
                  <a:gd name="connsiteY7" fmla="*/ 279064 h 352118"/>
                  <a:gd name="connsiteX8" fmla="*/ 260874 w 333928"/>
                  <a:gd name="connsiteY8" fmla="*/ 176059 h 352118"/>
                  <a:gd name="connsiteX9" fmla="*/ 156816 w 333928"/>
                  <a:gd name="connsiteY9" fmla="*/ 73054 h 352118"/>
                  <a:gd name="connsiteX10" fmla="*/ 116312 w 333928"/>
                  <a:gd name="connsiteY10" fmla="*/ 81149 h 352118"/>
                  <a:gd name="connsiteX11" fmla="*/ 90873 w 333928"/>
                  <a:gd name="connsiteY11" fmla="*/ 98126 h 352118"/>
                  <a:gd name="connsiteX12" fmla="*/ 0 w 333928"/>
                  <a:gd name="connsiteY12" fmla="*/ 98126 h 352118"/>
                  <a:gd name="connsiteX13" fmla="*/ 31579 w 333928"/>
                  <a:gd name="connsiteY13" fmla="*/ 51566 h 352118"/>
                  <a:gd name="connsiteX14" fmla="*/ 156816 w 333928"/>
                  <a:gd name="connsiteY14" fmla="*/ 0 h 35211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</a:cxnLst>
                <a:rect l="l" t="t" r="r" b="b"/>
                <a:pathLst>
                  <a:path w="333928" h="352118">
                    <a:moveTo>
                      <a:pt x="156816" y="0"/>
                    </a:moveTo>
                    <a:cubicBezTo>
                      <a:pt x="254632" y="0"/>
                      <a:pt x="333928" y="78824"/>
                      <a:pt x="333928" y="176059"/>
                    </a:cubicBezTo>
                    <a:cubicBezTo>
                      <a:pt x="333928" y="273294"/>
                      <a:pt x="254632" y="352118"/>
                      <a:pt x="156816" y="352118"/>
                    </a:cubicBezTo>
                    <a:cubicBezTo>
                      <a:pt x="107908" y="352118"/>
                      <a:pt x="63630" y="332412"/>
                      <a:pt x="31579" y="300552"/>
                    </a:cubicBezTo>
                    <a:lnTo>
                      <a:pt x="3699" y="259446"/>
                    </a:lnTo>
                    <a:lnTo>
                      <a:pt x="99047" y="259447"/>
                    </a:lnTo>
                    <a:lnTo>
                      <a:pt x="116312" y="270969"/>
                    </a:lnTo>
                    <a:cubicBezTo>
                      <a:pt x="128761" y="276182"/>
                      <a:pt x="142449" y="279064"/>
                      <a:pt x="156816" y="279064"/>
                    </a:cubicBezTo>
                    <a:cubicBezTo>
                      <a:pt x="214286" y="279064"/>
                      <a:pt x="260874" y="232947"/>
                      <a:pt x="260874" y="176059"/>
                    </a:cubicBezTo>
                    <a:cubicBezTo>
                      <a:pt x="260874" y="119171"/>
                      <a:pt x="214286" y="73054"/>
                      <a:pt x="156816" y="73054"/>
                    </a:cubicBezTo>
                    <a:cubicBezTo>
                      <a:pt x="142449" y="73054"/>
                      <a:pt x="128761" y="75936"/>
                      <a:pt x="116312" y="81149"/>
                    </a:cubicBezTo>
                    <a:lnTo>
                      <a:pt x="90873" y="98126"/>
                    </a:lnTo>
                    <a:lnTo>
                      <a:pt x="0" y="98126"/>
                    </a:lnTo>
                    <a:lnTo>
                      <a:pt x="31579" y="51566"/>
                    </a:lnTo>
                    <a:cubicBezTo>
                      <a:pt x="63630" y="19706"/>
                      <a:pt x="107908" y="0"/>
                      <a:pt x="156816" y="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s-CL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51" name="CuadroTexto 50">
              <a:extLst>
                <a:ext uri="{FF2B5EF4-FFF2-40B4-BE49-F238E27FC236}">
                  <a16:creationId xmlns:a16="http://schemas.microsoft.com/office/drawing/2014/main" id="{66E2EEA7-1193-444C-86C6-59C12A11D82F}"/>
                </a:ext>
              </a:extLst>
            </p:cNvPr>
            <p:cNvSpPr txBox="1"/>
            <p:nvPr/>
          </p:nvSpPr>
          <p:spPr>
            <a:xfrm>
              <a:off x="1341474" y="3854872"/>
              <a:ext cx="1864429" cy="334739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L" b="1" dirty="0">
                  <a:solidFill>
                    <a:schemeClr val="bg1">
                      <a:lumMod val="9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CEAR</a:t>
              </a:r>
            </a:p>
          </p:txBody>
        </p:sp>
        <p:sp>
          <p:nvSpPr>
            <p:cNvPr id="57" name="CuadroTexto 56">
              <a:extLst>
                <a:ext uri="{FF2B5EF4-FFF2-40B4-BE49-F238E27FC236}">
                  <a16:creationId xmlns:a16="http://schemas.microsoft.com/office/drawing/2014/main" id="{B5FC5DBF-0C0D-4F52-8821-A88D9E71DA54}"/>
                </a:ext>
              </a:extLst>
            </p:cNvPr>
            <p:cNvSpPr txBox="1"/>
            <p:nvPr/>
          </p:nvSpPr>
          <p:spPr>
            <a:xfrm>
              <a:off x="1728155" y="4476904"/>
              <a:ext cx="1117238" cy="500440"/>
            </a:xfrm>
            <a:custGeom>
              <a:avLst/>
              <a:gdLst>
                <a:gd name="connsiteX0" fmla="*/ 0 w 638389"/>
                <a:gd name="connsiteY0" fmla="*/ 0 h 369332"/>
                <a:gd name="connsiteX1" fmla="*/ 300043 w 638389"/>
                <a:gd name="connsiteY1" fmla="*/ 0 h 369332"/>
                <a:gd name="connsiteX2" fmla="*/ 638389 w 638389"/>
                <a:gd name="connsiteY2" fmla="*/ 0 h 369332"/>
                <a:gd name="connsiteX3" fmla="*/ 638389 w 638389"/>
                <a:gd name="connsiteY3" fmla="*/ 369332 h 369332"/>
                <a:gd name="connsiteX4" fmla="*/ 312811 w 638389"/>
                <a:gd name="connsiteY4" fmla="*/ 369332 h 369332"/>
                <a:gd name="connsiteX5" fmla="*/ 0 w 638389"/>
                <a:gd name="connsiteY5" fmla="*/ 369332 h 369332"/>
                <a:gd name="connsiteX6" fmla="*/ 0 w 638389"/>
                <a:gd name="connsiteY6" fmla="*/ 0 h 3693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638389" h="369332" fill="none" extrusionOk="0">
                  <a:moveTo>
                    <a:pt x="0" y="0"/>
                  </a:moveTo>
                  <a:cubicBezTo>
                    <a:pt x="106970" y="-20"/>
                    <a:pt x="220566" y="7471"/>
                    <a:pt x="300043" y="0"/>
                  </a:cubicBezTo>
                  <a:cubicBezTo>
                    <a:pt x="379520" y="-7471"/>
                    <a:pt x="502864" y="1849"/>
                    <a:pt x="638389" y="0"/>
                  </a:cubicBezTo>
                  <a:cubicBezTo>
                    <a:pt x="671264" y="173584"/>
                    <a:pt x="614796" y="238667"/>
                    <a:pt x="638389" y="369332"/>
                  </a:cubicBezTo>
                  <a:cubicBezTo>
                    <a:pt x="536177" y="403092"/>
                    <a:pt x="475470" y="350083"/>
                    <a:pt x="312811" y="369332"/>
                  </a:cubicBezTo>
                  <a:cubicBezTo>
                    <a:pt x="150152" y="388581"/>
                    <a:pt x="145316" y="363311"/>
                    <a:pt x="0" y="369332"/>
                  </a:cubicBezTo>
                  <a:cubicBezTo>
                    <a:pt x="-13532" y="241618"/>
                    <a:pt x="35017" y="95945"/>
                    <a:pt x="0" y="0"/>
                  </a:cubicBezTo>
                  <a:close/>
                </a:path>
                <a:path w="638389" h="369332" stroke="0" extrusionOk="0">
                  <a:moveTo>
                    <a:pt x="0" y="0"/>
                  </a:moveTo>
                  <a:cubicBezTo>
                    <a:pt x="64539" y="-4898"/>
                    <a:pt x="222639" y="30009"/>
                    <a:pt x="319195" y="0"/>
                  </a:cubicBezTo>
                  <a:cubicBezTo>
                    <a:pt x="415751" y="-30009"/>
                    <a:pt x="484668" y="37769"/>
                    <a:pt x="638389" y="0"/>
                  </a:cubicBezTo>
                  <a:cubicBezTo>
                    <a:pt x="640371" y="85629"/>
                    <a:pt x="615403" y="273614"/>
                    <a:pt x="638389" y="369332"/>
                  </a:cubicBezTo>
                  <a:cubicBezTo>
                    <a:pt x="506781" y="383013"/>
                    <a:pt x="399951" y="355344"/>
                    <a:pt x="325578" y="369332"/>
                  </a:cubicBezTo>
                  <a:cubicBezTo>
                    <a:pt x="251205" y="383320"/>
                    <a:pt x="86334" y="340675"/>
                    <a:pt x="0" y="369332"/>
                  </a:cubicBezTo>
                  <a:cubicBezTo>
                    <a:pt x="-16834" y="211804"/>
                    <a:pt x="21042" y="108996"/>
                    <a:pt x="0" y="0"/>
                  </a:cubicBezTo>
                  <a:close/>
                </a:path>
              </a:pathLst>
            </a:custGeom>
            <a:grpFill/>
            <a:ln>
              <a:solidFill>
                <a:schemeClr val="tx1"/>
              </a:solidFill>
              <a:extLst>
                <a:ext uri="{C807C97D-BFC1-408E-A445-0C87EB9F89A2}">
                  <ask:lineSketchStyleProps xmlns="" xmlns:ask="http://schemas.microsoft.com/office/drawing/2018/sketchyshapes" sd="437627360">
                    <a:prstGeom prst="rect">
                      <a:avLst/>
                    </a:prstGeom>
                    <ask:type>
                      <ask:lineSketchScribble/>
                    </ask:type>
                  </ask:lineSketchStyleProps>
                </a:ext>
              </a:extLst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s-CL" b="1" dirty="0">
                  <a:solidFill>
                    <a:schemeClr val="bg1">
                      <a:lumMod val="9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977</a:t>
              </a:r>
            </a:p>
          </p:txBody>
        </p:sp>
      </p:grpSp>
      <p:grpSp>
        <p:nvGrpSpPr>
          <p:cNvPr id="60" name="Grupo 59">
            <a:extLst>
              <a:ext uri="{FF2B5EF4-FFF2-40B4-BE49-F238E27FC236}">
                <a16:creationId xmlns:a16="http://schemas.microsoft.com/office/drawing/2014/main" id="{A014ED42-216B-4C10-AB0C-3EBEE0583ED9}"/>
              </a:ext>
            </a:extLst>
          </p:cNvPr>
          <p:cNvGrpSpPr/>
          <p:nvPr/>
        </p:nvGrpSpPr>
        <p:grpSpPr>
          <a:xfrm>
            <a:off x="1163518" y="1312554"/>
            <a:ext cx="2248309" cy="5229756"/>
            <a:chOff x="1162049" y="1504950"/>
            <a:chExt cx="2291251" cy="3864941"/>
          </a:xfrm>
          <a:solidFill>
            <a:srgbClr val="CC0099"/>
          </a:solidFill>
        </p:grpSpPr>
        <p:grpSp>
          <p:nvGrpSpPr>
            <p:cNvPr id="61" name="Grupo 60">
              <a:extLst>
                <a:ext uri="{FF2B5EF4-FFF2-40B4-BE49-F238E27FC236}">
                  <a16:creationId xmlns:a16="http://schemas.microsoft.com/office/drawing/2014/main" id="{C3CEF084-F3E8-4A36-BA65-7A0C9B009BE5}"/>
                </a:ext>
              </a:extLst>
            </p:cNvPr>
            <p:cNvGrpSpPr/>
            <p:nvPr/>
          </p:nvGrpSpPr>
          <p:grpSpPr>
            <a:xfrm>
              <a:off x="1162049" y="1504950"/>
              <a:ext cx="2291251" cy="3864941"/>
              <a:chOff x="1158605" y="2380437"/>
              <a:chExt cx="2393892" cy="4029119"/>
            </a:xfrm>
            <a:grpFill/>
          </p:grpSpPr>
          <p:grpSp>
            <p:nvGrpSpPr>
              <p:cNvPr id="66" name="Grupo 65">
                <a:extLst>
                  <a:ext uri="{FF2B5EF4-FFF2-40B4-BE49-F238E27FC236}">
                    <a16:creationId xmlns:a16="http://schemas.microsoft.com/office/drawing/2014/main" id="{E9CDB992-25CD-4043-9153-2598599EDADA}"/>
                  </a:ext>
                </a:extLst>
              </p:cNvPr>
              <p:cNvGrpSpPr/>
              <p:nvPr/>
            </p:nvGrpSpPr>
            <p:grpSpPr>
              <a:xfrm>
                <a:off x="1158605" y="2724868"/>
                <a:ext cx="2393892" cy="3684688"/>
                <a:chOff x="1165904" y="2550568"/>
                <a:chExt cx="2393892" cy="3684688"/>
              </a:xfrm>
              <a:grpFill/>
            </p:grpSpPr>
            <p:cxnSp>
              <p:nvCxnSpPr>
                <p:cNvPr id="68" name="Conector recto 67">
                  <a:extLst>
                    <a:ext uri="{FF2B5EF4-FFF2-40B4-BE49-F238E27FC236}">
                      <a16:creationId xmlns:a16="http://schemas.microsoft.com/office/drawing/2014/main" id="{85E1B603-538F-4591-BC89-CF2F83329458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2327341" y="2550568"/>
                  <a:ext cx="0" cy="1342418"/>
                </a:xfrm>
                <a:prstGeom prst="line">
                  <a:avLst/>
                </a:prstGeom>
                <a:grpFill/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grpSp>
              <p:nvGrpSpPr>
                <p:cNvPr id="69" name="Grupo 68">
                  <a:extLst>
                    <a:ext uri="{FF2B5EF4-FFF2-40B4-BE49-F238E27FC236}">
                      <a16:creationId xmlns:a16="http://schemas.microsoft.com/office/drawing/2014/main" id="{3508F08F-3C34-434E-A22D-F2C953BE9F44}"/>
                    </a:ext>
                  </a:extLst>
                </p:cNvPr>
                <p:cNvGrpSpPr/>
                <p:nvPr/>
              </p:nvGrpSpPr>
              <p:grpSpPr>
                <a:xfrm>
                  <a:off x="1165904" y="3892986"/>
                  <a:ext cx="2393892" cy="2342270"/>
                  <a:chOff x="1168337" y="3949430"/>
                  <a:chExt cx="2393892" cy="2342270"/>
                </a:xfrm>
                <a:grpFill/>
              </p:grpSpPr>
              <p:cxnSp>
                <p:nvCxnSpPr>
                  <p:cNvPr id="70" name="Conector recto 69">
                    <a:extLst>
                      <a:ext uri="{FF2B5EF4-FFF2-40B4-BE49-F238E27FC236}">
                        <a16:creationId xmlns:a16="http://schemas.microsoft.com/office/drawing/2014/main" id="{B9D19D1E-5E6F-4CC7-885B-B55791BD14FE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>
                    <a:off x="2213042" y="3949430"/>
                    <a:ext cx="116732" cy="322633"/>
                  </a:xfrm>
                  <a:prstGeom prst="line">
                    <a:avLst/>
                  </a:prstGeom>
                  <a:grpFill/>
                  <a:ln w="28575">
                    <a:solidFill>
                      <a:schemeClr val="tx1"/>
                    </a:solidFill>
                  </a:ln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71" name="Forma libre: forma 70">
                    <a:extLst>
                      <a:ext uri="{FF2B5EF4-FFF2-40B4-BE49-F238E27FC236}">
                        <a16:creationId xmlns:a16="http://schemas.microsoft.com/office/drawing/2014/main" id="{15C8DF4D-6D51-4244-B895-394ED835604D}"/>
                      </a:ext>
                    </a:extLst>
                  </p:cNvPr>
                  <p:cNvSpPr/>
                  <p:nvPr/>
                </p:nvSpPr>
                <p:spPr>
                  <a:xfrm>
                    <a:off x="1168337" y="4056435"/>
                    <a:ext cx="2393892" cy="2235265"/>
                  </a:xfrm>
                  <a:custGeom>
                    <a:avLst/>
                    <a:gdLst>
                      <a:gd name="connsiteX0" fmla="*/ 948446 w 1896893"/>
                      <a:gd name="connsiteY0" fmla="*/ 87548 h 1799613"/>
                      <a:gd name="connsiteX1" fmla="*/ 831714 w 1896893"/>
                      <a:gd name="connsiteY1" fmla="*/ 199416 h 1799613"/>
                      <a:gd name="connsiteX2" fmla="*/ 948446 w 1896893"/>
                      <a:gd name="connsiteY2" fmla="*/ 311284 h 1799613"/>
                      <a:gd name="connsiteX3" fmla="*/ 1065178 w 1896893"/>
                      <a:gd name="connsiteY3" fmla="*/ 199416 h 1799613"/>
                      <a:gd name="connsiteX4" fmla="*/ 948446 w 1896893"/>
                      <a:gd name="connsiteY4" fmla="*/ 87548 h 1799613"/>
                      <a:gd name="connsiteX5" fmla="*/ 655360 w 1896893"/>
                      <a:gd name="connsiteY5" fmla="*/ 0 h 1799613"/>
                      <a:gd name="connsiteX6" fmla="*/ 1241533 w 1896893"/>
                      <a:gd name="connsiteY6" fmla="*/ 0 h 1799613"/>
                      <a:gd name="connsiteX7" fmla="*/ 1715756 w 1896893"/>
                      <a:gd name="connsiteY7" fmla="*/ 343695 h 1799613"/>
                      <a:gd name="connsiteX8" fmla="*/ 1896893 w 1896893"/>
                      <a:gd name="connsiteY8" fmla="*/ 899807 h 1799613"/>
                      <a:gd name="connsiteX9" fmla="*/ 1715756 w 1896893"/>
                      <a:gd name="connsiteY9" fmla="*/ 1455918 h 1799613"/>
                      <a:gd name="connsiteX10" fmla="*/ 1241533 w 1896893"/>
                      <a:gd name="connsiteY10" fmla="*/ 1799613 h 1799613"/>
                      <a:gd name="connsiteX11" fmla="*/ 655360 w 1896893"/>
                      <a:gd name="connsiteY11" fmla="*/ 1799613 h 1799613"/>
                      <a:gd name="connsiteX12" fmla="*/ 181137 w 1896893"/>
                      <a:gd name="connsiteY12" fmla="*/ 1455918 h 1799613"/>
                      <a:gd name="connsiteX13" fmla="*/ 0 w 1896893"/>
                      <a:gd name="connsiteY13" fmla="*/ 899807 h 1799613"/>
                      <a:gd name="connsiteX14" fmla="*/ 181137 w 1896893"/>
                      <a:gd name="connsiteY14" fmla="*/ 343695 h 179961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</a:cxnLst>
                    <a:rect l="l" t="t" r="r" b="b"/>
                    <a:pathLst>
                      <a:path w="1896893" h="1799613">
                        <a:moveTo>
                          <a:pt x="948446" y="87548"/>
                        </a:moveTo>
                        <a:cubicBezTo>
                          <a:pt x="883977" y="87548"/>
                          <a:pt x="831714" y="137633"/>
                          <a:pt x="831714" y="199416"/>
                        </a:cubicBezTo>
                        <a:cubicBezTo>
                          <a:pt x="831714" y="261199"/>
                          <a:pt x="883977" y="311284"/>
                          <a:pt x="948446" y="311284"/>
                        </a:cubicBezTo>
                        <a:cubicBezTo>
                          <a:pt x="1012915" y="311284"/>
                          <a:pt x="1065178" y="261199"/>
                          <a:pt x="1065178" y="199416"/>
                        </a:cubicBezTo>
                        <a:cubicBezTo>
                          <a:pt x="1065178" y="137633"/>
                          <a:pt x="1012915" y="87548"/>
                          <a:pt x="948446" y="87548"/>
                        </a:cubicBezTo>
                        <a:close/>
                        <a:moveTo>
                          <a:pt x="655360" y="0"/>
                        </a:moveTo>
                        <a:lnTo>
                          <a:pt x="1241533" y="0"/>
                        </a:lnTo>
                        <a:lnTo>
                          <a:pt x="1715756" y="343695"/>
                        </a:lnTo>
                        <a:lnTo>
                          <a:pt x="1896893" y="899807"/>
                        </a:lnTo>
                        <a:lnTo>
                          <a:pt x="1715756" y="1455918"/>
                        </a:lnTo>
                        <a:lnTo>
                          <a:pt x="1241533" y="1799613"/>
                        </a:lnTo>
                        <a:lnTo>
                          <a:pt x="655360" y="1799613"/>
                        </a:lnTo>
                        <a:lnTo>
                          <a:pt x="181137" y="1455918"/>
                        </a:lnTo>
                        <a:lnTo>
                          <a:pt x="0" y="899807"/>
                        </a:lnTo>
                        <a:lnTo>
                          <a:pt x="181137" y="343695"/>
                        </a:lnTo>
                        <a:close/>
                      </a:path>
                    </a:pathLst>
                  </a:custGeom>
                  <a:grpFill/>
                  <a:ln w="28575">
                    <a:solidFill>
                      <a:schemeClr val="bg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wrap="square" rtlCol="0" anchor="ctr">
                    <a:noAutofit/>
                  </a:bodyPr>
                  <a:lstStyle/>
                  <a:p>
                    <a:pPr algn="ctr"/>
                    <a:endParaRPr lang="es-CL"/>
                  </a:p>
                </p:txBody>
              </p:sp>
              <p:cxnSp>
                <p:nvCxnSpPr>
                  <p:cNvPr id="72" name="Conector recto 71">
                    <a:extLst>
                      <a:ext uri="{FF2B5EF4-FFF2-40B4-BE49-F238E27FC236}">
                        <a16:creationId xmlns:a16="http://schemas.microsoft.com/office/drawing/2014/main" id="{629920D0-5E7A-49FA-847E-C16D2C844261}"/>
                      </a:ext>
                    </a:extLst>
                  </p:cNvPr>
                  <p:cNvCxnSpPr>
                    <a:cxnSpLocks/>
                    <a:endCxn id="71" idx="3"/>
                  </p:cNvCxnSpPr>
                  <p:nvPr/>
                </p:nvCxnSpPr>
                <p:spPr>
                  <a:xfrm>
                    <a:off x="2329775" y="3949430"/>
                    <a:ext cx="182824" cy="354695"/>
                  </a:xfrm>
                  <a:prstGeom prst="line">
                    <a:avLst/>
                  </a:prstGeom>
                  <a:grpFill/>
                  <a:ln w="28575">
                    <a:solidFill>
                      <a:schemeClr val="tx1"/>
                    </a:solidFill>
                  </a:ln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3" name="Conector recto 72">
                    <a:extLst>
                      <a:ext uri="{FF2B5EF4-FFF2-40B4-BE49-F238E27FC236}">
                        <a16:creationId xmlns:a16="http://schemas.microsoft.com/office/drawing/2014/main" id="{20F76698-B90A-4287-BC71-A82ABDF708F0}"/>
                      </a:ext>
                    </a:extLst>
                  </p:cNvPr>
                  <p:cNvCxnSpPr>
                    <a:cxnSpLocks/>
                    <a:stCxn id="71" idx="1"/>
                    <a:endCxn id="71" idx="3"/>
                  </p:cNvCxnSpPr>
                  <p:nvPr/>
                </p:nvCxnSpPr>
                <p:spPr>
                  <a:xfrm>
                    <a:off x="2217966" y="4304125"/>
                    <a:ext cx="294634" cy="0"/>
                  </a:xfrm>
                  <a:prstGeom prst="line">
                    <a:avLst/>
                  </a:prstGeom>
                  <a:grpFill/>
                  <a:ln w="28575">
                    <a:solidFill>
                      <a:schemeClr val="tx1"/>
                    </a:solidFill>
                  </a:ln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</p:grpSp>
          </p:grpSp>
          <p:sp>
            <p:nvSpPr>
              <p:cNvPr id="67" name="Forma libre: forma 66">
                <a:extLst>
                  <a:ext uri="{FF2B5EF4-FFF2-40B4-BE49-F238E27FC236}">
                    <a16:creationId xmlns:a16="http://schemas.microsoft.com/office/drawing/2014/main" id="{13F852EC-88A6-4B3F-A468-800D10C78785}"/>
                  </a:ext>
                </a:extLst>
              </p:cNvPr>
              <p:cNvSpPr/>
              <p:nvPr/>
            </p:nvSpPr>
            <p:spPr>
              <a:xfrm>
                <a:off x="2153078" y="2380437"/>
                <a:ext cx="333928" cy="352118"/>
              </a:xfrm>
              <a:custGeom>
                <a:avLst/>
                <a:gdLst>
                  <a:gd name="connsiteX0" fmla="*/ 156816 w 333928"/>
                  <a:gd name="connsiteY0" fmla="*/ 0 h 352118"/>
                  <a:gd name="connsiteX1" fmla="*/ 333928 w 333928"/>
                  <a:gd name="connsiteY1" fmla="*/ 176059 h 352118"/>
                  <a:gd name="connsiteX2" fmla="*/ 156816 w 333928"/>
                  <a:gd name="connsiteY2" fmla="*/ 352118 h 352118"/>
                  <a:gd name="connsiteX3" fmla="*/ 31579 w 333928"/>
                  <a:gd name="connsiteY3" fmla="*/ 300552 h 352118"/>
                  <a:gd name="connsiteX4" fmla="*/ 3699 w 333928"/>
                  <a:gd name="connsiteY4" fmla="*/ 259446 h 352118"/>
                  <a:gd name="connsiteX5" fmla="*/ 99047 w 333928"/>
                  <a:gd name="connsiteY5" fmla="*/ 259447 h 352118"/>
                  <a:gd name="connsiteX6" fmla="*/ 116312 w 333928"/>
                  <a:gd name="connsiteY6" fmla="*/ 270969 h 352118"/>
                  <a:gd name="connsiteX7" fmla="*/ 156816 w 333928"/>
                  <a:gd name="connsiteY7" fmla="*/ 279064 h 352118"/>
                  <a:gd name="connsiteX8" fmla="*/ 260874 w 333928"/>
                  <a:gd name="connsiteY8" fmla="*/ 176059 h 352118"/>
                  <a:gd name="connsiteX9" fmla="*/ 156816 w 333928"/>
                  <a:gd name="connsiteY9" fmla="*/ 73054 h 352118"/>
                  <a:gd name="connsiteX10" fmla="*/ 116312 w 333928"/>
                  <a:gd name="connsiteY10" fmla="*/ 81149 h 352118"/>
                  <a:gd name="connsiteX11" fmla="*/ 90873 w 333928"/>
                  <a:gd name="connsiteY11" fmla="*/ 98126 h 352118"/>
                  <a:gd name="connsiteX12" fmla="*/ 0 w 333928"/>
                  <a:gd name="connsiteY12" fmla="*/ 98126 h 352118"/>
                  <a:gd name="connsiteX13" fmla="*/ 31579 w 333928"/>
                  <a:gd name="connsiteY13" fmla="*/ 51566 h 352118"/>
                  <a:gd name="connsiteX14" fmla="*/ 156816 w 333928"/>
                  <a:gd name="connsiteY14" fmla="*/ 0 h 35211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</a:cxnLst>
                <a:rect l="l" t="t" r="r" b="b"/>
                <a:pathLst>
                  <a:path w="333928" h="352118">
                    <a:moveTo>
                      <a:pt x="156816" y="0"/>
                    </a:moveTo>
                    <a:cubicBezTo>
                      <a:pt x="254632" y="0"/>
                      <a:pt x="333928" y="78824"/>
                      <a:pt x="333928" y="176059"/>
                    </a:cubicBezTo>
                    <a:cubicBezTo>
                      <a:pt x="333928" y="273294"/>
                      <a:pt x="254632" y="352118"/>
                      <a:pt x="156816" y="352118"/>
                    </a:cubicBezTo>
                    <a:cubicBezTo>
                      <a:pt x="107908" y="352118"/>
                      <a:pt x="63630" y="332412"/>
                      <a:pt x="31579" y="300552"/>
                    </a:cubicBezTo>
                    <a:lnTo>
                      <a:pt x="3699" y="259446"/>
                    </a:lnTo>
                    <a:lnTo>
                      <a:pt x="99047" y="259447"/>
                    </a:lnTo>
                    <a:lnTo>
                      <a:pt x="116312" y="270969"/>
                    </a:lnTo>
                    <a:cubicBezTo>
                      <a:pt x="128761" y="276182"/>
                      <a:pt x="142449" y="279064"/>
                      <a:pt x="156816" y="279064"/>
                    </a:cubicBezTo>
                    <a:cubicBezTo>
                      <a:pt x="214286" y="279064"/>
                      <a:pt x="260874" y="232947"/>
                      <a:pt x="260874" y="176059"/>
                    </a:cubicBezTo>
                    <a:cubicBezTo>
                      <a:pt x="260874" y="119171"/>
                      <a:pt x="214286" y="73054"/>
                      <a:pt x="156816" y="73054"/>
                    </a:cubicBezTo>
                    <a:cubicBezTo>
                      <a:pt x="142449" y="73054"/>
                      <a:pt x="128761" y="75936"/>
                      <a:pt x="116312" y="81149"/>
                    </a:cubicBezTo>
                    <a:lnTo>
                      <a:pt x="90873" y="98126"/>
                    </a:lnTo>
                    <a:lnTo>
                      <a:pt x="0" y="98126"/>
                    </a:lnTo>
                    <a:lnTo>
                      <a:pt x="31579" y="51566"/>
                    </a:lnTo>
                    <a:cubicBezTo>
                      <a:pt x="63630" y="19706"/>
                      <a:pt x="107908" y="0"/>
                      <a:pt x="156816" y="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s-CL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62" name="CuadroTexto 61">
              <a:extLst>
                <a:ext uri="{FF2B5EF4-FFF2-40B4-BE49-F238E27FC236}">
                  <a16:creationId xmlns:a16="http://schemas.microsoft.com/office/drawing/2014/main" id="{E0B15F98-52D1-47D6-AF0F-C4ECDE4DE22E}"/>
                </a:ext>
              </a:extLst>
            </p:cNvPr>
            <p:cNvSpPr txBox="1"/>
            <p:nvPr/>
          </p:nvSpPr>
          <p:spPr>
            <a:xfrm>
              <a:off x="1383594" y="3715966"/>
              <a:ext cx="1864429" cy="545894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L" sz="1400" b="1" dirty="0">
                  <a:solidFill>
                    <a:schemeClr val="bg1">
                      <a:lumMod val="9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Entrega de Alimentos a domicilio Adulto Mayor</a:t>
              </a:r>
            </a:p>
          </p:txBody>
        </p:sp>
        <p:sp>
          <p:nvSpPr>
            <p:cNvPr id="64" name="CuadroTexto 63">
              <a:extLst>
                <a:ext uri="{FF2B5EF4-FFF2-40B4-BE49-F238E27FC236}">
                  <a16:creationId xmlns:a16="http://schemas.microsoft.com/office/drawing/2014/main" id="{64DCCEB2-9ECC-46C5-B683-3A1D34B481F1}"/>
                </a:ext>
              </a:extLst>
            </p:cNvPr>
            <p:cNvSpPr txBox="1"/>
            <p:nvPr/>
          </p:nvSpPr>
          <p:spPr>
            <a:xfrm>
              <a:off x="1795218" y="4387050"/>
              <a:ext cx="956938" cy="415115"/>
            </a:xfrm>
            <a:custGeom>
              <a:avLst/>
              <a:gdLst>
                <a:gd name="connsiteX0" fmla="*/ 0 w 638389"/>
                <a:gd name="connsiteY0" fmla="*/ 0 h 369332"/>
                <a:gd name="connsiteX1" fmla="*/ 300043 w 638389"/>
                <a:gd name="connsiteY1" fmla="*/ 0 h 369332"/>
                <a:gd name="connsiteX2" fmla="*/ 638389 w 638389"/>
                <a:gd name="connsiteY2" fmla="*/ 0 h 369332"/>
                <a:gd name="connsiteX3" fmla="*/ 638389 w 638389"/>
                <a:gd name="connsiteY3" fmla="*/ 369332 h 369332"/>
                <a:gd name="connsiteX4" fmla="*/ 312811 w 638389"/>
                <a:gd name="connsiteY4" fmla="*/ 369332 h 369332"/>
                <a:gd name="connsiteX5" fmla="*/ 0 w 638389"/>
                <a:gd name="connsiteY5" fmla="*/ 369332 h 369332"/>
                <a:gd name="connsiteX6" fmla="*/ 0 w 638389"/>
                <a:gd name="connsiteY6" fmla="*/ 0 h 3693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638389" h="369332" fill="none" extrusionOk="0">
                  <a:moveTo>
                    <a:pt x="0" y="0"/>
                  </a:moveTo>
                  <a:cubicBezTo>
                    <a:pt x="106970" y="-20"/>
                    <a:pt x="220566" y="7471"/>
                    <a:pt x="300043" y="0"/>
                  </a:cubicBezTo>
                  <a:cubicBezTo>
                    <a:pt x="379520" y="-7471"/>
                    <a:pt x="502864" y="1849"/>
                    <a:pt x="638389" y="0"/>
                  </a:cubicBezTo>
                  <a:cubicBezTo>
                    <a:pt x="671264" y="173584"/>
                    <a:pt x="614796" y="238667"/>
                    <a:pt x="638389" y="369332"/>
                  </a:cubicBezTo>
                  <a:cubicBezTo>
                    <a:pt x="536177" y="403092"/>
                    <a:pt x="475470" y="350083"/>
                    <a:pt x="312811" y="369332"/>
                  </a:cubicBezTo>
                  <a:cubicBezTo>
                    <a:pt x="150152" y="388581"/>
                    <a:pt x="145316" y="363311"/>
                    <a:pt x="0" y="369332"/>
                  </a:cubicBezTo>
                  <a:cubicBezTo>
                    <a:pt x="-13532" y="241618"/>
                    <a:pt x="35017" y="95945"/>
                    <a:pt x="0" y="0"/>
                  </a:cubicBezTo>
                  <a:close/>
                </a:path>
                <a:path w="638389" h="369332" stroke="0" extrusionOk="0">
                  <a:moveTo>
                    <a:pt x="0" y="0"/>
                  </a:moveTo>
                  <a:cubicBezTo>
                    <a:pt x="64539" y="-4898"/>
                    <a:pt x="222639" y="30009"/>
                    <a:pt x="319195" y="0"/>
                  </a:cubicBezTo>
                  <a:cubicBezTo>
                    <a:pt x="415751" y="-30009"/>
                    <a:pt x="484668" y="37769"/>
                    <a:pt x="638389" y="0"/>
                  </a:cubicBezTo>
                  <a:cubicBezTo>
                    <a:pt x="640371" y="85629"/>
                    <a:pt x="615403" y="273614"/>
                    <a:pt x="638389" y="369332"/>
                  </a:cubicBezTo>
                  <a:cubicBezTo>
                    <a:pt x="506781" y="383013"/>
                    <a:pt x="399951" y="355344"/>
                    <a:pt x="325578" y="369332"/>
                  </a:cubicBezTo>
                  <a:cubicBezTo>
                    <a:pt x="251205" y="383320"/>
                    <a:pt x="86334" y="340675"/>
                    <a:pt x="0" y="369332"/>
                  </a:cubicBezTo>
                  <a:cubicBezTo>
                    <a:pt x="-16834" y="211804"/>
                    <a:pt x="21042" y="108996"/>
                    <a:pt x="0" y="0"/>
                  </a:cubicBezTo>
                  <a:close/>
                </a:path>
              </a:pathLst>
            </a:custGeom>
            <a:grpFill/>
            <a:ln>
              <a:solidFill>
                <a:schemeClr val="tx1"/>
              </a:solidFill>
              <a:extLst>
                <a:ext uri="{C807C97D-BFC1-408E-A445-0C87EB9F89A2}">
                  <ask:lineSketchStyleProps xmlns="" xmlns:ask="http://schemas.microsoft.com/office/drawing/2018/sketchyshapes" sd="437627360">
                    <a:prstGeom prst="rect">
                      <a:avLst/>
                    </a:prstGeom>
                    <ask:type>
                      <ask:lineSketchScribble/>
                    </ask:type>
                  </ask:lineSketchStyleProps>
                </a:ext>
              </a:extLst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s-CL" b="1" dirty="0">
                  <a:solidFill>
                    <a:schemeClr val="bg1">
                      <a:lumMod val="9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9598</a:t>
              </a:r>
            </a:p>
          </p:txBody>
        </p:sp>
      </p:grpSp>
      <p:grpSp>
        <p:nvGrpSpPr>
          <p:cNvPr id="74" name="Grupo 73">
            <a:extLst>
              <a:ext uri="{FF2B5EF4-FFF2-40B4-BE49-F238E27FC236}">
                <a16:creationId xmlns:a16="http://schemas.microsoft.com/office/drawing/2014/main" id="{606EE4E3-8BDD-438B-8136-0B4D0DB37559}"/>
              </a:ext>
            </a:extLst>
          </p:cNvPr>
          <p:cNvGrpSpPr/>
          <p:nvPr/>
        </p:nvGrpSpPr>
        <p:grpSpPr>
          <a:xfrm>
            <a:off x="2765944" y="1312266"/>
            <a:ext cx="1865320" cy="2894272"/>
            <a:chOff x="1162049" y="1504950"/>
            <a:chExt cx="2291251" cy="3864941"/>
          </a:xfrm>
          <a:solidFill>
            <a:schemeClr val="accent2">
              <a:lumMod val="75000"/>
            </a:schemeClr>
          </a:solidFill>
        </p:grpSpPr>
        <p:grpSp>
          <p:nvGrpSpPr>
            <p:cNvPr id="75" name="Grupo 74">
              <a:extLst>
                <a:ext uri="{FF2B5EF4-FFF2-40B4-BE49-F238E27FC236}">
                  <a16:creationId xmlns:a16="http://schemas.microsoft.com/office/drawing/2014/main" id="{8484A713-34AF-44FD-A8AF-19C190198346}"/>
                </a:ext>
              </a:extLst>
            </p:cNvPr>
            <p:cNvGrpSpPr/>
            <p:nvPr/>
          </p:nvGrpSpPr>
          <p:grpSpPr>
            <a:xfrm>
              <a:off x="1162049" y="1504950"/>
              <a:ext cx="2291251" cy="3864941"/>
              <a:chOff x="1158605" y="2380437"/>
              <a:chExt cx="2393892" cy="4029119"/>
            </a:xfrm>
            <a:grpFill/>
          </p:grpSpPr>
          <p:grpSp>
            <p:nvGrpSpPr>
              <p:cNvPr id="80" name="Grupo 79">
                <a:extLst>
                  <a:ext uri="{FF2B5EF4-FFF2-40B4-BE49-F238E27FC236}">
                    <a16:creationId xmlns:a16="http://schemas.microsoft.com/office/drawing/2014/main" id="{C218E18D-18F6-4544-AB04-49C5467FDAB9}"/>
                  </a:ext>
                </a:extLst>
              </p:cNvPr>
              <p:cNvGrpSpPr/>
              <p:nvPr/>
            </p:nvGrpSpPr>
            <p:grpSpPr>
              <a:xfrm>
                <a:off x="1158605" y="2724868"/>
                <a:ext cx="2393892" cy="3684688"/>
                <a:chOff x="1165904" y="2550568"/>
                <a:chExt cx="2393892" cy="3684688"/>
              </a:xfrm>
              <a:grpFill/>
            </p:grpSpPr>
            <p:cxnSp>
              <p:nvCxnSpPr>
                <p:cNvPr id="82" name="Conector recto 81">
                  <a:extLst>
                    <a:ext uri="{FF2B5EF4-FFF2-40B4-BE49-F238E27FC236}">
                      <a16:creationId xmlns:a16="http://schemas.microsoft.com/office/drawing/2014/main" id="{CB2277C2-7FAD-48E5-9E45-B3E727BD2A3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2327341" y="2550568"/>
                  <a:ext cx="0" cy="1342418"/>
                </a:xfrm>
                <a:prstGeom prst="line">
                  <a:avLst/>
                </a:prstGeom>
                <a:grpFill/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grpSp>
              <p:nvGrpSpPr>
                <p:cNvPr id="83" name="Grupo 82">
                  <a:extLst>
                    <a:ext uri="{FF2B5EF4-FFF2-40B4-BE49-F238E27FC236}">
                      <a16:creationId xmlns:a16="http://schemas.microsoft.com/office/drawing/2014/main" id="{784E4E5B-9563-49C6-8F74-F0A1048DD7ED}"/>
                    </a:ext>
                  </a:extLst>
                </p:cNvPr>
                <p:cNvGrpSpPr/>
                <p:nvPr/>
              </p:nvGrpSpPr>
              <p:grpSpPr>
                <a:xfrm>
                  <a:off x="1165904" y="3892986"/>
                  <a:ext cx="2393892" cy="2342270"/>
                  <a:chOff x="1168337" y="3949430"/>
                  <a:chExt cx="2393892" cy="2342270"/>
                </a:xfrm>
                <a:grpFill/>
              </p:grpSpPr>
              <p:cxnSp>
                <p:nvCxnSpPr>
                  <p:cNvPr id="84" name="Conector recto 83">
                    <a:extLst>
                      <a:ext uri="{FF2B5EF4-FFF2-40B4-BE49-F238E27FC236}">
                        <a16:creationId xmlns:a16="http://schemas.microsoft.com/office/drawing/2014/main" id="{016263D4-17C8-4D32-851F-FDF6E2DABB20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>
                    <a:off x="2213042" y="3949430"/>
                    <a:ext cx="116732" cy="322633"/>
                  </a:xfrm>
                  <a:prstGeom prst="line">
                    <a:avLst/>
                  </a:prstGeom>
                  <a:grpFill/>
                  <a:ln w="28575">
                    <a:solidFill>
                      <a:schemeClr val="tx1"/>
                    </a:solidFill>
                  </a:ln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85" name="Forma libre: forma 84">
                    <a:extLst>
                      <a:ext uri="{FF2B5EF4-FFF2-40B4-BE49-F238E27FC236}">
                        <a16:creationId xmlns:a16="http://schemas.microsoft.com/office/drawing/2014/main" id="{F3C08657-7D53-41D3-BF72-E7D0BFFB66C9}"/>
                      </a:ext>
                    </a:extLst>
                  </p:cNvPr>
                  <p:cNvSpPr/>
                  <p:nvPr/>
                </p:nvSpPr>
                <p:spPr>
                  <a:xfrm>
                    <a:off x="1168337" y="4056435"/>
                    <a:ext cx="2393892" cy="2235265"/>
                  </a:xfrm>
                  <a:custGeom>
                    <a:avLst/>
                    <a:gdLst>
                      <a:gd name="connsiteX0" fmla="*/ 948446 w 1896893"/>
                      <a:gd name="connsiteY0" fmla="*/ 87548 h 1799613"/>
                      <a:gd name="connsiteX1" fmla="*/ 831714 w 1896893"/>
                      <a:gd name="connsiteY1" fmla="*/ 199416 h 1799613"/>
                      <a:gd name="connsiteX2" fmla="*/ 948446 w 1896893"/>
                      <a:gd name="connsiteY2" fmla="*/ 311284 h 1799613"/>
                      <a:gd name="connsiteX3" fmla="*/ 1065178 w 1896893"/>
                      <a:gd name="connsiteY3" fmla="*/ 199416 h 1799613"/>
                      <a:gd name="connsiteX4" fmla="*/ 948446 w 1896893"/>
                      <a:gd name="connsiteY4" fmla="*/ 87548 h 1799613"/>
                      <a:gd name="connsiteX5" fmla="*/ 655360 w 1896893"/>
                      <a:gd name="connsiteY5" fmla="*/ 0 h 1799613"/>
                      <a:gd name="connsiteX6" fmla="*/ 1241533 w 1896893"/>
                      <a:gd name="connsiteY6" fmla="*/ 0 h 1799613"/>
                      <a:gd name="connsiteX7" fmla="*/ 1715756 w 1896893"/>
                      <a:gd name="connsiteY7" fmla="*/ 343695 h 1799613"/>
                      <a:gd name="connsiteX8" fmla="*/ 1896893 w 1896893"/>
                      <a:gd name="connsiteY8" fmla="*/ 899807 h 1799613"/>
                      <a:gd name="connsiteX9" fmla="*/ 1715756 w 1896893"/>
                      <a:gd name="connsiteY9" fmla="*/ 1455918 h 1799613"/>
                      <a:gd name="connsiteX10" fmla="*/ 1241533 w 1896893"/>
                      <a:gd name="connsiteY10" fmla="*/ 1799613 h 1799613"/>
                      <a:gd name="connsiteX11" fmla="*/ 655360 w 1896893"/>
                      <a:gd name="connsiteY11" fmla="*/ 1799613 h 1799613"/>
                      <a:gd name="connsiteX12" fmla="*/ 181137 w 1896893"/>
                      <a:gd name="connsiteY12" fmla="*/ 1455918 h 1799613"/>
                      <a:gd name="connsiteX13" fmla="*/ 0 w 1896893"/>
                      <a:gd name="connsiteY13" fmla="*/ 899807 h 1799613"/>
                      <a:gd name="connsiteX14" fmla="*/ 181137 w 1896893"/>
                      <a:gd name="connsiteY14" fmla="*/ 343695 h 179961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</a:cxnLst>
                    <a:rect l="l" t="t" r="r" b="b"/>
                    <a:pathLst>
                      <a:path w="1896893" h="1799613">
                        <a:moveTo>
                          <a:pt x="948446" y="87548"/>
                        </a:moveTo>
                        <a:cubicBezTo>
                          <a:pt x="883977" y="87548"/>
                          <a:pt x="831714" y="137633"/>
                          <a:pt x="831714" y="199416"/>
                        </a:cubicBezTo>
                        <a:cubicBezTo>
                          <a:pt x="831714" y="261199"/>
                          <a:pt x="883977" y="311284"/>
                          <a:pt x="948446" y="311284"/>
                        </a:cubicBezTo>
                        <a:cubicBezTo>
                          <a:pt x="1012915" y="311284"/>
                          <a:pt x="1065178" y="261199"/>
                          <a:pt x="1065178" y="199416"/>
                        </a:cubicBezTo>
                        <a:cubicBezTo>
                          <a:pt x="1065178" y="137633"/>
                          <a:pt x="1012915" y="87548"/>
                          <a:pt x="948446" y="87548"/>
                        </a:cubicBezTo>
                        <a:close/>
                        <a:moveTo>
                          <a:pt x="655360" y="0"/>
                        </a:moveTo>
                        <a:lnTo>
                          <a:pt x="1241533" y="0"/>
                        </a:lnTo>
                        <a:lnTo>
                          <a:pt x="1715756" y="343695"/>
                        </a:lnTo>
                        <a:lnTo>
                          <a:pt x="1896893" y="899807"/>
                        </a:lnTo>
                        <a:lnTo>
                          <a:pt x="1715756" y="1455918"/>
                        </a:lnTo>
                        <a:lnTo>
                          <a:pt x="1241533" y="1799613"/>
                        </a:lnTo>
                        <a:lnTo>
                          <a:pt x="655360" y="1799613"/>
                        </a:lnTo>
                        <a:lnTo>
                          <a:pt x="181137" y="1455918"/>
                        </a:lnTo>
                        <a:lnTo>
                          <a:pt x="0" y="899807"/>
                        </a:lnTo>
                        <a:lnTo>
                          <a:pt x="181137" y="343695"/>
                        </a:lnTo>
                        <a:close/>
                      </a:path>
                    </a:pathLst>
                  </a:custGeom>
                  <a:grpFill/>
                  <a:ln w="28575">
                    <a:solidFill>
                      <a:schemeClr val="bg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wrap="square" rtlCol="0" anchor="ctr">
                    <a:noAutofit/>
                  </a:bodyPr>
                  <a:lstStyle/>
                  <a:p>
                    <a:pPr algn="ctr"/>
                    <a:endParaRPr lang="es-CL"/>
                  </a:p>
                </p:txBody>
              </p:sp>
              <p:cxnSp>
                <p:nvCxnSpPr>
                  <p:cNvPr id="86" name="Conector recto 85">
                    <a:extLst>
                      <a:ext uri="{FF2B5EF4-FFF2-40B4-BE49-F238E27FC236}">
                        <a16:creationId xmlns:a16="http://schemas.microsoft.com/office/drawing/2014/main" id="{F279D5EC-CF30-47CB-B3E4-84DF62F8A833}"/>
                      </a:ext>
                    </a:extLst>
                  </p:cNvPr>
                  <p:cNvCxnSpPr>
                    <a:cxnSpLocks/>
                    <a:endCxn id="85" idx="3"/>
                  </p:cNvCxnSpPr>
                  <p:nvPr/>
                </p:nvCxnSpPr>
                <p:spPr>
                  <a:xfrm>
                    <a:off x="2329775" y="3949430"/>
                    <a:ext cx="182824" cy="354695"/>
                  </a:xfrm>
                  <a:prstGeom prst="line">
                    <a:avLst/>
                  </a:prstGeom>
                  <a:grpFill/>
                  <a:ln w="28575">
                    <a:solidFill>
                      <a:schemeClr val="tx1"/>
                    </a:solidFill>
                  </a:ln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7" name="Conector recto 86">
                    <a:extLst>
                      <a:ext uri="{FF2B5EF4-FFF2-40B4-BE49-F238E27FC236}">
                        <a16:creationId xmlns:a16="http://schemas.microsoft.com/office/drawing/2014/main" id="{C4113473-3F70-4FD6-A8B8-81FB9D257402}"/>
                      </a:ext>
                    </a:extLst>
                  </p:cNvPr>
                  <p:cNvCxnSpPr>
                    <a:cxnSpLocks/>
                    <a:stCxn id="85" idx="1"/>
                    <a:endCxn id="85" idx="3"/>
                  </p:cNvCxnSpPr>
                  <p:nvPr/>
                </p:nvCxnSpPr>
                <p:spPr>
                  <a:xfrm>
                    <a:off x="2217966" y="4304125"/>
                    <a:ext cx="294634" cy="0"/>
                  </a:xfrm>
                  <a:prstGeom prst="line">
                    <a:avLst/>
                  </a:prstGeom>
                  <a:grpFill/>
                  <a:ln w="28575">
                    <a:solidFill>
                      <a:schemeClr val="tx1"/>
                    </a:solidFill>
                  </a:ln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</p:grpSp>
          </p:grpSp>
          <p:sp>
            <p:nvSpPr>
              <p:cNvPr id="81" name="Forma libre: forma 80">
                <a:extLst>
                  <a:ext uri="{FF2B5EF4-FFF2-40B4-BE49-F238E27FC236}">
                    <a16:creationId xmlns:a16="http://schemas.microsoft.com/office/drawing/2014/main" id="{D81F0A28-20C0-4E35-8EF5-5A4BDDF848F4}"/>
                  </a:ext>
                </a:extLst>
              </p:cNvPr>
              <p:cNvSpPr/>
              <p:nvPr/>
            </p:nvSpPr>
            <p:spPr>
              <a:xfrm>
                <a:off x="2153078" y="2380437"/>
                <a:ext cx="333928" cy="352118"/>
              </a:xfrm>
              <a:custGeom>
                <a:avLst/>
                <a:gdLst>
                  <a:gd name="connsiteX0" fmla="*/ 156816 w 333928"/>
                  <a:gd name="connsiteY0" fmla="*/ 0 h 352118"/>
                  <a:gd name="connsiteX1" fmla="*/ 333928 w 333928"/>
                  <a:gd name="connsiteY1" fmla="*/ 176059 h 352118"/>
                  <a:gd name="connsiteX2" fmla="*/ 156816 w 333928"/>
                  <a:gd name="connsiteY2" fmla="*/ 352118 h 352118"/>
                  <a:gd name="connsiteX3" fmla="*/ 31579 w 333928"/>
                  <a:gd name="connsiteY3" fmla="*/ 300552 h 352118"/>
                  <a:gd name="connsiteX4" fmla="*/ 3699 w 333928"/>
                  <a:gd name="connsiteY4" fmla="*/ 259446 h 352118"/>
                  <a:gd name="connsiteX5" fmla="*/ 99047 w 333928"/>
                  <a:gd name="connsiteY5" fmla="*/ 259447 h 352118"/>
                  <a:gd name="connsiteX6" fmla="*/ 116312 w 333928"/>
                  <a:gd name="connsiteY6" fmla="*/ 270969 h 352118"/>
                  <a:gd name="connsiteX7" fmla="*/ 156816 w 333928"/>
                  <a:gd name="connsiteY7" fmla="*/ 279064 h 352118"/>
                  <a:gd name="connsiteX8" fmla="*/ 260874 w 333928"/>
                  <a:gd name="connsiteY8" fmla="*/ 176059 h 352118"/>
                  <a:gd name="connsiteX9" fmla="*/ 156816 w 333928"/>
                  <a:gd name="connsiteY9" fmla="*/ 73054 h 352118"/>
                  <a:gd name="connsiteX10" fmla="*/ 116312 w 333928"/>
                  <a:gd name="connsiteY10" fmla="*/ 81149 h 352118"/>
                  <a:gd name="connsiteX11" fmla="*/ 90873 w 333928"/>
                  <a:gd name="connsiteY11" fmla="*/ 98126 h 352118"/>
                  <a:gd name="connsiteX12" fmla="*/ 0 w 333928"/>
                  <a:gd name="connsiteY12" fmla="*/ 98126 h 352118"/>
                  <a:gd name="connsiteX13" fmla="*/ 31579 w 333928"/>
                  <a:gd name="connsiteY13" fmla="*/ 51566 h 352118"/>
                  <a:gd name="connsiteX14" fmla="*/ 156816 w 333928"/>
                  <a:gd name="connsiteY14" fmla="*/ 0 h 35211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</a:cxnLst>
                <a:rect l="l" t="t" r="r" b="b"/>
                <a:pathLst>
                  <a:path w="333928" h="352118">
                    <a:moveTo>
                      <a:pt x="156816" y="0"/>
                    </a:moveTo>
                    <a:cubicBezTo>
                      <a:pt x="254632" y="0"/>
                      <a:pt x="333928" y="78824"/>
                      <a:pt x="333928" y="176059"/>
                    </a:cubicBezTo>
                    <a:cubicBezTo>
                      <a:pt x="333928" y="273294"/>
                      <a:pt x="254632" y="352118"/>
                      <a:pt x="156816" y="352118"/>
                    </a:cubicBezTo>
                    <a:cubicBezTo>
                      <a:pt x="107908" y="352118"/>
                      <a:pt x="63630" y="332412"/>
                      <a:pt x="31579" y="300552"/>
                    </a:cubicBezTo>
                    <a:lnTo>
                      <a:pt x="3699" y="259446"/>
                    </a:lnTo>
                    <a:lnTo>
                      <a:pt x="99047" y="259447"/>
                    </a:lnTo>
                    <a:lnTo>
                      <a:pt x="116312" y="270969"/>
                    </a:lnTo>
                    <a:cubicBezTo>
                      <a:pt x="128761" y="276182"/>
                      <a:pt x="142449" y="279064"/>
                      <a:pt x="156816" y="279064"/>
                    </a:cubicBezTo>
                    <a:cubicBezTo>
                      <a:pt x="214286" y="279064"/>
                      <a:pt x="260874" y="232947"/>
                      <a:pt x="260874" y="176059"/>
                    </a:cubicBezTo>
                    <a:cubicBezTo>
                      <a:pt x="260874" y="119171"/>
                      <a:pt x="214286" y="73054"/>
                      <a:pt x="156816" y="73054"/>
                    </a:cubicBezTo>
                    <a:cubicBezTo>
                      <a:pt x="142449" y="73054"/>
                      <a:pt x="128761" y="75936"/>
                      <a:pt x="116312" y="81149"/>
                    </a:cubicBezTo>
                    <a:lnTo>
                      <a:pt x="90873" y="98126"/>
                    </a:lnTo>
                    <a:lnTo>
                      <a:pt x="0" y="98126"/>
                    </a:lnTo>
                    <a:lnTo>
                      <a:pt x="31579" y="51566"/>
                    </a:lnTo>
                    <a:cubicBezTo>
                      <a:pt x="63630" y="19706"/>
                      <a:pt x="107908" y="0"/>
                      <a:pt x="156816" y="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s-CL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76" name="CuadroTexto 75">
              <a:extLst>
                <a:ext uri="{FF2B5EF4-FFF2-40B4-BE49-F238E27FC236}">
                  <a16:creationId xmlns:a16="http://schemas.microsoft.com/office/drawing/2014/main" id="{E48DA15F-8CB2-43B0-B075-44F894C9B7EA}"/>
                </a:ext>
              </a:extLst>
            </p:cNvPr>
            <p:cNvSpPr txBox="1"/>
            <p:nvPr/>
          </p:nvSpPr>
          <p:spPr>
            <a:xfrm>
              <a:off x="1383594" y="3715966"/>
              <a:ext cx="1864429" cy="418424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L" sz="1200" b="1" dirty="0">
                  <a:solidFill>
                    <a:schemeClr val="bg1">
                      <a:lumMod val="9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Control de niño sano de  0  a 9 años</a:t>
              </a:r>
            </a:p>
          </p:txBody>
        </p:sp>
        <p:sp>
          <p:nvSpPr>
            <p:cNvPr id="78" name="CuadroTexto 77">
              <a:extLst>
                <a:ext uri="{FF2B5EF4-FFF2-40B4-BE49-F238E27FC236}">
                  <a16:creationId xmlns:a16="http://schemas.microsoft.com/office/drawing/2014/main" id="{B92165A9-B195-495C-A193-D4C8BBB7625A}"/>
                </a:ext>
              </a:extLst>
            </p:cNvPr>
            <p:cNvSpPr txBox="1"/>
            <p:nvPr/>
          </p:nvSpPr>
          <p:spPr>
            <a:xfrm>
              <a:off x="1865338" y="4381064"/>
              <a:ext cx="899136" cy="375855"/>
            </a:xfrm>
            <a:custGeom>
              <a:avLst/>
              <a:gdLst>
                <a:gd name="connsiteX0" fmla="*/ 0 w 638389"/>
                <a:gd name="connsiteY0" fmla="*/ 0 h 369332"/>
                <a:gd name="connsiteX1" fmla="*/ 300043 w 638389"/>
                <a:gd name="connsiteY1" fmla="*/ 0 h 369332"/>
                <a:gd name="connsiteX2" fmla="*/ 638389 w 638389"/>
                <a:gd name="connsiteY2" fmla="*/ 0 h 369332"/>
                <a:gd name="connsiteX3" fmla="*/ 638389 w 638389"/>
                <a:gd name="connsiteY3" fmla="*/ 369332 h 369332"/>
                <a:gd name="connsiteX4" fmla="*/ 312811 w 638389"/>
                <a:gd name="connsiteY4" fmla="*/ 369332 h 369332"/>
                <a:gd name="connsiteX5" fmla="*/ 0 w 638389"/>
                <a:gd name="connsiteY5" fmla="*/ 369332 h 369332"/>
                <a:gd name="connsiteX6" fmla="*/ 0 w 638389"/>
                <a:gd name="connsiteY6" fmla="*/ 0 h 3693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638389" h="369332" fill="none" extrusionOk="0">
                  <a:moveTo>
                    <a:pt x="0" y="0"/>
                  </a:moveTo>
                  <a:cubicBezTo>
                    <a:pt x="106970" y="-20"/>
                    <a:pt x="220566" y="7471"/>
                    <a:pt x="300043" y="0"/>
                  </a:cubicBezTo>
                  <a:cubicBezTo>
                    <a:pt x="379520" y="-7471"/>
                    <a:pt x="502864" y="1849"/>
                    <a:pt x="638389" y="0"/>
                  </a:cubicBezTo>
                  <a:cubicBezTo>
                    <a:pt x="671264" y="173584"/>
                    <a:pt x="614796" y="238667"/>
                    <a:pt x="638389" y="369332"/>
                  </a:cubicBezTo>
                  <a:cubicBezTo>
                    <a:pt x="536177" y="403092"/>
                    <a:pt x="475470" y="350083"/>
                    <a:pt x="312811" y="369332"/>
                  </a:cubicBezTo>
                  <a:cubicBezTo>
                    <a:pt x="150152" y="388581"/>
                    <a:pt x="145316" y="363311"/>
                    <a:pt x="0" y="369332"/>
                  </a:cubicBezTo>
                  <a:cubicBezTo>
                    <a:pt x="-13532" y="241618"/>
                    <a:pt x="35017" y="95945"/>
                    <a:pt x="0" y="0"/>
                  </a:cubicBezTo>
                  <a:close/>
                </a:path>
                <a:path w="638389" h="369332" stroke="0" extrusionOk="0">
                  <a:moveTo>
                    <a:pt x="0" y="0"/>
                  </a:moveTo>
                  <a:cubicBezTo>
                    <a:pt x="64539" y="-4898"/>
                    <a:pt x="222639" y="30009"/>
                    <a:pt x="319195" y="0"/>
                  </a:cubicBezTo>
                  <a:cubicBezTo>
                    <a:pt x="415751" y="-30009"/>
                    <a:pt x="484668" y="37769"/>
                    <a:pt x="638389" y="0"/>
                  </a:cubicBezTo>
                  <a:cubicBezTo>
                    <a:pt x="640371" y="85629"/>
                    <a:pt x="615403" y="273614"/>
                    <a:pt x="638389" y="369332"/>
                  </a:cubicBezTo>
                  <a:cubicBezTo>
                    <a:pt x="506781" y="383013"/>
                    <a:pt x="399951" y="355344"/>
                    <a:pt x="325578" y="369332"/>
                  </a:cubicBezTo>
                  <a:cubicBezTo>
                    <a:pt x="251205" y="383320"/>
                    <a:pt x="86334" y="340675"/>
                    <a:pt x="0" y="369332"/>
                  </a:cubicBezTo>
                  <a:cubicBezTo>
                    <a:pt x="-16834" y="211804"/>
                    <a:pt x="21042" y="108996"/>
                    <a:pt x="0" y="0"/>
                  </a:cubicBezTo>
                  <a:close/>
                </a:path>
              </a:pathLst>
            </a:custGeom>
            <a:grpFill/>
            <a:ln>
              <a:solidFill>
                <a:schemeClr val="tx1"/>
              </a:solidFill>
              <a:extLst>
                <a:ext uri="{C807C97D-BFC1-408E-A445-0C87EB9F89A2}">
                  <ask:lineSketchStyleProps xmlns="" xmlns:ask="http://schemas.microsoft.com/office/drawing/2018/sketchyshapes" sd="437627360">
                    <a:prstGeom prst="rect">
                      <a:avLst/>
                    </a:prstGeom>
                    <ask:type>
                      <ask:lineSketchScribble/>
                    </ask:type>
                  </ask:lineSketchStyleProps>
                </a:ext>
              </a:extLst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s-CL" b="1" dirty="0">
                  <a:solidFill>
                    <a:schemeClr val="bg1">
                      <a:lumMod val="9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9413</a:t>
              </a:r>
            </a:p>
          </p:txBody>
        </p:sp>
      </p:grpSp>
      <p:grpSp>
        <p:nvGrpSpPr>
          <p:cNvPr id="88" name="Grupo 87">
            <a:extLst>
              <a:ext uri="{FF2B5EF4-FFF2-40B4-BE49-F238E27FC236}">
                <a16:creationId xmlns:a16="http://schemas.microsoft.com/office/drawing/2014/main" id="{113F9A0E-CCAB-40E2-92E5-BA17421403B1}"/>
              </a:ext>
            </a:extLst>
          </p:cNvPr>
          <p:cNvGrpSpPr/>
          <p:nvPr/>
        </p:nvGrpSpPr>
        <p:grpSpPr>
          <a:xfrm>
            <a:off x="3954479" y="1256642"/>
            <a:ext cx="2402467" cy="5285668"/>
            <a:chOff x="1150125" y="1504950"/>
            <a:chExt cx="2291251" cy="3888268"/>
          </a:xfrm>
          <a:solidFill>
            <a:schemeClr val="accent4">
              <a:lumMod val="75000"/>
            </a:schemeClr>
          </a:solidFill>
        </p:grpSpPr>
        <p:grpSp>
          <p:nvGrpSpPr>
            <p:cNvPr id="89" name="Grupo 88">
              <a:extLst>
                <a:ext uri="{FF2B5EF4-FFF2-40B4-BE49-F238E27FC236}">
                  <a16:creationId xmlns:a16="http://schemas.microsoft.com/office/drawing/2014/main" id="{EB3BE94D-72E6-40B8-A9DE-EBE43B61EE58}"/>
                </a:ext>
              </a:extLst>
            </p:cNvPr>
            <p:cNvGrpSpPr/>
            <p:nvPr/>
          </p:nvGrpSpPr>
          <p:grpSpPr>
            <a:xfrm>
              <a:off x="1150125" y="1504950"/>
              <a:ext cx="2291251" cy="3888268"/>
              <a:chOff x="1146147" y="2380437"/>
              <a:chExt cx="2393892" cy="4053437"/>
            </a:xfrm>
            <a:grpFill/>
          </p:grpSpPr>
          <p:grpSp>
            <p:nvGrpSpPr>
              <p:cNvPr id="94" name="Grupo 93">
                <a:extLst>
                  <a:ext uri="{FF2B5EF4-FFF2-40B4-BE49-F238E27FC236}">
                    <a16:creationId xmlns:a16="http://schemas.microsoft.com/office/drawing/2014/main" id="{AE4837DF-D3BC-4905-8025-29F36AE4C880}"/>
                  </a:ext>
                </a:extLst>
              </p:cNvPr>
              <p:cNvGrpSpPr/>
              <p:nvPr/>
            </p:nvGrpSpPr>
            <p:grpSpPr>
              <a:xfrm>
                <a:off x="1146147" y="2724868"/>
                <a:ext cx="2393892" cy="3709006"/>
                <a:chOff x="1153446" y="2550568"/>
                <a:chExt cx="2393892" cy="3709006"/>
              </a:xfrm>
              <a:grpFill/>
            </p:grpSpPr>
            <p:cxnSp>
              <p:nvCxnSpPr>
                <p:cNvPr id="96" name="Conector recto 95">
                  <a:extLst>
                    <a:ext uri="{FF2B5EF4-FFF2-40B4-BE49-F238E27FC236}">
                      <a16:creationId xmlns:a16="http://schemas.microsoft.com/office/drawing/2014/main" id="{172FD41C-B6A6-4019-8A51-CE7B979ECA6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2327341" y="2550568"/>
                  <a:ext cx="0" cy="1342418"/>
                </a:xfrm>
                <a:prstGeom prst="line">
                  <a:avLst/>
                </a:prstGeom>
                <a:grpFill/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grpSp>
              <p:nvGrpSpPr>
                <p:cNvPr id="97" name="Grupo 96">
                  <a:extLst>
                    <a:ext uri="{FF2B5EF4-FFF2-40B4-BE49-F238E27FC236}">
                      <a16:creationId xmlns:a16="http://schemas.microsoft.com/office/drawing/2014/main" id="{51F4CAF7-9620-42D9-822E-A39D768CBF05}"/>
                    </a:ext>
                  </a:extLst>
                </p:cNvPr>
                <p:cNvGrpSpPr/>
                <p:nvPr/>
              </p:nvGrpSpPr>
              <p:grpSpPr>
                <a:xfrm>
                  <a:off x="1153446" y="3892986"/>
                  <a:ext cx="2393892" cy="2366588"/>
                  <a:chOff x="1155879" y="3949430"/>
                  <a:chExt cx="2393892" cy="2366588"/>
                </a:xfrm>
                <a:grpFill/>
              </p:grpSpPr>
              <p:cxnSp>
                <p:nvCxnSpPr>
                  <p:cNvPr id="98" name="Conector recto 97">
                    <a:extLst>
                      <a:ext uri="{FF2B5EF4-FFF2-40B4-BE49-F238E27FC236}">
                        <a16:creationId xmlns:a16="http://schemas.microsoft.com/office/drawing/2014/main" id="{96A75D9E-6F5F-4FD4-87D9-9C7186D393F0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>
                    <a:off x="2213042" y="3949430"/>
                    <a:ext cx="116732" cy="322633"/>
                  </a:xfrm>
                  <a:prstGeom prst="line">
                    <a:avLst/>
                  </a:prstGeom>
                  <a:grpFill/>
                  <a:ln w="28575">
                    <a:solidFill>
                      <a:schemeClr val="tx1"/>
                    </a:solidFill>
                  </a:ln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99" name="Forma libre: forma 98">
                    <a:extLst>
                      <a:ext uri="{FF2B5EF4-FFF2-40B4-BE49-F238E27FC236}">
                        <a16:creationId xmlns:a16="http://schemas.microsoft.com/office/drawing/2014/main" id="{7F03714A-C338-4340-A8C7-2A3FA11CCEA4}"/>
                      </a:ext>
                    </a:extLst>
                  </p:cNvPr>
                  <p:cNvSpPr/>
                  <p:nvPr/>
                </p:nvSpPr>
                <p:spPr>
                  <a:xfrm>
                    <a:off x="1155879" y="4080753"/>
                    <a:ext cx="2393892" cy="2235265"/>
                  </a:xfrm>
                  <a:custGeom>
                    <a:avLst/>
                    <a:gdLst>
                      <a:gd name="connsiteX0" fmla="*/ 948446 w 1896893"/>
                      <a:gd name="connsiteY0" fmla="*/ 87548 h 1799613"/>
                      <a:gd name="connsiteX1" fmla="*/ 831714 w 1896893"/>
                      <a:gd name="connsiteY1" fmla="*/ 199416 h 1799613"/>
                      <a:gd name="connsiteX2" fmla="*/ 948446 w 1896893"/>
                      <a:gd name="connsiteY2" fmla="*/ 311284 h 1799613"/>
                      <a:gd name="connsiteX3" fmla="*/ 1065178 w 1896893"/>
                      <a:gd name="connsiteY3" fmla="*/ 199416 h 1799613"/>
                      <a:gd name="connsiteX4" fmla="*/ 948446 w 1896893"/>
                      <a:gd name="connsiteY4" fmla="*/ 87548 h 1799613"/>
                      <a:gd name="connsiteX5" fmla="*/ 655360 w 1896893"/>
                      <a:gd name="connsiteY5" fmla="*/ 0 h 1799613"/>
                      <a:gd name="connsiteX6" fmla="*/ 1241533 w 1896893"/>
                      <a:gd name="connsiteY6" fmla="*/ 0 h 1799613"/>
                      <a:gd name="connsiteX7" fmla="*/ 1715756 w 1896893"/>
                      <a:gd name="connsiteY7" fmla="*/ 343695 h 1799613"/>
                      <a:gd name="connsiteX8" fmla="*/ 1896893 w 1896893"/>
                      <a:gd name="connsiteY8" fmla="*/ 899807 h 1799613"/>
                      <a:gd name="connsiteX9" fmla="*/ 1715756 w 1896893"/>
                      <a:gd name="connsiteY9" fmla="*/ 1455918 h 1799613"/>
                      <a:gd name="connsiteX10" fmla="*/ 1241533 w 1896893"/>
                      <a:gd name="connsiteY10" fmla="*/ 1799613 h 1799613"/>
                      <a:gd name="connsiteX11" fmla="*/ 655360 w 1896893"/>
                      <a:gd name="connsiteY11" fmla="*/ 1799613 h 1799613"/>
                      <a:gd name="connsiteX12" fmla="*/ 181137 w 1896893"/>
                      <a:gd name="connsiteY12" fmla="*/ 1455918 h 1799613"/>
                      <a:gd name="connsiteX13" fmla="*/ 0 w 1896893"/>
                      <a:gd name="connsiteY13" fmla="*/ 899807 h 1799613"/>
                      <a:gd name="connsiteX14" fmla="*/ 181137 w 1896893"/>
                      <a:gd name="connsiteY14" fmla="*/ 343695 h 179961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</a:cxnLst>
                    <a:rect l="l" t="t" r="r" b="b"/>
                    <a:pathLst>
                      <a:path w="1896893" h="1799613">
                        <a:moveTo>
                          <a:pt x="948446" y="87548"/>
                        </a:moveTo>
                        <a:cubicBezTo>
                          <a:pt x="883977" y="87548"/>
                          <a:pt x="831714" y="137633"/>
                          <a:pt x="831714" y="199416"/>
                        </a:cubicBezTo>
                        <a:cubicBezTo>
                          <a:pt x="831714" y="261199"/>
                          <a:pt x="883977" y="311284"/>
                          <a:pt x="948446" y="311284"/>
                        </a:cubicBezTo>
                        <a:cubicBezTo>
                          <a:pt x="1012915" y="311284"/>
                          <a:pt x="1065178" y="261199"/>
                          <a:pt x="1065178" y="199416"/>
                        </a:cubicBezTo>
                        <a:cubicBezTo>
                          <a:pt x="1065178" y="137633"/>
                          <a:pt x="1012915" y="87548"/>
                          <a:pt x="948446" y="87548"/>
                        </a:cubicBezTo>
                        <a:close/>
                        <a:moveTo>
                          <a:pt x="655360" y="0"/>
                        </a:moveTo>
                        <a:lnTo>
                          <a:pt x="1241533" y="0"/>
                        </a:lnTo>
                        <a:lnTo>
                          <a:pt x="1715756" y="343695"/>
                        </a:lnTo>
                        <a:lnTo>
                          <a:pt x="1896893" y="899807"/>
                        </a:lnTo>
                        <a:lnTo>
                          <a:pt x="1715756" y="1455918"/>
                        </a:lnTo>
                        <a:lnTo>
                          <a:pt x="1241533" y="1799613"/>
                        </a:lnTo>
                        <a:lnTo>
                          <a:pt x="655360" y="1799613"/>
                        </a:lnTo>
                        <a:lnTo>
                          <a:pt x="181137" y="1455918"/>
                        </a:lnTo>
                        <a:lnTo>
                          <a:pt x="0" y="899807"/>
                        </a:lnTo>
                        <a:lnTo>
                          <a:pt x="181137" y="343695"/>
                        </a:lnTo>
                        <a:close/>
                      </a:path>
                    </a:pathLst>
                  </a:custGeom>
                  <a:grpFill/>
                  <a:ln w="28575">
                    <a:solidFill>
                      <a:schemeClr val="bg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wrap="square" rtlCol="0" anchor="ctr">
                    <a:noAutofit/>
                  </a:bodyPr>
                  <a:lstStyle/>
                  <a:p>
                    <a:pPr algn="ctr"/>
                    <a:endParaRPr lang="es-CL"/>
                  </a:p>
                </p:txBody>
              </p:sp>
              <p:cxnSp>
                <p:nvCxnSpPr>
                  <p:cNvPr id="100" name="Conector recto 99">
                    <a:extLst>
                      <a:ext uri="{FF2B5EF4-FFF2-40B4-BE49-F238E27FC236}">
                        <a16:creationId xmlns:a16="http://schemas.microsoft.com/office/drawing/2014/main" id="{8514E10E-390F-4221-AB77-1FD04E5ECD58}"/>
                      </a:ext>
                    </a:extLst>
                  </p:cNvPr>
                  <p:cNvCxnSpPr>
                    <a:cxnSpLocks/>
                    <a:endCxn id="99" idx="3"/>
                  </p:cNvCxnSpPr>
                  <p:nvPr/>
                </p:nvCxnSpPr>
                <p:spPr>
                  <a:xfrm>
                    <a:off x="2317317" y="3973748"/>
                    <a:ext cx="182824" cy="354695"/>
                  </a:xfrm>
                  <a:prstGeom prst="line">
                    <a:avLst/>
                  </a:prstGeom>
                  <a:grpFill/>
                  <a:ln w="28575">
                    <a:solidFill>
                      <a:schemeClr val="tx1"/>
                    </a:solidFill>
                  </a:ln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01" name="Conector recto 100">
                    <a:extLst>
                      <a:ext uri="{FF2B5EF4-FFF2-40B4-BE49-F238E27FC236}">
                        <a16:creationId xmlns:a16="http://schemas.microsoft.com/office/drawing/2014/main" id="{B9F9A54D-F930-4E36-87FD-E431E5683F5E}"/>
                      </a:ext>
                    </a:extLst>
                  </p:cNvPr>
                  <p:cNvCxnSpPr>
                    <a:cxnSpLocks/>
                    <a:stCxn id="99" idx="1"/>
                    <a:endCxn id="99" idx="3"/>
                  </p:cNvCxnSpPr>
                  <p:nvPr/>
                </p:nvCxnSpPr>
                <p:spPr>
                  <a:xfrm>
                    <a:off x="2205508" y="4328444"/>
                    <a:ext cx="294633" cy="0"/>
                  </a:xfrm>
                  <a:prstGeom prst="line">
                    <a:avLst/>
                  </a:prstGeom>
                  <a:grpFill/>
                  <a:ln w="28575">
                    <a:solidFill>
                      <a:schemeClr val="tx1"/>
                    </a:solidFill>
                  </a:ln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</p:grpSp>
          </p:grpSp>
          <p:sp>
            <p:nvSpPr>
              <p:cNvPr id="95" name="Forma libre: forma 94">
                <a:extLst>
                  <a:ext uri="{FF2B5EF4-FFF2-40B4-BE49-F238E27FC236}">
                    <a16:creationId xmlns:a16="http://schemas.microsoft.com/office/drawing/2014/main" id="{000A7D1E-2C9B-4577-8AD0-9E20BE543702}"/>
                  </a:ext>
                </a:extLst>
              </p:cNvPr>
              <p:cNvSpPr/>
              <p:nvPr/>
            </p:nvSpPr>
            <p:spPr>
              <a:xfrm>
                <a:off x="2153078" y="2380437"/>
                <a:ext cx="333928" cy="352118"/>
              </a:xfrm>
              <a:custGeom>
                <a:avLst/>
                <a:gdLst>
                  <a:gd name="connsiteX0" fmla="*/ 156816 w 333928"/>
                  <a:gd name="connsiteY0" fmla="*/ 0 h 352118"/>
                  <a:gd name="connsiteX1" fmla="*/ 333928 w 333928"/>
                  <a:gd name="connsiteY1" fmla="*/ 176059 h 352118"/>
                  <a:gd name="connsiteX2" fmla="*/ 156816 w 333928"/>
                  <a:gd name="connsiteY2" fmla="*/ 352118 h 352118"/>
                  <a:gd name="connsiteX3" fmla="*/ 31579 w 333928"/>
                  <a:gd name="connsiteY3" fmla="*/ 300552 h 352118"/>
                  <a:gd name="connsiteX4" fmla="*/ 3699 w 333928"/>
                  <a:gd name="connsiteY4" fmla="*/ 259446 h 352118"/>
                  <a:gd name="connsiteX5" fmla="*/ 99047 w 333928"/>
                  <a:gd name="connsiteY5" fmla="*/ 259447 h 352118"/>
                  <a:gd name="connsiteX6" fmla="*/ 116312 w 333928"/>
                  <a:gd name="connsiteY6" fmla="*/ 270969 h 352118"/>
                  <a:gd name="connsiteX7" fmla="*/ 156816 w 333928"/>
                  <a:gd name="connsiteY7" fmla="*/ 279064 h 352118"/>
                  <a:gd name="connsiteX8" fmla="*/ 260874 w 333928"/>
                  <a:gd name="connsiteY8" fmla="*/ 176059 h 352118"/>
                  <a:gd name="connsiteX9" fmla="*/ 156816 w 333928"/>
                  <a:gd name="connsiteY9" fmla="*/ 73054 h 352118"/>
                  <a:gd name="connsiteX10" fmla="*/ 116312 w 333928"/>
                  <a:gd name="connsiteY10" fmla="*/ 81149 h 352118"/>
                  <a:gd name="connsiteX11" fmla="*/ 90873 w 333928"/>
                  <a:gd name="connsiteY11" fmla="*/ 98126 h 352118"/>
                  <a:gd name="connsiteX12" fmla="*/ 0 w 333928"/>
                  <a:gd name="connsiteY12" fmla="*/ 98126 h 352118"/>
                  <a:gd name="connsiteX13" fmla="*/ 31579 w 333928"/>
                  <a:gd name="connsiteY13" fmla="*/ 51566 h 352118"/>
                  <a:gd name="connsiteX14" fmla="*/ 156816 w 333928"/>
                  <a:gd name="connsiteY14" fmla="*/ 0 h 35211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</a:cxnLst>
                <a:rect l="l" t="t" r="r" b="b"/>
                <a:pathLst>
                  <a:path w="333928" h="352118">
                    <a:moveTo>
                      <a:pt x="156816" y="0"/>
                    </a:moveTo>
                    <a:cubicBezTo>
                      <a:pt x="254632" y="0"/>
                      <a:pt x="333928" y="78824"/>
                      <a:pt x="333928" y="176059"/>
                    </a:cubicBezTo>
                    <a:cubicBezTo>
                      <a:pt x="333928" y="273294"/>
                      <a:pt x="254632" y="352118"/>
                      <a:pt x="156816" y="352118"/>
                    </a:cubicBezTo>
                    <a:cubicBezTo>
                      <a:pt x="107908" y="352118"/>
                      <a:pt x="63630" y="332412"/>
                      <a:pt x="31579" y="300552"/>
                    </a:cubicBezTo>
                    <a:lnTo>
                      <a:pt x="3699" y="259446"/>
                    </a:lnTo>
                    <a:lnTo>
                      <a:pt x="99047" y="259447"/>
                    </a:lnTo>
                    <a:lnTo>
                      <a:pt x="116312" y="270969"/>
                    </a:lnTo>
                    <a:cubicBezTo>
                      <a:pt x="128761" y="276182"/>
                      <a:pt x="142449" y="279064"/>
                      <a:pt x="156816" y="279064"/>
                    </a:cubicBezTo>
                    <a:cubicBezTo>
                      <a:pt x="214286" y="279064"/>
                      <a:pt x="260874" y="232947"/>
                      <a:pt x="260874" y="176059"/>
                    </a:cubicBezTo>
                    <a:cubicBezTo>
                      <a:pt x="260874" y="119171"/>
                      <a:pt x="214286" y="73054"/>
                      <a:pt x="156816" y="73054"/>
                    </a:cubicBezTo>
                    <a:cubicBezTo>
                      <a:pt x="142449" y="73054"/>
                      <a:pt x="128761" y="75936"/>
                      <a:pt x="116312" y="81149"/>
                    </a:cubicBezTo>
                    <a:lnTo>
                      <a:pt x="90873" y="98126"/>
                    </a:lnTo>
                    <a:lnTo>
                      <a:pt x="0" y="98126"/>
                    </a:lnTo>
                    <a:lnTo>
                      <a:pt x="31579" y="51566"/>
                    </a:lnTo>
                    <a:cubicBezTo>
                      <a:pt x="63630" y="19706"/>
                      <a:pt x="107908" y="0"/>
                      <a:pt x="156816" y="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s-CL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90" name="CuadroTexto 89">
              <a:extLst>
                <a:ext uri="{FF2B5EF4-FFF2-40B4-BE49-F238E27FC236}">
                  <a16:creationId xmlns:a16="http://schemas.microsoft.com/office/drawing/2014/main" id="{D1126BCF-95D0-456D-937A-DA240E444BF7}"/>
                </a:ext>
              </a:extLst>
            </p:cNvPr>
            <p:cNvSpPr txBox="1"/>
            <p:nvPr/>
          </p:nvSpPr>
          <p:spPr>
            <a:xfrm>
              <a:off x="1388497" y="3902046"/>
              <a:ext cx="1864429" cy="221137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L" sz="1400" b="1" dirty="0">
                  <a:solidFill>
                    <a:schemeClr val="bg1">
                      <a:lumMod val="9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URGENCIAS DENTALES</a:t>
              </a:r>
            </a:p>
          </p:txBody>
        </p:sp>
        <p:sp>
          <p:nvSpPr>
            <p:cNvPr id="92" name="CuadroTexto 91">
              <a:extLst>
                <a:ext uri="{FF2B5EF4-FFF2-40B4-BE49-F238E27FC236}">
                  <a16:creationId xmlns:a16="http://schemas.microsoft.com/office/drawing/2014/main" id="{0ECD046D-7CCC-4F78-8CD7-B3BDF759FD96}"/>
                </a:ext>
              </a:extLst>
            </p:cNvPr>
            <p:cNvSpPr txBox="1"/>
            <p:nvPr/>
          </p:nvSpPr>
          <p:spPr>
            <a:xfrm>
              <a:off x="1795288" y="4215651"/>
              <a:ext cx="981040" cy="462632"/>
            </a:xfrm>
            <a:custGeom>
              <a:avLst/>
              <a:gdLst>
                <a:gd name="connsiteX0" fmla="*/ 0 w 638389"/>
                <a:gd name="connsiteY0" fmla="*/ 0 h 369332"/>
                <a:gd name="connsiteX1" fmla="*/ 300043 w 638389"/>
                <a:gd name="connsiteY1" fmla="*/ 0 h 369332"/>
                <a:gd name="connsiteX2" fmla="*/ 638389 w 638389"/>
                <a:gd name="connsiteY2" fmla="*/ 0 h 369332"/>
                <a:gd name="connsiteX3" fmla="*/ 638389 w 638389"/>
                <a:gd name="connsiteY3" fmla="*/ 369332 h 369332"/>
                <a:gd name="connsiteX4" fmla="*/ 312811 w 638389"/>
                <a:gd name="connsiteY4" fmla="*/ 369332 h 369332"/>
                <a:gd name="connsiteX5" fmla="*/ 0 w 638389"/>
                <a:gd name="connsiteY5" fmla="*/ 369332 h 369332"/>
                <a:gd name="connsiteX6" fmla="*/ 0 w 638389"/>
                <a:gd name="connsiteY6" fmla="*/ 0 h 3693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638389" h="369332" fill="none" extrusionOk="0">
                  <a:moveTo>
                    <a:pt x="0" y="0"/>
                  </a:moveTo>
                  <a:cubicBezTo>
                    <a:pt x="106970" y="-20"/>
                    <a:pt x="220566" y="7471"/>
                    <a:pt x="300043" y="0"/>
                  </a:cubicBezTo>
                  <a:cubicBezTo>
                    <a:pt x="379520" y="-7471"/>
                    <a:pt x="502864" y="1849"/>
                    <a:pt x="638389" y="0"/>
                  </a:cubicBezTo>
                  <a:cubicBezTo>
                    <a:pt x="671264" y="173584"/>
                    <a:pt x="614796" y="238667"/>
                    <a:pt x="638389" y="369332"/>
                  </a:cubicBezTo>
                  <a:cubicBezTo>
                    <a:pt x="536177" y="403092"/>
                    <a:pt x="475470" y="350083"/>
                    <a:pt x="312811" y="369332"/>
                  </a:cubicBezTo>
                  <a:cubicBezTo>
                    <a:pt x="150152" y="388581"/>
                    <a:pt x="145316" y="363311"/>
                    <a:pt x="0" y="369332"/>
                  </a:cubicBezTo>
                  <a:cubicBezTo>
                    <a:pt x="-13532" y="241618"/>
                    <a:pt x="35017" y="95945"/>
                    <a:pt x="0" y="0"/>
                  </a:cubicBezTo>
                  <a:close/>
                </a:path>
                <a:path w="638389" h="369332" stroke="0" extrusionOk="0">
                  <a:moveTo>
                    <a:pt x="0" y="0"/>
                  </a:moveTo>
                  <a:cubicBezTo>
                    <a:pt x="64539" y="-4898"/>
                    <a:pt x="222639" y="30009"/>
                    <a:pt x="319195" y="0"/>
                  </a:cubicBezTo>
                  <a:cubicBezTo>
                    <a:pt x="415751" y="-30009"/>
                    <a:pt x="484668" y="37769"/>
                    <a:pt x="638389" y="0"/>
                  </a:cubicBezTo>
                  <a:cubicBezTo>
                    <a:pt x="640371" y="85629"/>
                    <a:pt x="615403" y="273614"/>
                    <a:pt x="638389" y="369332"/>
                  </a:cubicBezTo>
                  <a:cubicBezTo>
                    <a:pt x="506781" y="383013"/>
                    <a:pt x="399951" y="355344"/>
                    <a:pt x="325578" y="369332"/>
                  </a:cubicBezTo>
                  <a:cubicBezTo>
                    <a:pt x="251205" y="383320"/>
                    <a:pt x="86334" y="340675"/>
                    <a:pt x="0" y="369332"/>
                  </a:cubicBezTo>
                  <a:cubicBezTo>
                    <a:pt x="-16834" y="211804"/>
                    <a:pt x="21042" y="108996"/>
                    <a:pt x="0" y="0"/>
                  </a:cubicBezTo>
                  <a:close/>
                </a:path>
              </a:pathLst>
            </a:custGeom>
            <a:grpFill/>
            <a:ln>
              <a:solidFill>
                <a:schemeClr val="tx1"/>
              </a:solidFill>
              <a:extLst>
                <a:ext uri="{C807C97D-BFC1-408E-A445-0C87EB9F89A2}">
                  <ask:lineSketchStyleProps xmlns="" xmlns:ask="http://schemas.microsoft.com/office/drawing/2018/sketchyshapes" sd="437627360">
                    <a:prstGeom prst="rect">
                      <a:avLst/>
                    </a:prstGeom>
                    <ask:type>
                      <ask:lineSketchScribble/>
                    </ask:type>
                  </ask:lineSketchStyleProps>
                </a:ext>
              </a:extLst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s-CL" b="1" dirty="0">
                  <a:solidFill>
                    <a:schemeClr val="bg1">
                      <a:lumMod val="9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8656</a:t>
              </a:r>
            </a:p>
          </p:txBody>
        </p:sp>
      </p:grpSp>
      <p:grpSp>
        <p:nvGrpSpPr>
          <p:cNvPr id="107" name="Grupo 106">
            <a:extLst>
              <a:ext uri="{FF2B5EF4-FFF2-40B4-BE49-F238E27FC236}">
                <a16:creationId xmlns:a16="http://schemas.microsoft.com/office/drawing/2014/main" id="{E9A64D0B-5BB9-41E4-8E0C-B6A8F001312D}"/>
              </a:ext>
            </a:extLst>
          </p:cNvPr>
          <p:cNvGrpSpPr/>
          <p:nvPr/>
        </p:nvGrpSpPr>
        <p:grpSpPr>
          <a:xfrm>
            <a:off x="5696205" y="1352595"/>
            <a:ext cx="1834050" cy="2852382"/>
            <a:chOff x="1162049" y="1504950"/>
            <a:chExt cx="2291251" cy="3864941"/>
          </a:xfrm>
          <a:solidFill>
            <a:srgbClr val="00B0F0"/>
          </a:solidFill>
        </p:grpSpPr>
        <p:grpSp>
          <p:nvGrpSpPr>
            <p:cNvPr id="108" name="Grupo 107">
              <a:extLst>
                <a:ext uri="{FF2B5EF4-FFF2-40B4-BE49-F238E27FC236}">
                  <a16:creationId xmlns:a16="http://schemas.microsoft.com/office/drawing/2014/main" id="{5EB1B696-F1DC-4F24-B884-F5C99EBF0CC0}"/>
                </a:ext>
              </a:extLst>
            </p:cNvPr>
            <p:cNvGrpSpPr/>
            <p:nvPr/>
          </p:nvGrpSpPr>
          <p:grpSpPr>
            <a:xfrm>
              <a:off x="1162049" y="1504950"/>
              <a:ext cx="2291251" cy="3864941"/>
              <a:chOff x="1158605" y="2380437"/>
              <a:chExt cx="2393892" cy="4029119"/>
            </a:xfrm>
            <a:grpFill/>
          </p:grpSpPr>
          <p:grpSp>
            <p:nvGrpSpPr>
              <p:cNvPr id="111" name="Grupo 110">
                <a:extLst>
                  <a:ext uri="{FF2B5EF4-FFF2-40B4-BE49-F238E27FC236}">
                    <a16:creationId xmlns:a16="http://schemas.microsoft.com/office/drawing/2014/main" id="{52C86650-750B-4A1B-A103-CA5109907341}"/>
                  </a:ext>
                </a:extLst>
              </p:cNvPr>
              <p:cNvGrpSpPr/>
              <p:nvPr/>
            </p:nvGrpSpPr>
            <p:grpSpPr>
              <a:xfrm>
                <a:off x="1158605" y="2724868"/>
                <a:ext cx="2393892" cy="3684688"/>
                <a:chOff x="1165904" y="2550568"/>
                <a:chExt cx="2393892" cy="3684688"/>
              </a:xfrm>
              <a:grpFill/>
            </p:grpSpPr>
            <p:cxnSp>
              <p:nvCxnSpPr>
                <p:cNvPr id="114" name="Conector recto 113">
                  <a:extLst>
                    <a:ext uri="{FF2B5EF4-FFF2-40B4-BE49-F238E27FC236}">
                      <a16:creationId xmlns:a16="http://schemas.microsoft.com/office/drawing/2014/main" id="{79B0FDCB-A905-496B-A4F9-32C29DECF5CD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2327341" y="2550568"/>
                  <a:ext cx="0" cy="1342418"/>
                </a:xfrm>
                <a:prstGeom prst="line">
                  <a:avLst/>
                </a:prstGeom>
                <a:grpFill/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grpSp>
              <p:nvGrpSpPr>
                <p:cNvPr id="115" name="Grupo 114">
                  <a:extLst>
                    <a:ext uri="{FF2B5EF4-FFF2-40B4-BE49-F238E27FC236}">
                      <a16:creationId xmlns:a16="http://schemas.microsoft.com/office/drawing/2014/main" id="{5E943BB3-31F0-483C-AB47-E0B4C0F92960}"/>
                    </a:ext>
                  </a:extLst>
                </p:cNvPr>
                <p:cNvGrpSpPr/>
                <p:nvPr/>
              </p:nvGrpSpPr>
              <p:grpSpPr>
                <a:xfrm>
                  <a:off x="1165904" y="3892986"/>
                  <a:ext cx="2393892" cy="2342270"/>
                  <a:chOff x="1168337" y="3949430"/>
                  <a:chExt cx="2393892" cy="2342270"/>
                </a:xfrm>
                <a:grpFill/>
              </p:grpSpPr>
              <p:cxnSp>
                <p:nvCxnSpPr>
                  <p:cNvPr id="116" name="Conector recto 115">
                    <a:extLst>
                      <a:ext uri="{FF2B5EF4-FFF2-40B4-BE49-F238E27FC236}">
                        <a16:creationId xmlns:a16="http://schemas.microsoft.com/office/drawing/2014/main" id="{C899EDA0-8E93-430C-A532-D9AD101E0460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>
                    <a:off x="2213042" y="3949430"/>
                    <a:ext cx="116732" cy="322633"/>
                  </a:xfrm>
                  <a:prstGeom prst="line">
                    <a:avLst/>
                  </a:prstGeom>
                  <a:grpFill/>
                  <a:ln w="28575">
                    <a:solidFill>
                      <a:schemeClr val="tx1"/>
                    </a:solidFill>
                  </a:ln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117" name="Forma libre: forma 116">
                    <a:extLst>
                      <a:ext uri="{FF2B5EF4-FFF2-40B4-BE49-F238E27FC236}">
                        <a16:creationId xmlns:a16="http://schemas.microsoft.com/office/drawing/2014/main" id="{D639AF60-9EFD-4A7B-B3E0-8746050B6773}"/>
                      </a:ext>
                    </a:extLst>
                  </p:cNvPr>
                  <p:cNvSpPr/>
                  <p:nvPr/>
                </p:nvSpPr>
                <p:spPr>
                  <a:xfrm>
                    <a:off x="1168337" y="4056435"/>
                    <a:ext cx="2393892" cy="2235265"/>
                  </a:xfrm>
                  <a:custGeom>
                    <a:avLst/>
                    <a:gdLst>
                      <a:gd name="connsiteX0" fmla="*/ 948446 w 1896893"/>
                      <a:gd name="connsiteY0" fmla="*/ 87548 h 1799613"/>
                      <a:gd name="connsiteX1" fmla="*/ 831714 w 1896893"/>
                      <a:gd name="connsiteY1" fmla="*/ 199416 h 1799613"/>
                      <a:gd name="connsiteX2" fmla="*/ 948446 w 1896893"/>
                      <a:gd name="connsiteY2" fmla="*/ 311284 h 1799613"/>
                      <a:gd name="connsiteX3" fmla="*/ 1065178 w 1896893"/>
                      <a:gd name="connsiteY3" fmla="*/ 199416 h 1799613"/>
                      <a:gd name="connsiteX4" fmla="*/ 948446 w 1896893"/>
                      <a:gd name="connsiteY4" fmla="*/ 87548 h 1799613"/>
                      <a:gd name="connsiteX5" fmla="*/ 655360 w 1896893"/>
                      <a:gd name="connsiteY5" fmla="*/ 0 h 1799613"/>
                      <a:gd name="connsiteX6" fmla="*/ 1241533 w 1896893"/>
                      <a:gd name="connsiteY6" fmla="*/ 0 h 1799613"/>
                      <a:gd name="connsiteX7" fmla="*/ 1715756 w 1896893"/>
                      <a:gd name="connsiteY7" fmla="*/ 343695 h 1799613"/>
                      <a:gd name="connsiteX8" fmla="*/ 1896893 w 1896893"/>
                      <a:gd name="connsiteY8" fmla="*/ 899807 h 1799613"/>
                      <a:gd name="connsiteX9" fmla="*/ 1715756 w 1896893"/>
                      <a:gd name="connsiteY9" fmla="*/ 1455918 h 1799613"/>
                      <a:gd name="connsiteX10" fmla="*/ 1241533 w 1896893"/>
                      <a:gd name="connsiteY10" fmla="*/ 1799613 h 1799613"/>
                      <a:gd name="connsiteX11" fmla="*/ 655360 w 1896893"/>
                      <a:gd name="connsiteY11" fmla="*/ 1799613 h 1799613"/>
                      <a:gd name="connsiteX12" fmla="*/ 181137 w 1896893"/>
                      <a:gd name="connsiteY12" fmla="*/ 1455918 h 1799613"/>
                      <a:gd name="connsiteX13" fmla="*/ 0 w 1896893"/>
                      <a:gd name="connsiteY13" fmla="*/ 899807 h 1799613"/>
                      <a:gd name="connsiteX14" fmla="*/ 181137 w 1896893"/>
                      <a:gd name="connsiteY14" fmla="*/ 343695 h 179961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</a:cxnLst>
                    <a:rect l="l" t="t" r="r" b="b"/>
                    <a:pathLst>
                      <a:path w="1896893" h="1799613">
                        <a:moveTo>
                          <a:pt x="948446" y="87548"/>
                        </a:moveTo>
                        <a:cubicBezTo>
                          <a:pt x="883977" y="87548"/>
                          <a:pt x="831714" y="137633"/>
                          <a:pt x="831714" y="199416"/>
                        </a:cubicBezTo>
                        <a:cubicBezTo>
                          <a:pt x="831714" y="261199"/>
                          <a:pt x="883977" y="311284"/>
                          <a:pt x="948446" y="311284"/>
                        </a:cubicBezTo>
                        <a:cubicBezTo>
                          <a:pt x="1012915" y="311284"/>
                          <a:pt x="1065178" y="261199"/>
                          <a:pt x="1065178" y="199416"/>
                        </a:cubicBezTo>
                        <a:cubicBezTo>
                          <a:pt x="1065178" y="137633"/>
                          <a:pt x="1012915" y="87548"/>
                          <a:pt x="948446" y="87548"/>
                        </a:cubicBezTo>
                        <a:close/>
                        <a:moveTo>
                          <a:pt x="655360" y="0"/>
                        </a:moveTo>
                        <a:lnTo>
                          <a:pt x="1241533" y="0"/>
                        </a:lnTo>
                        <a:lnTo>
                          <a:pt x="1715756" y="343695"/>
                        </a:lnTo>
                        <a:lnTo>
                          <a:pt x="1896893" y="899807"/>
                        </a:lnTo>
                        <a:lnTo>
                          <a:pt x="1715756" y="1455918"/>
                        </a:lnTo>
                        <a:lnTo>
                          <a:pt x="1241533" y="1799613"/>
                        </a:lnTo>
                        <a:lnTo>
                          <a:pt x="655360" y="1799613"/>
                        </a:lnTo>
                        <a:lnTo>
                          <a:pt x="181137" y="1455918"/>
                        </a:lnTo>
                        <a:lnTo>
                          <a:pt x="0" y="899807"/>
                        </a:lnTo>
                        <a:lnTo>
                          <a:pt x="181137" y="343695"/>
                        </a:lnTo>
                        <a:close/>
                      </a:path>
                    </a:pathLst>
                  </a:custGeom>
                  <a:grpFill/>
                  <a:ln w="28575">
                    <a:solidFill>
                      <a:schemeClr val="bg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wrap="square" rtlCol="0" anchor="ctr">
                    <a:noAutofit/>
                  </a:bodyPr>
                  <a:lstStyle/>
                  <a:p>
                    <a:pPr algn="ctr"/>
                    <a:endParaRPr lang="es-CL"/>
                  </a:p>
                </p:txBody>
              </p:sp>
              <p:cxnSp>
                <p:nvCxnSpPr>
                  <p:cNvPr id="118" name="Conector recto 117">
                    <a:extLst>
                      <a:ext uri="{FF2B5EF4-FFF2-40B4-BE49-F238E27FC236}">
                        <a16:creationId xmlns:a16="http://schemas.microsoft.com/office/drawing/2014/main" id="{908DB8A4-4E52-43A8-A2DA-749941CF6409}"/>
                      </a:ext>
                    </a:extLst>
                  </p:cNvPr>
                  <p:cNvCxnSpPr>
                    <a:cxnSpLocks/>
                    <a:endCxn id="117" idx="3"/>
                  </p:cNvCxnSpPr>
                  <p:nvPr/>
                </p:nvCxnSpPr>
                <p:spPr>
                  <a:xfrm>
                    <a:off x="2329775" y="3949430"/>
                    <a:ext cx="182824" cy="354695"/>
                  </a:xfrm>
                  <a:prstGeom prst="line">
                    <a:avLst/>
                  </a:prstGeom>
                  <a:grpFill/>
                  <a:ln w="28575">
                    <a:solidFill>
                      <a:schemeClr val="tx1"/>
                    </a:solidFill>
                  </a:ln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9" name="Conector recto 118">
                    <a:extLst>
                      <a:ext uri="{FF2B5EF4-FFF2-40B4-BE49-F238E27FC236}">
                        <a16:creationId xmlns:a16="http://schemas.microsoft.com/office/drawing/2014/main" id="{1B224F3D-BB95-44C6-A540-EF402DA7BA14}"/>
                      </a:ext>
                    </a:extLst>
                  </p:cNvPr>
                  <p:cNvCxnSpPr>
                    <a:cxnSpLocks/>
                    <a:stCxn id="117" idx="1"/>
                    <a:endCxn id="117" idx="3"/>
                  </p:cNvCxnSpPr>
                  <p:nvPr/>
                </p:nvCxnSpPr>
                <p:spPr>
                  <a:xfrm>
                    <a:off x="2217966" y="4304125"/>
                    <a:ext cx="294634" cy="0"/>
                  </a:xfrm>
                  <a:prstGeom prst="line">
                    <a:avLst/>
                  </a:prstGeom>
                  <a:grpFill/>
                  <a:ln w="28575">
                    <a:solidFill>
                      <a:schemeClr val="tx1"/>
                    </a:solidFill>
                  </a:ln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</p:grpSp>
          </p:grpSp>
          <p:sp>
            <p:nvSpPr>
              <p:cNvPr id="112" name="Forma libre: forma 111">
                <a:extLst>
                  <a:ext uri="{FF2B5EF4-FFF2-40B4-BE49-F238E27FC236}">
                    <a16:creationId xmlns:a16="http://schemas.microsoft.com/office/drawing/2014/main" id="{938A1CE0-B0AE-4C3B-A64D-856D81EC56D1}"/>
                  </a:ext>
                </a:extLst>
              </p:cNvPr>
              <p:cNvSpPr/>
              <p:nvPr/>
            </p:nvSpPr>
            <p:spPr>
              <a:xfrm>
                <a:off x="2153078" y="2380437"/>
                <a:ext cx="333928" cy="352118"/>
              </a:xfrm>
              <a:custGeom>
                <a:avLst/>
                <a:gdLst>
                  <a:gd name="connsiteX0" fmla="*/ 156816 w 333928"/>
                  <a:gd name="connsiteY0" fmla="*/ 0 h 352118"/>
                  <a:gd name="connsiteX1" fmla="*/ 333928 w 333928"/>
                  <a:gd name="connsiteY1" fmla="*/ 176059 h 352118"/>
                  <a:gd name="connsiteX2" fmla="*/ 156816 w 333928"/>
                  <a:gd name="connsiteY2" fmla="*/ 352118 h 352118"/>
                  <a:gd name="connsiteX3" fmla="*/ 31579 w 333928"/>
                  <a:gd name="connsiteY3" fmla="*/ 300552 h 352118"/>
                  <a:gd name="connsiteX4" fmla="*/ 3699 w 333928"/>
                  <a:gd name="connsiteY4" fmla="*/ 259446 h 352118"/>
                  <a:gd name="connsiteX5" fmla="*/ 99047 w 333928"/>
                  <a:gd name="connsiteY5" fmla="*/ 259447 h 352118"/>
                  <a:gd name="connsiteX6" fmla="*/ 116312 w 333928"/>
                  <a:gd name="connsiteY6" fmla="*/ 270969 h 352118"/>
                  <a:gd name="connsiteX7" fmla="*/ 156816 w 333928"/>
                  <a:gd name="connsiteY7" fmla="*/ 279064 h 352118"/>
                  <a:gd name="connsiteX8" fmla="*/ 260874 w 333928"/>
                  <a:gd name="connsiteY8" fmla="*/ 176059 h 352118"/>
                  <a:gd name="connsiteX9" fmla="*/ 156816 w 333928"/>
                  <a:gd name="connsiteY9" fmla="*/ 73054 h 352118"/>
                  <a:gd name="connsiteX10" fmla="*/ 116312 w 333928"/>
                  <a:gd name="connsiteY10" fmla="*/ 81149 h 352118"/>
                  <a:gd name="connsiteX11" fmla="*/ 90873 w 333928"/>
                  <a:gd name="connsiteY11" fmla="*/ 98126 h 352118"/>
                  <a:gd name="connsiteX12" fmla="*/ 0 w 333928"/>
                  <a:gd name="connsiteY12" fmla="*/ 98126 h 352118"/>
                  <a:gd name="connsiteX13" fmla="*/ 31579 w 333928"/>
                  <a:gd name="connsiteY13" fmla="*/ 51566 h 352118"/>
                  <a:gd name="connsiteX14" fmla="*/ 156816 w 333928"/>
                  <a:gd name="connsiteY14" fmla="*/ 0 h 35211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</a:cxnLst>
                <a:rect l="l" t="t" r="r" b="b"/>
                <a:pathLst>
                  <a:path w="333928" h="352118">
                    <a:moveTo>
                      <a:pt x="156816" y="0"/>
                    </a:moveTo>
                    <a:cubicBezTo>
                      <a:pt x="254632" y="0"/>
                      <a:pt x="333928" y="78824"/>
                      <a:pt x="333928" y="176059"/>
                    </a:cubicBezTo>
                    <a:cubicBezTo>
                      <a:pt x="333928" y="273294"/>
                      <a:pt x="254632" y="352118"/>
                      <a:pt x="156816" y="352118"/>
                    </a:cubicBezTo>
                    <a:cubicBezTo>
                      <a:pt x="107908" y="352118"/>
                      <a:pt x="63630" y="332412"/>
                      <a:pt x="31579" y="300552"/>
                    </a:cubicBezTo>
                    <a:lnTo>
                      <a:pt x="3699" y="259446"/>
                    </a:lnTo>
                    <a:lnTo>
                      <a:pt x="99047" y="259447"/>
                    </a:lnTo>
                    <a:lnTo>
                      <a:pt x="116312" y="270969"/>
                    </a:lnTo>
                    <a:cubicBezTo>
                      <a:pt x="128761" y="276182"/>
                      <a:pt x="142449" y="279064"/>
                      <a:pt x="156816" y="279064"/>
                    </a:cubicBezTo>
                    <a:cubicBezTo>
                      <a:pt x="214286" y="279064"/>
                      <a:pt x="260874" y="232947"/>
                      <a:pt x="260874" y="176059"/>
                    </a:cubicBezTo>
                    <a:cubicBezTo>
                      <a:pt x="260874" y="119171"/>
                      <a:pt x="214286" y="73054"/>
                      <a:pt x="156816" y="73054"/>
                    </a:cubicBezTo>
                    <a:cubicBezTo>
                      <a:pt x="142449" y="73054"/>
                      <a:pt x="128761" y="75936"/>
                      <a:pt x="116312" y="81149"/>
                    </a:cubicBezTo>
                    <a:lnTo>
                      <a:pt x="90873" y="98126"/>
                    </a:lnTo>
                    <a:lnTo>
                      <a:pt x="0" y="98126"/>
                    </a:lnTo>
                    <a:lnTo>
                      <a:pt x="31579" y="51566"/>
                    </a:lnTo>
                    <a:cubicBezTo>
                      <a:pt x="63630" y="19706"/>
                      <a:pt x="107908" y="0"/>
                      <a:pt x="156816" y="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s-CL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109" name="CuadroTexto 108">
              <a:extLst>
                <a:ext uri="{FF2B5EF4-FFF2-40B4-BE49-F238E27FC236}">
                  <a16:creationId xmlns:a16="http://schemas.microsoft.com/office/drawing/2014/main" id="{F9A2CECF-4988-46B2-A92F-BAF664BC56B3}"/>
                </a:ext>
              </a:extLst>
            </p:cNvPr>
            <p:cNvSpPr txBox="1"/>
            <p:nvPr/>
          </p:nvSpPr>
          <p:spPr>
            <a:xfrm>
              <a:off x="1341474" y="3854872"/>
              <a:ext cx="1864429" cy="50044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L" b="1" dirty="0">
                  <a:solidFill>
                    <a:schemeClr val="bg1">
                      <a:lumMod val="9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Control CV</a:t>
              </a:r>
            </a:p>
          </p:txBody>
        </p:sp>
        <p:sp>
          <p:nvSpPr>
            <p:cNvPr id="110" name="CuadroTexto 109">
              <a:extLst>
                <a:ext uri="{FF2B5EF4-FFF2-40B4-BE49-F238E27FC236}">
                  <a16:creationId xmlns:a16="http://schemas.microsoft.com/office/drawing/2014/main" id="{31B20B9D-DEFC-41F9-B11C-531A5AD5A505}"/>
                </a:ext>
              </a:extLst>
            </p:cNvPr>
            <p:cNvSpPr txBox="1"/>
            <p:nvPr/>
          </p:nvSpPr>
          <p:spPr>
            <a:xfrm>
              <a:off x="1728155" y="4476904"/>
              <a:ext cx="1117238" cy="500440"/>
            </a:xfrm>
            <a:custGeom>
              <a:avLst/>
              <a:gdLst>
                <a:gd name="connsiteX0" fmla="*/ 0 w 638389"/>
                <a:gd name="connsiteY0" fmla="*/ 0 h 369332"/>
                <a:gd name="connsiteX1" fmla="*/ 300043 w 638389"/>
                <a:gd name="connsiteY1" fmla="*/ 0 h 369332"/>
                <a:gd name="connsiteX2" fmla="*/ 638389 w 638389"/>
                <a:gd name="connsiteY2" fmla="*/ 0 h 369332"/>
                <a:gd name="connsiteX3" fmla="*/ 638389 w 638389"/>
                <a:gd name="connsiteY3" fmla="*/ 369332 h 369332"/>
                <a:gd name="connsiteX4" fmla="*/ 312811 w 638389"/>
                <a:gd name="connsiteY4" fmla="*/ 369332 h 369332"/>
                <a:gd name="connsiteX5" fmla="*/ 0 w 638389"/>
                <a:gd name="connsiteY5" fmla="*/ 369332 h 369332"/>
                <a:gd name="connsiteX6" fmla="*/ 0 w 638389"/>
                <a:gd name="connsiteY6" fmla="*/ 0 h 3693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638389" h="369332" fill="none" extrusionOk="0">
                  <a:moveTo>
                    <a:pt x="0" y="0"/>
                  </a:moveTo>
                  <a:cubicBezTo>
                    <a:pt x="106970" y="-20"/>
                    <a:pt x="220566" y="7471"/>
                    <a:pt x="300043" y="0"/>
                  </a:cubicBezTo>
                  <a:cubicBezTo>
                    <a:pt x="379520" y="-7471"/>
                    <a:pt x="502864" y="1849"/>
                    <a:pt x="638389" y="0"/>
                  </a:cubicBezTo>
                  <a:cubicBezTo>
                    <a:pt x="671264" y="173584"/>
                    <a:pt x="614796" y="238667"/>
                    <a:pt x="638389" y="369332"/>
                  </a:cubicBezTo>
                  <a:cubicBezTo>
                    <a:pt x="536177" y="403092"/>
                    <a:pt x="475470" y="350083"/>
                    <a:pt x="312811" y="369332"/>
                  </a:cubicBezTo>
                  <a:cubicBezTo>
                    <a:pt x="150152" y="388581"/>
                    <a:pt x="145316" y="363311"/>
                    <a:pt x="0" y="369332"/>
                  </a:cubicBezTo>
                  <a:cubicBezTo>
                    <a:pt x="-13532" y="241618"/>
                    <a:pt x="35017" y="95945"/>
                    <a:pt x="0" y="0"/>
                  </a:cubicBezTo>
                  <a:close/>
                </a:path>
                <a:path w="638389" h="369332" stroke="0" extrusionOk="0">
                  <a:moveTo>
                    <a:pt x="0" y="0"/>
                  </a:moveTo>
                  <a:cubicBezTo>
                    <a:pt x="64539" y="-4898"/>
                    <a:pt x="222639" y="30009"/>
                    <a:pt x="319195" y="0"/>
                  </a:cubicBezTo>
                  <a:cubicBezTo>
                    <a:pt x="415751" y="-30009"/>
                    <a:pt x="484668" y="37769"/>
                    <a:pt x="638389" y="0"/>
                  </a:cubicBezTo>
                  <a:cubicBezTo>
                    <a:pt x="640371" y="85629"/>
                    <a:pt x="615403" y="273614"/>
                    <a:pt x="638389" y="369332"/>
                  </a:cubicBezTo>
                  <a:cubicBezTo>
                    <a:pt x="506781" y="383013"/>
                    <a:pt x="399951" y="355344"/>
                    <a:pt x="325578" y="369332"/>
                  </a:cubicBezTo>
                  <a:cubicBezTo>
                    <a:pt x="251205" y="383320"/>
                    <a:pt x="86334" y="340675"/>
                    <a:pt x="0" y="369332"/>
                  </a:cubicBezTo>
                  <a:cubicBezTo>
                    <a:pt x="-16834" y="211804"/>
                    <a:pt x="21042" y="108996"/>
                    <a:pt x="0" y="0"/>
                  </a:cubicBezTo>
                  <a:close/>
                </a:path>
              </a:pathLst>
            </a:custGeom>
            <a:grpFill/>
            <a:ln>
              <a:solidFill>
                <a:schemeClr val="tx1"/>
              </a:solidFill>
              <a:extLst>
                <a:ext uri="{C807C97D-BFC1-408E-A445-0C87EB9F89A2}">
                  <ask:lineSketchStyleProps xmlns="" xmlns:ask="http://schemas.microsoft.com/office/drawing/2018/sketchyshapes" sd="437627360">
                    <a:prstGeom prst="rect">
                      <a:avLst/>
                    </a:prstGeom>
                    <ask:type>
                      <ask:lineSketchScribble/>
                    </ask:type>
                  </ask:lineSketchStyleProps>
                </a:ext>
              </a:extLst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s-CL" b="1" dirty="0">
                  <a:solidFill>
                    <a:schemeClr val="bg1">
                      <a:lumMod val="9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3938</a:t>
              </a:r>
            </a:p>
          </p:txBody>
        </p:sp>
      </p:grpSp>
      <p:grpSp>
        <p:nvGrpSpPr>
          <p:cNvPr id="120" name="Grupo 119">
            <a:extLst>
              <a:ext uri="{FF2B5EF4-FFF2-40B4-BE49-F238E27FC236}">
                <a16:creationId xmlns:a16="http://schemas.microsoft.com/office/drawing/2014/main" id="{DEFB7CFA-4232-469B-A9E0-5B59C9AB26BE}"/>
              </a:ext>
            </a:extLst>
          </p:cNvPr>
          <p:cNvGrpSpPr/>
          <p:nvPr/>
        </p:nvGrpSpPr>
        <p:grpSpPr>
          <a:xfrm>
            <a:off x="6817584" y="1312554"/>
            <a:ext cx="2317920" cy="5229756"/>
            <a:chOff x="1162049" y="1504950"/>
            <a:chExt cx="2291251" cy="3864941"/>
          </a:xfrm>
          <a:solidFill>
            <a:schemeClr val="accent4">
              <a:lumMod val="60000"/>
              <a:lumOff val="40000"/>
            </a:schemeClr>
          </a:solidFill>
        </p:grpSpPr>
        <p:grpSp>
          <p:nvGrpSpPr>
            <p:cNvPr id="121" name="Grupo 120">
              <a:extLst>
                <a:ext uri="{FF2B5EF4-FFF2-40B4-BE49-F238E27FC236}">
                  <a16:creationId xmlns:a16="http://schemas.microsoft.com/office/drawing/2014/main" id="{0AEA6C31-515A-4C8A-8126-B6B96EFAB00F}"/>
                </a:ext>
              </a:extLst>
            </p:cNvPr>
            <p:cNvGrpSpPr/>
            <p:nvPr/>
          </p:nvGrpSpPr>
          <p:grpSpPr>
            <a:xfrm>
              <a:off x="1162049" y="1504950"/>
              <a:ext cx="2291251" cy="3864941"/>
              <a:chOff x="1158605" y="2380437"/>
              <a:chExt cx="2393892" cy="4029119"/>
            </a:xfrm>
            <a:grpFill/>
          </p:grpSpPr>
          <p:grpSp>
            <p:nvGrpSpPr>
              <p:cNvPr id="124" name="Grupo 123">
                <a:extLst>
                  <a:ext uri="{FF2B5EF4-FFF2-40B4-BE49-F238E27FC236}">
                    <a16:creationId xmlns:a16="http://schemas.microsoft.com/office/drawing/2014/main" id="{CB86B13D-5DA0-45E8-BFB5-B8384C2AE5BA}"/>
                  </a:ext>
                </a:extLst>
              </p:cNvPr>
              <p:cNvGrpSpPr/>
              <p:nvPr/>
            </p:nvGrpSpPr>
            <p:grpSpPr>
              <a:xfrm>
                <a:off x="1158605" y="2724868"/>
                <a:ext cx="2393892" cy="3684688"/>
                <a:chOff x="1165904" y="2550568"/>
                <a:chExt cx="2393892" cy="3684688"/>
              </a:xfrm>
              <a:grpFill/>
            </p:grpSpPr>
            <p:cxnSp>
              <p:nvCxnSpPr>
                <p:cNvPr id="126" name="Conector recto 125">
                  <a:extLst>
                    <a:ext uri="{FF2B5EF4-FFF2-40B4-BE49-F238E27FC236}">
                      <a16:creationId xmlns:a16="http://schemas.microsoft.com/office/drawing/2014/main" id="{47FF46F3-737D-4B72-A8DF-44380925837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2327341" y="2550568"/>
                  <a:ext cx="0" cy="1342418"/>
                </a:xfrm>
                <a:prstGeom prst="line">
                  <a:avLst/>
                </a:prstGeom>
                <a:grpFill/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grpSp>
              <p:nvGrpSpPr>
                <p:cNvPr id="127" name="Grupo 126">
                  <a:extLst>
                    <a:ext uri="{FF2B5EF4-FFF2-40B4-BE49-F238E27FC236}">
                      <a16:creationId xmlns:a16="http://schemas.microsoft.com/office/drawing/2014/main" id="{68B3348D-D67B-4FEE-B032-9E45005C3DB8}"/>
                    </a:ext>
                  </a:extLst>
                </p:cNvPr>
                <p:cNvGrpSpPr/>
                <p:nvPr/>
              </p:nvGrpSpPr>
              <p:grpSpPr>
                <a:xfrm>
                  <a:off x="1165904" y="3892986"/>
                  <a:ext cx="2393892" cy="2342270"/>
                  <a:chOff x="1168337" y="3949430"/>
                  <a:chExt cx="2393892" cy="2342270"/>
                </a:xfrm>
                <a:grpFill/>
              </p:grpSpPr>
              <p:cxnSp>
                <p:nvCxnSpPr>
                  <p:cNvPr id="128" name="Conector recto 127">
                    <a:extLst>
                      <a:ext uri="{FF2B5EF4-FFF2-40B4-BE49-F238E27FC236}">
                        <a16:creationId xmlns:a16="http://schemas.microsoft.com/office/drawing/2014/main" id="{CEE451FC-8D65-43DB-8205-E9C2A674A8BF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>
                    <a:off x="2213042" y="3949430"/>
                    <a:ext cx="116732" cy="322633"/>
                  </a:xfrm>
                  <a:prstGeom prst="line">
                    <a:avLst/>
                  </a:prstGeom>
                  <a:grpFill/>
                  <a:ln w="28575">
                    <a:solidFill>
                      <a:schemeClr val="tx1"/>
                    </a:solidFill>
                  </a:ln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129" name="Forma libre: forma 128">
                    <a:extLst>
                      <a:ext uri="{FF2B5EF4-FFF2-40B4-BE49-F238E27FC236}">
                        <a16:creationId xmlns:a16="http://schemas.microsoft.com/office/drawing/2014/main" id="{393981F2-2DF3-4FCE-97A2-D72742D232D6}"/>
                      </a:ext>
                    </a:extLst>
                  </p:cNvPr>
                  <p:cNvSpPr/>
                  <p:nvPr/>
                </p:nvSpPr>
                <p:spPr>
                  <a:xfrm>
                    <a:off x="1168337" y="4056435"/>
                    <a:ext cx="2393892" cy="2235265"/>
                  </a:xfrm>
                  <a:custGeom>
                    <a:avLst/>
                    <a:gdLst>
                      <a:gd name="connsiteX0" fmla="*/ 948446 w 1896893"/>
                      <a:gd name="connsiteY0" fmla="*/ 87548 h 1799613"/>
                      <a:gd name="connsiteX1" fmla="*/ 831714 w 1896893"/>
                      <a:gd name="connsiteY1" fmla="*/ 199416 h 1799613"/>
                      <a:gd name="connsiteX2" fmla="*/ 948446 w 1896893"/>
                      <a:gd name="connsiteY2" fmla="*/ 311284 h 1799613"/>
                      <a:gd name="connsiteX3" fmla="*/ 1065178 w 1896893"/>
                      <a:gd name="connsiteY3" fmla="*/ 199416 h 1799613"/>
                      <a:gd name="connsiteX4" fmla="*/ 948446 w 1896893"/>
                      <a:gd name="connsiteY4" fmla="*/ 87548 h 1799613"/>
                      <a:gd name="connsiteX5" fmla="*/ 655360 w 1896893"/>
                      <a:gd name="connsiteY5" fmla="*/ 0 h 1799613"/>
                      <a:gd name="connsiteX6" fmla="*/ 1241533 w 1896893"/>
                      <a:gd name="connsiteY6" fmla="*/ 0 h 1799613"/>
                      <a:gd name="connsiteX7" fmla="*/ 1715756 w 1896893"/>
                      <a:gd name="connsiteY7" fmla="*/ 343695 h 1799613"/>
                      <a:gd name="connsiteX8" fmla="*/ 1896893 w 1896893"/>
                      <a:gd name="connsiteY8" fmla="*/ 899807 h 1799613"/>
                      <a:gd name="connsiteX9" fmla="*/ 1715756 w 1896893"/>
                      <a:gd name="connsiteY9" fmla="*/ 1455918 h 1799613"/>
                      <a:gd name="connsiteX10" fmla="*/ 1241533 w 1896893"/>
                      <a:gd name="connsiteY10" fmla="*/ 1799613 h 1799613"/>
                      <a:gd name="connsiteX11" fmla="*/ 655360 w 1896893"/>
                      <a:gd name="connsiteY11" fmla="*/ 1799613 h 1799613"/>
                      <a:gd name="connsiteX12" fmla="*/ 181137 w 1896893"/>
                      <a:gd name="connsiteY12" fmla="*/ 1455918 h 1799613"/>
                      <a:gd name="connsiteX13" fmla="*/ 0 w 1896893"/>
                      <a:gd name="connsiteY13" fmla="*/ 899807 h 1799613"/>
                      <a:gd name="connsiteX14" fmla="*/ 181137 w 1896893"/>
                      <a:gd name="connsiteY14" fmla="*/ 343695 h 179961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</a:cxnLst>
                    <a:rect l="l" t="t" r="r" b="b"/>
                    <a:pathLst>
                      <a:path w="1896893" h="1799613">
                        <a:moveTo>
                          <a:pt x="948446" y="87548"/>
                        </a:moveTo>
                        <a:cubicBezTo>
                          <a:pt x="883977" y="87548"/>
                          <a:pt x="831714" y="137633"/>
                          <a:pt x="831714" y="199416"/>
                        </a:cubicBezTo>
                        <a:cubicBezTo>
                          <a:pt x="831714" y="261199"/>
                          <a:pt x="883977" y="311284"/>
                          <a:pt x="948446" y="311284"/>
                        </a:cubicBezTo>
                        <a:cubicBezTo>
                          <a:pt x="1012915" y="311284"/>
                          <a:pt x="1065178" y="261199"/>
                          <a:pt x="1065178" y="199416"/>
                        </a:cubicBezTo>
                        <a:cubicBezTo>
                          <a:pt x="1065178" y="137633"/>
                          <a:pt x="1012915" y="87548"/>
                          <a:pt x="948446" y="87548"/>
                        </a:cubicBezTo>
                        <a:close/>
                        <a:moveTo>
                          <a:pt x="655360" y="0"/>
                        </a:moveTo>
                        <a:lnTo>
                          <a:pt x="1241533" y="0"/>
                        </a:lnTo>
                        <a:lnTo>
                          <a:pt x="1715756" y="343695"/>
                        </a:lnTo>
                        <a:lnTo>
                          <a:pt x="1896893" y="899807"/>
                        </a:lnTo>
                        <a:lnTo>
                          <a:pt x="1715756" y="1455918"/>
                        </a:lnTo>
                        <a:lnTo>
                          <a:pt x="1241533" y="1799613"/>
                        </a:lnTo>
                        <a:lnTo>
                          <a:pt x="655360" y="1799613"/>
                        </a:lnTo>
                        <a:lnTo>
                          <a:pt x="181137" y="1455918"/>
                        </a:lnTo>
                        <a:lnTo>
                          <a:pt x="0" y="899807"/>
                        </a:lnTo>
                        <a:lnTo>
                          <a:pt x="181137" y="343695"/>
                        </a:lnTo>
                        <a:close/>
                      </a:path>
                    </a:pathLst>
                  </a:custGeom>
                  <a:grpFill/>
                  <a:ln w="28575">
                    <a:solidFill>
                      <a:schemeClr val="bg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wrap="square" rtlCol="0" anchor="ctr">
                    <a:noAutofit/>
                  </a:bodyPr>
                  <a:lstStyle/>
                  <a:p>
                    <a:pPr algn="ctr"/>
                    <a:endParaRPr lang="es-CL"/>
                  </a:p>
                </p:txBody>
              </p:sp>
              <p:cxnSp>
                <p:nvCxnSpPr>
                  <p:cNvPr id="130" name="Conector recto 129">
                    <a:extLst>
                      <a:ext uri="{FF2B5EF4-FFF2-40B4-BE49-F238E27FC236}">
                        <a16:creationId xmlns:a16="http://schemas.microsoft.com/office/drawing/2014/main" id="{C690A4D0-16FC-4B33-BDE3-6CF19AEEA601}"/>
                      </a:ext>
                    </a:extLst>
                  </p:cNvPr>
                  <p:cNvCxnSpPr>
                    <a:cxnSpLocks/>
                    <a:endCxn id="129" idx="3"/>
                  </p:cNvCxnSpPr>
                  <p:nvPr/>
                </p:nvCxnSpPr>
                <p:spPr>
                  <a:xfrm>
                    <a:off x="2329775" y="3949430"/>
                    <a:ext cx="182824" cy="354695"/>
                  </a:xfrm>
                  <a:prstGeom prst="line">
                    <a:avLst/>
                  </a:prstGeom>
                  <a:grpFill/>
                  <a:ln w="28575">
                    <a:solidFill>
                      <a:schemeClr val="tx1"/>
                    </a:solidFill>
                  </a:ln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31" name="Conector recto 130">
                    <a:extLst>
                      <a:ext uri="{FF2B5EF4-FFF2-40B4-BE49-F238E27FC236}">
                        <a16:creationId xmlns:a16="http://schemas.microsoft.com/office/drawing/2014/main" id="{F1CF1F87-99BC-47D9-A714-DCD8B3B3C58B}"/>
                      </a:ext>
                    </a:extLst>
                  </p:cNvPr>
                  <p:cNvCxnSpPr>
                    <a:cxnSpLocks/>
                    <a:stCxn id="129" idx="1"/>
                    <a:endCxn id="129" idx="3"/>
                  </p:cNvCxnSpPr>
                  <p:nvPr/>
                </p:nvCxnSpPr>
                <p:spPr>
                  <a:xfrm>
                    <a:off x="2217966" y="4304125"/>
                    <a:ext cx="294634" cy="0"/>
                  </a:xfrm>
                  <a:prstGeom prst="line">
                    <a:avLst/>
                  </a:prstGeom>
                  <a:grpFill/>
                  <a:ln w="28575">
                    <a:solidFill>
                      <a:schemeClr val="tx1"/>
                    </a:solidFill>
                  </a:ln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</p:grpSp>
          </p:grpSp>
          <p:sp>
            <p:nvSpPr>
              <p:cNvPr id="125" name="Forma libre: forma 124">
                <a:extLst>
                  <a:ext uri="{FF2B5EF4-FFF2-40B4-BE49-F238E27FC236}">
                    <a16:creationId xmlns:a16="http://schemas.microsoft.com/office/drawing/2014/main" id="{7392E6D0-7EC6-48CA-ACF7-D988C7FEECB2}"/>
                  </a:ext>
                </a:extLst>
              </p:cNvPr>
              <p:cNvSpPr/>
              <p:nvPr/>
            </p:nvSpPr>
            <p:spPr>
              <a:xfrm>
                <a:off x="2153078" y="2380437"/>
                <a:ext cx="333928" cy="352118"/>
              </a:xfrm>
              <a:custGeom>
                <a:avLst/>
                <a:gdLst>
                  <a:gd name="connsiteX0" fmla="*/ 156816 w 333928"/>
                  <a:gd name="connsiteY0" fmla="*/ 0 h 352118"/>
                  <a:gd name="connsiteX1" fmla="*/ 333928 w 333928"/>
                  <a:gd name="connsiteY1" fmla="*/ 176059 h 352118"/>
                  <a:gd name="connsiteX2" fmla="*/ 156816 w 333928"/>
                  <a:gd name="connsiteY2" fmla="*/ 352118 h 352118"/>
                  <a:gd name="connsiteX3" fmla="*/ 31579 w 333928"/>
                  <a:gd name="connsiteY3" fmla="*/ 300552 h 352118"/>
                  <a:gd name="connsiteX4" fmla="*/ 3699 w 333928"/>
                  <a:gd name="connsiteY4" fmla="*/ 259446 h 352118"/>
                  <a:gd name="connsiteX5" fmla="*/ 99047 w 333928"/>
                  <a:gd name="connsiteY5" fmla="*/ 259447 h 352118"/>
                  <a:gd name="connsiteX6" fmla="*/ 116312 w 333928"/>
                  <a:gd name="connsiteY6" fmla="*/ 270969 h 352118"/>
                  <a:gd name="connsiteX7" fmla="*/ 156816 w 333928"/>
                  <a:gd name="connsiteY7" fmla="*/ 279064 h 352118"/>
                  <a:gd name="connsiteX8" fmla="*/ 260874 w 333928"/>
                  <a:gd name="connsiteY8" fmla="*/ 176059 h 352118"/>
                  <a:gd name="connsiteX9" fmla="*/ 156816 w 333928"/>
                  <a:gd name="connsiteY9" fmla="*/ 73054 h 352118"/>
                  <a:gd name="connsiteX10" fmla="*/ 116312 w 333928"/>
                  <a:gd name="connsiteY10" fmla="*/ 81149 h 352118"/>
                  <a:gd name="connsiteX11" fmla="*/ 90873 w 333928"/>
                  <a:gd name="connsiteY11" fmla="*/ 98126 h 352118"/>
                  <a:gd name="connsiteX12" fmla="*/ 0 w 333928"/>
                  <a:gd name="connsiteY12" fmla="*/ 98126 h 352118"/>
                  <a:gd name="connsiteX13" fmla="*/ 31579 w 333928"/>
                  <a:gd name="connsiteY13" fmla="*/ 51566 h 352118"/>
                  <a:gd name="connsiteX14" fmla="*/ 156816 w 333928"/>
                  <a:gd name="connsiteY14" fmla="*/ 0 h 35211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</a:cxnLst>
                <a:rect l="l" t="t" r="r" b="b"/>
                <a:pathLst>
                  <a:path w="333928" h="352118">
                    <a:moveTo>
                      <a:pt x="156816" y="0"/>
                    </a:moveTo>
                    <a:cubicBezTo>
                      <a:pt x="254632" y="0"/>
                      <a:pt x="333928" y="78824"/>
                      <a:pt x="333928" y="176059"/>
                    </a:cubicBezTo>
                    <a:cubicBezTo>
                      <a:pt x="333928" y="273294"/>
                      <a:pt x="254632" y="352118"/>
                      <a:pt x="156816" y="352118"/>
                    </a:cubicBezTo>
                    <a:cubicBezTo>
                      <a:pt x="107908" y="352118"/>
                      <a:pt x="63630" y="332412"/>
                      <a:pt x="31579" y="300552"/>
                    </a:cubicBezTo>
                    <a:lnTo>
                      <a:pt x="3699" y="259446"/>
                    </a:lnTo>
                    <a:lnTo>
                      <a:pt x="99047" y="259447"/>
                    </a:lnTo>
                    <a:lnTo>
                      <a:pt x="116312" y="270969"/>
                    </a:lnTo>
                    <a:cubicBezTo>
                      <a:pt x="128761" y="276182"/>
                      <a:pt x="142449" y="279064"/>
                      <a:pt x="156816" y="279064"/>
                    </a:cubicBezTo>
                    <a:cubicBezTo>
                      <a:pt x="214286" y="279064"/>
                      <a:pt x="260874" y="232947"/>
                      <a:pt x="260874" y="176059"/>
                    </a:cubicBezTo>
                    <a:cubicBezTo>
                      <a:pt x="260874" y="119171"/>
                      <a:pt x="214286" y="73054"/>
                      <a:pt x="156816" y="73054"/>
                    </a:cubicBezTo>
                    <a:cubicBezTo>
                      <a:pt x="142449" y="73054"/>
                      <a:pt x="128761" y="75936"/>
                      <a:pt x="116312" y="81149"/>
                    </a:cubicBezTo>
                    <a:lnTo>
                      <a:pt x="90873" y="98126"/>
                    </a:lnTo>
                    <a:lnTo>
                      <a:pt x="0" y="98126"/>
                    </a:lnTo>
                    <a:lnTo>
                      <a:pt x="31579" y="51566"/>
                    </a:lnTo>
                    <a:cubicBezTo>
                      <a:pt x="63630" y="19706"/>
                      <a:pt x="107908" y="0"/>
                      <a:pt x="156816" y="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s-CL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122" name="CuadroTexto 121">
              <a:extLst>
                <a:ext uri="{FF2B5EF4-FFF2-40B4-BE49-F238E27FC236}">
                  <a16:creationId xmlns:a16="http://schemas.microsoft.com/office/drawing/2014/main" id="{1947DF4A-CCB8-45F9-BE02-1A73A455563F}"/>
                </a:ext>
              </a:extLst>
            </p:cNvPr>
            <p:cNvSpPr txBox="1"/>
            <p:nvPr/>
          </p:nvSpPr>
          <p:spPr>
            <a:xfrm>
              <a:off x="1341473" y="3670115"/>
              <a:ext cx="1921369" cy="1074057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L" b="1" dirty="0">
                  <a:solidFill>
                    <a:schemeClr val="bg1">
                      <a:lumMod val="9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Visitas Domiciliarias Postrados</a:t>
              </a:r>
            </a:p>
          </p:txBody>
        </p:sp>
        <p:sp>
          <p:nvSpPr>
            <p:cNvPr id="123" name="CuadroTexto 122">
              <a:extLst>
                <a:ext uri="{FF2B5EF4-FFF2-40B4-BE49-F238E27FC236}">
                  <a16:creationId xmlns:a16="http://schemas.microsoft.com/office/drawing/2014/main" id="{8D12E124-103B-4BC9-991D-C0FAA36BC421}"/>
                </a:ext>
              </a:extLst>
            </p:cNvPr>
            <p:cNvSpPr txBox="1"/>
            <p:nvPr/>
          </p:nvSpPr>
          <p:spPr>
            <a:xfrm>
              <a:off x="1743538" y="4436052"/>
              <a:ext cx="1117238" cy="429623"/>
            </a:xfrm>
            <a:custGeom>
              <a:avLst/>
              <a:gdLst>
                <a:gd name="connsiteX0" fmla="*/ 0 w 638389"/>
                <a:gd name="connsiteY0" fmla="*/ 0 h 369332"/>
                <a:gd name="connsiteX1" fmla="*/ 300043 w 638389"/>
                <a:gd name="connsiteY1" fmla="*/ 0 h 369332"/>
                <a:gd name="connsiteX2" fmla="*/ 638389 w 638389"/>
                <a:gd name="connsiteY2" fmla="*/ 0 h 369332"/>
                <a:gd name="connsiteX3" fmla="*/ 638389 w 638389"/>
                <a:gd name="connsiteY3" fmla="*/ 369332 h 369332"/>
                <a:gd name="connsiteX4" fmla="*/ 312811 w 638389"/>
                <a:gd name="connsiteY4" fmla="*/ 369332 h 369332"/>
                <a:gd name="connsiteX5" fmla="*/ 0 w 638389"/>
                <a:gd name="connsiteY5" fmla="*/ 369332 h 369332"/>
                <a:gd name="connsiteX6" fmla="*/ 0 w 638389"/>
                <a:gd name="connsiteY6" fmla="*/ 0 h 3693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638389" h="369332" fill="none" extrusionOk="0">
                  <a:moveTo>
                    <a:pt x="0" y="0"/>
                  </a:moveTo>
                  <a:cubicBezTo>
                    <a:pt x="106970" y="-20"/>
                    <a:pt x="220566" y="7471"/>
                    <a:pt x="300043" y="0"/>
                  </a:cubicBezTo>
                  <a:cubicBezTo>
                    <a:pt x="379520" y="-7471"/>
                    <a:pt x="502864" y="1849"/>
                    <a:pt x="638389" y="0"/>
                  </a:cubicBezTo>
                  <a:cubicBezTo>
                    <a:pt x="671264" y="173584"/>
                    <a:pt x="614796" y="238667"/>
                    <a:pt x="638389" y="369332"/>
                  </a:cubicBezTo>
                  <a:cubicBezTo>
                    <a:pt x="536177" y="403092"/>
                    <a:pt x="475470" y="350083"/>
                    <a:pt x="312811" y="369332"/>
                  </a:cubicBezTo>
                  <a:cubicBezTo>
                    <a:pt x="150152" y="388581"/>
                    <a:pt x="145316" y="363311"/>
                    <a:pt x="0" y="369332"/>
                  </a:cubicBezTo>
                  <a:cubicBezTo>
                    <a:pt x="-13532" y="241618"/>
                    <a:pt x="35017" y="95945"/>
                    <a:pt x="0" y="0"/>
                  </a:cubicBezTo>
                  <a:close/>
                </a:path>
                <a:path w="638389" h="369332" stroke="0" extrusionOk="0">
                  <a:moveTo>
                    <a:pt x="0" y="0"/>
                  </a:moveTo>
                  <a:cubicBezTo>
                    <a:pt x="64539" y="-4898"/>
                    <a:pt x="222639" y="30009"/>
                    <a:pt x="319195" y="0"/>
                  </a:cubicBezTo>
                  <a:cubicBezTo>
                    <a:pt x="415751" y="-30009"/>
                    <a:pt x="484668" y="37769"/>
                    <a:pt x="638389" y="0"/>
                  </a:cubicBezTo>
                  <a:cubicBezTo>
                    <a:pt x="640371" y="85629"/>
                    <a:pt x="615403" y="273614"/>
                    <a:pt x="638389" y="369332"/>
                  </a:cubicBezTo>
                  <a:cubicBezTo>
                    <a:pt x="506781" y="383013"/>
                    <a:pt x="399951" y="355344"/>
                    <a:pt x="325578" y="369332"/>
                  </a:cubicBezTo>
                  <a:cubicBezTo>
                    <a:pt x="251205" y="383320"/>
                    <a:pt x="86334" y="340675"/>
                    <a:pt x="0" y="369332"/>
                  </a:cubicBezTo>
                  <a:cubicBezTo>
                    <a:pt x="-16834" y="211804"/>
                    <a:pt x="21042" y="108996"/>
                    <a:pt x="0" y="0"/>
                  </a:cubicBezTo>
                  <a:close/>
                </a:path>
              </a:pathLst>
            </a:custGeom>
            <a:grpFill/>
            <a:ln>
              <a:solidFill>
                <a:schemeClr val="tx1"/>
              </a:solidFill>
              <a:extLst>
                <a:ext uri="{C807C97D-BFC1-408E-A445-0C87EB9F89A2}">
                  <ask:lineSketchStyleProps xmlns="" xmlns:ask="http://schemas.microsoft.com/office/drawing/2018/sketchyshapes" sd="437627360">
                    <a:prstGeom prst="rect">
                      <a:avLst/>
                    </a:prstGeom>
                    <ask:type>
                      <ask:lineSketchScribble/>
                    </ask:type>
                  </ask:lineSketchStyleProps>
                </a:ext>
              </a:extLst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s-CL" b="1" dirty="0">
                  <a:solidFill>
                    <a:schemeClr val="bg1">
                      <a:lumMod val="9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567</a:t>
              </a:r>
            </a:p>
          </p:txBody>
        </p:sp>
      </p:grpSp>
      <p:grpSp>
        <p:nvGrpSpPr>
          <p:cNvPr id="133" name="Grupo 132">
            <a:extLst>
              <a:ext uri="{FF2B5EF4-FFF2-40B4-BE49-F238E27FC236}">
                <a16:creationId xmlns:a16="http://schemas.microsoft.com/office/drawing/2014/main" id="{769511BC-0B73-4CFB-A986-C93E2DB5FE19}"/>
              </a:ext>
            </a:extLst>
          </p:cNvPr>
          <p:cNvGrpSpPr/>
          <p:nvPr/>
        </p:nvGrpSpPr>
        <p:grpSpPr>
          <a:xfrm>
            <a:off x="8834794" y="1269202"/>
            <a:ext cx="1701557" cy="3264704"/>
            <a:chOff x="1162049" y="1504950"/>
            <a:chExt cx="2291251" cy="3864941"/>
          </a:xfrm>
          <a:solidFill>
            <a:srgbClr val="92D050"/>
          </a:solidFill>
        </p:grpSpPr>
        <p:grpSp>
          <p:nvGrpSpPr>
            <p:cNvPr id="134" name="Grupo 133">
              <a:extLst>
                <a:ext uri="{FF2B5EF4-FFF2-40B4-BE49-F238E27FC236}">
                  <a16:creationId xmlns:a16="http://schemas.microsoft.com/office/drawing/2014/main" id="{B2BB6115-738F-457C-BD7A-1CCDBE46C99E}"/>
                </a:ext>
              </a:extLst>
            </p:cNvPr>
            <p:cNvGrpSpPr/>
            <p:nvPr/>
          </p:nvGrpSpPr>
          <p:grpSpPr>
            <a:xfrm>
              <a:off x="1162049" y="1504950"/>
              <a:ext cx="2291251" cy="3864941"/>
              <a:chOff x="1158605" y="2380437"/>
              <a:chExt cx="2393892" cy="4029119"/>
            </a:xfrm>
            <a:grpFill/>
          </p:grpSpPr>
          <p:grpSp>
            <p:nvGrpSpPr>
              <p:cNvPr id="137" name="Grupo 136">
                <a:extLst>
                  <a:ext uri="{FF2B5EF4-FFF2-40B4-BE49-F238E27FC236}">
                    <a16:creationId xmlns:a16="http://schemas.microsoft.com/office/drawing/2014/main" id="{5E09236B-28DA-4E17-BF21-9ADE342CC8AB}"/>
                  </a:ext>
                </a:extLst>
              </p:cNvPr>
              <p:cNvGrpSpPr/>
              <p:nvPr/>
            </p:nvGrpSpPr>
            <p:grpSpPr>
              <a:xfrm>
                <a:off x="1158605" y="2724868"/>
                <a:ext cx="2393892" cy="3684688"/>
                <a:chOff x="1165904" y="2550568"/>
                <a:chExt cx="2393892" cy="3684688"/>
              </a:xfrm>
              <a:grpFill/>
            </p:grpSpPr>
            <p:cxnSp>
              <p:nvCxnSpPr>
                <p:cNvPr id="139" name="Conector recto 138">
                  <a:extLst>
                    <a:ext uri="{FF2B5EF4-FFF2-40B4-BE49-F238E27FC236}">
                      <a16:creationId xmlns:a16="http://schemas.microsoft.com/office/drawing/2014/main" id="{A93F9D2E-B391-4635-9B41-BBE8094F654D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2327341" y="2550568"/>
                  <a:ext cx="0" cy="1342418"/>
                </a:xfrm>
                <a:prstGeom prst="line">
                  <a:avLst/>
                </a:prstGeom>
                <a:grpFill/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grpSp>
              <p:nvGrpSpPr>
                <p:cNvPr id="140" name="Grupo 139">
                  <a:extLst>
                    <a:ext uri="{FF2B5EF4-FFF2-40B4-BE49-F238E27FC236}">
                      <a16:creationId xmlns:a16="http://schemas.microsoft.com/office/drawing/2014/main" id="{F793CE36-186D-49F1-9A58-723A5A7ED682}"/>
                    </a:ext>
                  </a:extLst>
                </p:cNvPr>
                <p:cNvGrpSpPr/>
                <p:nvPr/>
              </p:nvGrpSpPr>
              <p:grpSpPr>
                <a:xfrm>
                  <a:off x="1165904" y="3892986"/>
                  <a:ext cx="2393892" cy="2342270"/>
                  <a:chOff x="1168337" y="3949430"/>
                  <a:chExt cx="2393892" cy="2342270"/>
                </a:xfrm>
                <a:grpFill/>
              </p:grpSpPr>
              <p:cxnSp>
                <p:nvCxnSpPr>
                  <p:cNvPr id="141" name="Conector recto 140">
                    <a:extLst>
                      <a:ext uri="{FF2B5EF4-FFF2-40B4-BE49-F238E27FC236}">
                        <a16:creationId xmlns:a16="http://schemas.microsoft.com/office/drawing/2014/main" id="{80BB4C79-5862-4875-9826-B896C70EA4A0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>
                    <a:off x="2213042" y="3949430"/>
                    <a:ext cx="116732" cy="322633"/>
                  </a:xfrm>
                  <a:prstGeom prst="line">
                    <a:avLst/>
                  </a:prstGeom>
                  <a:grpFill/>
                  <a:ln w="28575">
                    <a:solidFill>
                      <a:schemeClr val="tx1"/>
                    </a:solidFill>
                  </a:ln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142" name="Forma libre: forma 141">
                    <a:extLst>
                      <a:ext uri="{FF2B5EF4-FFF2-40B4-BE49-F238E27FC236}">
                        <a16:creationId xmlns:a16="http://schemas.microsoft.com/office/drawing/2014/main" id="{C7311D1E-DB38-4B90-9F40-FDCC683C80F1}"/>
                      </a:ext>
                    </a:extLst>
                  </p:cNvPr>
                  <p:cNvSpPr/>
                  <p:nvPr/>
                </p:nvSpPr>
                <p:spPr>
                  <a:xfrm>
                    <a:off x="1168337" y="4056435"/>
                    <a:ext cx="2393892" cy="2235265"/>
                  </a:xfrm>
                  <a:custGeom>
                    <a:avLst/>
                    <a:gdLst>
                      <a:gd name="connsiteX0" fmla="*/ 948446 w 1896893"/>
                      <a:gd name="connsiteY0" fmla="*/ 87548 h 1799613"/>
                      <a:gd name="connsiteX1" fmla="*/ 831714 w 1896893"/>
                      <a:gd name="connsiteY1" fmla="*/ 199416 h 1799613"/>
                      <a:gd name="connsiteX2" fmla="*/ 948446 w 1896893"/>
                      <a:gd name="connsiteY2" fmla="*/ 311284 h 1799613"/>
                      <a:gd name="connsiteX3" fmla="*/ 1065178 w 1896893"/>
                      <a:gd name="connsiteY3" fmla="*/ 199416 h 1799613"/>
                      <a:gd name="connsiteX4" fmla="*/ 948446 w 1896893"/>
                      <a:gd name="connsiteY4" fmla="*/ 87548 h 1799613"/>
                      <a:gd name="connsiteX5" fmla="*/ 655360 w 1896893"/>
                      <a:gd name="connsiteY5" fmla="*/ 0 h 1799613"/>
                      <a:gd name="connsiteX6" fmla="*/ 1241533 w 1896893"/>
                      <a:gd name="connsiteY6" fmla="*/ 0 h 1799613"/>
                      <a:gd name="connsiteX7" fmla="*/ 1715756 w 1896893"/>
                      <a:gd name="connsiteY7" fmla="*/ 343695 h 1799613"/>
                      <a:gd name="connsiteX8" fmla="*/ 1896893 w 1896893"/>
                      <a:gd name="connsiteY8" fmla="*/ 899807 h 1799613"/>
                      <a:gd name="connsiteX9" fmla="*/ 1715756 w 1896893"/>
                      <a:gd name="connsiteY9" fmla="*/ 1455918 h 1799613"/>
                      <a:gd name="connsiteX10" fmla="*/ 1241533 w 1896893"/>
                      <a:gd name="connsiteY10" fmla="*/ 1799613 h 1799613"/>
                      <a:gd name="connsiteX11" fmla="*/ 655360 w 1896893"/>
                      <a:gd name="connsiteY11" fmla="*/ 1799613 h 1799613"/>
                      <a:gd name="connsiteX12" fmla="*/ 181137 w 1896893"/>
                      <a:gd name="connsiteY12" fmla="*/ 1455918 h 1799613"/>
                      <a:gd name="connsiteX13" fmla="*/ 0 w 1896893"/>
                      <a:gd name="connsiteY13" fmla="*/ 899807 h 1799613"/>
                      <a:gd name="connsiteX14" fmla="*/ 181137 w 1896893"/>
                      <a:gd name="connsiteY14" fmla="*/ 343695 h 179961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</a:cxnLst>
                    <a:rect l="l" t="t" r="r" b="b"/>
                    <a:pathLst>
                      <a:path w="1896893" h="1799613">
                        <a:moveTo>
                          <a:pt x="948446" y="87548"/>
                        </a:moveTo>
                        <a:cubicBezTo>
                          <a:pt x="883977" y="87548"/>
                          <a:pt x="831714" y="137633"/>
                          <a:pt x="831714" y="199416"/>
                        </a:cubicBezTo>
                        <a:cubicBezTo>
                          <a:pt x="831714" y="261199"/>
                          <a:pt x="883977" y="311284"/>
                          <a:pt x="948446" y="311284"/>
                        </a:cubicBezTo>
                        <a:cubicBezTo>
                          <a:pt x="1012915" y="311284"/>
                          <a:pt x="1065178" y="261199"/>
                          <a:pt x="1065178" y="199416"/>
                        </a:cubicBezTo>
                        <a:cubicBezTo>
                          <a:pt x="1065178" y="137633"/>
                          <a:pt x="1012915" y="87548"/>
                          <a:pt x="948446" y="87548"/>
                        </a:cubicBezTo>
                        <a:close/>
                        <a:moveTo>
                          <a:pt x="655360" y="0"/>
                        </a:moveTo>
                        <a:lnTo>
                          <a:pt x="1241533" y="0"/>
                        </a:lnTo>
                        <a:lnTo>
                          <a:pt x="1715756" y="343695"/>
                        </a:lnTo>
                        <a:lnTo>
                          <a:pt x="1896893" y="899807"/>
                        </a:lnTo>
                        <a:lnTo>
                          <a:pt x="1715756" y="1455918"/>
                        </a:lnTo>
                        <a:lnTo>
                          <a:pt x="1241533" y="1799613"/>
                        </a:lnTo>
                        <a:lnTo>
                          <a:pt x="655360" y="1799613"/>
                        </a:lnTo>
                        <a:lnTo>
                          <a:pt x="181137" y="1455918"/>
                        </a:lnTo>
                        <a:lnTo>
                          <a:pt x="0" y="899807"/>
                        </a:lnTo>
                        <a:lnTo>
                          <a:pt x="181137" y="343695"/>
                        </a:lnTo>
                        <a:close/>
                      </a:path>
                    </a:pathLst>
                  </a:custGeom>
                  <a:grpFill/>
                  <a:ln w="28575">
                    <a:solidFill>
                      <a:schemeClr val="bg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wrap="square" rtlCol="0" anchor="ctr">
                    <a:noAutofit/>
                  </a:bodyPr>
                  <a:lstStyle/>
                  <a:p>
                    <a:pPr algn="ctr"/>
                    <a:endParaRPr lang="es-CL"/>
                  </a:p>
                </p:txBody>
              </p:sp>
              <p:cxnSp>
                <p:nvCxnSpPr>
                  <p:cNvPr id="143" name="Conector recto 142">
                    <a:extLst>
                      <a:ext uri="{FF2B5EF4-FFF2-40B4-BE49-F238E27FC236}">
                        <a16:creationId xmlns:a16="http://schemas.microsoft.com/office/drawing/2014/main" id="{5D53C2A4-C458-47F0-B930-6D5562EE3534}"/>
                      </a:ext>
                    </a:extLst>
                  </p:cNvPr>
                  <p:cNvCxnSpPr>
                    <a:cxnSpLocks/>
                    <a:endCxn id="142" idx="3"/>
                  </p:cNvCxnSpPr>
                  <p:nvPr/>
                </p:nvCxnSpPr>
                <p:spPr>
                  <a:xfrm>
                    <a:off x="2329775" y="3949430"/>
                    <a:ext cx="182824" cy="354695"/>
                  </a:xfrm>
                  <a:prstGeom prst="line">
                    <a:avLst/>
                  </a:prstGeom>
                  <a:grpFill/>
                  <a:ln w="28575">
                    <a:solidFill>
                      <a:schemeClr val="tx1"/>
                    </a:solidFill>
                  </a:ln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44" name="Conector recto 143">
                    <a:extLst>
                      <a:ext uri="{FF2B5EF4-FFF2-40B4-BE49-F238E27FC236}">
                        <a16:creationId xmlns:a16="http://schemas.microsoft.com/office/drawing/2014/main" id="{AFEF3F43-6FC5-4766-BFF7-E080590A4F84}"/>
                      </a:ext>
                    </a:extLst>
                  </p:cNvPr>
                  <p:cNvCxnSpPr>
                    <a:cxnSpLocks/>
                    <a:stCxn id="142" idx="1"/>
                    <a:endCxn id="142" idx="3"/>
                  </p:cNvCxnSpPr>
                  <p:nvPr/>
                </p:nvCxnSpPr>
                <p:spPr>
                  <a:xfrm>
                    <a:off x="2217966" y="4304125"/>
                    <a:ext cx="294634" cy="0"/>
                  </a:xfrm>
                  <a:prstGeom prst="line">
                    <a:avLst/>
                  </a:prstGeom>
                  <a:grpFill/>
                  <a:ln w="28575">
                    <a:solidFill>
                      <a:schemeClr val="tx1"/>
                    </a:solidFill>
                  </a:ln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</p:grpSp>
          </p:grpSp>
          <p:sp>
            <p:nvSpPr>
              <p:cNvPr id="138" name="Forma libre: forma 137">
                <a:extLst>
                  <a:ext uri="{FF2B5EF4-FFF2-40B4-BE49-F238E27FC236}">
                    <a16:creationId xmlns:a16="http://schemas.microsoft.com/office/drawing/2014/main" id="{4BEC15FD-FA74-47C5-B884-83F95DCEBBCF}"/>
                  </a:ext>
                </a:extLst>
              </p:cNvPr>
              <p:cNvSpPr/>
              <p:nvPr/>
            </p:nvSpPr>
            <p:spPr>
              <a:xfrm>
                <a:off x="2153078" y="2380437"/>
                <a:ext cx="333928" cy="352118"/>
              </a:xfrm>
              <a:custGeom>
                <a:avLst/>
                <a:gdLst>
                  <a:gd name="connsiteX0" fmla="*/ 156816 w 333928"/>
                  <a:gd name="connsiteY0" fmla="*/ 0 h 352118"/>
                  <a:gd name="connsiteX1" fmla="*/ 333928 w 333928"/>
                  <a:gd name="connsiteY1" fmla="*/ 176059 h 352118"/>
                  <a:gd name="connsiteX2" fmla="*/ 156816 w 333928"/>
                  <a:gd name="connsiteY2" fmla="*/ 352118 h 352118"/>
                  <a:gd name="connsiteX3" fmla="*/ 31579 w 333928"/>
                  <a:gd name="connsiteY3" fmla="*/ 300552 h 352118"/>
                  <a:gd name="connsiteX4" fmla="*/ 3699 w 333928"/>
                  <a:gd name="connsiteY4" fmla="*/ 259446 h 352118"/>
                  <a:gd name="connsiteX5" fmla="*/ 99047 w 333928"/>
                  <a:gd name="connsiteY5" fmla="*/ 259447 h 352118"/>
                  <a:gd name="connsiteX6" fmla="*/ 116312 w 333928"/>
                  <a:gd name="connsiteY6" fmla="*/ 270969 h 352118"/>
                  <a:gd name="connsiteX7" fmla="*/ 156816 w 333928"/>
                  <a:gd name="connsiteY7" fmla="*/ 279064 h 352118"/>
                  <a:gd name="connsiteX8" fmla="*/ 260874 w 333928"/>
                  <a:gd name="connsiteY8" fmla="*/ 176059 h 352118"/>
                  <a:gd name="connsiteX9" fmla="*/ 156816 w 333928"/>
                  <a:gd name="connsiteY9" fmla="*/ 73054 h 352118"/>
                  <a:gd name="connsiteX10" fmla="*/ 116312 w 333928"/>
                  <a:gd name="connsiteY10" fmla="*/ 81149 h 352118"/>
                  <a:gd name="connsiteX11" fmla="*/ 90873 w 333928"/>
                  <a:gd name="connsiteY11" fmla="*/ 98126 h 352118"/>
                  <a:gd name="connsiteX12" fmla="*/ 0 w 333928"/>
                  <a:gd name="connsiteY12" fmla="*/ 98126 h 352118"/>
                  <a:gd name="connsiteX13" fmla="*/ 31579 w 333928"/>
                  <a:gd name="connsiteY13" fmla="*/ 51566 h 352118"/>
                  <a:gd name="connsiteX14" fmla="*/ 156816 w 333928"/>
                  <a:gd name="connsiteY14" fmla="*/ 0 h 35211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</a:cxnLst>
                <a:rect l="l" t="t" r="r" b="b"/>
                <a:pathLst>
                  <a:path w="333928" h="352118">
                    <a:moveTo>
                      <a:pt x="156816" y="0"/>
                    </a:moveTo>
                    <a:cubicBezTo>
                      <a:pt x="254632" y="0"/>
                      <a:pt x="333928" y="78824"/>
                      <a:pt x="333928" y="176059"/>
                    </a:cubicBezTo>
                    <a:cubicBezTo>
                      <a:pt x="333928" y="273294"/>
                      <a:pt x="254632" y="352118"/>
                      <a:pt x="156816" y="352118"/>
                    </a:cubicBezTo>
                    <a:cubicBezTo>
                      <a:pt x="107908" y="352118"/>
                      <a:pt x="63630" y="332412"/>
                      <a:pt x="31579" y="300552"/>
                    </a:cubicBezTo>
                    <a:lnTo>
                      <a:pt x="3699" y="259446"/>
                    </a:lnTo>
                    <a:lnTo>
                      <a:pt x="99047" y="259447"/>
                    </a:lnTo>
                    <a:lnTo>
                      <a:pt x="116312" y="270969"/>
                    </a:lnTo>
                    <a:cubicBezTo>
                      <a:pt x="128761" y="276182"/>
                      <a:pt x="142449" y="279064"/>
                      <a:pt x="156816" y="279064"/>
                    </a:cubicBezTo>
                    <a:cubicBezTo>
                      <a:pt x="214286" y="279064"/>
                      <a:pt x="260874" y="232947"/>
                      <a:pt x="260874" y="176059"/>
                    </a:cubicBezTo>
                    <a:cubicBezTo>
                      <a:pt x="260874" y="119171"/>
                      <a:pt x="214286" y="73054"/>
                      <a:pt x="156816" y="73054"/>
                    </a:cubicBezTo>
                    <a:cubicBezTo>
                      <a:pt x="142449" y="73054"/>
                      <a:pt x="128761" y="75936"/>
                      <a:pt x="116312" y="81149"/>
                    </a:cubicBezTo>
                    <a:lnTo>
                      <a:pt x="90873" y="98126"/>
                    </a:lnTo>
                    <a:lnTo>
                      <a:pt x="0" y="98126"/>
                    </a:lnTo>
                    <a:lnTo>
                      <a:pt x="31579" y="51566"/>
                    </a:lnTo>
                    <a:cubicBezTo>
                      <a:pt x="63630" y="19706"/>
                      <a:pt x="107908" y="0"/>
                      <a:pt x="156816" y="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s-CL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135" name="CuadroTexto 134">
              <a:extLst>
                <a:ext uri="{FF2B5EF4-FFF2-40B4-BE49-F238E27FC236}">
                  <a16:creationId xmlns:a16="http://schemas.microsoft.com/office/drawing/2014/main" id="{72147B44-CF16-4367-A4BB-DDE4594B5AA2}"/>
                </a:ext>
              </a:extLst>
            </p:cNvPr>
            <p:cNvSpPr txBox="1"/>
            <p:nvPr/>
          </p:nvSpPr>
          <p:spPr>
            <a:xfrm>
              <a:off x="1341473" y="3670115"/>
              <a:ext cx="1921369" cy="765163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L" sz="1200" b="1" dirty="0">
                  <a:solidFill>
                    <a:schemeClr val="bg1">
                      <a:lumMod val="9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Visitas Domiciliarias Integrales</a:t>
              </a:r>
            </a:p>
          </p:txBody>
        </p:sp>
        <p:sp>
          <p:nvSpPr>
            <p:cNvPr id="136" name="CuadroTexto 135">
              <a:extLst>
                <a:ext uri="{FF2B5EF4-FFF2-40B4-BE49-F238E27FC236}">
                  <a16:creationId xmlns:a16="http://schemas.microsoft.com/office/drawing/2014/main" id="{0D77CFBA-1D1E-48BD-80FE-12350D04151F}"/>
                </a:ext>
              </a:extLst>
            </p:cNvPr>
            <p:cNvSpPr txBox="1"/>
            <p:nvPr/>
          </p:nvSpPr>
          <p:spPr>
            <a:xfrm>
              <a:off x="1757602" y="4582100"/>
              <a:ext cx="1117238" cy="437236"/>
            </a:xfrm>
            <a:custGeom>
              <a:avLst/>
              <a:gdLst>
                <a:gd name="connsiteX0" fmla="*/ 0 w 638389"/>
                <a:gd name="connsiteY0" fmla="*/ 0 h 369332"/>
                <a:gd name="connsiteX1" fmla="*/ 300043 w 638389"/>
                <a:gd name="connsiteY1" fmla="*/ 0 h 369332"/>
                <a:gd name="connsiteX2" fmla="*/ 638389 w 638389"/>
                <a:gd name="connsiteY2" fmla="*/ 0 h 369332"/>
                <a:gd name="connsiteX3" fmla="*/ 638389 w 638389"/>
                <a:gd name="connsiteY3" fmla="*/ 369332 h 369332"/>
                <a:gd name="connsiteX4" fmla="*/ 312811 w 638389"/>
                <a:gd name="connsiteY4" fmla="*/ 369332 h 369332"/>
                <a:gd name="connsiteX5" fmla="*/ 0 w 638389"/>
                <a:gd name="connsiteY5" fmla="*/ 369332 h 369332"/>
                <a:gd name="connsiteX6" fmla="*/ 0 w 638389"/>
                <a:gd name="connsiteY6" fmla="*/ 0 h 3693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638389" h="369332" fill="none" extrusionOk="0">
                  <a:moveTo>
                    <a:pt x="0" y="0"/>
                  </a:moveTo>
                  <a:cubicBezTo>
                    <a:pt x="106970" y="-20"/>
                    <a:pt x="220566" y="7471"/>
                    <a:pt x="300043" y="0"/>
                  </a:cubicBezTo>
                  <a:cubicBezTo>
                    <a:pt x="379520" y="-7471"/>
                    <a:pt x="502864" y="1849"/>
                    <a:pt x="638389" y="0"/>
                  </a:cubicBezTo>
                  <a:cubicBezTo>
                    <a:pt x="671264" y="173584"/>
                    <a:pt x="614796" y="238667"/>
                    <a:pt x="638389" y="369332"/>
                  </a:cubicBezTo>
                  <a:cubicBezTo>
                    <a:pt x="536177" y="403092"/>
                    <a:pt x="475470" y="350083"/>
                    <a:pt x="312811" y="369332"/>
                  </a:cubicBezTo>
                  <a:cubicBezTo>
                    <a:pt x="150152" y="388581"/>
                    <a:pt x="145316" y="363311"/>
                    <a:pt x="0" y="369332"/>
                  </a:cubicBezTo>
                  <a:cubicBezTo>
                    <a:pt x="-13532" y="241618"/>
                    <a:pt x="35017" y="95945"/>
                    <a:pt x="0" y="0"/>
                  </a:cubicBezTo>
                  <a:close/>
                </a:path>
                <a:path w="638389" h="369332" stroke="0" extrusionOk="0">
                  <a:moveTo>
                    <a:pt x="0" y="0"/>
                  </a:moveTo>
                  <a:cubicBezTo>
                    <a:pt x="64539" y="-4898"/>
                    <a:pt x="222639" y="30009"/>
                    <a:pt x="319195" y="0"/>
                  </a:cubicBezTo>
                  <a:cubicBezTo>
                    <a:pt x="415751" y="-30009"/>
                    <a:pt x="484668" y="37769"/>
                    <a:pt x="638389" y="0"/>
                  </a:cubicBezTo>
                  <a:cubicBezTo>
                    <a:pt x="640371" y="85629"/>
                    <a:pt x="615403" y="273614"/>
                    <a:pt x="638389" y="369332"/>
                  </a:cubicBezTo>
                  <a:cubicBezTo>
                    <a:pt x="506781" y="383013"/>
                    <a:pt x="399951" y="355344"/>
                    <a:pt x="325578" y="369332"/>
                  </a:cubicBezTo>
                  <a:cubicBezTo>
                    <a:pt x="251205" y="383320"/>
                    <a:pt x="86334" y="340675"/>
                    <a:pt x="0" y="369332"/>
                  </a:cubicBezTo>
                  <a:cubicBezTo>
                    <a:pt x="-16834" y="211804"/>
                    <a:pt x="21042" y="108996"/>
                    <a:pt x="0" y="0"/>
                  </a:cubicBezTo>
                  <a:close/>
                </a:path>
              </a:pathLst>
            </a:custGeom>
            <a:grpFill/>
            <a:ln>
              <a:solidFill>
                <a:schemeClr val="tx1"/>
              </a:solidFill>
              <a:extLst>
                <a:ext uri="{C807C97D-BFC1-408E-A445-0C87EB9F89A2}">
                  <ask:lineSketchStyleProps xmlns="" xmlns:ask="http://schemas.microsoft.com/office/drawing/2018/sketchyshapes" sd="437627360">
                    <a:prstGeom prst="rect">
                      <a:avLst/>
                    </a:prstGeom>
                    <ask:type>
                      <ask:lineSketchScribble/>
                    </ask:type>
                  </ask:lineSketchStyleProps>
                </a:ext>
              </a:extLst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s-CL" b="1" dirty="0">
                  <a:solidFill>
                    <a:schemeClr val="bg1">
                      <a:lumMod val="9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4581</a:t>
              </a:r>
            </a:p>
          </p:txBody>
        </p:sp>
      </p:grpSp>
      <p:grpSp>
        <p:nvGrpSpPr>
          <p:cNvPr id="145" name="Grupo 144">
            <a:extLst>
              <a:ext uri="{FF2B5EF4-FFF2-40B4-BE49-F238E27FC236}">
                <a16:creationId xmlns:a16="http://schemas.microsoft.com/office/drawing/2014/main" id="{58ACD6B3-FE88-4425-846A-769EBEC01376}"/>
              </a:ext>
            </a:extLst>
          </p:cNvPr>
          <p:cNvGrpSpPr/>
          <p:nvPr/>
        </p:nvGrpSpPr>
        <p:grpSpPr>
          <a:xfrm>
            <a:off x="10202058" y="1203099"/>
            <a:ext cx="1976685" cy="5330723"/>
            <a:chOff x="1162049" y="1504950"/>
            <a:chExt cx="2291251" cy="3864941"/>
          </a:xfrm>
          <a:solidFill>
            <a:schemeClr val="tx2">
              <a:lumMod val="60000"/>
              <a:lumOff val="40000"/>
            </a:schemeClr>
          </a:solidFill>
        </p:grpSpPr>
        <p:grpSp>
          <p:nvGrpSpPr>
            <p:cNvPr id="146" name="Grupo 145">
              <a:extLst>
                <a:ext uri="{FF2B5EF4-FFF2-40B4-BE49-F238E27FC236}">
                  <a16:creationId xmlns:a16="http://schemas.microsoft.com/office/drawing/2014/main" id="{7F6F6CA9-2E7B-45F1-A180-F9A744C93A49}"/>
                </a:ext>
              </a:extLst>
            </p:cNvPr>
            <p:cNvGrpSpPr/>
            <p:nvPr/>
          </p:nvGrpSpPr>
          <p:grpSpPr>
            <a:xfrm>
              <a:off x="1162049" y="1504950"/>
              <a:ext cx="2291251" cy="3864941"/>
              <a:chOff x="1158605" y="2380437"/>
              <a:chExt cx="2393892" cy="4029119"/>
            </a:xfrm>
            <a:grpFill/>
          </p:grpSpPr>
          <p:grpSp>
            <p:nvGrpSpPr>
              <p:cNvPr id="149" name="Grupo 148">
                <a:extLst>
                  <a:ext uri="{FF2B5EF4-FFF2-40B4-BE49-F238E27FC236}">
                    <a16:creationId xmlns:a16="http://schemas.microsoft.com/office/drawing/2014/main" id="{4A2DF3F1-908B-44B2-94F9-CFDF7A458308}"/>
                  </a:ext>
                </a:extLst>
              </p:cNvPr>
              <p:cNvGrpSpPr/>
              <p:nvPr/>
            </p:nvGrpSpPr>
            <p:grpSpPr>
              <a:xfrm>
                <a:off x="1158605" y="2724868"/>
                <a:ext cx="2393892" cy="3684688"/>
                <a:chOff x="1165904" y="2550568"/>
                <a:chExt cx="2393892" cy="3684688"/>
              </a:xfrm>
              <a:grpFill/>
            </p:grpSpPr>
            <p:cxnSp>
              <p:nvCxnSpPr>
                <p:cNvPr id="151" name="Conector recto 150">
                  <a:extLst>
                    <a:ext uri="{FF2B5EF4-FFF2-40B4-BE49-F238E27FC236}">
                      <a16:creationId xmlns:a16="http://schemas.microsoft.com/office/drawing/2014/main" id="{917C021A-9DD2-4ED2-B193-26F01CE822C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2327341" y="2550568"/>
                  <a:ext cx="0" cy="1342418"/>
                </a:xfrm>
                <a:prstGeom prst="line">
                  <a:avLst/>
                </a:prstGeom>
                <a:grpFill/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grpSp>
              <p:nvGrpSpPr>
                <p:cNvPr id="152" name="Grupo 151">
                  <a:extLst>
                    <a:ext uri="{FF2B5EF4-FFF2-40B4-BE49-F238E27FC236}">
                      <a16:creationId xmlns:a16="http://schemas.microsoft.com/office/drawing/2014/main" id="{9889C73B-AF93-47E7-91BB-6E65C90F91EB}"/>
                    </a:ext>
                  </a:extLst>
                </p:cNvPr>
                <p:cNvGrpSpPr/>
                <p:nvPr/>
              </p:nvGrpSpPr>
              <p:grpSpPr>
                <a:xfrm>
                  <a:off x="1165904" y="3892986"/>
                  <a:ext cx="2393892" cy="2342270"/>
                  <a:chOff x="1168337" y="3949430"/>
                  <a:chExt cx="2393892" cy="2342270"/>
                </a:xfrm>
                <a:grpFill/>
              </p:grpSpPr>
              <p:cxnSp>
                <p:nvCxnSpPr>
                  <p:cNvPr id="153" name="Conector recto 152">
                    <a:extLst>
                      <a:ext uri="{FF2B5EF4-FFF2-40B4-BE49-F238E27FC236}">
                        <a16:creationId xmlns:a16="http://schemas.microsoft.com/office/drawing/2014/main" id="{D621AE21-8BD4-46C4-9577-AADAE2696273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>
                    <a:off x="2213042" y="3949430"/>
                    <a:ext cx="116732" cy="322633"/>
                  </a:xfrm>
                  <a:prstGeom prst="line">
                    <a:avLst/>
                  </a:prstGeom>
                  <a:grpFill/>
                  <a:ln w="28575">
                    <a:solidFill>
                      <a:schemeClr val="tx1"/>
                    </a:solidFill>
                  </a:ln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154" name="Forma libre: forma 153">
                    <a:extLst>
                      <a:ext uri="{FF2B5EF4-FFF2-40B4-BE49-F238E27FC236}">
                        <a16:creationId xmlns:a16="http://schemas.microsoft.com/office/drawing/2014/main" id="{065164A7-4366-406B-9A9E-2ED770ECF1DA}"/>
                      </a:ext>
                    </a:extLst>
                  </p:cNvPr>
                  <p:cNvSpPr/>
                  <p:nvPr/>
                </p:nvSpPr>
                <p:spPr>
                  <a:xfrm>
                    <a:off x="1168337" y="4056435"/>
                    <a:ext cx="2393892" cy="2235265"/>
                  </a:xfrm>
                  <a:custGeom>
                    <a:avLst/>
                    <a:gdLst>
                      <a:gd name="connsiteX0" fmla="*/ 948446 w 1896893"/>
                      <a:gd name="connsiteY0" fmla="*/ 87548 h 1799613"/>
                      <a:gd name="connsiteX1" fmla="*/ 831714 w 1896893"/>
                      <a:gd name="connsiteY1" fmla="*/ 199416 h 1799613"/>
                      <a:gd name="connsiteX2" fmla="*/ 948446 w 1896893"/>
                      <a:gd name="connsiteY2" fmla="*/ 311284 h 1799613"/>
                      <a:gd name="connsiteX3" fmla="*/ 1065178 w 1896893"/>
                      <a:gd name="connsiteY3" fmla="*/ 199416 h 1799613"/>
                      <a:gd name="connsiteX4" fmla="*/ 948446 w 1896893"/>
                      <a:gd name="connsiteY4" fmla="*/ 87548 h 1799613"/>
                      <a:gd name="connsiteX5" fmla="*/ 655360 w 1896893"/>
                      <a:gd name="connsiteY5" fmla="*/ 0 h 1799613"/>
                      <a:gd name="connsiteX6" fmla="*/ 1241533 w 1896893"/>
                      <a:gd name="connsiteY6" fmla="*/ 0 h 1799613"/>
                      <a:gd name="connsiteX7" fmla="*/ 1715756 w 1896893"/>
                      <a:gd name="connsiteY7" fmla="*/ 343695 h 1799613"/>
                      <a:gd name="connsiteX8" fmla="*/ 1896893 w 1896893"/>
                      <a:gd name="connsiteY8" fmla="*/ 899807 h 1799613"/>
                      <a:gd name="connsiteX9" fmla="*/ 1715756 w 1896893"/>
                      <a:gd name="connsiteY9" fmla="*/ 1455918 h 1799613"/>
                      <a:gd name="connsiteX10" fmla="*/ 1241533 w 1896893"/>
                      <a:gd name="connsiteY10" fmla="*/ 1799613 h 1799613"/>
                      <a:gd name="connsiteX11" fmla="*/ 655360 w 1896893"/>
                      <a:gd name="connsiteY11" fmla="*/ 1799613 h 1799613"/>
                      <a:gd name="connsiteX12" fmla="*/ 181137 w 1896893"/>
                      <a:gd name="connsiteY12" fmla="*/ 1455918 h 1799613"/>
                      <a:gd name="connsiteX13" fmla="*/ 0 w 1896893"/>
                      <a:gd name="connsiteY13" fmla="*/ 899807 h 1799613"/>
                      <a:gd name="connsiteX14" fmla="*/ 181137 w 1896893"/>
                      <a:gd name="connsiteY14" fmla="*/ 343695 h 179961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</a:cxnLst>
                    <a:rect l="l" t="t" r="r" b="b"/>
                    <a:pathLst>
                      <a:path w="1896893" h="1799613">
                        <a:moveTo>
                          <a:pt x="948446" y="87548"/>
                        </a:moveTo>
                        <a:cubicBezTo>
                          <a:pt x="883977" y="87548"/>
                          <a:pt x="831714" y="137633"/>
                          <a:pt x="831714" y="199416"/>
                        </a:cubicBezTo>
                        <a:cubicBezTo>
                          <a:pt x="831714" y="261199"/>
                          <a:pt x="883977" y="311284"/>
                          <a:pt x="948446" y="311284"/>
                        </a:cubicBezTo>
                        <a:cubicBezTo>
                          <a:pt x="1012915" y="311284"/>
                          <a:pt x="1065178" y="261199"/>
                          <a:pt x="1065178" y="199416"/>
                        </a:cubicBezTo>
                        <a:cubicBezTo>
                          <a:pt x="1065178" y="137633"/>
                          <a:pt x="1012915" y="87548"/>
                          <a:pt x="948446" y="87548"/>
                        </a:cubicBezTo>
                        <a:close/>
                        <a:moveTo>
                          <a:pt x="655360" y="0"/>
                        </a:moveTo>
                        <a:lnTo>
                          <a:pt x="1241533" y="0"/>
                        </a:lnTo>
                        <a:lnTo>
                          <a:pt x="1715756" y="343695"/>
                        </a:lnTo>
                        <a:lnTo>
                          <a:pt x="1896893" y="899807"/>
                        </a:lnTo>
                        <a:lnTo>
                          <a:pt x="1715756" y="1455918"/>
                        </a:lnTo>
                        <a:lnTo>
                          <a:pt x="1241533" y="1799613"/>
                        </a:lnTo>
                        <a:lnTo>
                          <a:pt x="655360" y="1799613"/>
                        </a:lnTo>
                        <a:lnTo>
                          <a:pt x="181137" y="1455918"/>
                        </a:lnTo>
                        <a:lnTo>
                          <a:pt x="0" y="899807"/>
                        </a:lnTo>
                        <a:lnTo>
                          <a:pt x="181137" y="343695"/>
                        </a:lnTo>
                        <a:close/>
                      </a:path>
                    </a:pathLst>
                  </a:custGeom>
                  <a:grpFill/>
                  <a:ln w="28575">
                    <a:solidFill>
                      <a:schemeClr val="bg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wrap="square" rtlCol="0" anchor="ctr">
                    <a:noAutofit/>
                  </a:bodyPr>
                  <a:lstStyle/>
                  <a:p>
                    <a:pPr algn="ctr"/>
                    <a:endParaRPr lang="es-CL"/>
                  </a:p>
                </p:txBody>
              </p:sp>
              <p:cxnSp>
                <p:nvCxnSpPr>
                  <p:cNvPr id="155" name="Conector recto 154">
                    <a:extLst>
                      <a:ext uri="{FF2B5EF4-FFF2-40B4-BE49-F238E27FC236}">
                        <a16:creationId xmlns:a16="http://schemas.microsoft.com/office/drawing/2014/main" id="{B1DC1843-4E59-4A00-AC32-416C0F7E531E}"/>
                      </a:ext>
                    </a:extLst>
                  </p:cNvPr>
                  <p:cNvCxnSpPr>
                    <a:cxnSpLocks/>
                    <a:endCxn id="154" idx="3"/>
                  </p:cNvCxnSpPr>
                  <p:nvPr/>
                </p:nvCxnSpPr>
                <p:spPr>
                  <a:xfrm>
                    <a:off x="2329775" y="3949430"/>
                    <a:ext cx="182824" cy="354695"/>
                  </a:xfrm>
                  <a:prstGeom prst="line">
                    <a:avLst/>
                  </a:prstGeom>
                  <a:grpFill/>
                  <a:ln w="28575">
                    <a:solidFill>
                      <a:schemeClr val="tx1"/>
                    </a:solidFill>
                  </a:ln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56" name="Conector recto 155">
                    <a:extLst>
                      <a:ext uri="{FF2B5EF4-FFF2-40B4-BE49-F238E27FC236}">
                        <a16:creationId xmlns:a16="http://schemas.microsoft.com/office/drawing/2014/main" id="{8C98122B-62C8-4DD3-A79D-9301B43AFECC}"/>
                      </a:ext>
                    </a:extLst>
                  </p:cNvPr>
                  <p:cNvCxnSpPr>
                    <a:cxnSpLocks/>
                    <a:stCxn id="154" idx="1"/>
                    <a:endCxn id="154" idx="3"/>
                  </p:cNvCxnSpPr>
                  <p:nvPr/>
                </p:nvCxnSpPr>
                <p:spPr>
                  <a:xfrm>
                    <a:off x="2217966" y="4304125"/>
                    <a:ext cx="294634" cy="0"/>
                  </a:xfrm>
                  <a:prstGeom prst="line">
                    <a:avLst/>
                  </a:prstGeom>
                  <a:grpFill/>
                  <a:ln w="28575">
                    <a:solidFill>
                      <a:schemeClr val="tx1"/>
                    </a:solidFill>
                  </a:ln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</p:grpSp>
          </p:grpSp>
          <p:sp>
            <p:nvSpPr>
              <p:cNvPr id="150" name="Forma libre: forma 149">
                <a:extLst>
                  <a:ext uri="{FF2B5EF4-FFF2-40B4-BE49-F238E27FC236}">
                    <a16:creationId xmlns:a16="http://schemas.microsoft.com/office/drawing/2014/main" id="{F9F1CC7D-8104-4477-ACB1-72F01B4F5FBD}"/>
                  </a:ext>
                </a:extLst>
              </p:cNvPr>
              <p:cNvSpPr/>
              <p:nvPr/>
            </p:nvSpPr>
            <p:spPr>
              <a:xfrm>
                <a:off x="2153078" y="2380437"/>
                <a:ext cx="333928" cy="352118"/>
              </a:xfrm>
              <a:custGeom>
                <a:avLst/>
                <a:gdLst>
                  <a:gd name="connsiteX0" fmla="*/ 156816 w 333928"/>
                  <a:gd name="connsiteY0" fmla="*/ 0 h 352118"/>
                  <a:gd name="connsiteX1" fmla="*/ 333928 w 333928"/>
                  <a:gd name="connsiteY1" fmla="*/ 176059 h 352118"/>
                  <a:gd name="connsiteX2" fmla="*/ 156816 w 333928"/>
                  <a:gd name="connsiteY2" fmla="*/ 352118 h 352118"/>
                  <a:gd name="connsiteX3" fmla="*/ 31579 w 333928"/>
                  <a:gd name="connsiteY3" fmla="*/ 300552 h 352118"/>
                  <a:gd name="connsiteX4" fmla="*/ 3699 w 333928"/>
                  <a:gd name="connsiteY4" fmla="*/ 259446 h 352118"/>
                  <a:gd name="connsiteX5" fmla="*/ 99047 w 333928"/>
                  <a:gd name="connsiteY5" fmla="*/ 259447 h 352118"/>
                  <a:gd name="connsiteX6" fmla="*/ 116312 w 333928"/>
                  <a:gd name="connsiteY6" fmla="*/ 270969 h 352118"/>
                  <a:gd name="connsiteX7" fmla="*/ 156816 w 333928"/>
                  <a:gd name="connsiteY7" fmla="*/ 279064 h 352118"/>
                  <a:gd name="connsiteX8" fmla="*/ 260874 w 333928"/>
                  <a:gd name="connsiteY8" fmla="*/ 176059 h 352118"/>
                  <a:gd name="connsiteX9" fmla="*/ 156816 w 333928"/>
                  <a:gd name="connsiteY9" fmla="*/ 73054 h 352118"/>
                  <a:gd name="connsiteX10" fmla="*/ 116312 w 333928"/>
                  <a:gd name="connsiteY10" fmla="*/ 81149 h 352118"/>
                  <a:gd name="connsiteX11" fmla="*/ 90873 w 333928"/>
                  <a:gd name="connsiteY11" fmla="*/ 98126 h 352118"/>
                  <a:gd name="connsiteX12" fmla="*/ 0 w 333928"/>
                  <a:gd name="connsiteY12" fmla="*/ 98126 h 352118"/>
                  <a:gd name="connsiteX13" fmla="*/ 31579 w 333928"/>
                  <a:gd name="connsiteY13" fmla="*/ 51566 h 352118"/>
                  <a:gd name="connsiteX14" fmla="*/ 156816 w 333928"/>
                  <a:gd name="connsiteY14" fmla="*/ 0 h 35211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</a:cxnLst>
                <a:rect l="l" t="t" r="r" b="b"/>
                <a:pathLst>
                  <a:path w="333928" h="352118">
                    <a:moveTo>
                      <a:pt x="156816" y="0"/>
                    </a:moveTo>
                    <a:cubicBezTo>
                      <a:pt x="254632" y="0"/>
                      <a:pt x="333928" y="78824"/>
                      <a:pt x="333928" y="176059"/>
                    </a:cubicBezTo>
                    <a:cubicBezTo>
                      <a:pt x="333928" y="273294"/>
                      <a:pt x="254632" y="352118"/>
                      <a:pt x="156816" y="352118"/>
                    </a:cubicBezTo>
                    <a:cubicBezTo>
                      <a:pt x="107908" y="352118"/>
                      <a:pt x="63630" y="332412"/>
                      <a:pt x="31579" y="300552"/>
                    </a:cubicBezTo>
                    <a:lnTo>
                      <a:pt x="3699" y="259446"/>
                    </a:lnTo>
                    <a:lnTo>
                      <a:pt x="99047" y="259447"/>
                    </a:lnTo>
                    <a:lnTo>
                      <a:pt x="116312" y="270969"/>
                    </a:lnTo>
                    <a:cubicBezTo>
                      <a:pt x="128761" y="276182"/>
                      <a:pt x="142449" y="279064"/>
                      <a:pt x="156816" y="279064"/>
                    </a:cubicBezTo>
                    <a:cubicBezTo>
                      <a:pt x="214286" y="279064"/>
                      <a:pt x="260874" y="232947"/>
                      <a:pt x="260874" y="176059"/>
                    </a:cubicBezTo>
                    <a:cubicBezTo>
                      <a:pt x="260874" y="119171"/>
                      <a:pt x="214286" y="73054"/>
                      <a:pt x="156816" y="73054"/>
                    </a:cubicBezTo>
                    <a:cubicBezTo>
                      <a:pt x="142449" y="73054"/>
                      <a:pt x="128761" y="75936"/>
                      <a:pt x="116312" y="81149"/>
                    </a:cubicBezTo>
                    <a:lnTo>
                      <a:pt x="90873" y="98126"/>
                    </a:lnTo>
                    <a:lnTo>
                      <a:pt x="0" y="98126"/>
                    </a:lnTo>
                    <a:lnTo>
                      <a:pt x="31579" y="51566"/>
                    </a:lnTo>
                    <a:cubicBezTo>
                      <a:pt x="63630" y="19706"/>
                      <a:pt x="107908" y="0"/>
                      <a:pt x="156816" y="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s-CL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147" name="CuadroTexto 146">
              <a:extLst>
                <a:ext uri="{FF2B5EF4-FFF2-40B4-BE49-F238E27FC236}">
                  <a16:creationId xmlns:a16="http://schemas.microsoft.com/office/drawing/2014/main" id="{600DD243-3080-4E20-85CF-E1E39E765388}"/>
                </a:ext>
              </a:extLst>
            </p:cNvPr>
            <p:cNvSpPr txBox="1"/>
            <p:nvPr/>
          </p:nvSpPr>
          <p:spPr>
            <a:xfrm>
              <a:off x="1313002" y="3860142"/>
              <a:ext cx="1921369" cy="379351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L" sz="1400" b="1" dirty="0">
                  <a:solidFill>
                    <a:schemeClr val="bg1">
                      <a:lumMod val="9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Controles Crónicos Respiratorios</a:t>
              </a:r>
            </a:p>
          </p:txBody>
        </p:sp>
        <p:sp>
          <p:nvSpPr>
            <p:cNvPr id="148" name="CuadroTexto 147">
              <a:extLst>
                <a:ext uri="{FF2B5EF4-FFF2-40B4-BE49-F238E27FC236}">
                  <a16:creationId xmlns:a16="http://schemas.microsoft.com/office/drawing/2014/main" id="{D6E21EDB-44F7-457F-A811-36B5B30630BB}"/>
                </a:ext>
              </a:extLst>
            </p:cNvPr>
            <p:cNvSpPr txBox="1"/>
            <p:nvPr/>
          </p:nvSpPr>
          <p:spPr>
            <a:xfrm>
              <a:off x="1874874" y="4402250"/>
              <a:ext cx="1117238" cy="437236"/>
            </a:xfrm>
            <a:custGeom>
              <a:avLst/>
              <a:gdLst>
                <a:gd name="connsiteX0" fmla="*/ 0 w 638389"/>
                <a:gd name="connsiteY0" fmla="*/ 0 h 369332"/>
                <a:gd name="connsiteX1" fmla="*/ 300043 w 638389"/>
                <a:gd name="connsiteY1" fmla="*/ 0 h 369332"/>
                <a:gd name="connsiteX2" fmla="*/ 638389 w 638389"/>
                <a:gd name="connsiteY2" fmla="*/ 0 h 369332"/>
                <a:gd name="connsiteX3" fmla="*/ 638389 w 638389"/>
                <a:gd name="connsiteY3" fmla="*/ 369332 h 369332"/>
                <a:gd name="connsiteX4" fmla="*/ 312811 w 638389"/>
                <a:gd name="connsiteY4" fmla="*/ 369332 h 369332"/>
                <a:gd name="connsiteX5" fmla="*/ 0 w 638389"/>
                <a:gd name="connsiteY5" fmla="*/ 369332 h 369332"/>
                <a:gd name="connsiteX6" fmla="*/ 0 w 638389"/>
                <a:gd name="connsiteY6" fmla="*/ 0 h 3693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638389" h="369332" fill="none" extrusionOk="0">
                  <a:moveTo>
                    <a:pt x="0" y="0"/>
                  </a:moveTo>
                  <a:cubicBezTo>
                    <a:pt x="106970" y="-20"/>
                    <a:pt x="220566" y="7471"/>
                    <a:pt x="300043" y="0"/>
                  </a:cubicBezTo>
                  <a:cubicBezTo>
                    <a:pt x="379520" y="-7471"/>
                    <a:pt x="502864" y="1849"/>
                    <a:pt x="638389" y="0"/>
                  </a:cubicBezTo>
                  <a:cubicBezTo>
                    <a:pt x="671264" y="173584"/>
                    <a:pt x="614796" y="238667"/>
                    <a:pt x="638389" y="369332"/>
                  </a:cubicBezTo>
                  <a:cubicBezTo>
                    <a:pt x="536177" y="403092"/>
                    <a:pt x="475470" y="350083"/>
                    <a:pt x="312811" y="369332"/>
                  </a:cubicBezTo>
                  <a:cubicBezTo>
                    <a:pt x="150152" y="388581"/>
                    <a:pt x="145316" y="363311"/>
                    <a:pt x="0" y="369332"/>
                  </a:cubicBezTo>
                  <a:cubicBezTo>
                    <a:pt x="-13532" y="241618"/>
                    <a:pt x="35017" y="95945"/>
                    <a:pt x="0" y="0"/>
                  </a:cubicBezTo>
                  <a:close/>
                </a:path>
                <a:path w="638389" h="369332" stroke="0" extrusionOk="0">
                  <a:moveTo>
                    <a:pt x="0" y="0"/>
                  </a:moveTo>
                  <a:cubicBezTo>
                    <a:pt x="64539" y="-4898"/>
                    <a:pt x="222639" y="30009"/>
                    <a:pt x="319195" y="0"/>
                  </a:cubicBezTo>
                  <a:cubicBezTo>
                    <a:pt x="415751" y="-30009"/>
                    <a:pt x="484668" y="37769"/>
                    <a:pt x="638389" y="0"/>
                  </a:cubicBezTo>
                  <a:cubicBezTo>
                    <a:pt x="640371" y="85629"/>
                    <a:pt x="615403" y="273614"/>
                    <a:pt x="638389" y="369332"/>
                  </a:cubicBezTo>
                  <a:cubicBezTo>
                    <a:pt x="506781" y="383013"/>
                    <a:pt x="399951" y="355344"/>
                    <a:pt x="325578" y="369332"/>
                  </a:cubicBezTo>
                  <a:cubicBezTo>
                    <a:pt x="251205" y="383320"/>
                    <a:pt x="86334" y="340675"/>
                    <a:pt x="0" y="369332"/>
                  </a:cubicBezTo>
                  <a:cubicBezTo>
                    <a:pt x="-16834" y="211804"/>
                    <a:pt x="21042" y="108996"/>
                    <a:pt x="0" y="0"/>
                  </a:cubicBezTo>
                  <a:close/>
                </a:path>
              </a:pathLst>
            </a:custGeom>
            <a:grpFill/>
            <a:ln>
              <a:solidFill>
                <a:schemeClr val="tx1"/>
              </a:solidFill>
              <a:extLst>
                <a:ext uri="{C807C97D-BFC1-408E-A445-0C87EB9F89A2}">
                  <ask:lineSketchStyleProps xmlns="" xmlns:ask="http://schemas.microsoft.com/office/drawing/2018/sketchyshapes" sd="437627360">
                    <a:prstGeom prst="rect">
                      <a:avLst/>
                    </a:prstGeom>
                    <ask:type>
                      <ask:lineSketchScribble/>
                    </ask:type>
                  </ask:lineSketchStyleProps>
                </a:ext>
              </a:extLst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s-CL" b="1" dirty="0">
                  <a:solidFill>
                    <a:schemeClr val="bg1">
                      <a:lumMod val="9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4581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6136933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141413" y="630496"/>
            <a:ext cx="7429500" cy="1150937"/>
          </a:xfrm>
        </p:spPr>
        <p:txBody>
          <a:bodyPr>
            <a:noAutofit/>
          </a:bodyPr>
          <a:lstStyle/>
          <a:p>
            <a:pPr eaLnBrk="1" hangingPunct="1">
              <a:defRPr/>
            </a:pPr>
            <a:r>
              <a:rPr lang="es-CL" sz="3200" b="1" dirty="0">
                <a:solidFill>
                  <a:srgbClr val="262626"/>
                </a:solidFill>
                <a:latin typeface="Calibri Light" charset="0"/>
                <a:ea typeface="MS PGothic" charset="0"/>
              </a:rPr>
              <a:t>ATENCIÓN SECUNDARIA</a:t>
            </a:r>
          </a:p>
        </p:txBody>
      </p:sp>
      <p:sp>
        <p:nvSpPr>
          <p:cNvPr id="22531" name="Rectangle 54"/>
          <p:cNvSpPr>
            <a:spLocks noChangeArrowheads="1"/>
          </p:cNvSpPr>
          <p:nvPr/>
        </p:nvSpPr>
        <p:spPr bwMode="auto">
          <a:xfrm>
            <a:off x="2930525" y="2062163"/>
            <a:ext cx="184150" cy="369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eaLnBrk="1" hangingPunct="1">
              <a:defRPr/>
            </a:pPr>
            <a:endParaRPr lang="es-CL"/>
          </a:p>
        </p:txBody>
      </p:sp>
      <p:pic>
        <p:nvPicPr>
          <p:cNvPr id="27651" name="Imagen 1" descr="Descripción: SSIquique-1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29863" y="111125"/>
            <a:ext cx="833437" cy="808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11" name="Diagrama 10"/>
          <p:cNvGraphicFramePr/>
          <p:nvPr>
            <p:extLst>
              <p:ext uri="{D42A27DB-BD31-4B8C-83A1-F6EECF244321}">
                <p14:modId xmlns:p14="http://schemas.microsoft.com/office/powerpoint/2010/main" val="2286185485"/>
              </p:ext>
            </p:extLst>
          </p:nvPr>
        </p:nvGraphicFramePr>
        <p:xfrm>
          <a:off x="1778467" y="2032001"/>
          <a:ext cx="9384834" cy="410035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41005081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3200" b="1" dirty="0"/>
              <a:t>INDICADORES DE PRODUCCIÓN</a:t>
            </a:r>
          </a:p>
        </p:txBody>
      </p:sp>
      <p:graphicFrame>
        <p:nvGraphicFramePr>
          <p:cNvPr id="3" name="Tabla 2">
            <a:extLst>
              <a:ext uri="{FF2B5EF4-FFF2-40B4-BE49-F238E27FC236}">
                <a16:creationId xmlns:a16="http://schemas.microsoft.com/office/drawing/2014/main" id="{E6EF603B-8C18-4FE7-866A-947AEE03711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73668236"/>
              </p:ext>
            </p:extLst>
          </p:nvPr>
        </p:nvGraphicFramePr>
        <p:xfrm>
          <a:off x="1682542" y="1912537"/>
          <a:ext cx="8018584" cy="4142431"/>
        </p:xfrm>
        <a:graphic>
          <a:graphicData uri="http://schemas.openxmlformats.org/drawingml/2006/table">
            <a:tbl>
              <a:tblPr firstRow="1" firstCol="1" bandRow="1"/>
              <a:tblGrid>
                <a:gridCol w="2658856">
                  <a:extLst>
                    <a:ext uri="{9D8B030D-6E8A-4147-A177-3AD203B41FA5}">
                      <a16:colId xmlns:a16="http://schemas.microsoft.com/office/drawing/2014/main" val="1559013621"/>
                    </a:ext>
                  </a:extLst>
                </a:gridCol>
                <a:gridCol w="2679864">
                  <a:extLst>
                    <a:ext uri="{9D8B030D-6E8A-4147-A177-3AD203B41FA5}">
                      <a16:colId xmlns:a16="http://schemas.microsoft.com/office/drawing/2014/main" val="3044989542"/>
                    </a:ext>
                  </a:extLst>
                </a:gridCol>
                <a:gridCol w="2679864">
                  <a:extLst>
                    <a:ext uri="{9D8B030D-6E8A-4147-A177-3AD203B41FA5}">
                      <a16:colId xmlns:a16="http://schemas.microsoft.com/office/drawing/2014/main" val="1351582853"/>
                    </a:ext>
                  </a:extLst>
                </a:gridCol>
              </a:tblGrid>
              <a:tr h="80487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s-CL" sz="1800" b="1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L" sz="1800" b="1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INDICADORES HETG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s-CL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s-CL" sz="1800" b="1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L" sz="1800" b="1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Enero – Mayo 2019</a:t>
                      </a:r>
                      <a:endParaRPr lang="es-CL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s-CL" sz="1800" b="1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L" sz="1800" b="1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Enero – Mayo 2020</a:t>
                      </a:r>
                      <a:endParaRPr lang="es-CL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38074662"/>
                  </a:ext>
                </a:extLst>
              </a:tr>
              <a:tr h="47340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L" sz="11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s-CL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L" sz="16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Índice Ocupacional</a:t>
                      </a:r>
                      <a:endParaRPr lang="es-CL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2F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L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L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84,77</a:t>
                      </a:r>
                      <a:endParaRPr lang="es-CL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2F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L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L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67,96</a:t>
                      </a:r>
                      <a:endParaRPr lang="es-CL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2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21044296"/>
                  </a:ext>
                </a:extLst>
              </a:tr>
              <a:tr h="47340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L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L" sz="16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Días Cama Ocupados</a:t>
                      </a:r>
                      <a:endParaRPr lang="es-CL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L" sz="16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L" sz="16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54.976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L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L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45.939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91038402"/>
                  </a:ext>
                </a:extLst>
              </a:tr>
              <a:tr h="47340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L" sz="11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s-CL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L" sz="16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N° Egresos Hospitalarios</a:t>
                      </a:r>
                      <a:endParaRPr lang="es-CL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2F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L" sz="16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L" sz="16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7.857</a:t>
                      </a:r>
                      <a:endParaRPr lang="es-CL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2F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L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L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6.941</a:t>
                      </a:r>
                      <a:endParaRPr lang="es-CL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2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88250083"/>
                  </a:ext>
                </a:extLst>
              </a:tr>
              <a:tr h="47340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L" sz="11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s-CL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L" sz="16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N° de Consultas</a:t>
                      </a:r>
                      <a:endParaRPr lang="es-CL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L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107.118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L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38.795 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66197571"/>
                  </a:ext>
                </a:extLst>
              </a:tr>
              <a:tr h="47340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L" sz="11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s-CL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L" sz="16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Promedio días de Estada</a:t>
                      </a:r>
                      <a:endParaRPr lang="es-CL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2F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L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L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7,32</a:t>
                      </a:r>
                      <a:endParaRPr lang="es-CL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2F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L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L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6,52</a:t>
                      </a:r>
                      <a:endParaRPr lang="es-CL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2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66541951"/>
                  </a:ext>
                </a:extLst>
              </a:tr>
              <a:tr h="65654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L" sz="11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s-CL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L" sz="16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N° Intervenciones Quirúrgicas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L" sz="16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Electivas</a:t>
                      </a:r>
                      <a:endParaRPr lang="es-CL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L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L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7.562 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L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L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2.477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3449266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462123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141413" y="617538"/>
            <a:ext cx="7429500" cy="1150937"/>
          </a:xfrm>
        </p:spPr>
        <p:txBody>
          <a:bodyPr>
            <a:noAutofit/>
          </a:bodyPr>
          <a:lstStyle/>
          <a:p>
            <a:pPr eaLnBrk="1" hangingPunct="1">
              <a:defRPr/>
            </a:pPr>
            <a:r>
              <a:rPr lang="es-CL" sz="3200" b="1" dirty="0">
                <a:solidFill>
                  <a:srgbClr val="262626"/>
                </a:solidFill>
                <a:latin typeface="Calibri Light" charset="0"/>
                <a:ea typeface="MS PGothic" charset="0"/>
              </a:rPr>
              <a:t>ATENCIÓN TERCIARIA</a:t>
            </a:r>
          </a:p>
        </p:txBody>
      </p:sp>
      <p:sp>
        <p:nvSpPr>
          <p:cNvPr id="22531" name="Rectangle 54"/>
          <p:cNvSpPr>
            <a:spLocks noChangeArrowheads="1"/>
          </p:cNvSpPr>
          <p:nvPr/>
        </p:nvSpPr>
        <p:spPr bwMode="auto">
          <a:xfrm>
            <a:off x="2930525" y="2062163"/>
            <a:ext cx="184150" cy="369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eaLnBrk="1" hangingPunct="1">
              <a:defRPr/>
            </a:pPr>
            <a:endParaRPr lang="es-CL"/>
          </a:p>
        </p:txBody>
      </p:sp>
      <p:pic>
        <p:nvPicPr>
          <p:cNvPr id="27651" name="Imagen 1" descr="Descripción: SSIquique-1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29863" y="111125"/>
            <a:ext cx="833437" cy="808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11" name="Diagrama 10"/>
          <p:cNvGraphicFramePr/>
          <p:nvPr>
            <p:extLst>
              <p:ext uri="{D42A27DB-BD31-4B8C-83A1-F6EECF244321}">
                <p14:modId xmlns:p14="http://schemas.microsoft.com/office/powerpoint/2010/main" val="1358935310"/>
              </p:ext>
            </p:extLst>
          </p:nvPr>
        </p:nvGraphicFramePr>
        <p:xfrm>
          <a:off x="2215445" y="2032000"/>
          <a:ext cx="8114418" cy="42084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24182605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3200" b="1" dirty="0"/>
              <a:t>INDICADORES DE PRODUCCIÓN</a:t>
            </a:r>
          </a:p>
        </p:txBody>
      </p:sp>
      <p:graphicFrame>
        <p:nvGraphicFramePr>
          <p:cNvPr id="8" name="Tabla 7">
            <a:extLst>
              <a:ext uri="{FF2B5EF4-FFF2-40B4-BE49-F238E27FC236}">
                <a16:creationId xmlns:a16="http://schemas.microsoft.com/office/drawing/2014/main" id="{D54A23D3-0740-40A9-8E76-CA70D45273A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92959131"/>
              </p:ext>
            </p:extLst>
          </p:nvPr>
        </p:nvGraphicFramePr>
        <p:xfrm>
          <a:off x="1510620" y="1875631"/>
          <a:ext cx="8867096" cy="1653741"/>
        </p:xfrm>
        <a:graphic>
          <a:graphicData uri="http://schemas.openxmlformats.org/drawingml/2006/table">
            <a:tbl>
              <a:tblPr/>
              <a:tblGrid>
                <a:gridCol w="1108387">
                  <a:extLst>
                    <a:ext uri="{9D8B030D-6E8A-4147-A177-3AD203B41FA5}">
                      <a16:colId xmlns:a16="http://schemas.microsoft.com/office/drawing/2014/main" val="344241498"/>
                    </a:ext>
                  </a:extLst>
                </a:gridCol>
                <a:gridCol w="1108387">
                  <a:extLst>
                    <a:ext uri="{9D8B030D-6E8A-4147-A177-3AD203B41FA5}">
                      <a16:colId xmlns:a16="http://schemas.microsoft.com/office/drawing/2014/main" val="2509184238"/>
                    </a:ext>
                  </a:extLst>
                </a:gridCol>
                <a:gridCol w="1108387">
                  <a:extLst>
                    <a:ext uri="{9D8B030D-6E8A-4147-A177-3AD203B41FA5}">
                      <a16:colId xmlns:a16="http://schemas.microsoft.com/office/drawing/2014/main" val="2873615073"/>
                    </a:ext>
                  </a:extLst>
                </a:gridCol>
                <a:gridCol w="1108387">
                  <a:extLst>
                    <a:ext uri="{9D8B030D-6E8A-4147-A177-3AD203B41FA5}">
                      <a16:colId xmlns:a16="http://schemas.microsoft.com/office/drawing/2014/main" val="1185274570"/>
                    </a:ext>
                  </a:extLst>
                </a:gridCol>
                <a:gridCol w="1108387">
                  <a:extLst>
                    <a:ext uri="{9D8B030D-6E8A-4147-A177-3AD203B41FA5}">
                      <a16:colId xmlns:a16="http://schemas.microsoft.com/office/drawing/2014/main" val="4132221428"/>
                    </a:ext>
                  </a:extLst>
                </a:gridCol>
                <a:gridCol w="1108387">
                  <a:extLst>
                    <a:ext uri="{9D8B030D-6E8A-4147-A177-3AD203B41FA5}">
                      <a16:colId xmlns:a16="http://schemas.microsoft.com/office/drawing/2014/main" val="203495215"/>
                    </a:ext>
                  </a:extLst>
                </a:gridCol>
                <a:gridCol w="1108387">
                  <a:extLst>
                    <a:ext uri="{9D8B030D-6E8A-4147-A177-3AD203B41FA5}">
                      <a16:colId xmlns:a16="http://schemas.microsoft.com/office/drawing/2014/main" val="1601206517"/>
                    </a:ext>
                  </a:extLst>
                </a:gridCol>
                <a:gridCol w="1108387">
                  <a:extLst>
                    <a:ext uri="{9D8B030D-6E8A-4147-A177-3AD203B41FA5}">
                      <a16:colId xmlns:a16="http://schemas.microsoft.com/office/drawing/2014/main" val="3585164067"/>
                    </a:ext>
                  </a:extLst>
                </a:gridCol>
              </a:tblGrid>
              <a:tr h="415491">
                <a:tc>
                  <a:txBody>
                    <a:bodyPr/>
                    <a:lstStyle/>
                    <a:p>
                      <a:pPr algn="ctr" rtl="0" fontAlgn="b"/>
                      <a:r>
                        <a:rPr lang="es-CL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Tipo camas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B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L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01-abr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B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L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15-abr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B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L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01-may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B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L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15-may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B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L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01-jun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B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L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15-jun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B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L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01-jul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B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28272140"/>
                  </a:ext>
                </a:extLst>
              </a:tr>
              <a:tr h="618405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L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Camas Básicas - Medias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B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L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B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L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B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L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B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L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B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L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B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L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B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L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B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83153910"/>
                  </a:ext>
                </a:extLst>
              </a:tr>
              <a:tr h="415491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L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Camas Criticas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B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L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B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L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B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L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B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L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B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L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B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L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B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L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B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75013134"/>
                  </a:ext>
                </a:extLst>
              </a:tr>
            </a:tbl>
          </a:graphicData>
        </a:graphic>
      </p:graphicFrame>
      <p:graphicFrame>
        <p:nvGraphicFramePr>
          <p:cNvPr id="9" name="Tabla 8">
            <a:extLst>
              <a:ext uri="{FF2B5EF4-FFF2-40B4-BE49-F238E27FC236}">
                <a16:creationId xmlns:a16="http://schemas.microsoft.com/office/drawing/2014/main" id="{410B4776-D119-4B0B-9D76-247AD80BA6F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63440212"/>
              </p:ext>
            </p:extLst>
          </p:nvPr>
        </p:nvGraphicFramePr>
        <p:xfrm>
          <a:off x="1493240" y="3706132"/>
          <a:ext cx="8884476" cy="1415661"/>
        </p:xfrm>
        <a:graphic>
          <a:graphicData uri="http://schemas.openxmlformats.org/drawingml/2006/table">
            <a:tbl>
              <a:tblPr/>
              <a:tblGrid>
                <a:gridCol w="1125767">
                  <a:extLst>
                    <a:ext uri="{9D8B030D-6E8A-4147-A177-3AD203B41FA5}">
                      <a16:colId xmlns:a16="http://schemas.microsoft.com/office/drawing/2014/main" val="3875893389"/>
                    </a:ext>
                  </a:extLst>
                </a:gridCol>
                <a:gridCol w="1108387">
                  <a:extLst>
                    <a:ext uri="{9D8B030D-6E8A-4147-A177-3AD203B41FA5}">
                      <a16:colId xmlns:a16="http://schemas.microsoft.com/office/drawing/2014/main" val="327299793"/>
                    </a:ext>
                  </a:extLst>
                </a:gridCol>
                <a:gridCol w="1108387">
                  <a:extLst>
                    <a:ext uri="{9D8B030D-6E8A-4147-A177-3AD203B41FA5}">
                      <a16:colId xmlns:a16="http://schemas.microsoft.com/office/drawing/2014/main" val="4169562635"/>
                    </a:ext>
                  </a:extLst>
                </a:gridCol>
                <a:gridCol w="1108387">
                  <a:extLst>
                    <a:ext uri="{9D8B030D-6E8A-4147-A177-3AD203B41FA5}">
                      <a16:colId xmlns:a16="http://schemas.microsoft.com/office/drawing/2014/main" val="2001925493"/>
                    </a:ext>
                  </a:extLst>
                </a:gridCol>
                <a:gridCol w="1108387">
                  <a:extLst>
                    <a:ext uri="{9D8B030D-6E8A-4147-A177-3AD203B41FA5}">
                      <a16:colId xmlns:a16="http://schemas.microsoft.com/office/drawing/2014/main" val="2905506546"/>
                    </a:ext>
                  </a:extLst>
                </a:gridCol>
                <a:gridCol w="1108387">
                  <a:extLst>
                    <a:ext uri="{9D8B030D-6E8A-4147-A177-3AD203B41FA5}">
                      <a16:colId xmlns:a16="http://schemas.microsoft.com/office/drawing/2014/main" val="2620881193"/>
                    </a:ext>
                  </a:extLst>
                </a:gridCol>
                <a:gridCol w="1108387">
                  <a:extLst>
                    <a:ext uri="{9D8B030D-6E8A-4147-A177-3AD203B41FA5}">
                      <a16:colId xmlns:a16="http://schemas.microsoft.com/office/drawing/2014/main" val="1644982572"/>
                    </a:ext>
                  </a:extLst>
                </a:gridCol>
                <a:gridCol w="1108387">
                  <a:extLst>
                    <a:ext uri="{9D8B030D-6E8A-4147-A177-3AD203B41FA5}">
                      <a16:colId xmlns:a16="http://schemas.microsoft.com/office/drawing/2014/main" val="3381429717"/>
                    </a:ext>
                  </a:extLst>
                </a:gridCol>
              </a:tblGrid>
              <a:tr h="421251">
                <a:tc>
                  <a:txBody>
                    <a:bodyPr/>
                    <a:lstStyle/>
                    <a:p>
                      <a:pPr algn="ctr" rtl="0" fontAlgn="b"/>
                      <a:r>
                        <a:rPr lang="es-CL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Traslados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B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L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01-abr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B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L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15-abr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B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L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01-may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B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L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15-may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B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L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01-jun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B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L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15-jun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B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L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01-jul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B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60256876"/>
                  </a:ext>
                </a:extLst>
              </a:tr>
              <a:tr h="431426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L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Traslados intra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B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L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B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L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B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L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B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L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B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L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B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L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B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L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B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40449432"/>
                  </a:ext>
                </a:extLst>
              </a:tr>
              <a:tr h="431426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L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Traslados extra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B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L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B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L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B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L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B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L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B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L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B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L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B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L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B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2037762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462123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141413" y="617538"/>
            <a:ext cx="7429500" cy="1150937"/>
          </a:xfrm>
        </p:spPr>
        <p:txBody>
          <a:bodyPr>
            <a:noAutofit/>
          </a:bodyPr>
          <a:lstStyle/>
          <a:p>
            <a:pPr eaLnBrk="1" hangingPunct="1">
              <a:defRPr/>
            </a:pPr>
            <a:r>
              <a:rPr lang="es-CL" sz="3200" b="1" dirty="0">
                <a:solidFill>
                  <a:srgbClr val="262626"/>
                </a:solidFill>
                <a:latin typeface="Calibri Light" charset="0"/>
                <a:ea typeface="MS PGothic" charset="0"/>
              </a:rPr>
              <a:t>RED DE SALUD MENTAL</a:t>
            </a:r>
          </a:p>
        </p:txBody>
      </p:sp>
      <p:sp>
        <p:nvSpPr>
          <p:cNvPr id="22531" name="Rectangle 54"/>
          <p:cNvSpPr>
            <a:spLocks noChangeArrowheads="1"/>
          </p:cNvSpPr>
          <p:nvPr/>
        </p:nvSpPr>
        <p:spPr bwMode="auto">
          <a:xfrm>
            <a:off x="2930525" y="2062163"/>
            <a:ext cx="184150" cy="369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eaLnBrk="1" hangingPunct="1">
              <a:defRPr/>
            </a:pPr>
            <a:endParaRPr lang="es-CL"/>
          </a:p>
        </p:txBody>
      </p:sp>
      <p:pic>
        <p:nvPicPr>
          <p:cNvPr id="27651" name="Imagen 1" descr="Descripción: SSIquique-1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29863" y="111125"/>
            <a:ext cx="833437" cy="808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11" name="Diagrama 10"/>
          <p:cNvGraphicFramePr/>
          <p:nvPr>
            <p:extLst>
              <p:ext uri="{D42A27DB-BD31-4B8C-83A1-F6EECF244321}">
                <p14:modId xmlns:p14="http://schemas.microsoft.com/office/powerpoint/2010/main" val="2814096682"/>
              </p:ext>
            </p:extLst>
          </p:nvPr>
        </p:nvGraphicFramePr>
        <p:xfrm>
          <a:off x="1421694" y="2032000"/>
          <a:ext cx="9534327" cy="42084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165289795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3200" b="1" dirty="0"/>
              <a:t>INDICADORES DE PRODUCCIÓN</a:t>
            </a:r>
          </a:p>
        </p:txBody>
      </p:sp>
      <p:graphicFrame>
        <p:nvGraphicFramePr>
          <p:cNvPr id="4" name="Tabla 3">
            <a:extLst>
              <a:ext uri="{FF2B5EF4-FFF2-40B4-BE49-F238E27FC236}">
                <a16:creationId xmlns:a16="http://schemas.microsoft.com/office/drawing/2014/main" id="{EA4F81F1-2691-48F8-BB7D-F88AF73EB83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78505463"/>
              </p:ext>
            </p:extLst>
          </p:nvPr>
        </p:nvGraphicFramePr>
        <p:xfrm>
          <a:off x="2177143" y="2162629"/>
          <a:ext cx="7503886" cy="3367313"/>
        </p:xfrm>
        <a:graphic>
          <a:graphicData uri="http://schemas.openxmlformats.org/drawingml/2006/table">
            <a:tbl>
              <a:tblPr/>
              <a:tblGrid>
                <a:gridCol w="3634286">
                  <a:extLst>
                    <a:ext uri="{9D8B030D-6E8A-4147-A177-3AD203B41FA5}">
                      <a16:colId xmlns:a16="http://schemas.microsoft.com/office/drawing/2014/main" val="160365416"/>
                    </a:ext>
                  </a:extLst>
                </a:gridCol>
                <a:gridCol w="1908654">
                  <a:extLst>
                    <a:ext uri="{9D8B030D-6E8A-4147-A177-3AD203B41FA5}">
                      <a16:colId xmlns:a16="http://schemas.microsoft.com/office/drawing/2014/main" val="3941069904"/>
                    </a:ext>
                  </a:extLst>
                </a:gridCol>
                <a:gridCol w="1960946">
                  <a:extLst>
                    <a:ext uri="{9D8B030D-6E8A-4147-A177-3AD203B41FA5}">
                      <a16:colId xmlns:a16="http://schemas.microsoft.com/office/drawing/2014/main" val="3967998521"/>
                    </a:ext>
                  </a:extLst>
                </a:gridCol>
              </a:tblGrid>
              <a:tr h="397267"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INDICADOR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44285770"/>
                  </a:ext>
                </a:extLst>
              </a:tr>
              <a:tr h="624277"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CONTROLES DE ATENCIÓN ESPECIALIDADES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10439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9866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71436945"/>
                  </a:ext>
                </a:extLst>
              </a:tr>
              <a:tr h="926958"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CONTROLES DE ATENCIÓN ESPECIALIDAD INFANTO ADOLESCENTE (PSIQUIATRA)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1558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729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65854550"/>
                  </a:ext>
                </a:extLst>
              </a:tr>
              <a:tr h="397267"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CONTROLES DE ATENCIÓN ADULTO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1731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947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45798818"/>
                  </a:ext>
                </a:extLst>
              </a:tr>
              <a:tr h="397267"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CONSULTA ABREVIADA ADULTO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895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1330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56589807"/>
                  </a:ext>
                </a:extLst>
              </a:tr>
              <a:tr h="624277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L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CONSULTA ABREVIADA INFANTO ADOLESCENTE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756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606887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31672741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ción">
  <a:themeElements>
    <a:clrScheme name="SSI">
      <a:dk1>
        <a:sysClr val="windowText" lastClr="000000"/>
      </a:dk1>
      <a:lt1>
        <a:sysClr val="window" lastClr="FFFFFF"/>
      </a:lt1>
      <a:dk2>
        <a:srgbClr val="344068"/>
      </a:dk2>
      <a:lt2>
        <a:srgbClr val="D9E0E6"/>
      </a:lt2>
      <a:accent1>
        <a:srgbClr val="FF0000"/>
      </a:accent1>
      <a:accent2>
        <a:srgbClr val="0070C0"/>
      </a:accent2>
      <a:accent3>
        <a:srgbClr val="28C4CC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Retrospección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ción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9CC26709-368C-4D72-9060-94E5B3FF3CD6}"/>
    </a:ext>
  </a:extLst>
</a:theme>
</file>

<file path=ppt/theme/theme2.xml><?xml version="1.0" encoding="utf-8"?>
<a:theme xmlns:a="http://schemas.openxmlformats.org/drawingml/2006/main" name="7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tint val="100000"/>
              <a:shade val="100000"/>
              <a:satMod val="130000"/>
            </a:schemeClr>
          </a:gs>
          <a:gs pos="100000">
            <a:schemeClr val="phClr">
              <a:tint val="50000"/>
              <a:shade val="100000"/>
              <a:satMod val="350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tint val="100000"/>
              <a:shade val="100000"/>
              <a:satMod val="130000"/>
            </a:schemeClr>
          </a:gs>
          <a:gs pos="100000">
            <a:schemeClr val="phClr">
              <a:tint val="50000"/>
              <a:shade val="100000"/>
              <a:satMod val="350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.xml><?xml version="1.0" encoding="utf-8"?>
<a:themeOverride xmlns:a="http://schemas.openxmlformats.org/drawingml/2006/main">
  <a:clrScheme name="Office">
    <a:dk1>
      <a:srgbClr val="000000"/>
    </a:dk1>
    <a:lt1>
      <a:srgbClr val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Arial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Arial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tint val="100000"/>
              <a:shade val="100000"/>
              <a:satMod val="130000"/>
            </a:schemeClr>
          </a:gs>
          <a:gs pos="100000">
            <a:schemeClr val="phClr">
              <a:tint val="50000"/>
              <a:shade val="100000"/>
              <a:satMod val="350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7071</TotalTime>
  <Words>1416</Words>
  <Application>Microsoft Office PowerPoint</Application>
  <PresentationFormat>Panorámica</PresentationFormat>
  <Paragraphs>286</Paragraphs>
  <Slides>15</Slides>
  <Notes>8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2</vt:i4>
      </vt:variant>
      <vt:variant>
        <vt:lpstr>Títulos de diapositiva</vt:lpstr>
      </vt:variant>
      <vt:variant>
        <vt:i4>15</vt:i4>
      </vt:variant>
    </vt:vector>
  </HeadingPairs>
  <TitlesOfParts>
    <vt:vector size="22" baseType="lpstr">
      <vt:lpstr>Arial</vt:lpstr>
      <vt:lpstr>Bahnschrift Light Condensed</vt:lpstr>
      <vt:lpstr>Calibri</vt:lpstr>
      <vt:lpstr>Calibri Light</vt:lpstr>
      <vt:lpstr>Verdana</vt:lpstr>
      <vt:lpstr>Retrospección</vt:lpstr>
      <vt:lpstr>7_Office Theme</vt:lpstr>
      <vt:lpstr> RESPUESTA Y ORGANIZACIÓN DE LA RED ASISTENCIAL  PANDEMIA COVID19</vt:lpstr>
      <vt:lpstr>ATENCIÓN PRIMARIA</vt:lpstr>
      <vt:lpstr>Presentación de PowerPoint</vt:lpstr>
      <vt:lpstr>ATENCIÓN SECUNDARIA</vt:lpstr>
      <vt:lpstr>INDICADORES DE PRODUCCIÓN</vt:lpstr>
      <vt:lpstr>ATENCIÓN TERCIARIA</vt:lpstr>
      <vt:lpstr>INDICADORES DE PRODUCCIÓN</vt:lpstr>
      <vt:lpstr>RED DE SALUD MENTAL</vt:lpstr>
      <vt:lpstr>INDICADORES DE PRODUCCIÓN</vt:lpstr>
      <vt:lpstr>RED DE URGENCIA</vt:lpstr>
      <vt:lpstr>INDICADORES DE PRODUCCIÓN</vt:lpstr>
      <vt:lpstr>INDICADORES DE PRODUCCIÓN</vt:lpstr>
      <vt:lpstr>GESTIÓN TERRITORIAL</vt:lpstr>
      <vt:lpstr>INDICADORES DE PRODUCCIÓN: GESTIÓN FARMACEÚTICA</vt:lpstr>
      <vt:lpstr>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INFORME VISITA HOSPITAL CURICÓ Y PLAN DE TRABAJO PROPUESTO</dc:title>
  <dc:creator>andres dinamarca</dc:creator>
  <cp:lastModifiedBy>Carlos Calvo</cp:lastModifiedBy>
  <cp:revision>222</cp:revision>
  <cp:lastPrinted>2020-04-27T14:49:16Z</cp:lastPrinted>
  <dcterms:created xsi:type="dcterms:W3CDTF">2019-06-04T14:14:14Z</dcterms:created>
  <dcterms:modified xsi:type="dcterms:W3CDTF">2020-07-14T13:41:11Z</dcterms:modified>
</cp:coreProperties>
</file>