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7010400" cy="111252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2" d="100"/>
          <a:sy n="82" d="100"/>
        </p:scale>
        <p:origin x="-72"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18604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244292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7064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145335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157697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49381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50312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318382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416577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381722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58748B-30CD-416B-84B0-1953F583986F}" type="datetimeFigureOut">
              <a:rPr lang="es-CL" smtClean="0"/>
              <a:t>15-12-2020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9033E73-29AC-470B-B1FB-A7411A8A862D}" type="slidenum">
              <a:rPr lang="es-CL" smtClean="0"/>
              <a:t>‹Nº›</a:t>
            </a:fld>
            <a:endParaRPr lang="es-CL" dirty="0"/>
          </a:p>
        </p:txBody>
      </p:sp>
    </p:spTree>
    <p:extLst>
      <p:ext uri="{BB962C8B-B14F-4D97-AF65-F5344CB8AC3E}">
        <p14:creationId xmlns:p14="http://schemas.microsoft.com/office/powerpoint/2010/main" val="36239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8748B-30CD-416B-84B0-1953F583986F}" type="datetimeFigureOut">
              <a:rPr lang="es-CL" smtClean="0"/>
              <a:t>15-12-2020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33E73-29AC-470B-B1FB-A7411A8A862D}" type="slidenum">
              <a:rPr lang="es-CL" smtClean="0"/>
              <a:t>‹Nº›</a:t>
            </a:fld>
            <a:endParaRPr lang="es-CL" dirty="0"/>
          </a:p>
        </p:txBody>
      </p:sp>
    </p:spTree>
    <p:extLst>
      <p:ext uri="{BB962C8B-B14F-4D97-AF65-F5344CB8AC3E}">
        <p14:creationId xmlns:p14="http://schemas.microsoft.com/office/powerpoint/2010/main" val="13275838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smtClean="0"/>
              <a:t>PLAN DE PARTICIPACIÓN SOCIAL 2020</a:t>
            </a:r>
            <a:endParaRPr lang="es-CL" dirty="0"/>
          </a:p>
        </p:txBody>
      </p:sp>
      <p:sp>
        <p:nvSpPr>
          <p:cNvPr id="5" name="4 Subtítulo"/>
          <p:cNvSpPr>
            <a:spLocks noGrp="1"/>
          </p:cNvSpPr>
          <p:nvPr>
            <p:ph type="subTitle" idx="1"/>
          </p:nvPr>
        </p:nvSpPr>
        <p:spPr/>
        <p:txBody>
          <a:bodyPr>
            <a:normAutofit/>
          </a:bodyPr>
          <a:lstStyle/>
          <a:p>
            <a:pPr marL="285750" indent="-285750" algn="l">
              <a:buFont typeface="Arial" pitchFamily="34" charset="0"/>
              <a:buChar char="•"/>
            </a:pPr>
            <a:r>
              <a:rPr lang="es-CL" sz="1400" dirty="0" smtClean="0"/>
              <a:t>DIAGNOSTICO TERRITORIAL</a:t>
            </a:r>
          </a:p>
          <a:p>
            <a:pPr marL="285750" indent="-285750" algn="l">
              <a:buFont typeface="Arial" pitchFamily="34" charset="0"/>
              <a:buChar char="•"/>
            </a:pPr>
            <a:r>
              <a:rPr lang="es-CL" sz="1400" dirty="0" smtClean="0"/>
              <a:t>PLAN ANUAL</a:t>
            </a:r>
          </a:p>
          <a:p>
            <a:pPr marL="285750" indent="-285750" algn="l">
              <a:buFont typeface="Arial" pitchFamily="34" charset="0"/>
              <a:buChar char="•"/>
            </a:pPr>
            <a:r>
              <a:rPr lang="es-CL" sz="1400" dirty="0" smtClean="0"/>
              <a:t>CRONOGRAMA</a:t>
            </a:r>
            <a:endParaRPr lang="es-CL" sz="1400" dirty="0"/>
          </a:p>
        </p:txBody>
      </p:sp>
    </p:spTree>
    <p:extLst>
      <p:ext uri="{BB962C8B-B14F-4D97-AF65-F5344CB8AC3E}">
        <p14:creationId xmlns:p14="http://schemas.microsoft.com/office/powerpoint/2010/main" val="332482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CL" sz="3200" b="1" dirty="0" smtClean="0"/>
              <a:t>DIAGNOSTICO</a:t>
            </a:r>
            <a:endParaRPr lang="es-CL" sz="3200" b="1" dirty="0"/>
          </a:p>
        </p:txBody>
      </p:sp>
      <p:sp>
        <p:nvSpPr>
          <p:cNvPr id="3" name="2 Marcador de contenido"/>
          <p:cNvSpPr>
            <a:spLocks noGrp="1"/>
          </p:cNvSpPr>
          <p:nvPr>
            <p:ph idx="1"/>
          </p:nvPr>
        </p:nvSpPr>
        <p:spPr>
          <a:xfrm>
            <a:off x="457200" y="1268760"/>
            <a:ext cx="8229600" cy="5112569"/>
          </a:xfrm>
        </p:spPr>
        <p:txBody>
          <a:bodyPr>
            <a:normAutofit/>
          </a:bodyPr>
          <a:lstStyle/>
          <a:p>
            <a:pPr marL="0" indent="0" algn="just">
              <a:buNone/>
            </a:pPr>
            <a:r>
              <a:rPr lang="es-CL" sz="1800" dirty="0" smtClean="0"/>
              <a:t>	De acuerdo al CENSO 2017 y el INE la región de Tarapacá tiene una población de 329.719 personas, ocupando el 11° lugar a nivel nacional, en relación a viviendas se cuenta con un total de 114.201 viviendas ocupando el lugar N°12  a nivel nacional. Debemos tener presente que la región en cuanto a población representa 1,9% de la población nacional.</a:t>
            </a:r>
          </a:p>
          <a:p>
            <a:pPr marL="0" indent="0" algn="just">
              <a:buNone/>
            </a:pPr>
            <a:r>
              <a:rPr lang="es-CL" sz="1800" dirty="0" smtClean="0"/>
              <a:t>	A nivel Regional, Iquique es la comuna más poblada representando el 59.9% y Alto hospicio contiene un 32.8%, ambas comunas conforman la Provincia de Iquique y representan el 92.7% de la población regional.</a:t>
            </a:r>
          </a:p>
          <a:p>
            <a:pPr marL="0" indent="0" algn="just">
              <a:buNone/>
            </a:pPr>
            <a:r>
              <a:rPr lang="es-CL" sz="1800" dirty="0" smtClean="0"/>
              <a:t>Las comunas de la Provincia del Tamarugal  representan el 7,3% de la población regional y la densidad de la región es de 7,83 habitantes por kilometro cuadrado. </a:t>
            </a:r>
            <a:endParaRPr lang="es-CL"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4293096"/>
            <a:ext cx="3024336" cy="20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640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3050"/>
            <a:ext cx="3008313" cy="563662"/>
          </a:xfrm>
        </p:spPr>
        <p:txBody>
          <a:bodyPr>
            <a:noAutofit/>
          </a:bodyPr>
          <a:lstStyle/>
          <a:p>
            <a:pPr algn="ctr"/>
            <a:r>
              <a:rPr lang="es-CL" sz="2400" dirty="0" smtClean="0"/>
              <a:t>METODOLOGIA</a:t>
            </a:r>
            <a:r>
              <a:rPr lang="es-CL" sz="2800" dirty="0" smtClean="0"/>
              <a:t> </a:t>
            </a:r>
            <a:endParaRPr lang="es-CL" sz="2800" dirty="0"/>
          </a:p>
        </p:txBody>
      </p:sp>
      <p:sp>
        <p:nvSpPr>
          <p:cNvPr id="10" name="9 Marcador de contenido"/>
          <p:cNvSpPr>
            <a:spLocks noGrp="1"/>
          </p:cNvSpPr>
          <p:nvPr>
            <p:ph idx="1"/>
          </p:nvPr>
        </p:nvSpPr>
        <p:spPr>
          <a:xfrm>
            <a:off x="4283968" y="273050"/>
            <a:ext cx="4402832" cy="5853113"/>
          </a:xfrm>
        </p:spPr>
        <p:txBody>
          <a:bodyPr/>
          <a:lstStyle/>
          <a:p>
            <a:endParaRPr lang="es-CL" dirty="0"/>
          </a:p>
        </p:txBody>
      </p:sp>
      <p:sp>
        <p:nvSpPr>
          <p:cNvPr id="11" name="10 Marcador de texto"/>
          <p:cNvSpPr>
            <a:spLocks noGrp="1"/>
          </p:cNvSpPr>
          <p:nvPr>
            <p:ph type="body" sz="half" idx="2"/>
          </p:nvPr>
        </p:nvSpPr>
        <p:spPr>
          <a:xfrm>
            <a:off x="179512" y="908720"/>
            <a:ext cx="3898776" cy="5688632"/>
          </a:xfrm>
        </p:spPr>
        <p:txBody>
          <a:bodyPr>
            <a:normAutofit lnSpcReduction="10000"/>
          </a:bodyPr>
          <a:lstStyle/>
          <a:p>
            <a:pPr algn="just"/>
            <a:r>
              <a:rPr lang="es-CL" dirty="0" smtClean="0"/>
              <a:t>El enfoque metodológico participativo requiere de la más amplia participación de la comunidad  para  realizar los procesos .  El diagnostico considera información bibliográfica de fuentes estatales hasta el año 2019.  Reúne información epidemiológica del DEIS y de la SEREMIA  de la Salud de Tarapacá así como también informes del Ministerio de Desarrollo Social del año 2019 sobre pobreza multidimensional, y del Instituto Nacional de Estadísticas.  </a:t>
            </a:r>
          </a:p>
          <a:p>
            <a:pPr algn="just"/>
            <a:endParaRPr lang="es-CL" dirty="0"/>
          </a:p>
          <a:p>
            <a:pPr algn="just"/>
            <a:r>
              <a:rPr lang="es-CL" b="1" dirty="0" smtClean="0"/>
              <a:t>  </a:t>
            </a:r>
            <a:r>
              <a:rPr lang="es-CL" sz="2400" b="1" dirty="0" smtClean="0"/>
              <a:t>INSTRUMENTOS APLICADOS</a:t>
            </a:r>
          </a:p>
          <a:p>
            <a:pPr algn="just"/>
            <a:r>
              <a:rPr lang="es-CL" sz="2400" dirty="0" smtClean="0"/>
              <a:t> </a:t>
            </a:r>
          </a:p>
          <a:p>
            <a:pPr marL="285750" indent="-285750" algn="just">
              <a:buFont typeface="Arial" pitchFamily="34" charset="0"/>
              <a:buChar char="•"/>
            </a:pPr>
            <a:r>
              <a:rPr lang="es-CL" dirty="0" smtClean="0"/>
              <a:t>Se aplicó encuesta: a través de dirigentes y referentes de los Consejos de la Salud de la región.</a:t>
            </a:r>
          </a:p>
          <a:p>
            <a:pPr marL="285750" indent="-285750" algn="just">
              <a:buFont typeface="Arial" pitchFamily="34" charset="0"/>
              <a:buChar char="•"/>
            </a:pPr>
            <a:r>
              <a:rPr lang="es-CL" dirty="0" smtClean="0"/>
              <a:t>Se evaluó el proceso administrativo sobre participación comunitaria.</a:t>
            </a:r>
          </a:p>
          <a:p>
            <a:pPr marL="285750" indent="-285750" algn="just">
              <a:buFont typeface="Arial" pitchFamily="34" charset="0"/>
              <a:buChar char="•"/>
            </a:pPr>
            <a:r>
              <a:rPr lang="es-CL" dirty="0" smtClean="0"/>
              <a:t>Se obtienen datos epidemiológicos de la salud  de la Región.</a:t>
            </a:r>
          </a:p>
          <a:p>
            <a:pPr marL="285750" indent="-285750" algn="just">
              <a:buFont typeface="Arial" pitchFamily="34" charset="0"/>
              <a:buChar char="•"/>
            </a:pPr>
            <a:r>
              <a:rPr lang="es-CL" dirty="0" smtClean="0"/>
              <a:t>Se obtiene Informe de desarrollo social 2019 Capítulo V análisis de los programas sociales.</a:t>
            </a:r>
          </a:p>
          <a:p>
            <a:pPr marL="285750" indent="-285750" algn="just">
              <a:buFont typeface="Arial" pitchFamily="34" charset="0"/>
              <a:buChar char="•"/>
            </a:pPr>
            <a:r>
              <a:rPr lang="es-CL" dirty="0" smtClean="0"/>
              <a:t>Información regional del Instituto Nacional  </a:t>
            </a:r>
            <a:r>
              <a:rPr lang="es-CL" dirty="0" smtClean="0"/>
              <a:t>de </a:t>
            </a:r>
            <a:r>
              <a:rPr lang="es-CL" dirty="0" smtClean="0"/>
              <a:t>Estadísticas INE e  informe de </a:t>
            </a:r>
            <a:r>
              <a:rPr lang="es-CL" dirty="0" err="1" smtClean="0"/>
              <a:t>Indice</a:t>
            </a:r>
            <a:r>
              <a:rPr lang="es-CL" dirty="0" smtClean="0"/>
              <a:t> de Desarrollo Regional  IDERE 2019.</a:t>
            </a:r>
          </a:p>
          <a:p>
            <a:pPr marL="285750" indent="-285750">
              <a:buFont typeface="Arial" pitchFamily="34" charset="0"/>
              <a:buChar char="•"/>
            </a:pPr>
            <a:endParaRPr lang="es-CL" dirty="0" smtClean="0"/>
          </a:p>
          <a:p>
            <a:pPr marL="285750" indent="-285750">
              <a:buFont typeface="Arial" pitchFamily="34" charset="0"/>
              <a:buChar char="•"/>
            </a:pP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40768"/>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33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545" y="273050"/>
            <a:ext cx="3358009" cy="1162050"/>
          </a:xfrm>
        </p:spPr>
        <p:txBody>
          <a:bodyPr>
            <a:normAutofit/>
          </a:bodyPr>
          <a:lstStyle/>
          <a:p>
            <a:pPr algn="ctr"/>
            <a:r>
              <a:rPr lang="es-CL" sz="2800" dirty="0" smtClean="0"/>
              <a:t>PLAN ANUAL DE PARTICIPACIÓN </a:t>
            </a:r>
            <a:endParaRPr lang="es-CL" sz="2800" dirty="0"/>
          </a:p>
        </p:txBody>
      </p:sp>
      <p:sp>
        <p:nvSpPr>
          <p:cNvPr id="3" name="2 Marcador de contenido"/>
          <p:cNvSpPr>
            <a:spLocks noGrp="1"/>
          </p:cNvSpPr>
          <p:nvPr>
            <p:ph idx="1"/>
          </p:nvPr>
        </p:nvSpPr>
        <p:spPr/>
        <p:txBody>
          <a:bodyPr/>
          <a:lstStyle/>
          <a:p>
            <a:endParaRPr lang="es-CL" dirty="0"/>
          </a:p>
        </p:txBody>
      </p:sp>
      <p:sp>
        <p:nvSpPr>
          <p:cNvPr id="4" name="3 Marcador de texto"/>
          <p:cNvSpPr>
            <a:spLocks noGrp="1"/>
          </p:cNvSpPr>
          <p:nvPr>
            <p:ph type="body" sz="half" idx="2"/>
          </p:nvPr>
        </p:nvSpPr>
        <p:spPr>
          <a:xfrm>
            <a:off x="457200" y="1435100"/>
            <a:ext cx="3008313" cy="5090244"/>
          </a:xfrm>
        </p:spPr>
        <p:txBody>
          <a:bodyPr>
            <a:normAutofit/>
          </a:bodyPr>
          <a:lstStyle/>
          <a:p>
            <a:pPr algn="just"/>
            <a:r>
              <a:rPr lang="es-CL" b="1" u="sng" dirty="0" smtClean="0"/>
              <a:t>Objetivo General:</a:t>
            </a:r>
          </a:p>
          <a:p>
            <a:pPr algn="just"/>
            <a:endParaRPr lang="es-CL" b="1" u="sng" dirty="0" smtClean="0"/>
          </a:p>
          <a:p>
            <a:pPr algn="just"/>
            <a:r>
              <a:rPr lang="es-CL" dirty="0" smtClean="0"/>
              <a:t>Permitir que la participación social de la Región de Tarapacá  en salud tenga injerencia en el ciclo de políticas públicas regionales, a fin de generar insumos útiles para diseño, implementación y/o evaluación permitiendo favorecer espacios para esta relación contributiva.</a:t>
            </a:r>
          </a:p>
          <a:p>
            <a:pPr algn="just"/>
            <a:endParaRPr lang="es-CL" dirty="0" smtClean="0"/>
          </a:p>
          <a:p>
            <a:pPr algn="just"/>
            <a:r>
              <a:rPr lang="es-CL" u="sng" dirty="0" smtClean="0"/>
              <a:t>Objetivos Específicos</a:t>
            </a:r>
            <a:r>
              <a:rPr lang="es-CL" dirty="0" smtClean="0"/>
              <a:t>: </a:t>
            </a:r>
          </a:p>
          <a:p>
            <a:pPr algn="just"/>
            <a:r>
              <a:rPr lang="es-CL" dirty="0" smtClean="0"/>
              <a:t>Favorecer el trabajo participativo en salud de los consejos para generar una nueva información respecto a condiciones de vida en los territorios, o requerimientos de medidas necesarias para mejorar la salud de las personas, que contribuya no solo a las instituciones de salud, sino a la administración del estado.</a:t>
            </a:r>
            <a:endParaRPr lang="es-C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692696"/>
            <a:ext cx="442849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8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3" y="273050"/>
            <a:ext cx="5184576" cy="779686"/>
          </a:xfrm>
        </p:spPr>
        <p:txBody>
          <a:bodyPr>
            <a:normAutofit/>
          </a:bodyPr>
          <a:lstStyle/>
          <a:p>
            <a:r>
              <a:rPr lang="es-CL" sz="2800" dirty="0" smtClean="0"/>
              <a:t>   ACTIVIDADES PROGRAMADAS</a:t>
            </a:r>
            <a:endParaRPr lang="es-CL" sz="1600" dirty="0"/>
          </a:p>
        </p:txBody>
      </p:sp>
      <p:sp>
        <p:nvSpPr>
          <p:cNvPr id="3" name="2 Marcador de contenido"/>
          <p:cNvSpPr>
            <a:spLocks noGrp="1"/>
          </p:cNvSpPr>
          <p:nvPr>
            <p:ph idx="1"/>
          </p:nvPr>
        </p:nvSpPr>
        <p:spPr>
          <a:xfrm>
            <a:off x="6012160" y="273050"/>
            <a:ext cx="2674640" cy="5853113"/>
          </a:xfrm>
        </p:spPr>
        <p:txBody>
          <a:bodyPr/>
          <a:lstStyle/>
          <a:p>
            <a:endParaRPr lang="es-CL" dirty="0"/>
          </a:p>
        </p:txBody>
      </p:sp>
      <p:sp>
        <p:nvSpPr>
          <p:cNvPr id="4" name="3 Marcador de texto"/>
          <p:cNvSpPr>
            <a:spLocks noGrp="1"/>
          </p:cNvSpPr>
          <p:nvPr>
            <p:ph type="body" sz="half" idx="2"/>
          </p:nvPr>
        </p:nvSpPr>
        <p:spPr>
          <a:xfrm>
            <a:off x="457200" y="1435100"/>
            <a:ext cx="4978896" cy="4691063"/>
          </a:xfrm>
        </p:spPr>
        <p:txBody>
          <a:bodyPr>
            <a:normAutofit fontScale="85000" lnSpcReduction="10000"/>
          </a:bodyPr>
          <a:lstStyle/>
          <a:p>
            <a:pPr marL="285750" indent="-285750" algn="just">
              <a:lnSpc>
                <a:spcPct val="150000"/>
              </a:lnSpc>
              <a:buFont typeface="Arial" pitchFamily="34" charset="0"/>
              <a:buChar char="•"/>
            </a:pPr>
            <a:r>
              <a:rPr lang="es-CL" dirty="0" smtClean="0"/>
              <a:t>Capacitación en metodologías basadas en la colaboración, corresponsabilidad y generación de sinergia.</a:t>
            </a:r>
          </a:p>
          <a:p>
            <a:pPr marL="285750" indent="-285750" algn="just">
              <a:lnSpc>
                <a:spcPct val="150000"/>
              </a:lnSpc>
              <a:buFont typeface="Arial" pitchFamily="34" charset="0"/>
              <a:buChar char="•"/>
            </a:pPr>
            <a:r>
              <a:rPr lang="es-CL" dirty="0" smtClean="0"/>
              <a:t>Conversatorio virtual sobre el rol de las organizaciones sociales en salud.</a:t>
            </a:r>
          </a:p>
          <a:p>
            <a:pPr marL="285750" indent="-285750" algn="just">
              <a:lnSpc>
                <a:spcPct val="150000"/>
              </a:lnSpc>
              <a:buFont typeface="Arial" pitchFamily="34" charset="0"/>
              <a:buChar char="•"/>
            </a:pPr>
            <a:r>
              <a:rPr lang="es-CL" dirty="0" smtClean="0"/>
              <a:t>Campaña para incentivar la inscripción al sistema de salud en los territorios de cada Consejo de desarrollo Local.</a:t>
            </a:r>
          </a:p>
          <a:p>
            <a:pPr marL="285750" indent="-285750" algn="just">
              <a:lnSpc>
                <a:spcPct val="150000"/>
              </a:lnSpc>
              <a:buFont typeface="Arial" pitchFamily="34" charset="0"/>
              <a:buChar char="•"/>
            </a:pPr>
            <a:r>
              <a:rPr lang="es-CL" dirty="0" smtClean="0"/>
              <a:t>Generar insumos es decir, material publicitario como afiches dípticos trípticos entre otros,   para la elaboración e implementación de planes y programas  durante el año.</a:t>
            </a:r>
          </a:p>
          <a:p>
            <a:pPr marL="285750" indent="-285750" algn="just">
              <a:lnSpc>
                <a:spcPct val="150000"/>
              </a:lnSpc>
              <a:buFont typeface="Arial" pitchFamily="34" charset="0"/>
              <a:buChar char="•"/>
            </a:pPr>
            <a:r>
              <a:rPr lang="es-CL" dirty="0" smtClean="0"/>
              <a:t>Intersectorialidad  generar sinergias  con otras organizaciones.</a:t>
            </a:r>
          </a:p>
          <a:p>
            <a:pPr marL="285750" indent="-285750" algn="just">
              <a:lnSpc>
                <a:spcPct val="150000"/>
              </a:lnSpc>
              <a:buFont typeface="Arial" pitchFamily="34" charset="0"/>
              <a:buChar char="•"/>
            </a:pPr>
            <a:r>
              <a:rPr lang="es-CL" dirty="0" smtClean="0"/>
              <a:t>Conversatorio (virtual), dando énfasis al trabajo intersectorial desarrollado por  las organizaciones sociales en salud.</a:t>
            </a:r>
          </a:p>
          <a:p>
            <a:pPr marL="285750" indent="-285750" algn="just">
              <a:lnSpc>
                <a:spcPct val="150000"/>
              </a:lnSpc>
              <a:buFont typeface="Arial" pitchFamily="34" charset="0"/>
              <a:buChar char="•"/>
            </a:pPr>
            <a:r>
              <a:rPr lang="es-CL" dirty="0" smtClean="0"/>
              <a:t>Realizar conversatorios  entre con los Consejos de Salud respecto al acceso y manejo de la información relevante de salud.</a:t>
            </a:r>
          </a:p>
          <a:p>
            <a:pPr marL="285750" indent="-285750" algn="just">
              <a:lnSpc>
                <a:spcPct val="150000"/>
              </a:lnSpc>
              <a:buFont typeface="Arial" pitchFamily="34" charset="0"/>
              <a:buChar char="•"/>
            </a:pPr>
            <a:r>
              <a:rPr lang="es-CL" dirty="0" smtClean="0"/>
              <a:t>Actualizar conocimientos en metodologías  y mecanismos de participación.</a:t>
            </a:r>
          </a:p>
          <a:p>
            <a:pPr marL="285750" indent="-285750" algn="just">
              <a:lnSpc>
                <a:spcPct val="150000"/>
              </a:lnSpc>
              <a:buFont typeface="Arial" pitchFamily="34" charset="0"/>
              <a:buChar char="•"/>
            </a:pPr>
            <a:r>
              <a:rPr lang="es-CL" dirty="0" smtClean="0"/>
              <a:t>Reuniones COSOC.</a:t>
            </a:r>
          </a:p>
          <a:p>
            <a:pPr marL="285750" indent="-285750">
              <a:buFont typeface="Arial" pitchFamily="34" charset="0"/>
              <a:buChar char="•"/>
            </a:pPr>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44824"/>
            <a:ext cx="259228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008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363272" cy="635670"/>
          </a:xfrm>
        </p:spPr>
        <p:txBody>
          <a:bodyPr>
            <a:normAutofit/>
          </a:bodyPr>
          <a:lstStyle/>
          <a:p>
            <a:r>
              <a:rPr lang="es-CL" sz="2400" dirty="0" smtClean="0"/>
              <a:t>                       CRONOGRAMA</a:t>
            </a:r>
            <a:endParaRPr lang="es-CL" sz="2400" dirty="0"/>
          </a:p>
        </p:txBody>
      </p:sp>
      <p:sp>
        <p:nvSpPr>
          <p:cNvPr id="3" name="2 Marcador de contenido"/>
          <p:cNvSpPr>
            <a:spLocks noGrp="1"/>
          </p:cNvSpPr>
          <p:nvPr>
            <p:ph idx="1"/>
          </p:nvPr>
        </p:nvSpPr>
        <p:spPr>
          <a:xfrm>
            <a:off x="6156176" y="1916832"/>
            <a:ext cx="2538611" cy="2880320"/>
          </a:xfrm>
        </p:spPr>
        <p:txBody>
          <a:bodyPr/>
          <a:lstStyle/>
          <a:p>
            <a:endParaRPr lang="es-CL" dirty="0"/>
          </a:p>
        </p:txBody>
      </p:sp>
      <p:sp>
        <p:nvSpPr>
          <p:cNvPr id="4" name="3 Marcador de texto"/>
          <p:cNvSpPr>
            <a:spLocks noGrp="1"/>
          </p:cNvSpPr>
          <p:nvPr>
            <p:ph type="body" sz="half" idx="2"/>
          </p:nvPr>
        </p:nvSpPr>
        <p:spPr>
          <a:xfrm>
            <a:off x="467544" y="908720"/>
            <a:ext cx="5256584" cy="5688632"/>
          </a:xfrm>
        </p:spPr>
        <p:txBody>
          <a:bodyPr>
            <a:normAutofit fontScale="55000" lnSpcReduction="20000"/>
          </a:bodyPr>
          <a:lstStyle/>
          <a:p>
            <a:endParaRPr lang="es-CL" dirty="0" smtClean="0"/>
          </a:p>
          <a:p>
            <a:pPr algn="just">
              <a:lnSpc>
                <a:spcPct val="120000"/>
              </a:lnSpc>
            </a:pPr>
            <a:r>
              <a:rPr lang="es-CL" sz="2000" dirty="0" smtClean="0"/>
              <a:t>Las actividades  calendarizadas </a:t>
            </a:r>
            <a:r>
              <a:rPr lang="es-CL" sz="2000" dirty="0"/>
              <a:t> </a:t>
            </a:r>
            <a:r>
              <a:rPr lang="es-CL" sz="2000" dirty="0" smtClean="0"/>
              <a:t>para el año 2020  han  sufrido  una serie de modificaciones producto de los hechos que se han suscitado, dentro de los cuales puedo mencionar el estallido social, posteriormente la contingencia Sanitaria denominada PANDEMIA. Estos hechos han afectado el normal  desarrollo de las actividades.</a:t>
            </a:r>
          </a:p>
          <a:p>
            <a:pPr algn="just">
              <a:lnSpc>
                <a:spcPct val="120000"/>
              </a:lnSpc>
            </a:pPr>
            <a:r>
              <a:rPr lang="es-CL" sz="2000" dirty="0" smtClean="0"/>
              <a:t>La Región de Tarapacá aún se mantiene en Fase II o Transición motivo por el cual la autoridad central (MINSAL) a dispuesto estructurar el cierre del  COMGES N°17 uniendo el tercer y cuarto corte en el mes de Diciembre 2020.</a:t>
            </a:r>
          </a:p>
          <a:p>
            <a:pPr algn="just"/>
            <a:endParaRPr lang="es-CL" sz="1800" dirty="0" smtClean="0"/>
          </a:p>
          <a:p>
            <a:pPr algn="just"/>
            <a:r>
              <a:rPr lang="es-CL" sz="2600" dirty="0" smtClean="0"/>
              <a:t>BAJO ESTA DISPOSICIÓN SE HAN EJECUTADO  LAS  SIGUIENTES ACTIVIDADES</a:t>
            </a:r>
            <a:r>
              <a:rPr lang="es-CL" sz="1800" dirty="0" smtClean="0"/>
              <a:t>:</a:t>
            </a:r>
          </a:p>
          <a:p>
            <a:pPr algn="just"/>
            <a:endParaRPr lang="es-CL" sz="1800" dirty="0" smtClean="0"/>
          </a:p>
          <a:p>
            <a:pPr algn="just"/>
            <a:endParaRPr lang="es-CL" sz="1800" dirty="0" smtClean="0"/>
          </a:p>
          <a:p>
            <a:pPr marL="285750" indent="-285750" algn="just">
              <a:buFont typeface="Arial" pitchFamily="34" charset="0"/>
              <a:buChar char="•"/>
            </a:pPr>
            <a:r>
              <a:rPr lang="es-CL" sz="2200" dirty="0" smtClean="0"/>
              <a:t>Conversatorio (30/07/2020): «Plan Paso a Paso Nos Cuidamos»</a:t>
            </a:r>
          </a:p>
          <a:p>
            <a:pPr marL="285750" indent="-285750" algn="just">
              <a:buFont typeface="Arial" pitchFamily="34" charset="0"/>
              <a:buChar char="•"/>
            </a:pPr>
            <a:r>
              <a:rPr lang="es-CL" sz="2200" dirty="0" smtClean="0"/>
              <a:t>Plan de Trabajo Participación 2020  (Mayo – Junio  2020).</a:t>
            </a:r>
          </a:p>
          <a:p>
            <a:pPr marL="285750" indent="-285750" algn="just">
              <a:buFont typeface="Arial" pitchFamily="34" charset="0"/>
              <a:buChar char="•"/>
            </a:pPr>
            <a:r>
              <a:rPr lang="es-CL" sz="2200" dirty="0" smtClean="0"/>
              <a:t>CIRA (03/07/2020).</a:t>
            </a:r>
          </a:p>
          <a:p>
            <a:pPr marL="285750" indent="-285750" algn="just">
              <a:buFont typeface="Arial" pitchFamily="34" charset="0"/>
              <a:buChar char="•"/>
            </a:pPr>
            <a:r>
              <a:rPr lang="es-CL" sz="2200" dirty="0" smtClean="0"/>
              <a:t>REUNIÓN COSOC  </a:t>
            </a:r>
          </a:p>
          <a:p>
            <a:pPr algn="just"/>
            <a:endParaRPr lang="es-CL" sz="1800" dirty="0"/>
          </a:p>
          <a:p>
            <a:pPr algn="just"/>
            <a:r>
              <a:rPr lang="es-CL" sz="2500" dirty="0" smtClean="0"/>
              <a:t>PARA FINALIZR EL COMGES N°17,  EL DEPARTAMENTO  DE PARTICIPACIÓN SOCIAL EN CONJUNTO CON EL REFERENTE MINSAL ACORDARON REALIZAR LAS SIGUIENTES  </a:t>
            </a:r>
            <a:r>
              <a:rPr lang="es-CL" sz="2500" smtClean="0"/>
              <a:t>ACTIVIDADES </a:t>
            </a:r>
            <a:r>
              <a:rPr lang="es-CL" sz="2500" smtClean="0"/>
              <a:t>PARA </a:t>
            </a:r>
            <a:r>
              <a:rPr lang="es-CL" sz="2500" smtClean="0"/>
              <a:t>DAR </a:t>
            </a:r>
            <a:r>
              <a:rPr lang="es-CL" sz="2500" smtClean="0"/>
              <a:t>CUMPLIMIENTO </a:t>
            </a:r>
            <a:r>
              <a:rPr lang="es-CL" sz="2500" smtClean="0"/>
              <a:t>AL PROCESO </a:t>
            </a:r>
            <a:r>
              <a:rPr lang="es-CL" sz="2500" dirty="0" smtClean="0"/>
              <a:t>2020.</a:t>
            </a:r>
          </a:p>
          <a:p>
            <a:pPr algn="just"/>
            <a:endParaRPr lang="es-CL" sz="2200" dirty="0" smtClean="0"/>
          </a:p>
          <a:p>
            <a:pPr algn="just"/>
            <a:endParaRPr lang="es-CL" sz="2200" dirty="0" smtClean="0"/>
          </a:p>
          <a:p>
            <a:pPr marL="285750" indent="-285750" algn="just">
              <a:buFont typeface="Arial" pitchFamily="34" charset="0"/>
              <a:buChar char="•"/>
            </a:pPr>
            <a:r>
              <a:rPr lang="es-CL" sz="2200" dirty="0" smtClean="0"/>
              <a:t>Un CIRA</a:t>
            </a:r>
          </a:p>
          <a:p>
            <a:pPr marL="285750" indent="-285750" algn="just">
              <a:buFont typeface="Arial" pitchFamily="34" charset="0"/>
              <a:buChar char="•"/>
            </a:pPr>
            <a:r>
              <a:rPr lang="es-CL" sz="2200" dirty="0" smtClean="0"/>
              <a:t>Un COSOC</a:t>
            </a:r>
          </a:p>
          <a:p>
            <a:pPr marL="285750" indent="-285750" algn="just">
              <a:buFont typeface="Arial" pitchFamily="34" charset="0"/>
              <a:buChar char="•"/>
            </a:pPr>
            <a:r>
              <a:rPr lang="es-CL" sz="2200" dirty="0" smtClean="0"/>
              <a:t>Una Capacitación a dirigentes</a:t>
            </a:r>
          </a:p>
          <a:p>
            <a:pPr marL="285750" indent="-285750" algn="just">
              <a:buFont typeface="Arial" pitchFamily="34" charset="0"/>
              <a:buChar char="•"/>
            </a:pPr>
            <a:r>
              <a:rPr lang="es-CL" sz="2200" dirty="0" smtClean="0"/>
              <a:t>Consulta Ciudadana</a:t>
            </a:r>
          </a:p>
          <a:p>
            <a:pPr marL="285750" indent="-285750" algn="just">
              <a:buFont typeface="Arial" pitchFamily="34" charset="0"/>
              <a:buChar char="•"/>
            </a:pPr>
            <a:endParaRPr lang="es-CL" sz="2200" dirty="0" smtClean="0"/>
          </a:p>
          <a:p>
            <a:pPr marL="285750" indent="-285750" algn="just">
              <a:buFont typeface="Arial" pitchFamily="34" charset="0"/>
              <a:buChar char="•"/>
            </a:pPr>
            <a:endParaRPr lang="es-CL" dirty="0" smtClean="0"/>
          </a:p>
          <a:p>
            <a:pPr algn="just"/>
            <a:r>
              <a:rPr lang="es-CL" dirty="0" smtClean="0"/>
              <a:t>  </a:t>
            </a: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16832"/>
            <a:ext cx="253861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742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endParaRPr lang="es-CL" dirty="0"/>
          </a:p>
        </p:txBody>
      </p:sp>
      <p:sp>
        <p:nvSpPr>
          <p:cNvPr id="6" name="5 Marcador de posición de imagen"/>
          <p:cNvSpPr>
            <a:spLocks noGrp="1"/>
          </p:cNvSpPr>
          <p:nvPr>
            <p:ph type="pic" idx="1"/>
          </p:nvPr>
        </p:nvSpPr>
        <p:spPr>
          <a:xfrm>
            <a:off x="1802075" y="1103293"/>
            <a:ext cx="5486400" cy="4114800"/>
          </a:xfrm>
        </p:spPr>
      </p:sp>
      <p:pic>
        <p:nvPicPr>
          <p:cNvPr id="2" name="Imagen 1"/>
          <p:cNvPicPr>
            <a:picLocks noChangeAspect="1"/>
          </p:cNvPicPr>
          <p:nvPr/>
        </p:nvPicPr>
        <p:blipFill>
          <a:blip r:embed="rId2"/>
          <a:stretch>
            <a:fillRect/>
          </a:stretch>
        </p:blipFill>
        <p:spPr>
          <a:xfrm>
            <a:off x="3635896" y="5665829"/>
            <a:ext cx="1249788" cy="536494"/>
          </a:xfrm>
          <a:prstGeom prst="rect">
            <a:avLst/>
          </a:prstGeom>
        </p:spPr>
      </p:pic>
      <p:sp>
        <p:nvSpPr>
          <p:cNvPr id="7" name="6 Marcador de texto"/>
          <p:cNvSpPr>
            <a:spLocks noGrp="1"/>
          </p:cNvSpPr>
          <p:nvPr>
            <p:ph type="body" sz="half" idx="2"/>
          </p:nvPr>
        </p:nvSpPr>
        <p:spPr>
          <a:xfrm flipH="1">
            <a:off x="1746569" y="5665828"/>
            <a:ext cx="45719" cy="506371"/>
          </a:xfrm>
        </p:spPr>
        <p:txBody>
          <a:bodyPr/>
          <a:lstStyle/>
          <a:p>
            <a:endParaRPr lang="es-C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501" y="919178"/>
            <a:ext cx="5472608" cy="459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388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567</Words>
  <Application>Microsoft Office PowerPoint</Application>
  <PresentationFormat>Presentación en pantalla (4:3)</PresentationFormat>
  <Paragraphs>58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PLAN DE PARTICIPACIÓN SOCIAL 2020</vt:lpstr>
      <vt:lpstr>DIAGNOSTICO</vt:lpstr>
      <vt:lpstr>METODOLOGIA </vt:lpstr>
      <vt:lpstr>PLAN ANUAL DE PARTICIPACIÓN </vt:lpstr>
      <vt:lpstr>   ACTIVIDADES PROGRAMADAS</vt:lpstr>
      <vt:lpstr>                       CRONOGRAMA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PARTICIPACIÓN SOCIAL 2020</dc:title>
  <dc:creator>dssi2</dc:creator>
  <cp:lastModifiedBy>dssi2</cp:lastModifiedBy>
  <cp:revision>41</cp:revision>
  <cp:lastPrinted>2020-12-15T11:00:54Z</cp:lastPrinted>
  <dcterms:created xsi:type="dcterms:W3CDTF">2020-12-14T14:24:17Z</dcterms:created>
  <dcterms:modified xsi:type="dcterms:W3CDTF">2020-12-15T11:04:16Z</dcterms:modified>
</cp:coreProperties>
</file>