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56" r:id="rId1"/>
  </p:sldMasterIdLst>
  <p:notesMasterIdLst>
    <p:notesMasterId r:id="rId37"/>
  </p:notesMasterIdLst>
  <p:handoutMasterIdLst>
    <p:handoutMasterId r:id="rId38"/>
  </p:handoutMasterIdLst>
  <p:sldIdLst>
    <p:sldId id="266" r:id="rId2"/>
    <p:sldId id="573" r:id="rId3"/>
    <p:sldId id="577" r:id="rId4"/>
    <p:sldId id="574" r:id="rId5"/>
    <p:sldId id="567" r:id="rId6"/>
    <p:sldId id="565" r:id="rId7"/>
    <p:sldId id="580" r:id="rId8"/>
    <p:sldId id="581" r:id="rId9"/>
    <p:sldId id="582" r:id="rId10"/>
    <p:sldId id="583" r:id="rId11"/>
    <p:sldId id="584" r:id="rId12"/>
    <p:sldId id="585" r:id="rId13"/>
    <p:sldId id="586" r:id="rId14"/>
    <p:sldId id="587" r:id="rId15"/>
    <p:sldId id="588" r:id="rId16"/>
    <p:sldId id="589" r:id="rId17"/>
    <p:sldId id="590" r:id="rId18"/>
    <p:sldId id="591" r:id="rId19"/>
    <p:sldId id="592" r:id="rId20"/>
    <p:sldId id="595" r:id="rId21"/>
    <p:sldId id="598" r:id="rId22"/>
    <p:sldId id="599" r:id="rId23"/>
    <p:sldId id="603" r:id="rId24"/>
    <p:sldId id="601" r:id="rId25"/>
    <p:sldId id="604" r:id="rId26"/>
    <p:sldId id="605" r:id="rId27"/>
    <p:sldId id="608" r:id="rId28"/>
    <p:sldId id="566" r:id="rId29"/>
    <p:sldId id="578" r:id="rId30"/>
    <p:sldId id="609" r:id="rId31"/>
    <p:sldId id="610" r:id="rId32"/>
    <p:sldId id="612" r:id="rId33"/>
    <p:sldId id="613" r:id="rId34"/>
    <p:sldId id="611" r:id="rId35"/>
    <p:sldId id="524" r:id="rId36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24B8BF"/>
    <a:srgbClr val="229EBF"/>
    <a:srgbClr val="CC0304"/>
    <a:srgbClr val="71BC58"/>
    <a:srgbClr val="2DB2BF"/>
    <a:srgbClr val="B3172B"/>
    <a:srgbClr val="7E378E"/>
    <a:srgbClr val="15464B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97" autoAdjust="0"/>
    <p:restoredTop sz="92677" autoAdjust="0"/>
  </p:normalViewPr>
  <p:slideViewPr>
    <p:cSldViewPr snapToGrid="0" snapToObjects="1">
      <p:cViewPr varScale="1">
        <p:scale>
          <a:sx n="86" d="100"/>
          <a:sy n="86" d="100"/>
        </p:scale>
        <p:origin x="1074" y="8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32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2E6B0-4093-4525-BAA5-041F7C92A15F}" type="datetimeFigureOut">
              <a:rPr lang="es-CL" smtClean="0"/>
              <a:pPr/>
              <a:t>02-03-2020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0919E-02DA-4FCC-94DF-6C8F7CB013E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9123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2A46D7-3894-A54B-B4A1-B0E4C2D1EC7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B208DF-24DF-1C46-8C17-8757FEFE842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87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2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4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79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72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3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/>
          </a:p>
        </p:txBody>
      </p:sp>
      <p:sp>
        <p:nvSpPr>
          <p:cNvPr id="2560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FC1EB989-CA5B-47FA-BD6F-46AFAC3BEBCE}" type="slidenum">
              <a:rPr lang="en-US" altLang="es-CL" smtClean="0">
                <a:latin typeface="Calibri" panose="020F0502020204030204" pitchFamily="34" charset="0"/>
              </a:rPr>
              <a:pPr/>
              <a:t>7</a:t>
            </a:fld>
            <a:endParaRPr lang="en-US" altLang="es-C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07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Marcador de notas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L" smtClean="0"/>
          </a:p>
        </p:txBody>
      </p:sp>
      <p:sp>
        <p:nvSpPr>
          <p:cNvPr id="29700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defTabSz="465138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914E7450-E34A-4458-804A-F1D563B36B82}" type="slidenum">
              <a:rPr lang="en-US" altLang="es-CL" smtClean="0">
                <a:latin typeface="Calibri" panose="020F0502020204030204" pitchFamily="34" charset="0"/>
              </a:rPr>
              <a:pPr/>
              <a:t>10</a:t>
            </a:fld>
            <a:endParaRPr lang="en-US" altLang="es-C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88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13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24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1936866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/>
              <a:t>Estilo portada presentación 1, </a:t>
            </a:r>
            <a:r>
              <a:rPr lang="es-ES" dirty="0" err="1" smtClean="0"/>
              <a:t>Verdana</a:t>
            </a:r>
            <a:r>
              <a:rPr lang="es-ES" dirty="0" smtClean="0"/>
              <a:t> Negrita 28pt</a:t>
            </a:r>
            <a:endParaRPr lang="es-E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2717790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>
                <a:solidFill>
                  <a:schemeClr val="accent1"/>
                </a:solidFill>
              </a:rPr>
              <a:t>(Línea adicional) Subtema </a:t>
            </a:r>
            <a:r>
              <a:rPr lang="es-ES" dirty="0" err="1" smtClean="0">
                <a:solidFill>
                  <a:schemeClr val="accent1"/>
                </a:solidFill>
              </a:rPr>
              <a:t>Verdana</a:t>
            </a:r>
            <a:r>
              <a:rPr lang="es-ES" dirty="0" smtClean="0">
                <a:solidFill>
                  <a:schemeClr val="accent1"/>
                </a:solidFill>
              </a:rPr>
              <a:t> 18pt</a:t>
            </a:r>
          </a:p>
        </p:txBody>
      </p:sp>
      <p:pic>
        <p:nvPicPr>
          <p:cNvPr id="5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0"/>
            <a:ext cx="1666051" cy="150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183313" y="4895851"/>
            <a:ext cx="2133600" cy="145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CEA98-34A8-4479-9486-D2929BBB315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0301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7A56DD26-32A4-2A43-990A-6F7E5E73786E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186AF604-6CBA-6F4A-A6F6-26E48A4D0EE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3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P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0"/>
            <a:ext cx="2033269" cy="1524952"/>
          </a:xfrm>
          <a:prstGeom prst="rect">
            <a:avLst/>
          </a:prstGeom>
        </p:spPr>
      </p:pic>
      <p:sp>
        <p:nvSpPr>
          <p:cNvPr id="11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1936866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/>
              <a:t>Estilo portada presentación 1, </a:t>
            </a:r>
            <a:r>
              <a:rPr lang="es-ES" dirty="0" err="1" smtClean="0"/>
              <a:t>Verdana</a:t>
            </a:r>
            <a:r>
              <a:rPr lang="es-ES" dirty="0" smtClean="0"/>
              <a:t> Negrita 28pt</a:t>
            </a:r>
            <a:endParaRPr lang="es-E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2717790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>
                <a:solidFill>
                  <a:schemeClr val="accent1"/>
                </a:solidFill>
              </a:rPr>
              <a:t>(Línea adicional) Subtema </a:t>
            </a:r>
            <a:r>
              <a:rPr lang="es-ES" dirty="0" err="1" smtClean="0">
                <a:solidFill>
                  <a:schemeClr val="accent1"/>
                </a:solidFill>
              </a:rPr>
              <a:t>Verdana</a:t>
            </a:r>
            <a:r>
              <a:rPr lang="es-ES" dirty="0" smtClean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51338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ágenes prediseñadas 9"/>
          <p:cNvSpPr>
            <a:spLocks noGrp="1"/>
          </p:cNvSpPr>
          <p:nvPr>
            <p:ph type="clipArt" sz="quarter" idx="10" hasCustomPrompt="1"/>
          </p:nvPr>
        </p:nvSpPr>
        <p:spPr>
          <a:xfrm>
            <a:off x="0" y="0"/>
            <a:ext cx="2781300" cy="5143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r>
              <a:rPr lang="es-ES" dirty="0" smtClean="0"/>
              <a:t>Imagen referencial</a:t>
            </a:r>
            <a:endParaRPr lang="es-E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3742" y="118676"/>
            <a:ext cx="2687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Imagen Referencial</a:t>
            </a:r>
            <a:endParaRPr lang="es-E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1936866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/>
              <a:t>Estilo portada presentación 1, </a:t>
            </a:r>
            <a:r>
              <a:rPr lang="es-ES" dirty="0" err="1" smtClean="0"/>
              <a:t>Verdana</a:t>
            </a:r>
            <a:r>
              <a:rPr lang="es-ES" dirty="0" smtClean="0"/>
              <a:t> Negrita 28pt</a:t>
            </a:r>
            <a:endParaRPr lang="es-E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2717790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>
                <a:solidFill>
                  <a:schemeClr val="accent1"/>
                </a:solidFill>
              </a:rPr>
              <a:t>(Línea adicional) Subtema </a:t>
            </a:r>
            <a:r>
              <a:rPr lang="es-ES" dirty="0" err="1" smtClean="0">
                <a:solidFill>
                  <a:schemeClr val="accent1"/>
                </a:solidFill>
              </a:rPr>
              <a:t>Verdana</a:t>
            </a:r>
            <a:r>
              <a:rPr lang="es-ES" dirty="0" smtClean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7378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ágenes prediseñadas 9"/>
          <p:cNvSpPr>
            <a:spLocks noGrp="1"/>
          </p:cNvSpPr>
          <p:nvPr>
            <p:ph type="clipArt" sz="quarter" idx="10" hasCustomPrompt="1"/>
          </p:nvPr>
        </p:nvSpPr>
        <p:spPr>
          <a:xfrm>
            <a:off x="0" y="0"/>
            <a:ext cx="2781300" cy="51435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r>
              <a:rPr lang="es-ES" dirty="0" smtClean="0"/>
              <a:t>Imagen referencial</a:t>
            </a:r>
            <a:endParaRPr lang="es-E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3742" y="118676"/>
            <a:ext cx="2687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Imagen Referencial</a:t>
            </a:r>
            <a:endParaRPr lang="es-E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1936866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/>
              <a:t>Estilo portada presentación 1, </a:t>
            </a:r>
            <a:r>
              <a:rPr lang="es-ES" dirty="0" err="1" smtClean="0"/>
              <a:t>Verdana</a:t>
            </a:r>
            <a:r>
              <a:rPr lang="es-ES" dirty="0" smtClean="0"/>
              <a:t> Negrita 28pt</a:t>
            </a:r>
            <a:endParaRPr lang="es-ES"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2717790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>
                <a:solidFill>
                  <a:schemeClr val="accent1"/>
                </a:solidFill>
              </a:rPr>
              <a:t>(Línea adicional) Subtema </a:t>
            </a:r>
            <a:r>
              <a:rPr lang="es-ES" dirty="0" err="1" smtClean="0">
                <a:solidFill>
                  <a:schemeClr val="accent1"/>
                </a:solidFill>
              </a:rPr>
              <a:t>Verdana</a:t>
            </a:r>
            <a:r>
              <a:rPr lang="es-ES" dirty="0" smtClean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11301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1936866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/>
              <a:t>Estilo portada presentación 1, </a:t>
            </a:r>
            <a:r>
              <a:rPr lang="es-ES" dirty="0" err="1" smtClean="0"/>
              <a:t>Verdana</a:t>
            </a:r>
            <a:r>
              <a:rPr lang="es-ES" dirty="0" smtClean="0"/>
              <a:t> Negrita 28pt</a:t>
            </a:r>
            <a:endParaRPr lang="es-ES"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2717790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>
                <a:solidFill>
                  <a:schemeClr val="accent1"/>
                </a:solidFill>
              </a:rPr>
              <a:t>(Línea adicional) Subtema </a:t>
            </a:r>
            <a:r>
              <a:rPr lang="es-ES" dirty="0" err="1" smtClean="0">
                <a:solidFill>
                  <a:schemeClr val="accent1"/>
                </a:solidFill>
              </a:rPr>
              <a:t>Verdana</a:t>
            </a:r>
            <a:r>
              <a:rPr lang="es-ES" dirty="0" smtClean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5460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/>
          <p:cNvSpPr>
            <a:spLocks noGrp="1"/>
          </p:cNvSpPr>
          <p:nvPr>
            <p:ph idx="18" hasCustomPrompt="1"/>
          </p:nvPr>
        </p:nvSpPr>
        <p:spPr>
          <a:xfrm>
            <a:off x="3479801" y="2276475"/>
            <a:ext cx="5257799" cy="2427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 dirty="0" smtClean="0"/>
              <a:t>Contenido de la </a:t>
            </a:r>
            <a:r>
              <a:rPr lang="es-ES_tradnl" dirty="0" err="1" smtClean="0"/>
              <a:t>slide</a:t>
            </a:r>
            <a:r>
              <a:rPr lang="es-ES_tradnl" dirty="0" smtClean="0"/>
              <a:t> en dos columnas de texto. </a:t>
            </a:r>
            <a:r>
              <a:rPr lang="es-ES_tradnl" dirty="0" err="1" smtClean="0"/>
              <a:t>Verdana</a:t>
            </a:r>
            <a:r>
              <a:rPr lang="es-ES_tradnl" dirty="0" smtClean="0"/>
              <a:t> 15pt. </a:t>
            </a:r>
          </a:p>
          <a:p>
            <a:pPr lvl="0"/>
            <a:endParaRPr lang="es-ES_tradnl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 smtClean="0"/>
              <a:t>Texto texto texto texto texto texto texto texto texto texto texto texto texto texto texto.</a:t>
            </a:r>
          </a:p>
          <a:p>
            <a:pPr lvl="0"/>
            <a:r>
              <a:rPr lang="es-ES_tradnl" dirty="0" smtClean="0"/>
              <a:t> 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3479800" y="800101"/>
            <a:ext cx="5257800" cy="74295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 dirty="0" smtClean="0"/>
              <a:t>Titulo del capítulo/tema de la </a:t>
            </a:r>
            <a:r>
              <a:rPr lang="es-ES" dirty="0" err="1" smtClean="0"/>
              <a:t>diapo</a:t>
            </a:r>
            <a:r>
              <a:rPr lang="es-ES" dirty="0" smtClean="0"/>
              <a:t>. en máx. dos líneas. </a:t>
            </a:r>
            <a:r>
              <a:rPr lang="es-ES" dirty="0" err="1" smtClean="0"/>
              <a:t>Verdana</a:t>
            </a:r>
            <a:r>
              <a:rPr lang="es-ES" dirty="0" smtClean="0"/>
              <a:t> Negrita 20pt:</a:t>
            </a:r>
          </a:p>
          <a:p>
            <a:pPr lvl="0"/>
            <a:endParaRPr lang="es-ES" dirty="0" smtClean="0"/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 hasCustomPrompt="1"/>
          </p:nvPr>
        </p:nvSpPr>
        <p:spPr>
          <a:xfrm>
            <a:off x="3479800" y="1638300"/>
            <a:ext cx="5257800" cy="54292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 dirty="0" smtClean="0"/>
              <a:t>(Línea adicional) Subtema </a:t>
            </a:r>
            <a:r>
              <a:rPr lang="es-ES" dirty="0" err="1" smtClean="0"/>
              <a:t>Verdana</a:t>
            </a:r>
            <a:r>
              <a:rPr lang="es-ES" dirty="0" smtClean="0"/>
              <a:t> 18pt</a:t>
            </a:r>
          </a:p>
          <a:p>
            <a:pPr lvl="0"/>
            <a:endParaRPr lang="es-ES" dirty="0" smtClean="0"/>
          </a:p>
        </p:txBody>
      </p:sp>
      <p:sp>
        <p:nvSpPr>
          <p:cNvPr id="2" name="CuadroTexto 1"/>
          <p:cNvSpPr txBox="1"/>
          <p:nvPr userDrawn="1"/>
        </p:nvSpPr>
        <p:spPr>
          <a:xfrm>
            <a:off x="8413190" y="4856904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F0D743BD-13B2-8146-8C09-0F6A22AE68B5}" type="slidenum">
              <a:rPr lang="es-ES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/>
                <a:cs typeface="Candara"/>
              </a:rPr>
              <a:pPr algn="r"/>
              <a:t>‹Nº›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48843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1936866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/>
              <a:t>Estilo portada presentación 1, </a:t>
            </a:r>
            <a:r>
              <a:rPr lang="es-ES" dirty="0" err="1" smtClean="0"/>
              <a:t>Verdana</a:t>
            </a:r>
            <a:r>
              <a:rPr lang="es-ES" dirty="0" smtClean="0"/>
              <a:t> Negrita 28pt</a:t>
            </a:r>
            <a:endParaRPr lang="es-E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2717790"/>
            <a:ext cx="5956300" cy="77065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>
                <a:solidFill>
                  <a:schemeClr val="accent1"/>
                </a:solidFill>
              </a:rPr>
              <a:t>(Línea adicional) Subtema </a:t>
            </a:r>
            <a:r>
              <a:rPr lang="es-ES" dirty="0" err="1" smtClean="0">
                <a:solidFill>
                  <a:schemeClr val="accent1"/>
                </a:solidFill>
              </a:rPr>
              <a:t>Verdana</a:t>
            </a:r>
            <a:r>
              <a:rPr lang="es-ES" dirty="0" smtClean="0">
                <a:solidFill>
                  <a:schemeClr val="accent1"/>
                </a:solidFill>
              </a:rPr>
              <a:t> 18pt</a:t>
            </a: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0"/>
            <a:ext cx="201889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6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1" y="114300"/>
            <a:ext cx="8164513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401" y="1108472"/>
            <a:ext cx="8177213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183313" y="4895851"/>
            <a:ext cx="2133600" cy="145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863E9-7BD3-447F-82A7-46E7029CE03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3085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1" y="114300"/>
            <a:ext cx="8164513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183313" y="4895851"/>
            <a:ext cx="2133600" cy="145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98582-A926-4F5C-8AB1-C44400F5DD2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32062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Complemento-Logo-Gobierno-160x14px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011379"/>
            <a:ext cx="1676870" cy="14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9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7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https:/www.who.int/influenza/vaccines/virus/recommendations/2020_south/en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1"/>
          </p:nvPr>
        </p:nvSpPr>
        <p:spPr>
          <a:xfrm>
            <a:off x="676564" y="2106419"/>
            <a:ext cx="7878592" cy="1091732"/>
          </a:xfrm>
        </p:spPr>
        <p:txBody>
          <a:bodyPr anchor="ctr"/>
          <a:lstStyle/>
          <a:p>
            <a:pPr algn="ctr">
              <a:spcBef>
                <a:spcPts val="0"/>
              </a:spcBef>
            </a:pPr>
            <a:r>
              <a:rPr lang="es-CL" sz="2400" dirty="0">
                <a:solidFill>
                  <a:schemeClr val="accent1">
                    <a:lumMod val="75000"/>
                  </a:schemeClr>
                </a:solidFill>
                <a:latin typeface="Candara"/>
                <a:ea typeface="Tahoma" panose="020B0604030504040204" pitchFamily="34" charset="0"/>
                <a:cs typeface="Candara"/>
              </a:rPr>
              <a:t>INFLUENZA – INVIERNO 2020</a:t>
            </a:r>
          </a:p>
        </p:txBody>
      </p:sp>
    </p:spTree>
    <p:extLst>
      <p:ext uri="{BB962C8B-B14F-4D97-AF65-F5344CB8AC3E}">
        <p14:creationId xmlns:p14="http://schemas.microsoft.com/office/powerpoint/2010/main" val="300241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4 CuadroTexto"/>
          <p:cNvSpPr txBox="1">
            <a:spLocks noChangeArrowheads="1"/>
          </p:cNvSpPr>
          <p:nvPr/>
        </p:nvSpPr>
        <p:spPr bwMode="auto">
          <a:xfrm>
            <a:off x="1601391" y="120254"/>
            <a:ext cx="5644753" cy="5078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altLang="en-US" sz="1350" b="1" dirty="0">
                <a:solidFill>
                  <a:srgbClr val="005FA1"/>
                </a:solidFill>
                <a:latin typeface="+mj-lt"/>
              </a:rPr>
              <a:t>Monitoreo de Neumonías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altLang="en-US" sz="1350" b="1" dirty="0">
                <a:solidFill>
                  <a:srgbClr val="005FA1"/>
                </a:solidFill>
                <a:latin typeface="+mj-lt"/>
              </a:rPr>
              <a:t>Servicio de Urgencia Hospitalaria SE 1- 8</a:t>
            </a:r>
            <a:endParaRPr lang="es-CL" altLang="en-US" sz="1350" dirty="0">
              <a:solidFill>
                <a:srgbClr val="005FA1"/>
              </a:solidFill>
              <a:latin typeface="+mj-lt"/>
            </a:endParaRPr>
          </a:p>
        </p:txBody>
      </p:sp>
      <p:sp>
        <p:nvSpPr>
          <p:cNvPr id="28675" name="CuadroTexto 1"/>
          <p:cNvSpPr txBox="1">
            <a:spLocks noChangeArrowheads="1"/>
          </p:cNvSpPr>
          <p:nvPr/>
        </p:nvSpPr>
        <p:spPr bwMode="auto">
          <a:xfrm>
            <a:off x="5750719" y="3759994"/>
            <a:ext cx="2110979" cy="7848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CL" sz="900">
                <a:solidFill>
                  <a:schemeClr val="tx1"/>
                </a:solidFill>
                <a:latin typeface="Calibri" panose="020F0502020204030204" pitchFamily="34" charset="0"/>
              </a:rPr>
              <a:t>La mediana de las consultas de Urgencia Hospitalaria por neumonía, en la semana epidemiológica 08 se presenta sobre la curva de mediana </a:t>
            </a:r>
            <a:r>
              <a:rPr lang="es-ES" altLang="es-CL" sz="90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los últimos cinco años.</a:t>
            </a:r>
            <a:endParaRPr lang="es-ES" altLang="es-CL" sz="90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76" name="CuadroTexto 7"/>
          <p:cNvSpPr txBox="1">
            <a:spLocks noChangeArrowheads="1"/>
          </p:cNvSpPr>
          <p:nvPr/>
        </p:nvSpPr>
        <p:spPr bwMode="auto">
          <a:xfrm>
            <a:off x="4908947" y="703660"/>
            <a:ext cx="2971800" cy="17543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CL" altLang="es-CL" sz="900">
                <a:solidFill>
                  <a:schemeClr val="tx1"/>
                </a:solidFill>
                <a:latin typeface="Calibri" panose="020F0502020204030204" pitchFamily="34" charset="0"/>
              </a:rPr>
              <a:t>En la SE 08 las consultas por neumonía registraron 13 atenciones, presentando un incremento en la curva, superando las consultas del año 2019 que reportó 6 atenciones en la misma semana epidemiológica.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CL" altLang="es-CL" sz="900">
                <a:solidFill>
                  <a:schemeClr val="tx1"/>
                </a:solidFill>
                <a:latin typeface="Calibri" panose="020F0502020204030204" pitchFamily="34" charset="0"/>
              </a:rPr>
              <a:t>Los grupos etarios más afectados por Neumonía son: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CL" altLang="es-CL" sz="900">
                <a:solidFill>
                  <a:schemeClr val="tx1"/>
                </a:solidFill>
                <a:latin typeface="Calibri" panose="020F0502020204030204" pitchFamily="34" charset="0"/>
              </a:rPr>
              <a:t>De 15 a 64 años con 41% seguido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MX" altLang="es-CL" sz="900">
                <a:solidFill>
                  <a:schemeClr val="tx1"/>
                </a:solidFill>
                <a:latin typeface="Calibri" panose="020F0502020204030204" pitchFamily="34" charset="0"/>
              </a:rPr>
              <a:t>65 y más años con 35%</a:t>
            </a:r>
            <a:endParaRPr lang="es-CL" altLang="es-CL" sz="9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CL" altLang="es-CL" sz="900">
                <a:solidFill>
                  <a:schemeClr val="tx1"/>
                </a:solidFill>
                <a:latin typeface="Calibri" panose="020F0502020204030204" pitchFamily="34" charset="0"/>
              </a:rPr>
              <a:t>Y de 1 a 4 años con 13%.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CL" sz="900">
                <a:solidFill>
                  <a:schemeClr val="tx1"/>
                </a:solidFill>
                <a:latin typeface="Calibri" panose="020F0502020204030204" pitchFamily="34" charset="0"/>
              </a:rPr>
              <a:t>El acumulado de atenciones por neumonías en Urgencia Hospitalaria es de </a:t>
            </a:r>
            <a:r>
              <a:rPr lang="es-ES" altLang="es-CL" sz="900" b="1">
                <a:solidFill>
                  <a:schemeClr val="tx1"/>
                </a:solidFill>
                <a:latin typeface="Calibri" panose="020F0502020204030204" pitchFamily="34" charset="0"/>
              </a:rPr>
              <a:t>105 consultas</a:t>
            </a:r>
            <a:r>
              <a:rPr lang="es-ES" altLang="es-CL" sz="900">
                <a:solidFill>
                  <a:schemeClr val="tx1"/>
                </a:solidFill>
                <a:latin typeface="Calibri" panose="020F0502020204030204" pitchFamily="34" charset="0"/>
              </a:rPr>
              <a:t>, superior en 18 puntos porcentuales a la cifra del año 2019 que presentó </a:t>
            </a:r>
            <a:r>
              <a:rPr lang="es-ES" altLang="es-CL" sz="900" b="1">
                <a:solidFill>
                  <a:schemeClr val="tx1"/>
                </a:solidFill>
                <a:latin typeface="Calibri" panose="020F0502020204030204" pitchFamily="34" charset="0"/>
              </a:rPr>
              <a:t>89 </a:t>
            </a:r>
            <a:r>
              <a:rPr lang="es-ES" altLang="es-CL" sz="900">
                <a:solidFill>
                  <a:schemeClr val="tx1"/>
                </a:solidFill>
                <a:latin typeface="Calibri" panose="020F0502020204030204" pitchFamily="34" charset="0"/>
              </a:rPr>
              <a:t>consultas en igual período epidemiológico. </a:t>
            </a:r>
          </a:p>
        </p:txBody>
      </p:sp>
      <p:pic>
        <p:nvPicPr>
          <p:cNvPr id="28677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97" y="678657"/>
            <a:ext cx="3752850" cy="175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94" y="3022997"/>
            <a:ext cx="4629150" cy="187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64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Rectángulo"/>
          <p:cNvSpPr>
            <a:spLocks noChangeArrowheads="1"/>
          </p:cNvSpPr>
          <p:nvPr/>
        </p:nvSpPr>
        <p:spPr bwMode="auto">
          <a:xfrm>
            <a:off x="1143000" y="97632"/>
            <a:ext cx="669250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CL" altLang="en-US" sz="1350" b="1">
                <a:solidFill>
                  <a:srgbClr val="005FA1"/>
                </a:solidFill>
              </a:rPr>
              <a:t>Vigilancia intensificada del centinela de IRAG y virus respiratorios. Hospital Dr. Ernesto Torres G., año 2020 (SE 1-8)</a:t>
            </a:r>
          </a:p>
        </p:txBody>
      </p:sp>
      <p:sp>
        <p:nvSpPr>
          <p:cNvPr id="30723" name="4 CuadroTexto"/>
          <p:cNvSpPr txBox="1">
            <a:spLocks noChangeArrowheads="1"/>
          </p:cNvSpPr>
          <p:nvPr/>
        </p:nvSpPr>
        <p:spPr bwMode="auto">
          <a:xfrm>
            <a:off x="1425179" y="3330178"/>
            <a:ext cx="6316265" cy="78483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CL" altLang="en-US" sz="900">
                <a:solidFill>
                  <a:schemeClr val="tx1"/>
                </a:solidFill>
                <a:latin typeface="Calibri" panose="020F0502020204030204" pitchFamily="34" charset="0"/>
              </a:rPr>
              <a:t>Según la información proporcionada por el Centro Centinela IRAG, a la SE 08 se presenta un acumulado de </a:t>
            </a:r>
            <a:r>
              <a:rPr lang="es-CL" altLang="en-US" sz="900" b="1">
                <a:solidFill>
                  <a:schemeClr val="tx1"/>
                </a:solidFill>
                <a:latin typeface="Calibri" panose="020F0502020204030204" pitchFamily="34" charset="0"/>
              </a:rPr>
              <a:t>85 casos, </a:t>
            </a:r>
            <a:r>
              <a:rPr lang="es-CL" altLang="en-US" sz="900">
                <a:solidFill>
                  <a:schemeClr val="tx1"/>
                </a:solidFill>
                <a:latin typeface="Calibri" panose="020F0502020204030204" pitchFamily="34" charset="0"/>
              </a:rPr>
              <a:t>inferior en </a:t>
            </a:r>
            <a:r>
              <a:rPr lang="es-CL" altLang="en-US" sz="900" b="1">
                <a:solidFill>
                  <a:schemeClr val="tx1"/>
                </a:solidFill>
                <a:latin typeface="Calibri" panose="020F0502020204030204" pitchFamily="34" charset="0"/>
              </a:rPr>
              <a:t>11 puntos porcentuales a </a:t>
            </a:r>
            <a:r>
              <a:rPr lang="es-CL" altLang="en-US" sz="900">
                <a:solidFill>
                  <a:schemeClr val="tx1"/>
                </a:solidFill>
                <a:latin typeface="Calibri" panose="020F0502020204030204" pitchFamily="34" charset="0"/>
              </a:rPr>
              <a:t>la cifra del</a:t>
            </a:r>
            <a:r>
              <a:rPr lang="es-CL" altLang="en-US" sz="900" b="1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CL" altLang="en-US" sz="900">
                <a:solidFill>
                  <a:schemeClr val="tx1"/>
                </a:solidFill>
                <a:latin typeface="Calibri" panose="020F0502020204030204" pitchFamily="34" charset="0"/>
              </a:rPr>
              <a:t>año 2019 que presentó </a:t>
            </a:r>
            <a:r>
              <a:rPr lang="es-CL" altLang="en-US" sz="900" b="1">
                <a:solidFill>
                  <a:schemeClr val="tx1"/>
                </a:solidFill>
                <a:latin typeface="Calibri" panose="020F0502020204030204" pitchFamily="34" charset="0"/>
              </a:rPr>
              <a:t>95 </a:t>
            </a:r>
            <a:r>
              <a:rPr lang="es-CL" altLang="en-US" sz="900">
                <a:solidFill>
                  <a:schemeClr val="tx1"/>
                </a:solidFill>
                <a:latin typeface="Calibri" panose="020F0502020204030204" pitchFamily="34" charset="0"/>
              </a:rPr>
              <a:t>casos de IRAG en igual período.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s-CL" altLang="en-US" sz="9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CL" altLang="en-US" sz="900">
                <a:solidFill>
                  <a:schemeClr val="tx1"/>
                </a:solidFill>
                <a:latin typeface="Calibri" panose="020F0502020204030204" pitchFamily="34" charset="0"/>
              </a:rPr>
              <a:t>Del total de casos ingresados a la vigilancia IRAG, 78% tenía alguna patología crónica, de estos el 38% no estaban vacunados contra influenza. El 4% de los casos no usó  antiviral previo y durante el ingreso a la vigilancia.</a:t>
            </a:r>
          </a:p>
        </p:txBody>
      </p:sp>
      <p:sp>
        <p:nvSpPr>
          <p:cNvPr id="30724" name="5 CuadroTexto"/>
          <p:cNvSpPr txBox="1">
            <a:spLocks noChangeArrowheads="1"/>
          </p:cNvSpPr>
          <p:nvPr/>
        </p:nvSpPr>
        <p:spPr bwMode="auto">
          <a:xfrm>
            <a:off x="1425179" y="4245769"/>
            <a:ext cx="6316265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CL" altLang="en-US" sz="900">
                <a:solidFill>
                  <a:schemeClr val="tx1"/>
                </a:solidFill>
                <a:latin typeface="Calibri" panose="020F0502020204030204" pitchFamily="34" charset="0"/>
              </a:rPr>
              <a:t>De las 85 muestras respiratorias analizadas de los pacientes hospitalizados por IRAG, solo se a detectado una muestra positiva para VRS en SE 06.</a:t>
            </a:r>
          </a:p>
        </p:txBody>
      </p:sp>
      <p:pic>
        <p:nvPicPr>
          <p:cNvPr id="3072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179" y="748904"/>
            <a:ext cx="631626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1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" y="5006340"/>
            <a:ext cx="2057400" cy="1371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" y="0"/>
            <a:ext cx="2057400" cy="142875"/>
          </a:xfrm>
          <a:prstGeom prst="rect">
            <a:avLst/>
          </a:prstGeom>
        </p:spPr>
      </p:pic>
      <p:sp>
        <p:nvSpPr>
          <p:cNvPr id="2" name="Freeform 4"/>
          <p:cNvSpPr/>
          <p:nvPr/>
        </p:nvSpPr>
        <p:spPr>
          <a:xfrm>
            <a:off x="4452937" y="766762"/>
            <a:ext cx="3509963" cy="4205288"/>
          </a:xfrm>
          <a:custGeom>
            <a:avLst/>
            <a:gdLst>
              <a:gd name="connsiteX0" fmla="*/ 6858 w 4679950"/>
              <a:gd name="connsiteY0" fmla="*/ 5608726 h 5607050"/>
              <a:gd name="connsiteX1" fmla="*/ 4686808 w 4679950"/>
              <a:gd name="connsiteY1" fmla="*/ 5608726 h 5607050"/>
              <a:gd name="connsiteX2" fmla="*/ 4686808 w 4679950"/>
              <a:gd name="connsiteY2" fmla="*/ 14249 h 5607050"/>
              <a:gd name="connsiteX3" fmla="*/ 6858 w 4679950"/>
              <a:gd name="connsiteY3" fmla="*/ 14249 h 5607050"/>
              <a:gd name="connsiteX4" fmla="*/ 6858 w 4679950"/>
              <a:gd name="connsiteY4" fmla="*/ 5608726 h 56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9950" h="5607050">
                <a:moveTo>
                  <a:pt x="6858" y="5608726"/>
                </a:moveTo>
                <a:lnTo>
                  <a:pt x="4686808" y="5608726"/>
                </a:lnTo>
                <a:lnTo>
                  <a:pt x="4686808" y="14249"/>
                </a:lnTo>
                <a:lnTo>
                  <a:pt x="6858" y="14249"/>
                </a:lnTo>
                <a:lnTo>
                  <a:pt x="6858" y="5608726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reeform 5"/>
          <p:cNvSpPr/>
          <p:nvPr/>
        </p:nvSpPr>
        <p:spPr>
          <a:xfrm>
            <a:off x="1138237" y="128587"/>
            <a:ext cx="6862763" cy="528638"/>
          </a:xfrm>
          <a:custGeom>
            <a:avLst/>
            <a:gdLst>
              <a:gd name="connsiteX0" fmla="*/ 6350 w 9150350"/>
              <a:gd name="connsiteY0" fmla="*/ 709676 h 704850"/>
              <a:gd name="connsiteX1" fmla="*/ 9150350 w 9150350"/>
              <a:gd name="connsiteY1" fmla="*/ 709676 h 704850"/>
              <a:gd name="connsiteX2" fmla="*/ 9150350 w 9150350"/>
              <a:gd name="connsiteY2" fmla="*/ 17526 h 704850"/>
              <a:gd name="connsiteX3" fmla="*/ 6350 w 9150350"/>
              <a:gd name="connsiteY3" fmla="*/ 17526 h 704850"/>
              <a:gd name="connsiteX4" fmla="*/ 6350 w 9150350"/>
              <a:gd name="connsiteY4" fmla="*/ 709676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704850">
                <a:moveTo>
                  <a:pt x="6350" y="709676"/>
                </a:moveTo>
                <a:lnTo>
                  <a:pt x="9150350" y="709676"/>
                </a:lnTo>
                <a:lnTo>
                  <a:pt x="9150350" y="17526"/>
                </a:lnTo>
                <a:lnTo>
                  <a:pt x="6350" y="17526"/>
                </a:lnTo>
                <a:lnTo>
                  <a:pt x="6350" y="709676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565" y="1474471"/>
            <a:ext cx="3377565" cy="2537459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420396" y="270510"/>
            <a:ext cx="4852222" cy="4957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425132"/>
            <a:r>
              <a:rPr lang="en-US" altLang="zh-CN" sz="2100" b="1" spc="-4" dirty="0">
                <a:solidFill>
                  <a:srgbClr val="1E477B"/>
                </a:solidFill>
                <a:latin typeface="Candara"/>
                <a:ea typeface="Candara"/>
              </a:rPr>
              <a:t>Justif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icación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825"/>
              </a:lnSpc>
            </a:pPr>
            <a:endParaRPr lang="en-US" sz="1350" dirty="0"/>
          </a:p>
          <a:p>
            <a:pPr marL="214883" indent="-214883" hangingPunct="0">
              <a:lnSpc>
                <a:spcPct val="104999"/>
              </a:lnSpc>
            </a:pPr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64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Influenza</a:t>
            </a:r>
            <a:r>
              <a:rPr lang="en-US" altLang="zh-CN" sz="1500" b="1" spc="5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o</a:t>
            </a:r>
            <a:r>
              <a:rPr lang="en-US" altLang="zh-CN" sz="1500" b="1" spc="52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gripe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:</a:t>
            </a:r>
            <a:r>
              <a:rPr lang="en-US" altLang="zh-CN" sz="1500" spc="52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enfermedad</a:t>
            </a:r>
            <a:r>
              <a:rPr lang="en-US" altLang="zh-CN" sz="1500" spc="52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respiratoria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aguda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altamente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infecciosa,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causada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por</a:t>
            </a:r>
            <a:r>
              <a:rPr lang="en-US" altLang="zh-CN" sz="1500" spc="4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el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virus</a:t>
            </a:r>
            <a:r>
              <a:rPr lang="en-US" altLang="zh-CN" sz="1500" spc="4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influenza.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929"/>
              </a:lnSpc>
            </a:pPr>
            <a:endParaRPr lang="en-US" sz="1350" dirty="0"/>
          </a:p>
          <a:p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64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Considerada</a:t>
            </a:r>
            <a:r>
              <a:rPr lang="en-US" altLang="zh-CN" sz="1500" spc="4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un</a:t>
            </a:r>
            <a:r>
              <a:rPr lang="en-US" altLang="zh-CN" sz="1500" spc="4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problema</a:t>
            </a:r>
            <a:r>
              <a:rPr lang="en-US" altLang="zh-CN" sz="1500" spc="4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spc="52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salud</a:t>
            </a:r>
            <a:r>
              <a:rPr lang="en-US" altLang="zh-CN" sz="1500" spc="4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pública</a:t>
            </a:r>
          </a:p>
          <a:p>
            <a:pPr indent="214883"/>
            <a:r>
              <a:rPr lang="en-US" altLang="zh-CN" sz="1500" spc="-4" dirty="0">
                <a:solidFill>
                  <a:srgbClr val="1E477B"/>
                </a:solidFill>
                <a:latin typeface="Candara"/>
                <a:ea typeface="Candara"/>
              </a:rPr>
              <a:t>po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r:</a:t>
            </a:r>
          </a:p>
          <a:p>
            <a:pPr indent="342900"/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71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su</a:t>
            </a:r>
            <a:r>
              <a:rPr lang="en-US" altLang="zh-CN" sz="1500" spc="5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capacidad</a:t>
            </a:r>
            <a:r>
              <a:rPr lang="en-US" altLang="zh-CN" sz="1500" spc="6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spc="5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producir</a:t>
            </a:r>
            <a:r>
              <a:rPr lang="en-US" altLang="zh-CN" sz="1500" spc="5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epidemias,</a:t>
            </a:r>
          </a:p>
          <a:p>
            <a:pPr indent="342900"/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67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aumento</a:t>
            </a:r>
            <a:r>
              <a:rPr lang="en-US" altLang="zh-CN" sz="1500" spc="6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demanda</a:t>
            </a:r>
            <a:r>
              <a:rPr lang="en-US" altLang="zh-CN" sz="1500" spc="52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en</a:t>
            </a:r>
            <a:r>
              <a:rPr lang="en-US" altLang="zh-CN" sz="1500" spc="5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la</a:t>
            </a:r>
            <a:r>
              <a:rPr lang="en-US" altLang="zh-CN" sz="1500" spc="52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atención</a:t>
            </a:r>
          </a:p>
          <a:p>
            <a:pPr indent="557822"/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ambulatoria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y</a:t>
            </a:r>
            <a:r>
              <a:rPr lang="en-US" altLang="zh-CN" sz="1500" spc="1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hospitalaria</a:t>
            </a:r>
          </a:p>
          <a:p>
            <a:pPr marL="557822" indent="-214922" hangingPunct="0">
              <a:lnSpc>
                <a:spcPct val="102916"/>
              </a:lnSpc>
            </a:pPr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83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fallecimientos</a:t>
            </a:r>
            <a:r>
              <a:rPr lang="en-US" altLang="zh-CN" sz="1500" spc="67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especialmente</a:t>
            </a:r>
            <a:r>
              <a:rPr lang="en-US" altLang="zh-CN" sz="1500" spc="64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en</a:t>
            </a:r>
            <a:r>
              <a:rPr lang="en-US" altLang="zh-CN" sz="1500" spc="67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los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grupos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riesgo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(población</a:t>
            </a:r>
            <a:r>
              <a:rPr lang="en-US" altLang="zh-CN" sz="1500" spc="1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infantil,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adultos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mayores,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personas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con</a:t>
            </a:r>
            <a:r>
              <a:rPr lang="en-US" altLang="zh-CN" sz="1500" spc="-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patologías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crónicas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y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mujeres</a:t>
            </a:r>
            <a:r>
              <a:rPr lang="en-US" altLang="zh-CN" sz="1500" spc="4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embarazadas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spc="4" dirty="0">
                <a:solidFill>
                  <a:srgbClr val="1E477B"/>
                </a:solidFill>
                <a:latin typeface="Candara"/>
                <a:ea typeface="Candara"/>
              </a:rPr>
              <a:t>p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rincipalmente).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98"/>
              </a:lnSpc>
            </a:pPr>
            <a:endParaRPr lang="en-US" sz="1350" dirty="0"/>
          </a:p>
          <a:p>
            <a:pPr indent="2087822"/>
            <a:r>
              <a:rPr lang="en-US" altLang="zh-CN" sz="750" spc="-4" dirty="0">
                <a:solidFill>
                  <a:srgbClr val="000000"/>
                </a:solidFill>
                <a:latin typeface="Calibri"/>
                <a:ea typeface="Calibri"/>
              </a:rPr>
              <a:t>https://cdc.gov/enes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/flu/about/viruses/types.htm</a:t>
            </a:r>
          </a:p>
        </p:txBody>
      </p:sp>
    </p:spTree>
    <p:extLst>
      <p:ext uri="{BB962C8B-B14F-4D97-AF65-F5344CB8AC3E}">
        <p14:creationId xmlns:p14="http://schemas.microsoft.com/office/powerpoint/2010/main" val="3059389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" y="5006340"/>
            <a:ext cx="2057400" cy="1371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" y="0"/>
            <a:ext cx="2057400" cy="142875"/>
          </a:xfrm>
          <a:prstGeom prst="rect">
            <a:avLst/>
          </a:prstGeom>
        </p:spPr>
      </p:pic>
      <p:sp>
        <p:nvSpPr>
          <p:cNvPr id="2" name="Freeform 10"/>
          <p:cNvSpPr/>
          <p:nvPr/>
        </p:nvSpPr>
        <p:spPr>
          <a:xfrm>
            <a:off x="4452937" y="766762"/>
            <a:ext cx="3509963" cy="4205288"/>
          </a:xfrm>
          <a:custGeom>
            <a:avLst/>
            <a:gdLst>
              <a:gd name="connsiteX0" fmla="*/ 6858 w 4679950"/>
              <a:gd name="connsiteY0" fmla="*/ 5608726 h 5607050"/>
              <a:gd name="connsiteX1" fmla="*/ 4686808 w 4679950"/>
              <a:gd name="connsiteY1" fmla="*/ 5608726 h 5607050"/>
              <a:gd name="connsiteX2" fmla="*/ 4686808 w 4679950"/>
              <a:gd name="connsiteY2" fmla="*/ 14249 h 5607050"/>
              <a:gd name="connsiteX3" fmla="*/ 6858 w 4679950"/>
              <a:gd name="connsiteY3" fmla="*/ 14249 h 5607050"/>
              <a:gd name="connsiteX4" fmla="*/ 6858 w 4679950"/>
              <a:gd name="connsiteY4" fmla="*/ 5608726 h 56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9950" h="5607050">
                <a:moveTo>
                  <a:pt x="6858" y="5608726"/>
                </a:moveTo>
                <a:lnTo>
                  <a:pt x="4686808" y="5608726"/>
                </a:lnTo>
                <a:lnTo>
                  <a:pt x="4686808" y="14249"/>
                </a:lnTo>
                <a:lnTo>
                  <a:pt x="6858" y="14249"/>
                </a:lnTo>
                <a:lnTo>
                  <a:pt x="6858" y="5608726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 11"/>
          <p:cNvSpPr/>
          <p:nvPr/>
        </p:nvSpPr>
        <p:spPr>
          <a:xfrm>
            <a:off x="1138237" y="128587"/>
            <a:ext cx="6862763" cy="528638"/>
          </a:xfrm>
          <a:custGeom>
            <a:avLst/>
            <a:gdLst>
              <a:gd name="connsiteX0" fmla="*/ 6350 w 9150350"/>
              <a:gd name="connsiteY0" fmla="*/ 709676 h 704850"/>
              <a:gd name="connsiteX1" fmla="*/ 9150350 w 9150350"/>
              <a:gd name="connsiteY1" fmla="*/ 709676 h 704850"/>
              <a:gd name="connsiteX2" fmla="*/ 9150350 w 9150350"/>
              <a:gd name="connsiteY2" fmla="*/ 17526 h 704850"/>
              <a:gd name="connsiteX3" fmla="*/ 6350 w 9150350"/>
              <a:gd name="connsiteY3" fmla="*/ 17526 h 704850"/>
              <a:gd name="connsiteX4" fmla="*/ 6350 w 9150350"/>
              <a:gd name="connsiteY4" fmla="*/ 709676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704850">
                <a:moveTo>
                  <a:pt x="6350" y="709676"/>
                </a:moveTo>
                <a:lnTo>
                  <a:pt x="9150350" y="709676"/>
                </a:lnTo>
                <a:lnTo>
                  <a:pt x="9150350" y="17526"/>
                </a:lnTo>
                <a:lnTo>
                  <a:pt x="6350" y="17526"/>
                </a:lnTo>
                <a:lnTo>
                  <a:pt x="6350" y="709676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565" y="1348740"/>
            <a:ext cx="3417570" cy="2674620"/>
          </a:xfrm>
          <a:prstGeom prst="rect">
            <a:avLst/>
          </a:prstGeom>
        </p:spPr>
      </p:pic>
      <p:sp>
        <p:nvSpPr>
          <p:cNvPr id="3" name="TextBox 13"/>
          <p:cNvSpPr txBox="1"/>
          <p:nvPr/>
        </p:nvSpPr>
        <p:spPr>
          <a:xfrm>
            <a:off x="3243166" y="270510"/>
            <a:ext cx="326050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Clasificación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Virus</a:t>
            </a:r>
            <a:r>
              <a:rPr lang="en-US" altLang="zh-CN" sz="2100" b="1" spc="-1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influenza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18566" y="1279613"/>
            <a:ext cx="162077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500" spc="-8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75970" y="1302914"/>
            <a:ext cx="3782873" cy="39603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Virus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RNA,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familia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i="1" dirty="0">
                <a:solidFill>
                  <a:srgbClr val="1E477B"/>
                </a:solidFill>
                <a:latin typeface="Candara"/>
                <a:ea typeface="Candara"/>
              </a:rPr>
              <a:t>Ortomixoviridae.</a:t>
            </a:r>
            <a:r>
              <a:rPr lang="en-US" altLang="zh-CN" sz="1500" i="1" spc="19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Género</a:t>
            </a:r>
          </a:p>
          <a:p>
            <a:pPr>
              <a:lnSpc>
                <a:spcPct val="99166"/>
              </a:lnSpc>
            </a:pPr>
            <a:r>
              <a:rPr lang="en-US" altLang="zh-CN" sz="1500" i="1" dirty="0">
                <a:solidFill>
                  <a:srgbClr val="1E477B"/>
                </a:solidFill>
                <a:latin typeface="Candara"/>
                <a:ea typeface="Candara"/>
              </a:rPr>
              <a:t>influenzaviridae</a:t>
            </a:r>
            <a:r>
              <a:rPr lang="en-US" altLang="zh-CN" sz="1500" i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i="1" dirty="0">
                <a:solidFill>
                  <a:srgbClr val="1E477B"/>
                </a:solidFill>
                <a:latin typeface="Candara"/>
                <a:ea typeface="Candara"/>
              </a:rPr>
              <a:t>A,</a:t>
            </a:r>
            <a:r>
              <a:rPr lang="en-US" altLang="zh-CN" sz="1500" i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i="1" dirty="0">
                <a:solidFill>
                  <a:srgbClr val="1E477B"/>
                </a:solidFill>
                <a:latin typeface="Candara"/>
                <a:ea typeface="Candara"/>
              </a:rPr>
              <a:t>B,</a:t>
            </a:r>
            <a:r>
              <a:rPr lang="en-US" altLang="zh-CN" sz="1500" i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i="1" dirty="0">
                <a:solidFill>
                  <a:srgbClr val="1E477B"/>
                </a:solidFill>
                <a:latin typeface="Candara"/>
                <a:ea typeface="Candara"/>
              </a:rPr>
              <a:t>C</a:t>
            </a:r>
            <a:r>
              <a:rPr lang="en-US" altLang="zh-CN" sz="1500" i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i="1" dirty="0">
                <a:solidFill>
                  <a:srgbClr val="1E477B"/>
                </a:solidFill>
                <a:latin typeface="Candara"/>
                <a:ea typeface="Candara"/>
              </a:rPr>
              <a:t>y</a:t>
            </a:r>
            <a:r>
              <a:rPr lang="en-US" altLang="zh-CN" sz="1500" i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i="1" dirty="0">
                <a:solidFill>
                  <a:srgbClr val="1E477B"/>
                </a:solidFill>
                <a:latin typeface="Candara"/>
                <a:ea typeface="Candara"/>
              </a:rPr>
              <a:t>D</a:t>
            </a:r>
            <a:r>
              <a:rPr lang="en-US" altLang="zh-CN" sz="1500" i="1" spc="-1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i="1" dirty="0">
                <a:solidFill>
                  <a:srgbClr val="1E477B"/>
                </a:solidFill>
                <a:latin typeface="Candara"/>
                <a:ea typeface="Candara"/>
              </a:rPr>
              <a:t>.</a:t>
            </a:r>
          </a:p>
          <a:p>
            <a:pPr marL="342919" indent="-257194" hangingPunct="0"/>
            <a:r>
              <a:rPr lang="en-US" altLang="zh-CN" sz="1500" dirty="0">
                <a:solidFill>
                  <a:srgbClr val="BF0000"/>
                </a:solidFill>
                <a:latin typeface="Courier New"/>
                <a:ea typeface="Courier New"/>
              </a:rPr>
              <a:t>o</a:t>
            </a:r>
            <a:r>
              <a:rPr lang="en-US" altLang="zh-CN" sz="1500" spc="97" dirty="0">
                <a:solidFill>
                  <a:srgbClr val="BF0000"/>
                </a:solidFill>
                <a:latin typeface="Courier New"/>
                <a:cs typeface="Courier New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A</a:t>
            </a:r>
            <a:r>
              <a:rPr lang="en-US" altLang="zh-CN" sz="1500" b="1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y</a:t>
            </a:r>
            <a:r>
              <a:rPr lang="en-US" altLang="zh-CN" sz="1500" b="1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B</a:t>
            </a:r>
            <a:r>
              <a:rPr lang="en-US" altLang="zh-CN" sz="1500" b="1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causan</a:t>
            </a:r>
            <a:r>
              <a:rPr lang="en-US" altLang="zh-CN" sz="1500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epidemias</a:t>
            </a:r>
            <a:r>
              <a:rPr lang="en-US" altLang="zh-CN" sz="1500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estacionales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todos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los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años.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Aparición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virus</a:t>
            </a:r>
            <a:r>
              <a:rPr lang="en-US" altLang="zh-CN" sz="1500" spc="-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nuevo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puede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causar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pandemia.</a:t>
            </a:r>
          </a:p>
          <a:p>
            <a:pPr indent="85725"/>
            <a:r>
              <a:rPr lang="en-US" altLang="zh-CN" sz="1500" dirty="0">
                <a:solidFill>
                  <a:srgbClr val="BF0000"/>
                </a:solidFill>
                <a:latin typeface="Courier New"/>
                <a:ea typeface="Courier New"/>
              </a:rPr>
              <a:t>o</a:t>
            </a:r>
            <a:r>
              <a:rPr lang="en-US" altLang="zh-CN" sz="1500" spc="101" dirty="0">
                <a:solidFill>
                  <a:srgbClr val="BF0000"/>
                </a:solidFill>
                <a:latin typeface="Courier New"/>
                <a:cs typeface="Courier New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C</a:t>
            </a:r>
            <a:r>
              <a:rPr lang="en-US" altLang="zh-CN" sz="1500" b="1" spc="4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causa</a:t>
            </a:r>
            <a:r>
              <a:rPr lang="en-US" altLang="zh-CN" sz="1500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enfermedad</a:t>
            </a:r>
            <a:r>
              <a:rPr lang="en-US" altLang="zh-CN" sz="1500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respiratoria</a:t>
            </a:r>
            <a:r>
              <a:rPr lang="en-US" altLang="zh-CN" sz="1500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leve,</a:t>
            </a:r>
          </a:p>
          <a:p>
            <a:pPr indent="342919"/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no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causa</a:t>
            </a:r>
            <a:r>
              <a:rPr lang="en-US" altLang="zh-CN" sz="1500" spc="2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epidemias.</a:t>
            </a:r>
          </a:p>
          <a:p>
            <a:pPr indent="85725"/>
            <a:r>
              <a:rPr lang="en-US" altLang="zh-CN" sz="1500" dirty="0">
                <a:solidFill>
                  <a:srgbClr val="BF0000"/>
                </a:solidFill>
                <a:latin typeface="Courier New"/>
                <a:ea typeface="Courier New"/>
              </a:rPr>
              <a:t>o</a:t>
            </a:r>
            <a:r>
              <a:rPr lang="en-US" altLang="zh-CN" sz="1500" spc="101" dirty="0">
                <a:solidFill>
                  <a:srgbClr val="BF0000"/>
                </a:solidFill>
                <a:latin typeface="Courier New"/>
                <a:cs typeface="Courier New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D</a:t>
            </a:r>
            <a:r>
              <a:rPr lang="en-US" altLang="zh-CN" sz="1500" b="1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afecta</a:t>
            </a:r>
            <a:r>
              <a:rPr lang="en-US" altLang="zh-CN" sz="1500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principalmente</a:t>
            </a:r>
            <a:r>
              <a:rPr lang="en-US" altLang="zh-CN" sz="1500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al</a:t>
            </a:r>
            <a:r>
              <a:rPr lang="en-US" altLang="zh-CN" sz="1500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ganado.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1245"/>
              </a:lnSpc>
            </a:pPr>
            <a:endParaRPr lang="en-US" sz="1350" dirty="0"/>
          </a:p>
          <a:p>
            <a:pPr indent="1832248"/>
            <a:r>
              <a:rPr lang="en-US" altLang="zh-CN" sz="750" spc="-4" dirty="0">
                <a:solidFill>
                  <a:srgbClr val="000000"/>
                </a:solidFill>
                <a:latin typeface="Calibri"/>
                <a:ea typeface="Calibri"/>
              </a:rPr>
              <a:t>https://cdc.gov/enes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/flu/about/viruses/types.htm</a:t>
            </a:r>
          </a:p>
        </p:txBody>
      </p:sp>
    </p:spTree>
    <p:extLst>
      <p:ext uri="{BB962C8B-B14F-4D97-AF65-F5344CB8AC3E}">
        <p14:creationId xmlns:p14="http://schemas.microsoft.com/office/powerpoint/2010/main" val="3931543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" y="5006340"/>
            <a:ext cx="2057400" cy="1371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" y="0"/>
            <a:ext cx="2057400" cy="142875"/>
          </a:xfrm>
          <a:prstGeom prst="rect">
            <a:avLst/>
          </a:prstGeom>
        </p:spPr>
      </p:pic>
      <p:sp>
        <p:nvSpPr>
          <p:cNvPr id="2" name="Freeform 18"/>
          <p:cNvSpPr/>
          <p:nvPr/>
        </p:nvSpPr>
        <p:spPr>
          <a:xfrm>
            <a:off x="4452937" y="766762"/>
            <a:ext cx="3509963" cy="4205288"/>
          </a:xfrm>
          <a:custGeom>
            <a:avLst/>
            <a:gdLst>
              <a:gd name="connsiteX0" fmla="*/ 6858 w 4679950"/>
              <a:gd name="connsiteY0" fmla="*/ 5608726 h 5607050"/>
              <a:gd name="connsiteX1" fmla="*/ 4686808 w 4679950"/>
              <a:gd name="connsiteY1" fmla="*/ 5608726 h 5607050"/>
              <a:gd name="connsiteX2" fmla="*/ 4686808 w 4679950"/>
              <a:gd name="connsiteY2" fmla="*/ 14249 h 5607050"/>
              <a:gd name="connsiteX3" fmla="*/ 6858 w 4679950"/>
              <a:gd name="connsiteY3" fmla="*/ 14249 h 5607050"/>
              <a:gd name="connsiteX4" fmla="*/ 6858 w 4679950"/>
              <a:gd name="connsiteY4" fmla="*/ 5608726 h 56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9950" h="5607050">
                <a:moveTo>
                  <a:pt x="6858" y="5608726"/>
                </a:moveTo>
                <a:lnTo>
                  <a:pt x="4686808" y="5608726"/>
                </a:lnTo>
                <a:lnTo>
                  <a:pt x="4686808" y="14249"/>
                </a:lnTo>
                <a:lnTo>
                  <a:pt x="6858" y="14249"/>
                </a:lnTo>
                <a:lnTo>
                  <a:pt x="6858" y="5608726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Freeform 19"/>
          <p:cNvSpPr/>
          <p:nvPr/>
        </p:nvSpPr>
        <p:spPr>
          <a:xfrm>
            <a:off x="1138237" y="128587"/>
            <a:ext cx="6862763" cy="528638"/>
          </a:xfrm>
          <a:custGeom>
            <a:avLst/>
            <a:gdLst>
              <a:gd name="connsiteX0" fmla="*/ 6350 w 9150350"/>
              <a:gd name="connsiteY0" fmla="*/ 709676 h 704850"/>
              <a:gd name="connsiteX1" fmla="*/ 9150350 w 9150350"/>
              <a:gd name="connsiteY1" fmla="*/ 709676 h 704850"/>
              <a:gd name="connsiteX2" fmla="*/ 9150350 w 9150350"/>
              <a:gd name="connsiteY2" fmla="*/ 17526 h 704850"/>
              <a:gd name="connsiteX3" fmla="*/ 6350 w 9150350"/>
              <a:gd name="connsiteY3" fmla="*/ 17526 h 704850"/>
              <a:gd name="connsiteX4" fmla="*/ 6350 w 9150350"/>
              <a:gd name="connsiteY4" fmla="*/ 709676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704850">
                <a:moveTo>
                  <a:pt x="6350" y="709676"/>
                </a:moveTo>
                <a:lnTo>
                  <a:pt x="9150350" y="709676"/>
                </a:lnTo>
                <a:lnTo>
                  <a:pt x="9150350" y="17526"/>
                </a:lnTo>
                <a:lnTo>
                  <a:pt x="6350" y="17526"/>
                </a:lnTo>
                <a:lnTo>
                  <a:pt x="6350" y="709676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135" y="1445895"/>
            <a:ext cx="3446145" cy="3006090"/>
          </a:xfrm>
          <a:prstGeom prst="rect">
            <a:avLst/>
          </a:prstGeom>
        </p:spPr>
      </p:pic>
      <p:sp>
        <p:nvSpPr>
          <p:cNvPr id="3" name="TextBox 21"/>
          <p:cNvSpPr txBox="1"/>
          <p:nvPr/>
        </p:nvSpPr>
        <p:spPr>
          <a:xfrm>
            <a:off x="404394" y="270510"/>
            <a:ext cx="5134366" cy="5009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209772"/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Virus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influenza</a:t>
            </a:r>
            <a:r>
              <a:rPr lang="en-US" altLang="zh-CN" sz="2100" b="1" spc="-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A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854"/>
              </a:lnSpc>
            </a:pPr>
            <a:endParaRPr lang="en-US" sz="1350" dirty="0"/>
          </a:p>
          <a:p>
            <a:pPr marL="342900" indent="-342900" hangingPunct="0">
              <a:lnSpc>
                <a:spcPct val="103750"/>
              </a:lnSpc>
            </a:pPr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30" dirty="0">
                <a:solidFill>
                  <a:srgbClr val="1E477B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Se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clasifican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según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2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proteínas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superficie: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dirty="0">
                <a:solidFill>
                  <a:srgbClr val="BF0000"/>
                </a:solidFill>
                <a:latin typeface="Courier New"/>
                <a:ea typeface="Courier New"/>
              </a:rPr>
              <a:t>o</a:t>
            </a:r>
            <a:r>
              <a:rPr lang="en-US" altLang="zh-CN" sz="1500" spc="109" dirty="0">
                <a:solidFill>
                  <a:srgbClr val="BF0000"/>
                </a:solidFill>
                <a:latin typeface="Courier New"/>
                <a:cs typeface="Courier New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Hemaglutinina</a:t>
            </a:r>
            <a:r>
              <a:rPr lang="en-US" altLang="zh-CN" sz="1500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(H):</a:t>
            </a:r>
            <a:r>
              <a:rPr lang="en-US" altLang="zh-CN" sz="1500" spc="4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18</a:t>
            </a:r>
            <a:r>
              <a:rPr lang="en-US" altLang="zh-CN" sz="1500" spc="4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subtipos</a:t>
            </a:r>
          </a:p>
          <a:p>
            <a:pPr indent="600113"/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diferentes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(H1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hasta</a:t>
            </a:r>
            <a:r>
              <a:rPr lang="en-US" altLang="zh-CN" sz="1500" spc="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H18).</a:t>
            </a:r>
          </a:p>
          <a:p>
            <a:pPr indent="342900"/>
            <a:r>
              <a:rPr lang="en-US" altLang="zh-CN" sz="1500" dirty="0">
                <a:solidFill>
                  <a:srgbClr val="BF0000"/>
                </a:solidFill>
                <a:latin typeface="Courier New"/>
                <a:ea typeface="Courier New"/>
              </a:rPr>
              <a:t>o</a:t>
            </a:r>
            <a:r>
              <a:rPr lang="en-US" altLang="zh-CN" sz="1500" spc="104" dirty="0">
                <a:solidFill>
                  <a:srgbClr val="BF0000"/>
                </a:solidFill>
                <a:latin typeface="Courier New"/>
                <a:cs typeface="Courier New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Neuramidasa</a:t>
            </a:r>
            <a:r>
              <a:rPr lang="en-US" altLang="zh-CN" sz="1500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(N):</a:t>
            </a:r>
            <a:r>
              <a:rPr lang="en-US" altLang="zh-CN" sz="1500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11</a:t>
            </a:r>
            <a:r>
              <a:rPr lang="en-US" altLang="zh-CN" sz="1500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subtipos</a:t>
            </a:r>
            <a:r>
              <a:rPr lang="en-US" altLang="zh-CN" sz="1500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diferentes</a:t>
            </a:r>
          </a:p>
          <a:p>
            <a:pPr indent="600113"/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(N1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hasta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N11)</a:t>
            </a:r>
          </a:p>
          <a:p>
            <a:pPr indent="342900"/>
            <a:r>
              <a:rPr lang="en-US" altLang="zh-CN" sz="1500" dirty="0">
                <a:solidFill>
                  <a:srgbClr val="BF0000"/>
                </a:solidFill>
                <a:latin typeface="Courier New"/>
                <a:ea typeface="Courier New"/>
              </a:rPr>
              <a:t>o</a:t>
            </a:r>
            <a:r>
              <a:rPr lang="en-US" altLang="zh-CN" sz="1500" spc="109" dirty="0">
                <a:solidFill>
                  <a:srgbClr val="BF0000"/>
                </a:solidFill>
                <a:latin typeface="Courier New"/>
                <a:cs typeface="Courier New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Subtipos:</a:t>
            </a:r>
            <a:r>
              <a:rPr lang="en-US" altLang="zh-CN" sz="1500" spc="4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H1N1,</a:t>
            </a:r>
            <a:r>
              <a:rPr lang="en-US" altLang="zh-CN" sz="1500" spc="4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H3N2,</a:t>
            </a:r>
            <a:r>
              <a:rPr lang="en-US" altLang="zh-CN" sz="1500" spc="4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H5N1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960"/>
              </a:lnSpc>
            </a:pPr>
            <a:endParaRPr lang="en-US" sz="1350" dirty="0"/>
          </a:p>
          <a:p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Los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más</a:t>
            </a:r>
            <a:r>
              <a:rPr lang="en-US" altLang="zh-CN" sz="1500" b="1" spc="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frecuentes</a:t>
            </a:r>
          </a:p>
          <a:p>
            <a:pPr indent="342900"/>
            <a:r>
              <a:rPr lang="en-US" altLang="zh-CN" sz="1500" dirty="0">
                <a:solidFill>
                  <a:srgbClr val="BF0000"/>
                </a:solidFill>
                <a:latin typeface="Courier New"/>
                <a:ea typeface="Courier New"/>
              </a:rPr>
              <a:t>o</a:t>
            </a:r>
            <a:r>
              <a:rPr lang="en-US" altLang="zh-CN" sz="1500" spc="127" dirty="0">
                <a:solidFill>
                  <a:srgbClr val="BF0000"/>
                </a:solidFill>
                <a:latin typeface="Courier New"/>
                <a:cs typeface="Courier New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(H1N1)</a:t>
            </a:r>
            <a:r>
              <a:rPr lang="en-US" altLang="zh-CN" sz="1500" spc="45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y</a:t>
            </a:r>
            <a:r>
              <a:rPr lang="en-US" altLang="zh-CN" sz="1500" spc="45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(H3N2).</a:t>
            </a:r>
          </a:p>
          <a:p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30" dirty="0">
                <a:solidFill>
                  <a:srgbClr val="1E477B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2009</a:t>
            </a:r>
            <a:r>
              <a:rPr lang="en-US" altLang="zh-CN" sz="1500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emergió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virus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(H1N1),</a:t>
            </a:r>
            <a:r>
              <a:rPr lang="en-US" altLang="zh-CN" sz="1500" spc="2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causó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la</a:t>
            </a:r>
          </a:p>
          <a:p>
            <a:pPr indent="257175">
              <a:spcBef>
                <a:spcPts val="120"/>
              </a:spcBef>
            </a:pP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primera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pandemia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influenza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en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más</a:t>
            </a:r>
            <a:r>
              <a:rPr lang="en-US" altLang="zh-CN" sz="1500" spc="52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</a:p>
          <a:p>
            <a:pPr indent="257175"/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40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años.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948"/>
              </a:lnSpc>
            </a:pPr>
            <a:endParaRPr lang="en-US" sz="1350" dirty="0"/>
          </a:p>
          <a:p>
            <a:pPr indent="2110206"/>
            <a:r>
              <a:rPr lang="en-US" altLang="zh-CN" sz="750" spc="-4" dirty="0">
                <a:solidFill>
                  <a:srgbClr val="000000"/>
                </a:solidFill>
                <a:latin typeface="Calibri"/>
                <a:ea typeface="Calibri"/>
              </a:rPr>
              <a:t>https://cdc.gov/enes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/flu/about/viruses/types.htm</a:t>
            </a:r>
          </a:p>
        </p:txBody>
      </p:sp>
    </p:spTree>
    <p:extLst>
      <p:ext uri="{BB962C8B-B14F-4D97-AF65-F5344CB8AC3E}">
        <p14:creationId xmlns:p14="http://schemas.microsoft.com/office/powerpoint/2010/main" val="2061747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" y="5006340"/>
            <a:ext cx="2057400" cy="13716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" y="0"/>
            <a:ext cx="2057400" cy="142875"/>
          </a:xfrm>
          <a:prstGeom prst="rect">
            <a:avLst/>
          </a:prstGeom>
        </p:spPr>
      </p:pic>
      <p:sp>
        <p:nvSpPr>
          <p:cNvPr id="2" name="Freeform 24"/>
          <p:cNvSpPr/>
          <p:nvPr/>
        </p:nvSpPr>
        <p:spPr>
          <a:xfrm>
            <a:off x="4452937" y="766762"/>
            <a:ext cx="3509963" cy="4205288"/>
          </a:xfrm>
          <a:custGeom>
            <a:avLst/>
            <a:gdLst>
              <a:gd name="connsiteX0" fmla="*/ 6858 w 4679950"/>
              <a:gd name="connsiteY0" fmla="*/ 5608726 h 5607050"/>
              <a:gd name="connsiteX1" fmla="*/ 4686808 w 4679950"/>
              <a:gd name="connsiteY1" fmla="*/ 5608726 h 5607050"/>
              <a:gd name="connsiteX2" fmla="*/ 4686808 w 4679950"/>
              <a:gd name="connsiteY2" fmla="*/ 14249 h 5607050"/>
              <a:gd name="connsiteX3" fmla="*/ 6858 w 4679950"/>
              <a:gd name="connsiteY3" fmla="*/ 14249 h 5607050"/>
              <a:gd name="connsiteX4" fmla="*/ 6858 w 4679950"/>
              <a:gd name="connsiteY4" fmla="*/ 5608726 h 56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9950" h="5607050">
                <a:moveTo>
                  <a:pt x="6858" y="5608726"/>
                </a:moveTo>
                <a:lnTo>
                  <a:pt x="4686808" y="5608726"/>
                </a:lnTo>
                <a:lnTo>
                  <a:pt x="4686808" y="14249"/>
                </a:lnTo>
                <a:lnTo>
                  <a:pt x="6858" y="14249"/>
                </a:lnTo>
                <a:lnTo>
                  <a:pt x="6858" y="5608726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Freeform 25"/>
          <p:cNvSpPr/>
          <p:nvPr/>
        </p:nvSpPr>
        <p:spPr>
          <a:xfrm>
            <a:off x="1138237" y="128587"/>
            <a:ext cx="6862763" cy="528638"/>
          </a:xfrm>
          <a:custGeom>
            <a:avLst/>
            <a:gdLst>
              <a:gd name="connsiteX0" fmla="*/ 6350 w 9150350"/>
              <a:gd name="connsiteY0" fmla="*/ 709676 h 704850"/>
              <a:gd name="connsiteX1" fmla="*/ 9150350 w 9150350"/>
              <a:gd name="connsiteY1" fmla="*/ 709676 h 704850"/>
              <a:gd name="connsiteX2" fmla="*/ 9150350 w 9150350"/>
              <a:gd name="connsiteY2" fmla="*/ 17526 h 704850"/>
              <a:gd name="connsiteX3" fmla="*/ 6350 w 9150350"/>
              <a:gd name="connsiteY3" fmla="*/ 17526 h 704850"/>
              <a:gd name="connsiteX4" fmla="*/ 6350 w 9150350"/>
              <a:gd name="connsiteY4" fmla="*/ 709676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704850">
                <a:moveTo>
                  <a:pt x="6350" y="709676"/>
                </a:moveTo>
                <a:lnTo>
                  <a:pt x="9150350" y="709676"/>
                </a:lnTo>
                <a:lnTo>
                  <a:pt x="9150350" y="17526"/>
                </a:lnTo>
                <a:lnTo>
                  <a:pt x="6350" y="17526"/>
                </a:lnTo>
                <a:lnTo>
                  <a:pt x="6350" y="709676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710" y="1508760"/>
            <a:ext cx="3371850" cy="2760345"/>
          </a:xfrm>
          <a:prstGeom prst="rect">
            <a:avLst/>
          </a:prstGeom>
        </p:spPr>
      </p:pic>
      <p:sp>
        <p:nvSpPr>
          <p:cNvPr id="3" name="TextBox 27"/>
          <p:cNvSpPr txBox="1"/>
          <p:nvPr/>
        </p:nvSpPr>
        <p:spPr>
          <a:xfrm>
            <a:off x="3618738" y="270510"/>
            <a:ext cx="2001735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Virus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influenza</a:t>
            </a:r>
            <a:r>
              <a:rPr lang="en-US" altLang="zh-CN" sz="2100" b="1" spc="-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B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97205" y="1342345"/>
            <a:ext cx="3955446" cy="39497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41" dirty="0">
                <a:solidFill>
                  <a:srgbClr val="1E477B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No</a:t>
            </a:r>
            <a:r>
              <a:rPr lang="en-US" altLang="zh-CN" sz="1500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se</a:t>
            </a:r>
            <a:r>
              <a:rPr lang="en-US" altLang="zh-CN" sz="1500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dividen</a:t>
            </a:r>
            <a:r>
              <a:rPr lang="en-US" altLang="zh-CN" sz="1500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en</a:t>
            </a:r>
            <a:r>
              <a:rPr lang="en-US" altLang="zh-CN" sz="1500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subtipos</a:t>
            </a:r>
          </a:p>
          <a:p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38" dirty="0">
                <a:solidFill>
                  <a:srgbClr val="1E477B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Pueden</a:t>
            </a:r>
            <a:r>
              <a:rPr lang="en-US" altLang="zh-CN" sz="1500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dividirse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en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líneas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y</a:t>
            </a:r>
            <a:r>
              <a:rPr lang="en-US" altLang="zh-CN" sz="1500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cepas.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1050"/>
              </a:lnSpc>
            </a:pPr>
            <a:endParaRPr lang="en-US" sz="1350" dirty="0"/>
          </a:p>
          <a:p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33" dirty="0">
                <a:solidFill>
                  <a:srgbClr val="1E477B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Los</a:t>
            </a:r>
            <a:r>
              <a:rPr lang="en-US" altLang="zh-CN" sz="1500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que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circulan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pertenecen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dos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líneas:</a:t>
            </a:r>
          </a:p>
          <a:p>
            <a:pPr marL="342899" hangingPunct="0"/>
            <a:r>
              <a:rPr lang="en-US" altLang="zh-CN" sz="1500" spc="26" dirty="0">
                <a:solidFill>
                  <a:srgbClr val="BF0000"/>
                </a:solidFill>
                <a:latin typeface="Courier New"/>
                <a:ea typeface="Courier New"/>
              </a:rPr>
              <a:t>o</a:t>
            </a:r>
            <a:r>
              <a:rPr lang="en-US" altLang="zh-CN" sz="1500" spc="-41" dirty="0">
                <a:solidFill>
                  <a:srgbClr val="BF0000"/>
                </a:solidFill>
                <a:latin typeface="Courier New"/>
                <a:cs typeface="Courier New"/>
              </a:rPr>
              <a:t> </a:t>
            </a:r>
            <a:r>
              <a:rPr lang="en-US" altLang="zh-CN" sz="1500" spc="23" dirty="0">
                <a:solidFill>
                  <a:srgbClr val="1E477B"/>
                </a:solidFill>
                <a:latin typeface="Candara"/>
                <a:ea typeface="Candara"/>
              </a:rPr>
              <a:t>B/Yamagata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dirty="0">
                <a:solidFill>
                  <a:srgbClr val="BF0000"/>
                </a:solidFill>
                <a:latin typeface="Courier New"/>
                <a:ea typeface="Courier New"/>
              </a:rPr>
              <a:t>o</a:t>
            </a:r>
            <a:r>
              <a:rPr lang="en-US" altLang="zh-CN" sz="1500" spc="217" dirty="0">
                <a:solidFill>
                  <a:srgbClr val="BF0000"/>
                </a:solidFill>
                <a:latin typeface="Courier New"/>
                <a:cs typeface="Courier New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B/Victoria.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1444"/>
              </a:lnSpc>
            </a:pPr>
            <a:endParaRPr lang="en-US" sz="1350" dirty="0"/>
          </a:p>
          <a:p>
            <a:pPr indent="2004821"/>
            <a:r>
              <a:rPr lang="en-US" altLang="zh-CN" sz="750" spc="-4" dirty="0">
                <a:solidFill>
                  <a:srgbClr val="000000"/>
                </a:solidFill>
                <a:latin typeface="Calibri"/>
                <a:ea typeface="Calibri"/>
              </a:rPr>
              <a:t>https://cdc.gov/enes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/flu/about/viruses/types.htm</a:t>
            </a:r>
          </a:p>
        </p:txBody>
      </p:sp>
    </p:spTree>
    <p:extLst>
      <p:ext uri="{BB962C8B-B14F-4D97-AF65-F5344CB8AC3E}">
        <p14:creationId xmlns:p14="http://schemas.microsoft.com/office/powerpoint/2010/main" val="3453519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" y="5006340"/>
            <a:ext cx="2057400" cy="13716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" y="0"/>
            <a:ext cx="2057400" cy="142875"/>
          </a:xfrm>
          <a:prstGeom prst="rect">
            <a:avLst/>
          </a:prstGeom>
        </p:spPr>
      </p:pic>
      <p:sp>
        <p:nvSpPr>
          <p:cNvPr id="2" name="Freeform 31"/>
          <p:cNvSpPr/>
          <p:nvPr/>
        </p:nvSpPr>
        <p:spPr>
          <a:xfrm>
            <a:off x="4452937" y="766762"/>
            <a:ext cx="3509963" cy="4205288"/>
          </a:xfrm>
          <a:custGeom>
            <a:avLst/>
            <a:gdLst>
              <a:gd name="connsiteX0" fmla="*/ 6858 w 4679950"/>
              <a:gd name="connsiteY0" fmla="*/ 5608726 h 5607050"/>
              <a:gd name="connsiteX1" fmla="*/ 4686808 w 4679950"/>
              <a:gd name="connsiteY1" fmla="*/ 5608726 h 5607050"/>
              <a:gd name="connsiteX2" fmla="*/ 4686808 w 4679950"/>
              <a:gd name="connsiteY2" fmla="*/ 14249 h 5607050"/>
              <a:gd name="connsiteX3" fmla="*/ 6858 w 4679950"/>
              <a:gd name="connsiteY3" fmla="*/ 14249 h 5607050"/>
              <a:gd name="connsiteX4" fmla="*/ 6858 w 4679950"/>
              <a:gd name="connsiteY4" fmla="*/ 5608726 h 56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9950" h="5607050">
                <a:moveTo>
                  <a:pt x="6858" y="5608726"/>
                </a:moveTo>
                <a:lnTo>
                  <a:pt x="4686808" y="5608726"/>
                </a:lnTo>
                <a:lnTo>
                  <a:pt x="4686808" y="14249"/>
                </a:lnTo>
                <a:lnTo>
                  <a:pt x="6858" y="14249"/>
                </a:lnTo>
                <a:lnTo>
                  <a:pt x="6858" y="5608726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Freeform 32"/>
          <p:cNvSpPr/>
          <p:nvPr/>
        </p:nvSpPr>
        <p:spPr>
          <a:xfrm>
            <a:off x="1138237" y="128587"/>
            <a:ext cx="6862763" cy="528638"/>
          </a:xfrm>
          <a:custGeom>
            <a:avLst/>
            <a:gdLst>
              <a:gd name="connsiteX0" fmla="*/ 6350 w 9150350"/>
              <a:gd name="connsiteY0" fmla="*/ 709676 h 704850"/>
              <a:gd name="connsiteX1" fmla="*/ 9150350 w 9150350"/>
              <a:gd name="connsiteY1" fmla="*/ 709676 h 704850"/>
              <a:gd name="connsiteX2" fmla="*/ 9150350 w 9150350"/>
              <a:gd name="connsiteY2" fmla="*/ 17526 h 704850"/>
              <a:gd name="connsiteX3" fmla="*/ 6350 w 9150350"/>
              <a:gd name="connsiteY3" fmla="*/ 17526 h 704850"/>
              <a:gd name="connsiteX4" fmla="*/ 6350 w 9150350"/>
              <a:gd name="connsiteY4" fmla="*/ 709676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704850">
                <a:moveTo>
                  <a:pt x="6350" y="709676"/>
                </a:moveTo>
                <a:lnTo>
                  <a:pt x="9150350" y="709676"/>
                </a:lnTo>
                <a:lnTo>
                  <a:pt x="9150350" y="17526"/>
                </a:lnTo>
                <a:lnTo>
                  <a:pt x="6350" y="17526"/>
                </a:lnTo>
                <a:lnTo>
                  <a:pt x="6350" y="709676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720" y="1017270"/>
            <a:ext cx="3240405" cy="3766185"/>
          </a:xfrm>
          <a:prstGeom prst="rect">
            <a:avLst/>
          </a:prstGeom>
        </p:spPr>
      </p:pic>
      <p:sp>
        <p:nvSpPr>
          <p:cNvPr id="3" name="TextBox 34"/>
          <p:cNvSpPr txBox="1"/>
          <p:nvPr/>
        </p:nvSpPr>
        <p:spPr>
          <a:xfrm>
            <a:off x="425881" y="270509"/>
            <a:ext cx="5189843" cy="49839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111703"/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Signos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y</a:t>
            </a:r>
            <a:r>
              <a:rPr lang="en-US" altLang="zh-CN" sz="2100" b="1" spc="-19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Síntomas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61"/>
              </a:lnSpc>
            </a:pPr>
            <a:endParaRPr lang="en-US" sz="1350" dirty="0"/>
          </a:p>
          <a:p>
            <a:pPr hangingPunct="0">
              <a:lnSpc>
                <a:spcPct val="104166"/>
              </a:lnSpc>
            </a:pPr>
            <a:r>
              <a:rPr lang="en-US" altLang="zh-CN" sz="1500" dirty="0">
                <a:solidFill>
                  <a:srgbClr val="BF0000"/>
                </a:solidFill>
                <a:latin typeface="Courier New"/>
                <a:ea typeface="Courier New"/>
              </a:rPr>
              <a:t>o</a:t>
            </a:r>
            <a:r>
              <a:rPr lang="en-US" altLang="zh-CN" sz="1500" dirty="0">
                <a:solidFill>
                  <a:srgbClr val="BF0000"/>
                </a:solidFill>
                <a:latin typeface="Courier New"/>
                <a:cs typeface="Courier New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Fiebre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(aparición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brusca)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38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°</a:t>
            </a:r>
            <a:r>
              <a:rPr lang="en-US" altLang="zh-CN" sz="15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39</a:t>
            </a:r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°</a:t>
            </a:r>
            <a:r>
              <a:rPr lang="en-US" altLang="zh-CN" sz="1500" spc="52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 dirty="0"/>
              <a:t/>
            </a:r>
            <a:br>
              <a:rPr sz="1350" dirty="0"/>
            </a:br>
            <a:r>
              <a:rPr lang="en-US" altLang="zh-CN" sz="1500" dirty="0">
                <a:solidFill>
                  <a:srgbClr val="BF0000"/>
                </a:solidFill>
                <a:latin typeface="Courier New"/>
                <a:ea typeface="Courier New"/>
              </a:rPr>
              <a:t>o</a:t>
            </a:r>
            <a:r>
              <a:rPr lang="en-US" altLang="zh-CN" sz="1500" spc="101" dirty="0">
                <a:solidFill>
                  <a:srgbClr val="BF0000"/>
                </a:solidFill>
                <a:latin typeface="Courier New"/>
                <a:cs typeface="Courier New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Mialgia</a:t>
            </a:r>
            <a:r>
              <a:rPr lang="en-US" altLang="zh-CN" sz="1500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(músculos</a:t>
            </a:r>
            <a:r>
              <a:rPr lang="en-US" altLang="zh-CN" sz="1500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espalda)</a:t>
            </a:r>
            <a:r>
              <a:rPr lang="en-US" altLang="zh-CN" sz="1500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dolor</a:t>
            </a:r>
            <a:r>
              <a:rPr lang="en-US" altLang="zh-CN" sz="1500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</a:p>
          <a:p>
            <a:pPr indent="257174"/>
            <a:r>
              <a:rPr lang="en-US" altLang="zh-CN" sz="1500" spc="-4" dirty="0">
                <a:solidFill>
                  <a:srgbClr val="1E477B"/>
                </a:solidFill>
                <a:latin typeface="Candara"/>
                <a:ea typeface="Candara"/>
              </a:rPr>
              <a:t>g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arganta,</a:t>
            </a:r>
          </a:p>
          <a:p>
            <a:r>
              <a:rPr lang="en-US" altLang="zh-CN" sz="1500" dirty="0">
                <a:solidFill>
                  <a:srgbClr val="BF0000"/>
                </a:solidFill>
                <a:latin typeface="Courier New"/>
                <a:ea typeface="Courier New"/>
              </a:rPr>
              <a:t>o</a:t>
            </a:r>
            <a:r>
              <a:rPr lang="en-US" altLang="zh-CN" sz="1500" spc="127" dirty="0">
                <a:solidFill>
                  <a:srgbClr val="BF0000"/>
                </a:solidFill>
                <a:latin typeface="Courier New"/>
                <a:cs typeface="Courier New"/>
              </a:rPr>
              <a:t> </a:t>
            </a:r>
            <a:r>
              <a:rPr lang="en-US" altLang="zh-CN" sz="1500" dirty="0" err="1">
                <a:solidFill>
                  <a:srgbClr val="1E477B"/>
                </a:solidFill>
                <a:latin typeface="Candara"/>
              </a:rPr>
              <a:t>Desánimo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</a:rPr>
              <a:t>, </a:t>
            </a:r>
            <a:r>
              <a:rPr lang="en-US" altLang="zh-CN" sz="1500" spc="45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spc="45" dirty="0" err="1">
                <a:solidFill>
                  <a:srgbClr val="1E477B"/>
                </a:solidFill>
                <a:latin typeface="Candara"/>
                <a:cs typeface="Candara"/>
              </a:rPr>
              <a:t>dacaimiento</a:t>
            </a:r>
            <a:r>
              <a:rPr lang="en-US" altLang="zh-CN" sz="1500" spc="45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(en</a:t>
            </a:r>
            <a:r>
              <a:rPr lang="en-US" altLang="zh-CN" sz="1500" spc="4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cama)</a:t>
            </a:r>
          </a:p>
          <a:p>
            <a:r>
              <a:rPr lang="en-US" altLang="zh-CN" sz="1500" dirty="0">
                <a:solidFill>
                  <a:srgbClr val="BF0000"/>
                </a:solidFill>
                <a:latin typeface="Courier New"/>
                <a:ea typeface="Courier New"/>
              </a:rPr>
              <a:t>o</a:t>
            </a:r>
            <a:r>
              <a:rPr lang="en-US" altLang="zh-CN" sz="1500" spc="48" dirty="0">
                <a:solidFill>
                  <a:srgbClr val="BF0000"/>
                </a:solidFill>
                <a:latin typeface="Courier New"/>
                <a:cs typeface="Courier New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Tos</a:t>
            </a:r>
            <a:r>
              <a:rPr lang="en-US" altLang="zh-CN" sz="1500" spc="19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(compromiso</a:t>
            </a:r>
            <a:r>
              <a:rPr lang="en-US" altLang="zh-CN" sz="1500" spc="19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del</a:t>
            </a:r>
            <a:r>
              <a:rPr lang="en-US" altLang="zh-CN" sz="1500" spc="19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epitelio</a:t>
            </a:r>
            <a:r>
              <a:rPr lang="en-US" altLang="zh-CN" sz="1500" spc="19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traqueal)</a:t>
            </a:r>
          </a:p>
          <a:p>
            <a:pPr marL="257174" indent="-257174" hangingPunct="0">
              <a:lnSpc>
                <a:spcPct val="100416"/>
              </a:lnSpc>
            </a:pPr>
            <a:r>
              <a:rPr lang="en-US" altLang="zh-CN" sz="1500" dirty="0">
                <a:solidFill>
                  <a:srgbClr val="BF0000"/>
                </a:solidFill>
                <a:latin typeface="Courier New"/>
                <a:ea typeface="Courier New"/>
              </a:rPr>
              <a:t>o</a:t>
            </a:r>
            <a:r>
              <a:rPr lang="en-US" altLang="zh-CN" sz="1500" spc="75" dirty="0">
                <a:solidFill>
                  <a:srgbClr val="BF0000"/>
                </a:solidFill>
                <a:latin typeface="Courier New"/>
                <a:cs typeface="Courier New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Rinorrea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(secreción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nasal),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dolor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cabeza,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 dirty="0"/>
              <a:t/>
            </a:r>
            <a:br>
              <a:rPr sz="1350" dirty="0"/>
            </a:b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ardor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subesternal,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síntomas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oculares</a:t>
            </a:r>
            <a:r>
              <a:rPr lang="en-US" altLang="zh-CN" sz="1500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y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 dirty="0"/>
              <a:t/>
            </a:r>
            <a:br>
              <a:rPr sz="1350" dirty="0"/>
            </a:b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dolor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spc="4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cabeza.</a:t>
            </a:r>
          </a:p>
          <a:p>
            <a:r>
              <a:rPr lang="en-US" altLang="zh-CN" sz="1500" dirty="0">
                <a:solidFill>
                  <a:srgbClr val="BF0000"/>
                </a:solidFill>
                <a:latin typeface="Courier New"/>
                <a:ea typeface="Courier New"/>
              </a:rPr>
              <a:t>o</a:t>
            </a:r>
            <a:r>
              <a:rPr lang="en-US" altLang="zh-CN" sz="1500" spc="75" dirty="0">
                <a:solidFill>
                  <a:srgbClr val="BF0000"/>
                </a:solidFill>
                <a:latin typeface="Courier New"/>
                <a:cs typeface="Courier New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La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enfermedad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puede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ser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leve,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grave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o</a:t>
            </a:r>
          </a:p>
          <a:p>
            <a:pPr indent="257174"/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incluso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mortal.</a:t>
            </a:r>
          </a:p>
          <a:p>
            <a:r>
              <a:rPr lang="en-US" altLang="zh-CN" sz="1500" dirty="0">
                <a:solidFill>
                  <a:srgbClr val="BF0000"/>
                </a:solidFill>
                <a:latin typeface="Courier New"/>
                <a:ea typeface="Courier New"/>
              </a:rPr>
              <a:t>o</a:t>
            </a:r>
            <a:r>
              <a:rPr lang="en-US" altLang="zh-CN" sz="1500" spc="86" dirty="0">
                <a:solidFill>
                  <a:srgbClr val="BF0000"/>
                </a:solidFill>
                <a:latin typeface="Courier New"/>
                <a:cs typeface="Courier New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La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hospitalización</a:t>
            </a:r>
            <a:r>
              <a:rPr lang="en-US" altLang="zh-CN" sz="1500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y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muerte</a:t>
            </a:r>
            <a:r>
              <a:rPr lang="en-US" altLang="zh-CN" sz="1500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son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más</a:t>
            </a:r>
          </a:p>
          <a:p>
            <a:pPr indent="257174"/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frecuentes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en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grupos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alto</a:t>
            </a:r>
            <a:r>
              <a:rPr lang="en-US" altLang="zh-CN" sz="1500" spc="4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riesgo.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933"/>
              </a:lnSpc>
            </a:pPr>
            <a:endParaRPr lang="en-US" sz="1350" dirty="0"/>
          </a:p>
          <a:p>
            <a:pPr indent="2083479"/>
            <a:r>
              <a:rPr lang="en-US" altLang="zh-CN" sz="750" spc="-4" dirty="0">
                <a:solidFill>
                  <a:srgbClr val="000000"/>
                </a:solidFill>
                <a:latin typeface="Calibri"/>
                <a:ea typeface="Calibri"/>
              </a:rPr>
              <a:t>https://www.cdc.gov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/vaccines/pubs/pinkbook/flu.html</a:t>
            </a:r>
          </a:p>
        </p:txBody>
      </p:sp>
    </p:spTree>
    <p:extLst>
      <p:ext uri="{BB962C8B-B14F-4D97-AF65-F5344CB8AC3E}">
        <p14:creationId xmlns:p14="http://schemas.microsoft.com/office/powerpoint/2010/main" val="911558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" y="5006340"/>
            <a:ext cx="2057400" cy="13716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" y="0"/>
            <a:ext cx="2057400" cy="142875"/>
          </a:xfrm>
          <a:prstGeom prst="rect">
            <a:avLst/>
          </a:prstGeom>
        </p:spPr>
      </p:pic>
      <p:sp>
        <p:nvSpPr>
          <p:cNvPr id="2" name="Freeform 37"/>
          <p:cNvSpPr/>
          <p:nvPr/>
        </p:nvSpPr>
        <p:spPr>
          <a:xfrm>
            <a:off x="4452937" y="766762"/>
            <a:ext cx="3509963" cy="4205288"/>
          </a:xfrm>
          <a:custGeom>
            <a:avLst/>
            <a:gdLst>
              <a:gd name="connsiteX0" fmla="*/ 6858 w 4679950"/>
              <a:gd name="connsiteY0" fmla="*/ 5608726 h 5607050"/>
              <a:gd name="connsiteX1" fmla="*/ 4686808 w 4679950"/>
              <a:gd name="connsiteY1" fmla="*/ 5608726 h 5607050"/>
              <a:gd name="connsiteX2" fmla="*/ 4686808 w 4679950"/>
              <a:gd name="connsiteY2" fmla="*/ 14249 h 5607050"/>
              <a:gd name="connsiteX3" fmla="*/ 6858 w 4679950"/>
              <a:gd name="connsiteY3" fmla="*/ 14249 h 5607050"/>
              <a:gd name="connsiteX4" fmla="*/ 6858 w 4679950"/>
              <a:gd name="connsiteY4" fmla="*/ 5608726 h 56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9950" h="5607050">
                <a:moveTo>
                  <a:pt x="6858" y="5608726"/>
                </a:moveTo>
                <a:lnTo>
                  <a:pt x="4686808" y="5608726"/>
                </a:lnTo>
                <a:lnTo>
                  <a:pt x="4686808" y="14249"/>
                </a:lnTo>
                <a:lnTo>
                  <a:pt x="6858" y="14249"/>
                </a:lnTo>
                <a:lnTo>
                  <a:pt x="6858" y="5608726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Freeform 38"/>
          <p:cNvSpPr/>
          <p:nvPr/>
        </p:nvSpPr>
        <p:spPr>
          <a:xfrm>
            <a:off x="1138237" y="128587"/>
            <a:ext cx="6862763" cy="528638"/>
          </a:xfrm>
          <a:custGeom>
            <a:avLst/>
            <a:gdLst>
              <a:gd name="connsiteX0" fmla="*/ 6350 w 9150350"/>
              <a:gd name="connsiteY0" fmla="*/ 709676 h 704850"/>
              <a:gd name="connsiteX1" fmla="*/ 9150350 w 9150350"/>
              <a:gd name="connsiteY1" fmla="*/ 709676 h 704850"/>
              <a:gd name="connsiteX2" fmla="*/ 9150350 w 9150350"/>
              <a:gd name="connsiteY2" fmla="*/ 17526 h 704850"/>
              <a:gd name="connsiteX3" fmla="*/ 6350 w 9150350"/>
              <a:gd name="connsiteY3" fmla="*/ 17526 h 704850"/>
              <a:gd name="connsiteX4" fmla="*/ 6350 w 9150350"/>
              <a:gd name="connsiteY4" fmla="*/ 709676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704850">
                <a:moveTo>
                  <a:pt x="6350" y="709676"/>
                </a:moveTo>
                <a:lnTo>
                  <a:pt x="9150350" y="709676"/>
                </a:lnTo>
                <a:lnTo>
                  <a:pt x="9150350" y="17526"/>
                </a:lnTo>
                <a:lnTo>
                  <a:pt x="6350" y="17526"/>
                </a:lnTo>
                <a:lnTo>
                  <a:pt x="6350" y="709676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041" y="1205865"/>
            <a:ext cx="2594609" cy="1680210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041" y="3034665"/>
            <a:ext cx="2594609" cy="1674495"/>
          </a:xfrm>
          <a:prstGeom prst="rect">
            <a:avLst/>
          </a:prstGeom>
        </p:spPr>
      </p:pic>
      <p:sp>
        <p:nvSpPr>
          <p:cNvPr id="3" name="TextBox 41"/>
          <p:cNvSpPr txBox="1"/>
          <p:nvPr/>
        </p:nvSpPr>
        <p:spPr>
          <a:xfrm>
            <a:off x="425882" y="284225"/>
            <a:ext cx="4846995" cy="49292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454793"/>
            <a:r>
              <a:rPr lang="en-US" altLang="zh-CN" sz="2100" b="1" spc="-11" dirty="0">
                <a:solidFill>
                  <a:srgbClr val="1E477B"/>
                </a:solidFill>
                <a:latin typeface="Candara"/>
                <a:ea typeface="Candara"/>
              </a:rPr>
              <a:t>Transm</a:t>
            </a:r>
            <a:r>
              <a:rPr lang="en-US" altLang="zh-CN" sz="2100" b="1" spc="-8" dirty="0">
                <a:solidFill>
                  <a:srgbClr val="1E477B"/>
                </a:solidFill>
                <a:latin typeface="Candara"/>
                <a:ea typeface="Candara"/>
              </a:rPr>
              <a:t>isión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1425"/>
              </a:lnSpc>
            </a:pPr>
            <a:endParaRPr lang="en-US" sz="1350" dirty="0"/>
          </a:p>
          <a:p>
            <a:pPr marL="257174" indent="-257174" hangingPunct="0">
              <a:lnSpc>
                <a:spcPct val="102083"/>
              </a:lnSpc>
            </a:pPr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33" dirty="0">
                <a:solidFill>
                  <a:srgbClr val="1E477B"/>
                </a:solidFill>
                <a:latin typeface="Arial"/>
                <a:cs typeface="Arial"/>
              </a:rPr>
              <a:t>  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b="1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persona</a:t>
            </a:r>
            <a:r>
              <a:rPr lang="en-US" altLang="zh-CN" sz="1500" b="1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a</a:t>
            </a:r>
            <a:r>
              <a:rPr lang="en-US" altLang="zh-CN" sz="1500" b="1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persona</a:t>
            </a:r>
            <a:r>
              <a:rPr lang="en-US" altLang="zh-CN" sz="1500" b="1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través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gotitas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(gotitas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Pflügge)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cargadas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virus</a:t>
            </a:r>
            <a:r>
              <a:rPr lang="en-US" altLang="zh-CN" sz="1500" spc="2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que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generan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cuando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las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personas</a:t>
            </a:r>
            <a:r>
              <a:rPr lang="en-US" altLang="zh-CN" sz="1500" spc="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infectadas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tosen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o</a:t>
            </a:r>
            <a:r>
              <a:rPr lang="en-US" altLang="zh-CN" sz="1500" spc="-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estornudan.</a:t>
            </a:r>
          </a:p>
          <a:p>
            <a:pPr marL="257174" indent="-257174" hangingPunct="0"/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41" dirty="0">
                <a:solidFill>
                  <a:srgbClr val="1E477B"/>
                </a:solidFill>
                <a:latin typeface="Arial"/>
                <a:cs typeface="Arial"/>
              </a:rPr>
              <a:t>  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Contacto</a:t>
            </a:r>
            <a:r>
              <a:rPr lang="en-US" altLang="zh-CN" sz="1500" b="1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directo</a:t>
            </a:r>
            <a:r>
              <a:rPr lang="en-US" altLang="zh-CN" sz="1500" b="1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o</a:t>
            </a:r>
            <a:r>
              <a:rPr lang="en-US" altLang="zh-CN" sz="1500" b="1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indirecto</a:t>
            </a:r>
            <a:r>
              <a:rPr lang="en-US" altLang="zh-CN" sz="1500" b="1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con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secreciones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respiratorias,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al</a:t>
            </a:r>
            <a:r>
              <a:rPr lang="en-US" altLang="zh-CN" sz="1500" spc="2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tocar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superficies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contaminadas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con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el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virus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spc="-1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la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influenza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y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luego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tocar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ojos,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nariz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o</a:t>
            </a:r>
            <a:r>
              <a:rPr lang="en-US" altLang="zh-CN" sz="1500" spc="2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boca.</a:t>
            </a:r>
          </a:p>
          <a:p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33" dirty="0">
                <a:solidFill>
                  <a:srgbClr val="1E477B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Adultos</a:t>
            </a:r>
            <a:r>
              <a:rPr lang="en-US" altLang="zh-CN" sz="1500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pueden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contagiar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1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día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antes</a:t>
            </a:r>
            <a:r>
              <a:rPr lang="en-US" altLang="zh-CN" sz="1500" b="1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hasta</a:t>
            </a:r>
          </a:p>
          <a:p>
            <a:pPr indent="257174">
              <a:spcBef>
                <a:spcPts val="134"/>
              </a:spcBef>
            </a:pP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5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7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días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después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del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inicio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la</a:t>
            </a:r>
          </a:p>
          <a:p>
            <a:pPr indent="257174">
              <a:lnSpc>
                <a:spcPct val="92916"/>
              </a:lnSpc>
            </a:pPr>
            <a:r>
              <a:rPr lang="en-US" altLang="zh-CN" sz="1500" spc="4" dirty="0">
                <a:solidFill>
                  <a:srgbClr val="1E477B"/>
                </a:solidFill>
                <a:latin typeface="Candara"/>
                <a:ea typeface="Candara"/>
              </a:rPr>
              <a:t>enfer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medad.</a:t>
            </a:r>
          </a:p>
          <a:p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33" dirty="0">
                <a:solidFill>
                  <a:srgbClr val="1E477B"/>
                </a:solidFill>
                <a:latin typeface="Arial"/>
                <a:cs typeface="Arial"/>
              </a:rPr>
              <a:t>  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Los</a:t>
            </a:r>
            <a:r>
              <a:rPr lang="en-US" altLang="zh-CN" sz="1500" b="1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niños</a:t>
            </a:r>
            <a:r>
              <a:rPr lang="en-US" altLang="zh-CN" sz="1500" b="1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pueden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contagiar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durante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más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</a:p>
          <a:p>
            <a:pPr indent="257174">
              <a:spcBef>
                <a:spcPts val="127"/>
              </a:spcBef>
            </a:pP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10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días.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1248"/>
              </a:lnSpc>
            </a:pPr>
            <a:endParaRPr lang="en-US" sz="1350" dirty="0"/>
          </a:p>
          <a:p>
            <a:pPr indent="2083479"/>
            <a:r>
              <a:rPr lang="en-US" altLang="zh-CN" sz="750" spc="-4" dirty="0">
                <a:solidFill>
                  <a:srgbClr val="000000"/>
                </a:solidFill>
                <a:latin typeface="Calibri"/>
                <a:ea typeface="Calibri"/>
              </a:rPr>
              <a:t>https://www.cdc.gov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/vaccines/pubs/pinkbook/flu.html</a:t>
            </a:r>
          </a:p>
        </p:txBody>
      </p:sp>
    </p:spTree>
    <p:extLst>
      <p:ext uri="{BB962C8B-B14F-4D97-AF65-F5344CB8AC3E}">
        <p14:creationId xmlns:p14="http://schemas.microsoft.com/office/powerpoint/2010/main" val="288091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" y="5006340"/>
            <a:ext cx="2057400" cy="137160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" y="0"/>
            <a:ext cx="2057400" cy="142875"/>
          </a:xfrm>
          <a:prstGeom prst="rect">
            <a:avLst/>
          </a:prstGeom>
        </p:spPr>
      </p:pic>
      <p:sp>
        <p:nvSpPr>
          <p:cNvPr id="2" name="Freeform 44"/>
          <p:cNvSpPr/>
          <p:nvPr/>
        </p:nvSpPr>
        <p:spPr>
          <a:xfrm>
            <a:off x="4452937" y="766762"/>
            <a:ext cx="3509963" cy="4205288"/>
          </a:xfrm>
          <a:custGeom>
            <a:avLst/>
            <a:gdLst>
              <a:gd name="connsiteX0" fmla="*/ 6858 w 4679950"/>
              <a:gd name="connsiteY0" fmla="*/ 5608726 h 5607050"/>
              <a:gd name="connsiteX1" fmla="*/ 4686808 w 4679950"/>
              <a:gd name="connsiteY1" fmla="*/ 5608726 h 5607050"/>
              <a:gd name="connsiteX2" fmla="*/ 4686808 w 4679950"/>
              <a:gd name="connsiteY2" fmla="*/ 14249 h 5607050"/>
              <a:gd name="connsiteX3" fmla="*/ 6858 w 4679950"/>
              <a:gd name="connsiteY3" fmla="*/ 14249 h 5607050"/>
              <a:gd name="connsiteX4" fmla="*/ 6858 w 4679950"/>
              <a:gd name="connsiteY4" fmla="*/ 5608726 h 56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9950" h="5607050">
                <a:moveTo>
                  <a:pt x="6858" y="5608726"/>
                </a:moveTo>
                <a:lnTo>
                  <a:pt x="4686808" y="5608726"/>
                </a:lnTo>
                <a:lnTo>
                  <a:pt x="4686808" y="14249"/>
                </a:lnTo>
                <a:lnTo>
                  <a:pt x="6858" y="14249"/>
                </a:lnTo>
                <a:lnTo>
                  <a:pt x="6858" y="5608726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Freeform 45"/>
          <p:cNvSpPr/>
          <p:nvPr/>
        </p:nvSpPr>
        <p:spPr>
          <a:xfrm>
            <a:off x="1138237" y="128587"/>
            <a:ext cx="6862763" cy="528638"/>
          </a:xfrm>
          <a:custGeom>
            <a:avLst/>
            <a:gdLst>
              <a:gd name="connsiteX0" fmla="*/ 6350 w 9150350"/>
              <a:gd name="connsiteY0" fmla="*/ 709676 h 704850"/>
              <a:gd name="connsiteX1" fmla="*/ 9150350 w 9150350"/>
              <a:gd name="connsiteY1" fmla="*/ 709676 h 704850"/>
              <a:gd name="connsiteX2" fmla="*/ 9150350 w 9150350"/>
              <a:gd name="connsiteY2" fmla="*/ 17526 h 704850"/>
              <a:gd name="connsiteX3" fmla="*/ 6350 w 9150350"/>
              <a:gd name="connsiteY3" fmla="*/ 17526 h 704850"/>
              <a:gd name="connsiteX4" fmla="*/ 6350 w 9150350"/>
              <a:gd name="connsiteY4" fmla="*/ 709676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704850">
                <a:moveTo>
                  <a:pt x="6350" y="709676"/>
                </a:moveTo>
                <a:lnTo>
                  <a:pt x="9150350" y="709676"/>
                </a:lnTo>
                <a:lnTo>
                  <a:pt x="9150350" y="17526"/>
                </a:lnTo>
                <a:lnTo>
                  <a:pt x="6350" y="17526"/>
                </a:lnTo>
                <a:lnTo>
                  <a:pt x="6350" y="709676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Freeform 46"/>
          <p:cNvSpPr/>
          <p:nvPr/>
        </p:nvSpPr>
        <p:spPr>
          <a:xfrm>
            <a:off x="4614862" y="1671637"/>
            <a:ext cx="1519238" cy="909638"/>
          </a:xfrm>
          <a:custGeom>
            <a:avLst/>
            <a:gdLst>
              <a:gd name="connsiteX0" fmla="*/ 14096 w 2025650"/>
              <a:gd name="connsiteY0" fmla="*/ 1219835 h 1212850"/>
              <a:gd name="connsiteX1" fmla="*/ 2030094 w 2025650"/>
              <a:gd name="connsiteY1" fmla="*/ 1219835 h 1212850"/>
              <a:gd name="connsiteX2" fmla="*/ 2030094 w 2025650"/>
              <a:gd name="connsiteY2" fmla="*/ 10249 h 1212850"/>
              <a:gd name="connsiteX3" fmla="*/ 14096 w 2025650"/>
              <a:gd name="connsiteY3" fmla="*/ 10249 h 1212850"/>
              <a:gd name="connsiteX4" fmla="*/ 14096 w 2025650"/>
              <a:gd name="connsiteY4" fmla="*/ 1219835 h 12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5650" h="1212850">
                <a:moveTo>
                  <a:pt x="14096" y="1219835"/>
                </a:moveTo>
                <a:lnTo>
                  <a:pt x="2030094" y="1219835"/>
                </a:lnTo>
                <a:lnTo>
                  <a:pt x="2030094" y="10249"/>
                </a:lnTo>
                <a:lnTo>
                  <a:pt x="14096" y="10249"/>
                </a:lnTo>
                <a:lnTo>
                  <a:pt x="14096" y="1219835"/>
                </a:lnTo>
                <a:close/>
              </a:path>
            </a:pathLst>
          </a:custGeom>
          <a:solidFill>
            <a:srgbClr val="4E80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7"/>
          <p:cNvSpPr/>
          <p:nvPr/>
        </p:nvSpPr>
        <p:spPr>
          <a:xfrm>
            <a:off x="4610100" y="1666875"/>
            <a:ext cx="1524000" cy="914400"/>
          </a:xfrm>
          <a:custGeom>
            <a:avLst/>
            <a:gdLst>
              <a:gd name="connsiteX0" fmla="*/ 20446 w 2032000"/>
              <a:gd name="connsiteY0" fmla="*/ 1226185 h 1219200"/>
              <a:gd name="connsiteX1" fmla="*/ 2036444 w 2032000"/>
              <a:gd name="connsiteY1" fmla="*/ 1226185 h 1219200"/>
              <a:gd name="connsiteX2" fmla="*/ 2036444 w 2032000"/>
              <a:gd name="connsiteY2" fmla="*/ 16599 h 1219200"/>
              <a:gd name="connsiteX3" fmla="*/ 20446 w 2032000"/>
              <a:gd name="connsiteY3" fmla="*/ 16599 h 1219200"/>
              <a:gd name="connsiteX4" fmla="*/ 20446 w 2032000"/>
              <a:gd name="connsiteY4" fmla="*/ 1226185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1219200">
                <a:moveTo>
                  <a:pt x="20446" y="1226185"/>
                </a:moveTo>
                <a:lnTo>
                  <a:pt x="2036444" y="1226185"/>
                </a:lnTo>
                <a:lnTo>
                  <a:pt x="2036444" y="16599"/>
                </a:lnTo>
                <a:lnTo>
                  <a:pt x="20446" y="16599"/>
                </a:lnTo>
                <a:lnTo>
                  <a:pt x="20446" y="122618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Freeform 48"/>
          <p:cNvSpPr/>
          <p:nvPr/>
        </p:nvSpPr>
        <p:spPr>
          <a:xfrm>
            <a:off x="6276975" y="1666875"/>
            <a:ext cx="1514475" cy="914400"/>
          </a:xfrm>
          <a:custGeom>
            <a:avLst/>
            <a:gdLst>
              <a:gd name="connsiteX0" fmla="*/ 15620 w 2019300"/>
              <a:gd name="connsiteY0" fmla="*/ 1226185 h 1219200"/>
              <a:gd name="connsiteX1" fmla="*/ 2031618 w 2019300"/>
              <a:gd name="connsiteY1" fmla="*/ 1226185 h 1219200"/>
              <a:gd name="connsiteX2" fmla="*/ 2031618 w 2019300"/>
              <a:gd name="connsiteY2" fmla="*/ 16599 h 1219200"/>
              <a:gd name="connsiteX3" fmla="*/ 15620 w 2019300"/>
              <a:gd name="connsiteY3" fmla="*/ 16599 h 1219200"/>
              <a:gd name="connsiteX4" fmla="*/ 15620 w 2019300"/>
              <a:gd name="connsiteY4" fmla="*/ 1226185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300" h="1219200">
                <a:moveTo>
                  <a:pt x="15620" y="1226185"/>
                </a:moveTo>
                <a:lnTo>
                  <a:pt x="2031618" y="1226185"/>
                </a:lnTo>
                <a:lnTo>
                  <a:pt x="2031618" y="16599"/>
                </a:lnTo>
                <a:lnTo>
                  <a:pt x="15620" y="16599"/>
                </a:lnTo>
                <a:lnTo>
                  <a:pt x="15620" y="1226185"/>
                </a:lnTo>
                <a:close/>
              </a:path>
            </a:pathLst>
          </a:custGeom>
          <a:solidFill>
            <a:srgbClr val="4E80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Freeform 49"/>
          <p:cNvSpPr/>
          <p:nvPr/>
        </p:nvSpPr>
        <p:spPr>
          <a:xfrm>
            <a:off x="6276975" y="1666875"/>
            <a:ext cx="1514475" cy="914400"/>
          </a:xfrm>
          <a:custGeom>
            <a:avLst/>
            <a:gdLst>
              <a:gd name="connsiteX0" fmla="*/ 15620 w 2019300"/>
              <a:gd name="connsiteY0" fmla="*/ 1226185 h 1219200"/>
              <a:gd name="connsiteX1" fmla="*/ 2031618 w 2019300"/>
              <a:gd name="connsiteY1" fmla="*/ 1226185 h 1219200"/>
              <a:gd name="connsiteX2" fmla="*/ 2031618 w 2019300"/>
              <a:gd name="connsiteY2" fmla="*/ 16599 h 1219200"/>
              <a:gd name="connsiteX3" fmla="*/ 15620 w 2019300"/>
              <a:gd name="connsiteY3" fmla="*/ 16599 h 1219200"/>
              <a:gd name="connsiteX4" fmla="*/ 15620 w 2019300"/>
              <a:gd name="connsiteY4" fmla="*/ 1226185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300" h="1219200">
                <a:moveTo>
                  <a:pt x="15620" y="1226185"/>
                </a:moveTo>
                <a:lnTo>
                  <a:pt x="2031618" y="1226185"/>
                </a:lnTo>
                <a:lnTo>
                  <a:pt x="2031618" y="16599"/>
                </a:lnTo>
                <a:lnTo>
                  <a:pt x="15620" y="16599"/>
                </a:lnTo>
                <a:lnTo>
                  <a:pt x="15620" y="122618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Freeform 50"/>
          <p:cNvSpPr/>
          <p:nvPr/>
        </p:nvSpPr>
        <p:spPr>
          <a:xfrm>
            <a:off x="4610100" y="2724150"/>
            <a:ext cx="1524000" cy="914400"/>
          </a:xfrm>
          <a:custGeom>
            <a:avLst/>
            <a:gdLst>
              <a:gd name="connsiteX0" fmla="*/ 20446 w 2032000"/>
              <a:gd name="connsiteY0" fmla="*/ 1227709 h 1219200"/>
              <a:gd name="connsiteX1" fmla="*/ 2036444 w 2032000"/>
              <a:gd name="connsiteY1" fmla="*/ 1227709 h 1219200"/>
              <a:gd name="connsiteX2" fmla="*/ 2036444 w 2032000"/>
              <a:gd name="connsiteY2" fmla="*/ 18123 h 1219200"/>
              <a:gd name="connsiteX3" fmla="*/ 20446 w 2032000"/>
              <a:gd name="connsiteY3" fmla="*/ 18123 h 1219200"/>
              <a:gd name="connsiteX4" fmla="*/ 20446 w 2032000"/>
              <a:gd name="connsiteY4" fmla="*/ 1227709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1219200">
                <a:moveTo>
                  <a:pt x="20446" y="1227709"/>
                </a:moveTo>
                <a:lnTo>
                  <a:pt x="2036444" y="1227709"/>
                </a:lnTo>
                <a:lnTo>
                  <a:pt x="2036444" y="18123"/>
                </a:lnTo>
                <a:lnTo>
                  <a:pt x="20446" y="18123"/>
                </a:lnTo>
                <a:lnTo>
                  <a:pt x="20446" y="1227709"/>
                </a:lnTo>
                <a:close/>
              </a:path>
            </a:pathLst>
          </a:custGeom>
          <a:solidFill>
            <a:srgbClr val="4E80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Freeform 51"/>
          <p:cNvSpPr/>
          <p:nvPr/>
        </p:nvSpPr>
        <p:spPr>
          <a:xfrm>
            <a:off x="4610100" y="2724150"/>
            <a:ext cx="1524000" cy="914400"/>
          </a:xfrm>
          <a:custGeom>
            <a:avLst/>
            <a:gdLst>
              <a:gd name="connsiteX0" fmla="*/ 20446 w 2032000"/>
              <a:gd name="connsiteY0" fmla="*/ 1227709 h 1219200"/>
              <a:gd name="connsiteX1" fmla="*/ 2036444 w 2032000"/>
              <a:gd name="connsiteY1" fmla="*/ 1227709 h 1219200"/>
              <a:gd name="connsiteX2" fmla="*/ 2036444 w 2032000"/>
              <a:gd name="connsiteY2" fmla="*/ 18123 h 1219200"/>
              <a:gd name="connsiteX3" fmla="*/ 20446 w 2032000"/>
              <a:gd name="connsiteY3" fmla="*/ 18123 h 1219200"/>
              <a:gd name="connsiteX4" fmla="*/ 20446 w 2032000"/>
              <a:gd name="connsiteY4" fmla="*/ 1227709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1219200">
                <a:moveTo>
                  <a:pt x="20446" y="1227709"/>
                </a:moveTo>
                <a:lnTo>
                  <a:pt x="2036444" y="1227709"/>
                </a:lnTo>
                <a:lnTo>
                  <a:pt x="2036444" y="18123"/>
                </a:lnTo>
                <a:lnTo>
                  <a:pt x="20446" y="18123"/>
                </a:lnTo>
                <a:lnTo>
                  <a:pt x="20446" y="122770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Freeform 52"/>
          <p:cNvSpPr/>
          <p:nvPr/>
        </p:nvSpPr>
        <p:spPr>
          <a:xfrm>
            <a:off x="6276975" y="2724150"/>
            <a:ext cx="1514475" cy="914400"/>
          </a:xfrm>
          <a:custGeom>
            <a:avLst/>
            <a:gdLst>
              <a:gd name="connsiteX0" fmla="*/ 15620 w 2019300"/>
              <a:gd name="connsiteY0" fmla="*/ 1227709 h 1219200"/>
              <a:gd name="connsiteX1" fmla="*/ 2031618 w 2019300"/>
              <a:gd name="connsiteY1" fmla="*/ 1227709 h 1219200"/>
              <a:gd name="connsiteX2" fmla="*/ 2031618 w 2019300"/>
              <a:gd name="connsiteY2" fmla="*/ 18123 h 1219200"/>
              <a:gd name="connsiteX3" fmla="*/ 15620 w 2019300"/>
              <a:gd name="connsiteY3" fmla="*/ 18123 h 1219200"/>
              <a:gd name="connsiteX4" fmla="*/ 15620 w 2019300"/>
              <a:gd name="connsiteY4" fmla="*/ 1227709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300" h="1219200">
                <a:moveTo>
                  <a:pt x="15620" y="1227709"/>
                </a:moveTo>
                <a:lnTo>
                  <a:pt x="2031618" y="1227709"/>
                </a:lnTo>
                <a:lnTo>
                  <a:pt x="2031618" y="18123"/>
                </a:lnTo>
                <a:lnTo>
                  <a:pt x="15620" y="18123"/>
                </a:lnTo>
                <a:lnTo>
                  <a:pt x="15620" y="1227709"/>
                </a:lnTo>
                <a:close/>
              </a:path>
            </a:pathLst>
          </a:custGeom>
          <a:solidFill>
            <a:srgbClr val="4E80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Freeform 53"/>
          <p:cNvSpPr/>
          <p:nvPr/>
        </p:nvSpPr>
        <p:spPr>
          <a:xfrm>
            <a:off x="6276975" y="2724150"/>
            <a:ext cx="1514475" cy="914400"/>
          </a:xfrm>
          <a:custGeom>
            <a:avLst/>
            <a:gdLst>
              <a:gd name="connsiteX0" fmla="*/ 15620 w 2019300"/>
              <a:gd name="connsiteY0" fmla="*/ 1227709 h 1219200"/>
              <a:gd name="connsiteX1" fmla="*/ 2031618 w 2019300"/>
              <a:gd name="connsiteY1" fmla="*/ 1227709 h 1219200"/>
              <a:gd name="connsiteX2" fmla="*/ 2031618 w 2019300"/>
              <a:gd name="connsiteY2" fmla="*/ 18123 h 1219200"/>
              <a:gd name="connsiteX3" fmla="*/ 15620 w 2019300"/>
              <a:gd name="connsiteY3" fmla="*/ 18123 h 1219200"/>
              <a:gd name="connsiteX4" fmla="*/ 15620 w 2019300"/>
              <a:gd name="connsiteY4" fmla="*/ 1227709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300" h="1219200">
                <a:moveTo>
                  <a:pt x="15620" y="1227709"/>
                </a:moveTo>
                <a:lnTo>
                  <a:pt x="2031618" y="1227709"/>
                </a:lnTo>
                <a:lnTo>
                  <a:pt x="2031618" y="18123"/>
                </a:lnTo>
                <a:lnTo>
                  <a:pt x="15620" y="18123"/>
                </a:lnTo>
                <a:lnTo>
                  <a:pt x="15620" y="122770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Freeform 54"/>
          <p:cNvSpPr/>
          <p:nvPr/>
        </p:nvSpPr>
        <p:spPr>
          <a:xfrm>
            <a:off x="5438775" y="3781425"/>
            <a:ext cx="1524000" cy="914400"/>
          </a:xfrm>
          <a:custGeom>
            <a:avLst/>
            <a:gdLst>
              <a:gd name="connsiteX0" fmla="*/ 24383 w 2032000"/>
              <a:gd name="connsiteY0" fmla="*/ 1229182 h 1219200"/>
              <a:gd name="connsiteX1" fmla="*/ 2040381 w 2032000"/>
              <a:gd name="connsiteY1" fmla="*/ 1229182 h 1219200"/>
              <a:gd name="connsiteX2" fmla="*/ 2040381 w 2032000"/>
              <a:gd name="connsiteY2" fmla="*/ 19596 h 1219200"/>
              <a:gd name="connsiteX3" fmla="*/ 24383 w 2032000"/>
              <a:gd name="connsiteY3" fmla="*/ 19596 h 1219200"/>
              <a:gd name="connsiteX4" fmla="*/ 24383 w 2032000"/>
              <a:gd name="connsiteY4" fmla="*/ 1229182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1219200">
                <a:moveTo>
                  <a:pt x="24383" y="1229182"/>
                </a:moveTo>
                <a:lnTo>
                  <a:pt x="2040381" y="1229182"/>
                </a:lnTo>
                <a:lnTo>
                  <a:pt x="2040381" y="19596"/>
                </a:lnTo>
                <a:lnTo>
                  <a:pt x="24383" y="19596"/>
                </a:lnTo>
                <a:lnTo>
                  <a:pt x="24383" y="1229182"/>
                </a:lnTo>
                <a:close/>
              </a:path>
            </a:pathLst>
          </a:custGeom>
          <a:solidFill>
            <a:srgbClr val="4E80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Freeform 55"/>
          <p:cNvSpPr/>
          <p:nvPr/>
        </p:nvSpPr>
        <p:spPr>
          <a:xfrm>
            <a:off x="5438775" y="3781425"/>
            <a:ext cx="1524000" cy="914400"/>
          </a:xfrm>
          <a:custGeom>
            <a:avLst/>
            <a:gdLst>
              <a:gd name="connsiteX0" fmla="*/ 24383 w 2032000"/>
              <a:gd name="connsiteY0" fmla="*/ 1229182 h 1219200"/>
              <a:gd name="connsiteX1" fmla="*/ 2040381 w 2032000"/>
              <a:gd name="connsiteY1" fmla="*/ 1229182 h 1219200"/>
              <a:gd name="connsiteX2" fmla="*/ 2040381 w 2032000"/>
              <a:gd name="connsiteY2" fmla="*/ 19596 h 1219200"/>
              <a:gd name="connsiteX3" fmla="*/ 24383 w 2032000"/>
              <a:gd name="connsiteY3" fmla="*/ 19596 h 1219200"/>
              <a:gd name="connsiteX4" fmla="*/ 24383 w 2032000"/>
              <a:gd name="connsiteY4" fmla="*/ 1229182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1219200">
                <a:moveTo>
                  <a:pt x="24383" y="1229182"/>
                </a:moveTo>
                <a:lnTo>
                  <a:pt x="2040381" y="1229182"/>
                </a:lnTo>
                <a:lnTo>
                  <a:pt x="2040381" y="19596"/>
                </a:lnTo>
                <a:lnTo>
                  <a:pt x="24383" y="19596"/>
                </a:lnTo>
                <a:lnTo>
                  <a:pt x="24383" y="1229182"/>
                </a:lnTo>
                <a:close/>
              </a:path>
            </a:pathLst>
          </a:custGeom>
          <a:solidFill>
            <a:srgbClr val="000007">
              <a:alpha val="0"/>
            </a:srgbClr>
          </a:solidFill>
          <a:ln w="254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TextBox 56"/>
          <p:cNvSpPr txBox="1"/>
          <p:nvPr/>
        </p:nvSpPr>
        <p:spPr>
          <a:xfrm>
            <a:off x="404393" y="270510"/>
            <a:ext cx="7404291" cy="1646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3528860"/>
            <a:r>
              <a:rPr lang="en-US" altLang="zh-CN" sz="2100" b="1" spc="-4" dirty="0">
                <a:solidFill>
                  <a:srgbClr val="1E477B"/>
                </a:solidFill>
                <a:latin typeface="Candara"/>
                <a:ea typeface="Candara"/>
              </a:rPr>
              <a:t>Prevenci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ón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829"/>
              </a:lnSpc>
            </a:pPr>
            <a:endParaRPr lang="en-US" sz="1350" dirty="0"/>
          </a:p>
          <a:p>
            <a:pPr indent="4236662"/>
            <a:r>
              <a:rPr lang="en-US" altLang="zh-CN" sz="1350" dirty="0">
                <a:solidFill>
                  <a:srgbClr val="1E477B"/>
                </a:solidFill>
                <a:latin typeface="Candara"/>
                <a:ea typeface="Candara"/>
              </a:rPr>
              <a:t>La</a:t>
            </a:r>
            <a:r>
              <a:rPr lang="en-US" altLang="zh-CN" sz="135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350" dirty="0">
                <a:solidFill>
                  <a:srgbClr val="1E477B"/>
                </a:solidFill>
                <a:latin typeface="Candara"/>
                <a:ea typeface="Candara"/>
              </a:rPr>
              <a:t>OMS</a:t>
            </a:r>
            <a:r>
              <a:rPr lang="en-US" altLang="zh-CN" sz="135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350" dirty="0">
                <a:solidFill>
                  <a:srgbClr val="1E477B"/>
                </a:solidFill>
                <a:latin typeface="Candara"/>
                <a:ea typeface="Candara"/>
              </a:rPr>
              <a:t>recomienda</a:t>
            </a:r>
            <a:r>
              <a:rPr lang="en-US" altLang="zh-CN" sz="135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350" dirty="0">
                <a:solidFill>
                  <a:srgbClr val="1E477B"/>
                </a:solidFill>
                <a:latin typeface="Candara"/>
                <a:ea typeface="Candara"/>
              </a:rPr>
              <a:t>la</a:t>
            </a:r>
            <a:r>
              <a:rPr lang="en-US" altLang="zh-CN" sz="135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350" dirty="0">
                <a:solidFill>
                  <a:srgbClr val="1E477B"/>
                </a:solidFill>
                <a:latin typeface="Candara"/>
                <a:ea typeface="Candara"/>
              </a:rPr>
              <a:t>vacunación</a:t>
            </a:r>
            <a:r>
              <a:rPr lang="en-US" altLang="zh-CN" sz="135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350" dirty="0">
                <a:solidFill>
                  <a:srgbClr val="1E477B"/>
                </a:solidFill>
                <a:latin typeface="Candara"/>
                <a:ea typeface="Candara"/>
              </a:rPr>
              <a:t>anual</a:t>
            </a:r>
            <a:r>
              <a:rPr lang="en-US" altLang="zh-CN" sz="1350" spc="-19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350" dirty="0">
                <a:solidFill>
                  <a:srgbClr val="1E477B"/>
                </a:solidFill>
                <a:latin typeface="Candara"/>
                <a:ea typeface="Candara"/>
              </a:rPr>
              <a:t>en:</a:t>
            </a:r>
          </a:p>
          <a:p>
            <a:pPr>
              <a:spcBef>
                <a:spcPts val="75"/>
              </a:spcBef>
            </a:pPr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30" dirty="0">
                <a:solidFill>
                  <a:srgbClr val="1E477B"/>
                </a:solidFill>
                <a:latin typeface="Arial"/>
                <a:cs typeface="Arial"/>
              </a:rPr>
              <a:t>  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Vacunació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n:</a:t>
            </a:r>
            <a:r>
              <a:rPr lang="en-US" altLang="zh-CN" sz="1500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forma</a:t>
            </a:r>
            <a:r>
              <a:rPr lang="en-US" altLang="zh-CN" sz="1500" spc="2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más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eficaz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prevenir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la</a:t>
            </a:r>
          </a:p>
          <a:p>
            <a:pPr indent="257175"/>
            <a:r>
              <a:rPr lang="en-US" altLang="zh-CN" sz="1500" spc="4" dirty="0">
                <a:solidFill>
                  <a:srgbClr val="1E477B"/>
                </a:solidFill>
                <a:latin typeface="Candara"/>
                <a:ea typeface="Candara"/>
              </a:rPr>
              <a:t>enfer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medad.</a:t>
            </a:r>
          </a:p>
          <a:p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33" dirty="0">
                <a:solidFill>
                  <a:srgbClr val="1E477B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Inmunidad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origen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vacunal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se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atenúa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con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el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04393" y="1883460"/>
            <a:ext cx="3999735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257175"/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tiempo,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vacunar</a:t>
            </a:r>
            <a:r>
              <a:rPr lang="en-US" altLang="zh-CN" sz="1500" b="1" spc="15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anualmente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.</a:t>
            </a:r>
          </a:p>
          <a:p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33" dirty="0">
                <a:solidFill>
                  <a:srgbClr val="1E477B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Personas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mayores,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reduce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la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gravedad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la</a:t>
            </a:r>
          </a:p>
          <a:p>
            <a:pPr indent="257175"/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enfermedad,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complicaciones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y</a:t>
            </a:r>
            <a:r>
              <a:rPr lang="en-US" altLang="zh-CN" sz="1500" spc="4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muertes.</a:t>
            </a:r>
          </a:p>
          <a:p>
            <a:pPr marL="257175" indent="-257175" hangingPunct="0"/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48" dirty="0">
                <a:solidFill>
                  <a:srgbClr val="1E477B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Vacunación</a:t>
            </a:r>
            <a:r>
              <a:rPr lang="en-US" altLang="zh-CN" sz="1500" spc="4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especialmente</a:t>
            </a:r>
            <a:r>
              <a:rPr lang="en-US" altLang="zh-CN" sz="1500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importante</a:t>
            </a:r>
            <a:r>
              <a:rPr lang="en-US" altLang="zh-CN" sz="1500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en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personas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con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alto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riesgo,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quienes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las</a:t>
            </a:r>
            <a:r>
              <a:rPr lang="en-US" altLang="zh-CN" sz="1500" spc="-1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atienden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o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viven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con</a:t>
            </a:r>
            <a:r>
              <a:rPr lang="en-US" altLang="zh-CN" sz="1500" spc="4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ellas.</a:t>
            </a:r>
          </a:p>
          <a:p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33" dirty="0">
                <a:solidFill>
                  <a:srgbClr val="1E477B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Vacunas</a:t>
            </a:r>
            <a:r>
              <a:rPr lang="en-US" altLang="zh-CN" sz="1500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seguras,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eficaces,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se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utilizan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hace</a:t>
            </a:r>
          </a:p>
          <a:p>
            <a:pPr indent="257175"/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más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60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años.</a:t>
            </a:r>
          </a:p>
          <a:p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38" dirty="0">
                <a:solidFill>
                  <a:srgbClr val="1E477B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Las</a:t>
            </a:r>
            <a:r>
              <a:rPr lang="en-US" altLang="zh-CN" sz="1500" spc="4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más</a:t>
            </a:r>
            <a:r>
              <a:rPr lang="en-US" altLang="zh-CN" sz="1500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utilizadas,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vacunas</a:t>
            </a:r>
            <a:r>
              <a:rPr lang="en-US" altLang="zh-CN" sz="1500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inyectables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con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740211" y="1883460"/>
            <a:ext cx="1291037" cy="13779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115442">
              <a:lnSpc>
                <a:spcPct val="99583"/>
              </a:lnSpc>
            </a:pPr>
            <a:r>
              <a:rPr lang="en-US" altLang="zh-CN" sz="1200" spc="-4" dirty="0">
                <a:solidFill>
                  <a:srgbClr val="FEFEFE"/>
                </a:solidFill>
                <a:latin typeface="Candara"/>
                <a:ea typeface="Candara"/>
              </a:rPr>
              <a:t>Embarazadas</a:t>
            </a:r>
            <a:r>
              <a:rPr lang="en-US" altLang="zh-CN" sz="1200" spc="23" dirty="0">
                <a:solidFill>
                  <a:srgbClr val="FEFEFE"/>
                </a:solidFill>
                <a:latin typeface="Candara"/>
                <a:cs typeface="Candara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latin typeface="Candara"/>
                <a:ea typeface="Candara"/>
              </a:rPr>
              <a:t>en</a:t>
            </a:r>
          </a:p>
          <a:p>
            <a:pPr indent="26289">
              <a:lnSpc>
                <a:spcPct val="91666"/>
              </a:lnSpc>
            </a:pPr>
            <a:r>
              <a:rPr lang="en-US" altLang="zh-CN" sz="1200" dirty="0">
                <a:solidFill>
                  <a:srgbClr val="FEFEFE"/>
                </a:solidFill>
                <a:latin typeface="Candara"/>
                <a:ea typeface="Candara"/>
              </a:rPr>
              <a:t>cualquier</a:t>
            </a:r>
            <a:r>
              <a:rPr lang="en-US" altLang="zh-CN" sz="1200" dirty="0">
                <a:solidFill>
                  <a:srgbClr val="FEFEFE"/>
                </a:solidFill>
                <a:latin typeface="Candara"/>
                <a:cs typeface="Candara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latin typeface="Candara"/>
                <a:ea typeface="Candara"/>
              </a:rPr>
              <a:t>fase</a:t>
            </a:r>
            <a:r>
              <a:rPr lang="en-US" altLang="zh-CN" sz="1200" dirty="0">
                <a:solidFill>
                  <a:srgbClr val="FEFEFE"/>
                </a:solidFill>
                <a:latin typeface="Candara"/>
                <a:cs typeface="Candara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latin typeface="Candara"/>
                <a:ea typeface="Candara"/>
              </a:rPr>
              <a:t>de</a:t>
            </a:r>
            <a:r>
              <a:rPr lang="en-US" altLang="zh-CN" sz="1200" spc="-23" dirty="0">
                <a:solidFill>
                  <a:srgbClr val="FEFEFE"/>
                </a:solidFill>
                <a:latin typeface="Candara"/>
                <a:cs typeface="Candara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latin typeface="Candara"/>
                <a:ea typeface="Candara"/>
              </a:rPr>
              <a:t>la</a:t>
            </a:r>
          </a:p>
          <a:p>
            <a:pPr indent="330327"/>
            <a:r>
              <a:rPr lang="en-US" altLang="zh-CN" sz="1200" spc="-4" dirty="0">
                <a:solidFill>
                  <a:srgbClr val="FEFEFE"/>
                </a:solidFill>
                <a:latin typeface="Candara"/>
                <a:ea typeface="Candara"/>
              </a:rPr>
              <a:t>gestac</a:t>
            </a:r>
            <a:r>
              <a:rPr lang="en-US" altLang="zh-CN" sz="1200" dirty="0">
                <a:solidFill>
                  <a:srgbClr val="FEFEFE"/>
                </a:solidFill>
                <a:latin typeface="Candara"/>
                <a:ea typeface="Candara"/>
              </a:rPr>
              <a:t>ión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1121"/>
              </a:lnSpc>
            </a:pPr>
            <a:endParaRPr lang="en-US" sz="1350" dirty="0"/>
          </a:p>
          <a:p>
            <a:r>
              <a:rPr lang="en-US" altLang="zh-CN" sz="1200" dirty="0">
                <a:solidFill>
                  <a:srgbClr val="FEFEFE"/>
                </a:solidFill>
                <a:latin typeface="Candara"/>
                <a:ea typeface="Candara"/>
              </a:rPr>
              <a:t>Mayores</a:t>
            </a:r>
            <a:r>
              <a:rPr lang="en-US" altLang="zh-CN" sz="1200" dirty="0">
                <a:solidFill>
                  <a:srgbClr val="FEFEFE"/>
                </a:solidFill>
                <a:latin typeface="Candara"/>
                <a:cs typeface="Candara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latin typeface="Candara"/>
                <a:ea typeface="Candara"/>
              </a:rPr>
              <a:t>de</a:t>
            </a:r>
            <a:r>
              <a:rPr lang="en-US" altLang="zh-CN" sz="1200" dirty="0">
                <a:solidFill>
                  <a:srgbClr val="FEFEFE"/>
                </a:solidFill>
                <a:latin typeface="Candara"/>
                <a:cs typeface="Candara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latin typeface="Candara"/>
                <a:ea typeface="Candara"/>
              </a:rPr>
              <a:t>65</a:t>
            </a:r>
            <a:r>
              <a:rPr lang="en-US" altLang="zh-CN" sz="1200" spc="-26" dirty="0">
                <a:solidFill>
                  <a:srgbClr val="FEFEFE"/>
                </a:solidFill>
                <a:latin typeface="Candara"/>
                <a:cs typeface="Candara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latin typeface="Candara"/>
                <a:ea typeface="Candara"/>
              </a:rPr>
              <a:t>años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6376130" y="1883460"/>
            <a:ext cx="1346869" cy="15517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dirty="0">
                <a:solidFill>
                  <a:srgbClr val="FEFEFE"/>
                </a:solidFill>
                <a:latin typeface="Candara"/>
                <a:ea typeface="Candara"/>
              </a:rPr>
              <a:t>Niños</a:t>
            </a:r>
            <a:r>
              <a:rPr lang="en-US" altLang="zh-CN" sz="1200" dirty="0">
                <a:solidFill>
                  <a:srgbClr val="FEFEFE"/>
                </a:solidFill>
                <a:latin typeface="Candara"/>
                <a:cs typeface="Candara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latin typeface="Candara"/>
                <a:ea typeface="Candara"/>
              </a:rPr>
              <a:t>de</a:t>
            </a:r>
            <a:r>
              <a:rPr lang="en-US" altLang="zh-CN" sz="1200" dirty="0">
                <a:solidFill>
                  <a:srgbClr val="FEFEFE"/>
                </a:solidFill>
                <a:latin typeface="Candara"/>
                <a:cs typeface="Candara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latin typeface="Candara"/>
                <a:ea typeface="Candara"/>
              </a:rPr>
              <a:t>6</a:t>
            </a:r>
            <a:r>
              <a:rPr lang="en-US" altLang="zh-CN" sz="1200" dirty="0">
                <a:solidFill>
                  <a:srgbClr val="FEFEFE"/>
                </a:solidFill>
                <a:latin typeface="Candara"/>
                <a:cs typeface="Candara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latin typeface="Candara"/>
                <a:ea typeface="Candara"/>
              </a:rPr>
              <a:t>meses</a:t>
            </a:r>
            <a:r>
              <a:rPr lang="en-US" altLang="zh-CN" sz="1200" dirty="0">
                <a:solidFill>
                  <a:srgbClr val="FEFEFE"/>
                </a:solidFill>
                <a:latin typeface="Candara"/>
                <a:cs typeface="Candara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latin typeface="Candara"/>
                <a:ea typeface="Candara"/>
              </a:rPr>
              <a:t>a</a:t>
            </a:r>
            <a:r>
              <a:rPr lang="en-US" altLang="zh-CN" sz="1200" spc="-11" dirty="0">
                <a:solidFill>
                  <a:srgbClr val="FEFEFE"/>
                </a:solidFill>
                <a:latin typeface="Candara"/>
                <a:cs typeface="Candara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latin typeface="Candara"/>
                <a:ea typeface="Candara"/>
              </a:rPr>
              <a:t>5</a:t>
            </a:r>
          </a:p>
          <a:p>
            <a:pPr indent="516827"/>
            <a:r>
              <a:rPr lang="en-US" altLang="zh-CN" sz="1200" spc="-8" dirty="0">
                <a:solidFill>
                  <a:srgbClr val="FEFEFE"/>
                </a:solidFill>
                <a:latin typeface="Candara"/>
                <a:ea typeface="Candara"/>
              </a:rPr>
              <a:t>añ</a:t>
            </a:r>
            <a:r>
              <a:rPr lang="en-US" altLang="zh-CN" sz="1200" spc="-4" dirty="0">
                <a:solidFill>
                  <a:srgbClr val="FEFEFE"/>
                </a:solidFill>
                <a:latin typeface="Candara"/>
                <a:ea typeface="Candara"/>
              </a:rPr>
              <a:t>os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945"/>
              </a:lnSpc>
            </a:pPr>
            <a:endParaRPr lang="en-US" sz="1350" dirty="0"/>
          </a:p>
          <a:p>
            <a:pPr indent="225362"/>
            <a:r>
              <a:rPr lang="en-US" altLang="zh-CN" sz="1200" spc="-4" dirty="0">
                <a:solidFill>
                  <a:srgbClr val="FEFEFE"/>
                </a:solidFill>
                <a:latin typeface="Candara"/>
                <a:ea typeface="Candara"/>
              </a:rPr>
              <a:t>Pacientes</a:t>
            </a:r>
            <a:r>
              <a:rPr lang="en-US" altLang="zh-CN" sz="1200" spc="26" dirty="0">
                <a:solidFill>
                  <a:srgbClr val="FEFEFE"/>
                </a:solidFill>
                <a:latin typeface="Candara"/>
                <a:cs typeface="Candara"/>
              </a:rPr>
              <a:t> </a:t>
            </a:r>
            <a:r>
              <a:rPr lang="en-US" altLang="zh-CN" sz="1200" spc="-4" dirty="0">
                <a:solidFill>
                  <a:srgbClr val="FEFEFE"/>
                </a:solidFill>
                <a:latin typeface="Candara"/>
                <a:ea typeface="Candara"/>
              </a:rPr>
              <a:t>con</a:t>
            </a:r>
          </a:p>
          <a:p>
            <a:pPr indent="204788"/>
            <a:r>
              <a:rPr lang="en-US" altLang="zh-CN" sz="1200" spc="-8" dirty="0">
                <a:solidFill>
                  <a:srgbClr val="FEFEFE"/>
                </a:solidFill>
                <a:latin typeface="Candara"/>
                <a:ea typeface="Candara"/>
              </a:rPr>
              <a:t>enferm</a:t>
            </a:r>
            <a:r>
              <a:rPr lang="en-US" altLang="zh-CN" sz="1200" dirty="0">
                <a:solidFill>
                  <a:srgbClr val="FEFEFE"/>
                </a:solidFill>
                <a:latin typeface="Candara"/>
                <a:ea typeface="Candara"/>
              </a:rPr>
              <a:t>edades</a:t>
            </a:r>
          </a:p>
          <a:p>
            <a:pPr indent="124778"/>
            <a:r>
              <a:rPr lang="en-US" altLang="zh-CN" sz="1200" spc="-4" dirty="0">
                <a:solidFill>
                  <a:srgbClr val="FEFEFE"/>
                </a:solidFill>
                <a:latin typeface="Candara"/>
                <a:ea typeface="Candara"/>
              </a:rPr>
              <a:t>médicas</a:t>
            </a:r>
            <a:r>
              <a:rPr lang="en-US" altLang="zh-CN" sz="1200" spc="-4" dirty="0">
                <a:solidFill>
                  <a:srgbClr val="FEFEFE"/>
                </a:solidFill>
                <a:latin typeface="Candara"/>
                <a:cs typeface="Candara"/>
              </a:rPr>
              <a:t> </a:t>
            </a:r>
            <a:r>
              <a:rPr lang="en-US" altLang="zh-CN" sz="1200" dirty="0">
                <a:solidFill>
                  <a:srgbClr val="FEFEFE"/>
                </a:solidFill>
                <a:latin typeface="Candara"/>
                <a:ea typeface="Candara"/>
              </a:rPr>
              <a:t>crónicas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661569" y="3958718"/>
            <a:ext cx="147849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virus</a:t>
            </a:r>
            <a:r>
              <a:rPr lang="en-US" altLang="zh-CN" sz="1500" spc="4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inactivados.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681662" y="4000645"/>
            <a:ext cx="10736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200" spc="-4" dirty="0">
                <a:solidFill>
                  <a:srgbClr val="FEFEFE"/>
                </a:solidFill>
                <a:latin typeface="Candara"/>
                <a:ea typeface="Candara"/>
              </a:rPr>
              <a:t>Profesionales</a:t>
            </a:r>
            <a:r>
              <a:rPr lang="en-US" altLang="zh-CN" sz="1200" spc="26" dirty="0">
                <a:solidFill>
                  <a:srgbClr val="FEFEFE"/>
                </a:solidFill>
                <a:latin typeface="Candara"/>
                <a:cs typeface="Candara"/>
              </a:rPr>
              <a:t> </a:t>
            </a:r>
            <a:r>
              <a:rPr lang="en-US" altLang="zh-CN" sz="1200" spc="4" dirty="0">
                <a:solidFill>
                  <a:srgbClr val="FEFEFE"/>
                </a:solidFill>
                <a:latin typeface="Candara"/>
                <a:ea typeface="Candara"/>
              </a:rPr>
              <a:t>de</a:t>
            </a:r>
          </a:p>
          <a:p>
            <a:pPr indent="363664"/>
            <a:r>
              <a:rPr lang="en-US" altLang="zh-CN" sz="1200" spc="-8" dirty="0">
                <a:solidFill>
                  <a:srgbClr val="FEFEFE"/>
                </a:solidFill>
                <a:latin typeface="Candara"/>
                <a:ea typeface="Candara"/>
              </a:rPr>
              <a:t>sal</a:t>
            </a:r>
            <a:r>
              <a:rPr lang="en-US" altLang="zh-CN" sz="1200" dirty="0">
                <a:solidFill>
                  <a:srgbClr val="FEFEFE"/>
                </a:solidFill>
                <a:latin typeface="Candara"/>
                <a:ea typeface="Candara"/>
              </a:rPr>
              <a:t>ud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2508218" y="5002739"/>
            <a:ext cx="2036350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50" spc="-4" dirty="0">
                <a:solidFill>
                  <a:srgbClr val="000000"/>
                </a:solidFill>
                <a:latin typeface="Calibri"/>
                <a:ea typeface="Calibri"/>
              </a:rPr>
              <a:t>https://cdc.gov/enes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/flu/about/viruses/types.htm</a:t>
            </a:r>
          </a:p>
        </p:txBody>
      </p:sp>
    </p:spTree>
    <p:extLst>
      <p:ext uri="{BB962C8B-B14F-4D97-AF65-F5344CB8AC3E}">
        <p14:creationId xmlns:p14="http://schemas.microsoft.com/office/powerpoint/2010/main" val="4143817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" y="5006340"/>
            <a:ext cx="2057400" cy="137160"/>
          </a:xfrm>
          <a:prstGeom prst="rect">
            <a:avLst/>
          </a:prstGeom>
        </p:spPr>
      </p:pic>
      <p:pic>
        <p:nvPicPr>
          <p:cNvPr id="65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" y="0"/>
            <a:ext cx="2057400" cy="142875"/>
          </a:xfrm>
          <a:prstGeom prst="rect">
            <a:avLst/>
          </a:prstGeom>
        </p:spPr>
      </p:pic>
      <p:sp>
        <p:nvSpPr>
          <p:cNvPr id="2" name="Freeform 65"/>
          <p:cNvSpPr/>
          <p:nvPr/>
        </p:nvSpPr>
        <p:spPr>
          <a:xfrm>
            <a:off x="4452937" y="766762"/>
            <a:ext cx="3509963" cy="4205288"/>
          </a:xfrm>
          <a:custGeom>
            <a:avLst/>
            <a:gdLst>
              <a:gd name="connsiteX0" fmla="*/ 6858 w 4679950"/>
              <a:gd name="connsiteY0" fmla="*/ 5608726 h 5607050"/>
              <a:gd name="connsiteX1" fmla="*/ 4686808 w 4679950"/>
              <a:gd name="connsiteY1" fmla="*/ 5608726 h 5607050"/>
              <a:gd name="connsiteX2" fmla="*/ 4686808 w 4679950"/>
              <a:gd name="connsiteY2" fmla="*/ 14249 h 5607050"/>
              <a:gd name="connsiteX3" fmla="*/ 6858 w 4679950"/>
              <a:gd name="connsiteY3" fmla="*/ 14249 h 5607050"/>
              <a:gd name="connsiteX4" fmla="*/ 6858 w 4679950"/>
              <a:gd name="connsiteY4" fmla="*/ 5608726 h 56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9950" h="5607050">
                <a:moveTo>
                  <a:pt x="6858" y="5608726"/>
                </a:moveTo>
                <a:lnTo>
                  <a:pt x="4686808" y="5608726"/>
                </a:lnTo>
                <a:lnTo>
                  <a:pt x="4686808" y="14249"/>
                </a:lnTo>
                <a:lnTo>
                  <a:pt x="6858" y="14249"/>
                </a:lnTo>
                <a:lnTo>
                  <a:pt x="6858" y="5608726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6" name="Freeform 66"/>
          <p:cNvSpPr/>
          <p:nvPr/>
        </p:nvSpPr>
        <p:spPr>
          <a:xfrm>
            <a:off x="1138237" y="128587"/>
            <a:ext cx="6862763" cy="528638"/>
          </a:xfrm>
          <a:custGeom>
            <a:avLst/>
            <a:gdLst>
              <a:gd name="connsiteX0" fmla="*/ 6350 w 9150350"/>
              <a:gd name="connsiteY0" fmla="*/ 709676 h 704850"/>
              <a:gd name="connsiteX1" fmla="*/ 9150350 w 9150350"/>
              <a:gd name="connsiteY1" fmla="*/ 709676 h 704850"/>
              <a:gd name="connsiteX2" fmla="*/ 9150350 w 9150350"/>
              <a:gd name="connsiteY2" fmla="*/ 17526 h 704850"/>
              <a:gd name="connsiteX3" fmla="*/ 6350 w 9150350"/>
              <a:gd name="connsiteY3" fmla="*/ 17526 h 704850"/>
              <a:gd name="connsiteX4" fmla="*/ 6350 w 9150350"/>
              <a:gd name="connsiteY4" fmla="*/ 709676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704850">
                <a:moveTo>
                  <a:pt x="6350" y="709676"/>
                </a:moveTo>
                <a:lnTo>
                  <a:pt x="9150350" y="709676"/>
                </a:lnTo>
                <a:lnTo>
                  <a:pt x="9150350" y="17526"/>
                </a:lnTo>
                <a:lnTo>
                  <a:pt x="6350" y="17526"/>
                </a:lnTo>
                <a:lnTo>
                  <a:pt x="6350" y="709676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8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721" y="834389"/>
            <a:ext cx="3194684" cy="4074795"/>
          </a:xfrm>
          <a:prstGeom prst="rect">
            <a:avLst/>
          </a:prstGeom>
        </p:spPr>
      </p:pic>
      <p:sp>
        <p:nvSpPr>
          <p:cNvPr id="3" name="TextBox 68"/>
          <p:cNvSpPr txBox="1"/>
          <p:nvPr/>
        </p:nvSpPr>
        <p:spPr>
          <a:xfrm>
            <a:off x="411480" y="270509"/>
            <a:ext cx="6334620" cy="50167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2501074"/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Medidas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generales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2100" b="1" spc="-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Prevención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933"/>
              </a:lnSpc>
            </a:pPr>
            <a:endParaRPr lang="en-US" sz="1350" dirty="0"/>
          </a:p>
          <a:p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52" dirty="0">
                <a:solidFill>
                  <a:srgbClr val="1E477B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Lavarse</a:t>
            </a:r>
            <a:r>
              <a:rPr lang="en-US" altLang="zh-CN" sz="1500" spc="4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las</a:t>
            </a:r>
            <a:r>
              <a:rPr lang="en-US" altLang="zh-CN" sz="1500" spc="4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manos</a:t>
            </a:r>
            <a:r>
              <a:rPr lang="en-US" altLang="zh-CN" sz="1500" spc="4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regularmente</a:t>
            </a:r>
          </a:p>
          <a:p>
            <a:pPr marL="257174" indent="-257174" hangingPunct="0"/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26" dirty="0">
                <a:solidFill>
                  <a:srgbClr val="1E477B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Cubrirse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la</a:t>
            </a:r>
            <a:r>
              <a:rPr lang="en-US" altLang="zh-CN" sz="1500" spc="19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boca</a:t>
            </a:r>
            <a:r>
              <a:rPr lang="en-US" altLang="zh-CN" sz="1500" spc="2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y</a:t>
            </a:r>
            <a:r>
              <a:rPr lang="en-US" altLang="zh-CN" sz="1500" spc="2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la</a:t>
            </a:r>
            <a:r>
              <a:rPr lang="en-US" altLang="zh-CN" sz="1500" spc="2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nariz</a:t>
            </a:r>
            <a:r>
              <a:rPr lang="en-US" altLang="zh-CN" sz="1500" spc="2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con</a:t>
            </a:r>
            <a:r>
              <a:rPr lang="en-US" altLang="zh-CN" sz="1500" spc="2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un</a:t>
            </a:r>
            <a:r>
              <a:rPr lang="en-US" altLang="zh-CN" sz="1500" spc="19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pañuelo</a:t>
            </a:r>
            <a:r>
              <a:rPr lang="en-US" altLang="zh-CN" sz="1500" spc="2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papel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o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con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el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antebrazo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al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toser</a:t>
            </a:r>
            <a:r>
              <a:rPr lang="en-US" altLang="zh-CN" sz="1500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o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spc="-4" dirty="0">
                <a:solidFill>
                  <a:srgbClr val="1E477B"/>
                </a:solidFill>
                <a:latin typeface="Candara"/>
                <a:ea typeface="Candara"/>
              </a:rPr>
              <a:t>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stornudar</a:t>
            </a:r>
          </a:p>
          <a:p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41" dirty="0">
                <a:solidFill>
                  <a:srgbClr val="1E477B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Ventilar</a:t>
            </a:r>
            <a:r>
              <a:rPr lang="en-US" altLang="zh-CN" sz="1500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regularmente</a:t>
            </a:r>
            <a:r>
              <a:rPr lang="en-US" altLang="zh-CN" sz="1500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las</a:t>
            </a:r>
            <a:r>
              <a:rPr lang="en-US" altLang="zh-CN" sz="1500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habitaciones</a:t>
            </a:r>
          </a:p>
          <a:p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45" dirty="0">
                <a:solidFill>
                  <a:srgbClr val="1E477B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Evitar</a:t>
            </a:r>
            <a:r>
              <a:rPr lang="en-US" altLang="zh-CN" sz="1500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cambios</a:t>
            </a:r>
            <a:r>
              <a:rPr lang="en-US" altLang="zh-CN" sz="1500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abruptos</a:t>
            </a:r>
            <a:r>
              <a:rPr lang="en-US" altLang="zh-CN" sz="1500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temperatura</a:t>
            </a:r>
          </a:p>
          <a:p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30" dirty="0">
                <a:solidFill>
                  <a:srgbClr val="1E477B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Evitar</a:t>
            </a:r>
            <a:r>
              <a:rPr lang="en-US" altLang="zh-CN" sz="1500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besar</a:t>
            </a:r>
            <a:r>
              <a:rPr lang="en-US" altLang="zh-CN" sz="1500" spc="2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en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la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boca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los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niños</a:t>
            </a:r>
          </a:p>
          <a:p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30" dirty="0">
                <a:solidFill>
                  <a:srgbClr val="1E477B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Evitar</a:t>
            </a:r>
            <a:r>
              <a:rPr lang="en-US" altLang="zh-CN" sz="1500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el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contacto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directo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con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personas</a:t>
            </a:r>
            <a:r>
              <a:rPr lang="en-US" altLang="zh-CN" sz="1500" spc="2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que</a:t>
            </a:r>
          </a:p>
          <a:p>
            <a:pPr indent="257174"/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estén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enfermas</a:t>
            </a:r>
          </a:p>
          <a:p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67" dirty="0">
                <a:solidFill>
                  <a:srgbClr val="1E477B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Evitar</a:t>
            </a:r>
            <a:r>
              <a:rPr lang="en-US" altLang="zh-CN" sz="1500" spc="5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aglomeraciones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98"/>
              </a:lnSpc>
            </a:pPr>
            <a:endParaRPr lang="en-US" sz="1350" dirty="0"/>
          </a:p>
          <a:p>
            <a:pPr indent="2096738"/>
            <a:r>
              <a:rPr lang="en-US" altLang="zh-CN" sz="750" spc="-4" dirty="0">
                <a:solidFill>
                  <a:srgbClr val="000000"/>
                </a:solidFill>
                <a:latin typeface="Calibri"/>
                <a:ea typeface="Calibri"/>
              </a:rPr>
              <a:t>https://cdc.gov/enes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/flu/about/viruses/types.htm</a:t>
            </a:r>
          </a:p>
        </p:txBody>
      </p:sp>
    </p:spTree>
    <p:extLst>
      <p:ext uri="{BB962C8B-B14F-4D97-AF65-F5344CB8AC3E}">
        <p14:creationId xmlns:p14="http://schemas.microsoft.com/office/powerpoint/2010/main" val="108737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dirty="0">
                <a:solidFill>
                  <a:srgbClr val="376092"/>
                </a:solidFill>
                <a:latin typeface="Candara" panose="020E0502030303020204" pitchFamily="34" charset="0"/>
              </a:rPr>
              <a:t>Circulación Viral Hemisferio Norte</a:t>
            </a:r>
          </a:p>
        </p:txBody>
      </p:sp>
      <p:cxnSp>
        <p:nvCxnSpPr>
          <p:cNvPr id="11" name="10 Conector recto"/>
          <p:cNvCxnSpPr/>
          <p:nvPr/>
        </p:nvCxnSpPr>
        <p:spPr>
          <a:xfrm>
            <a:off x="240418" y="580731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Marcador de contenido 2"/>
          <p:cNvSpPr>
            <a:spLocks noGrp="1"/>
          </p:cNvSpPr>
          <p:nvPr>
            <p:ph idx="4294967295"/>
          </p:nvPr>
        </p:nvSpPr>
        <p:spPr>
          <a:xfrm>
            <a:off x="308381" y="1170454"/>
            <a:ext cx="6637273" cy="69854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s-CL" altLang="es-ES_tradnl" sz="1800" dirty="0" smtClean="0">
                <a:solidFill>
                  <a:srgbClr val="404040"/>
                </a:solidFill>
                <a:latin typeface="Candara" charset="0"/>
                <a:ea typeface="Candara" charset="0"/>
                <a:cs typeface="Candara" charset="0"/>
              </a:rPr>
              <a:t>En </a:t>
            </a:r>
            <a:r>
              <a:rPr lang="es-CL" altLang="es-ES_tradnl" sz="1800" dirty="0">
                <a:solidFill>
                  <a:srgbClr val="404040"/>
                </a:solidFill>
                <a:latin typeface="Candara" charset="0"/>
                <a:ea typeface="Candara" charset="0"/>
                <a:cs typeface="Candara" charset="0"/>
              </a:rPr>
              <a:t>esta temporada invernal, en el </a:t>
            </a:r>
            <a:r>
              <a:rPr lang="es-CL" altLang="es-ES_tradnl" sz="1800" dirty="0" smtClean="0">
                <a:solidFill>
                  <a:srgbClr val="404040"/>
                </a:solidFill>
                <a:latin typeface="Candara" charset="0"/>
                <a:ea typeface="Candara" charset="0"/>
                <a:cs typeface="Candara" charset="0"/>
              </a:rPr>
              <a:t>Hemisferio </a:t>
            </a:r>
            <a:r>
              <a:rPr lang="es-CL" altLang="es-ES_tradnl" sz="1800" dirty="0">
                <a:solidFill>
                  <a:srgbClr val="404040"/>
                </a:solidFill>
                <a:latin typeface="Candara" charset="0"/>
                <a:ea typeface="Candara" charset="0"/>
                <a:cs typeface="Candara" charset="0"/>
              </a:rPr>
              <a:t>N</a:t>
            </a:r>
            <a:r>
              <a:rPr lang="es-CL" altLang="es-ES_tradnl" sz="1800" dirty="0" smtClean="0">
                <a:solidFill>
                  <a:srgbClr val="404040"/>
                </a:solidFill>
                <a:latin typeface="Candara" charset="0"/>
                <a:ea typeface="Candara" charset="0"/>
                <a:cs typeface="Candara" charset="0"/>
              </a:rPr>
              <a:t>orte</a:t>
            </a:r>
            <a:r>
              <a:rPr lang="es-CL" altLang="es-ES_tradnl" sz="1800" dirty="0">
                <a:solidFill>
                  <a:srgbClr val="404040"/>
                </a:solidFill>
                <a:latin typeface="Candara" charset="0"/>
                <a:ea typeface="Candara" charset="0"/>
                <a:cs typeface="Candara" charset="0"/>
              </a:rPr>
              <a:t>, </a:t>
            </a:r>
            <a:r>
              <a:rPr lang="es-CL" altLang="es-ES_tradnl" sz="1800" dirty="0" smtClean="0">
                <a:solidFill>
                  <a:srgbClr val="404040"/>
                </a:solidFill>
                <a:latin typeface="Candara" charset="0"/>
                <a:ea typeface="Candara" charset="0"/>
                <a:cs typeface="Candara" charset="0"/>
              </a:rPr>
              <a:t> se observó </a:t>
            </a:r>
            <a:r>
              <a:rPr lang="es-CL" altLang="es-ES_tradnl" sz="1800" dirty="0">
                <a:solidFill>
                  <a:srgbClr val="404040"/>
                </a:solidFill>
                <a:latin typeface="Candara" charset="0"/>
                <a:ea typeface="Candara" charset="0"/>
                <a:cs typeface="Candara" charset="0"/>
              </a:rPr>
              <a:t>una circulación anticipada de </a:t>
            </a:r>
            <a:r>
              <a:rPr lang="es-CL" altLang="es-ES_tradnl" sz="1800" dirty="0" smtClean="0">
                <a:solidFill>
                  <a:srgbClr val="404040"/>
                </a:solidFill>
                <a:latin typeface="Candara" charset="0"/>
                <a:ea typeface="Candara" charset="0"/>
                <a:cs typeface="Candara" charset="0"/>
              </a:rPr>
              <a:t>los virus de Influenza.</a:t>
            </a:r>
          </a:p>
        </p:txBody>
      </p:sp>
      <p:sp>
        <p:nvSpPr>
          <p:cNvPr id="6" name="Marcador de contenido 2"/>
          <p:cNvSpPr>
            <a:spLocks noGrp="1"/>
          </p:cNvSpPr>
          <p:nvPr>
            <p:ph idx="4294967295"/>
          </p:nvPr>
        </p:nvSpPr>
        <p:spPr>
          <a:xfrm>
            <a:off x="308381" y="1927530"/>
            <a:ext cx="7946488" cy="221995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s-CL" altLang="es-ES_tradnl" sz="1800" dirty="0" smtClean="0">
                <a:solidFill>
                  <a:srgbClr val="404040"/>
                </a:solidFill>
                <a:latin typeface="Candara" charset="0"/>
                <a:ea typeface="Candara" charset="0"/>
                <a:cs typeface="Candara" charset="0"/>
              </a:rPr>
              <a:t>En </a:t>
            </a:r>
            <a:r>
              <a:rPr lang="es-CL" altLang="es-ES_tradnl" sz="1800" dirty="0">
                <a:solidFill>
                  <a:srgbClr val="404040"/>
                </a:solidFill>
                <a:latin typeface="Candara" charset="0"/>
                <a:ea typeface="Candara" charset="0"/>
                <a:cs typeface="Candara" charset="0"/>
              </a:rPr>
              <a:t>EE.UU. </a:t>
            </a:r>
            <a:r>
              <a:rPr lang="tr-TR" altLang="es-ES_tradnl" sz="1800" dirty="0" smtClean="0">
                <a:solidFill>
                  <a:srgbClr val="404040"/>
                </a:solidFill>
                <a:latin typeface="Candara" charset="0"/>
                <a:ea typeface="Candara" charset="0"/>
                <a:cs typeface="Candara" charset="0"/>
              </a:rPr>
              <a:t>y </a:t>
            </a:r>
            <a:r>
              <a:rPr lang="tr-TR" altLang="es-ES_tradnl" sz="1800" dirty="0" err="1" smtClean="0">
                <a:solidFill>
                  <a:srgbClr val="404040"/>
                </a:solidFill>
                <a:latin typeface="Candara" charset="0"/>
                <a:ea typeface="Candara" charset="0"/>
                <a:cs typeface="Candara" charset="0"/>
              </a:rPr>
              <a:t>países</a:t>
            </a:r>
            <a:r>
              <a:rPr lang="tr-TR" altLang="es-ES_tradnl" sz="1800" dirty="0" smtClean="0">
                <a:solidFill>
                  <a:srgbClr val="404040"/>
                </a:solidFill>
                <a:latin typeface="Candara" charset="0"/>
                <a:ea typeface="Candara" charset="0"/>
                <a:cs typeface="Candara" charset="0"/>
              </a:rPr>
              <a:t> de</a:t>
            </a:r>
            <a:r>
              <a:rPr lang="es-CL" altLang="es-ES_tradnl" sz="1800" dirty="0" smtClean="0">
                <a:solidFill>
                  <a:srgbClr val="404040"/>
                </a:solidFill>
                <a:latin typeface="Candara" charset="0"/>
                <a:ea typeface="Candara" charset="0"/>
                <a:cs typeface="Candara" charset="0"/>
              </a:rPr>
              <a:t> Europa, la </a:t>
            </a:r>
            <a:r>
              <a:rPr lang="es-CL" altLang="es-ES_tradnl" sz="1800" dirty="0">
                <a:solidFill>
                  <a:srgbClr val="404040"/>
                </a:solidFill>
                <a:latin typeface="Candara" charset="0"/>
                <a:ea typeface="Candara" charset="0"/>
                <a:cs typeface="Candara" charset="0"/>
              </a:rPr>
              <a:t>mayor circulación de virus ha generando un aumento de las </a:t>
            </a:r>
            <a:r>
              <a:rPr lang="es-CL" altLang="es-ES_tradnl" sz="1800" b="1" dirty="0">
                <a:solidFill>
                  <a:srgbClr val="404040"/>
                </a:solidFill>
                <a:latin typeface="Candara" charset="0"/>
                <a:ea typeface="Candara" charset="0"/>
                <a:cs typeface="Candara" charset="0"/>
              </a:rPr>
              <a:t>hospitalizaciones en mayores de 65 años y </a:t>
            </a:r>
            <a:r>
              <a:rPr lang="es-CL" altLang="es-ES_tradnl" sz="1800" b="1" dirty="0" smtClean="0">
                <a:solidFill>
                  <a:srgbClr val="404040"/>
                </a:solidFill>
                <a:latin typeface="Candara" charset="0"/>
                <a:ea typeface="Candara" charset="0"/>
                <a:cs typeface="Candara" charset="0"/>
              </a:rPr>
              <a:t>en </a:t>
            </a:r>
            <a:r>
              <a:rPr lang="es-CL" altLang="es-ES_tradnl" sz="1800" b="1" dirty="0">
                <a:solidFill>
                  <a:srgbClr val="404040"/>
                </a:solidFill>
                <a:latin typeface="Candara" charset="0"/>
                <a:ea typeface="Candara" charset="0"/>
                <a:cs typeface="Candara" charset="0"/>
              </a:rPr>
              <a:t>niños menores de 4 </a:t>
            </a:r>
            <a:r>
              <a:rPr lang="es-CL" altLang="es-ES_tradnl" sz="1800" b="1" dirty="0" smtClean="0">
                <a:solidFill>
                  <a:srgbClr val="404040"/>
                </a:solidFill>
                <a:latin typeface="Candara" charset="0"/>
                <a:ea typeface="Candara" charset="0"/>
                <a:cs typeface="Candara" charset="0"/>
              </a:rPr>
              <a:t>años</a:t>
            </a:r>
            <a:r>
              <a:rPr lang="es-CL" altLang="es-ES_tradnl" sz="1800" dirty="0">
                <a:solidFill>
                  <a:srgbClr val="40404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s-CL" altLang="es-ES_tradnl" sz="1800" dirty="0" smtClean="0">
                <a:solidFill>
                  <a:srgbClr val="404040"/>
                </a:solidFill>
                <a:latin typeface="Candara" charset="0"/>
                <a:ea typeface="Candara" charset="0"/>
                <a:cs typeface="Candara" charset="0"/>
              </a:rPr>
              <a:t>y también, fallecimientos.</a:t>
            </a:r>
            <a:endParaRPr lang="es-CL" altLang="es-ES_tradnl" sz="1800" dirty="0">
              <a:solidFill>
                <a:srgbClr val="404040"/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lnSpc>
                <a:spcPct val="110000"/>
              </a:lnSpc>
            </a:pPr>
            <a:r>
              <a:rPr lang="es-CL" altLang="es-ES_tradnl" sz="1800" dirty="0" smtClean="0">
                <a:solidFill>
                  <a:srgbClr val="404040"/>
                </a:solidFill>
                <a:latin typeface="Candara" charset="0"/>
                <a:ea typeface="Candara" charset="0"/>
                <a:cs typeface="Candara" charset="0"/>
              </a:rPr>
              <a:t>Se espera que la actividad de circulación continúe elevada las próximas semanas.</a:t>
            </a:r>
          </a:p>
          <a:p>
            <a:pPr>
              <a:lnSpc>
                <a:spcPct val="110000"/>
              </a:lnSpc>
            </a:pPr>
            <a:r>
              <a:rPr lang="es-CL" altLang="es-ES_tradnl" sz="1800" dirty="0" smtClean="0">
                <a:solidFill>
                  <a:srgbClr val="404040"/>
                </a:solidFill>
                <a:latin typeface="Candara" charset="0"/>
                <a:ea typeface="Candara" charset="0"/>
                <a:cs typeface="Candara" charset="0"/>
              </a:rPr>
              <a:t>La temporada de Influenza 2020 está en camino de ser tan severa como la temporada 2017-2018. </a:t>
            </a:r>
            <a:endParaRPr lang="es-CL" altLang="es-ES_tradnl" sz="1800" dirty="0">
              <a:solidFill>
                <a:srgbClr val="404040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2050" name="Picture 2" descr="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0" t="5279" r="17417" b="4875"/>
          <a:stretch/>
        </p:blipFill>
        <p:spPr bwMode="auto">
          <a:xfrm>
            <a:off x="7017542" y="150088"/>
            <a:ext cx="1752487" cy="1650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17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" y="5006340"/>
            <a:ext cx="2057400" cy="137160"/>
          </a:xfrm>
          <a:prstGeom prst="rect">
            <a:avLst/>
          </a:prstGeom>
        </p:spPr>
      </p:pic>
      <p:pic>
        <p:nvPicPr>
          <p:cNvPr id="83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" y="0"/>
            <a:ext cx="2057400" cy="142875"/>
          </a:xfrm>
          <a:prstGeom prst="rect">
            <a:avLst/>
          </a:prstGeom>
        </p:spPr>
      </p:pic>
      <p:sp>
        <p:nvSpPr>
          <p:cNvPr id="2" name="Freeform 83"/>
          <p:cNvSpPr/>
          <p:nvPr/>
        </p:nvSpPr>
        <p:spPr>
          <a:xfrm>
            <a:off x="5291137" y="766762"/>
            <a:ext cx="3519488" cy="4205288"/>
          </a:xfrm>
          <a:custGeom>
            <a:avLst/>
            <a:gdLst>
              <a:gd name="connsiteX0" fmla="*/ 16891 w 4692650"/>
              <a:gd name="connsiteY0" fmla="*/ 5608726 h 5607050"/>
              <a:gd name="connsiteX1" fmla="*/ 4696841 w 4692650"/>
              <a:gd name="connsiteY1" fmla="*/ 5608726 h 5607050"/>
              <a:gd name="connsiteX2" fmla="*/ 4696841 w 4692650"/>
              <a:gd name="connsiteY2" fmla="*/ 14249 h 5607050"/>
              <a:gd name="connsiteX3" fmla="*/ 16891 w 4692650"/>
              <a:gd name="connsiteY3" fmla="*/ 14249 h 5607050"/>
              <a:gd name="connsiteX4" fmla="*/ 16891 w 4692650"/>
              <a:gd name="connsiteY4" fmla="*/ 5608726 h 56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2650" h="5607050">
                <a:moveTo>
                  <a:pt x="16891" y="5608726"/>
                </a:moveTo>
                <a:lnTo>
                  <a:pt x="4696841" y="5608726"/>
                </a:lnTo>
                <a:lnTo>
                  <a:pt x="4696841" y="14249"/>
                </a:lnTo>
                <a:lnTo>
                  <a:pt x="16891" y="14249"/>
                </a:lnTo>
                <a:lnTo>
                  <a:pt x="16891" y="5608726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Freeform 84"/>
          <p:cNvSpPr/>
          <p:nvPr/>
        </p:nvSpPr>
        <p:spPr>
          <a:xfrm>
            <a:off x="1138237" y="128587"/>
            <a:ext cx="6862763" cy="528638"/>
          </a:xfrm>
          <a:custGeom>
            <a:avLst/>
            <a:gdLst>
              <a:gd name="connsiteX0" fmla="*/ 6350 w 9150350"/>
              <a:gd name="connsiteY0" fmla="*/ 709676 h 704850"/>
              <a:gd name="connsiteX1" fmla="*/ 9150350 w 9150350"/>
              <a:gd name="connsiteY1" fmla="*/ 709676 h 704850"/>
              <a:gd name="connsiteX2" fmla="*/ 9150350 w 9150350"/>
              <a:gd name="connsiteY2" fmla="*/ 17526 h 704850"/>
              <a:gd name="connsiteX3" fmla="*/ 6350 w 9150350"/>
              <a:gd name="connsiteY3" fmla="*/ 17526 h 704850"/>
              <a:gd name="connsiteX4" fmla="*/ 6350 w 9150350"/>
              <a:gd name="connsiteY4" fmla="*/ 709676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704850">
                <a:moveTo>
                  <a:pt x="6350" y="709676"/>
                </a:moveTo>
                <a:lnTo>
                  <a:pt x="9150350" y="709676"/>
                </a:lnTo>
                <a:lnTo>
                  <a:pt x="9150350" y="17526"/>
                </a:lnTo>
                <a:lnTo>
                  <a:pt x="6350" y="17526"/>
                </a:lnTo>
                <a:lnTo>
                  <a:pt x="6350" y="709676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6" name="Picture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710" y="1234440"/>
            <a:ext cx="2760345" cy="2846070"/>
          </a:xfrm>
          <a:prstGeom prst="rect">
            <a:avLst/>
          </a:prstGeom>
        </p:spPr>
      </p:pic>
      <p:sp>
        <p:nvSpPr>
          <p:cNvPr id="3" name="TextBox 86"/>
          <p:cNvSpPr txBox="1"/>
          <p:nvPr/>
        </p:nvSpPr>
        <p:spPr>
          <a:xfrm>
            <a:off x="454456" y="252636"/>
            <a:ext cx="7216367" cy="5001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1534553"/>
            <a:r>
              <a:rPr lang="en-US" altLang="zh-CN" sz="2400" b="1" dirty="0">
                <a:solidFill>
                  <a:srgbClr val="1E477B"/>
                </a:solidFill>
                <a:latin typeface="Candara"/>
                <a:ea typeface="Candara"/>
              </a:rPr>
              <a:t>Población</a:t>
            </a:r>
            <a:r>
              <a:rPr lang="en-US" altLang="zh-CN" sz="24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400" b="1" dirty="0">
                <a:solidFill>
                  <a:srgbClr val="1E477B"/>
                </a:solidFill>
                <a:latin typeface="Candara"/>
                <a:ea typeface="Candara"/>
              </a:rPr>
              <a:t>objetivo</a:t>
            </a:r>
            <a:r>
              <a:rPr lang="en-US" altLang="zh-CN" sz="24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400" b="1" dirty="0">
                <a:solidFill>
                  <a:srgbClr val="1E477B"/>
                </a:solidFill>
                <a:latin typeface="Candara"/>
                <a:ea typeface="Candara"/>
              </a:rPr>
              <a:t>Campaña</a:t>
            </a:r>
            <a:r>
              <a:rPr lang="en-US" altLang="zh-CN" sz="24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400" b="1" dirty="0">
                <a:solidFill>
                  <a:srgbClr val="1E477B"/>
                </a:solidFill>
                <a:latin typeface="Candara"/>
                <a:ea typeface="Candara"/>
              </a:rPr>
              <a:t>Influenza</a:t>
            </a:r>
            <a:r>
              <a:rPr lang="en-US" altLang="zh-CN" sz="2400" b="1" spc="3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400" b="1" dirty="0">
                <a:solidFill>
                  <a:srgbClr val="1E477B"/>
                </a:solidFill>
                <a:latin typeface="Candara"/>
                <a:ea typeface="Candara"/>
              </a:rPr>
              <a:t>2020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1148"/>
              </a:lnSpc>
            </a:pPr>
            <a:endParaRPr lang="en-US" sz="1350" dirty="0"/>
          </a:p>
          <a:p>
            <a:pPr hangingPunct="0"/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Prevenir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mortalidad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y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morbilidad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grave,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en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subgrupos</a:t>
            </a:r>
            <a:r>
              <a:rPr lang="en-US" altLang="zh-CN" sz="1500" b="1" spc="-19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la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población,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definidos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por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las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condiciones</a:t>
            </a:r>
            <a:r>
              <a:rPr lang="en-US" altLang="zh-CN" sz="1500" b="1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biomédicas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que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se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asocian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a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mayor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riesgo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muerte</a:t>
            </a:r>
            <a:r>
              <a:rPr lang="en-US" altLang="zh-CN" sz="1500" b="1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y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complicaciones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causadas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o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secundarias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a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infección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por</a:t>
            </a:r>
            <a:r>
              <a:rPr lang="en-US" altLang="zh-CN" sz="1500" b="1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el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virus</a:t>
            </a:r>
            <a:r>
              <a:rPr lang="en-US" altLang="zh-CN" sz="1500" b="1" spc="-1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Influenza</a:t>
            </a:r>
            <a:r>
              <a:rPr lang="en-US" altLang="zh-CN" sz="1500" b="1" spc="19" dirty="0">
                <a:solidFill>
                  <a:srgbClr val="1E477B"/>
                </a:solidFill>
                <a:latin typeface="Candara"/>
                <a:ea typeface="Candara"/>
              </a:rPr>
              <a:t>.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866"/>
              </a:lnSpc>
            </a:pPr>
            <a:endParaRPr lang="en-US" sz="1350" dirty="0"/>
          </a:p>
          <a:p>
            <a:pPr indent="342899"/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1.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Embarazadas,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en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cualquier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fase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de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la</a:t>
            </a:r>
            <a:r>
              <a:rPr lang="en-US" altLang="zh-CN" sz="1500" spc="52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gestación.</a:t>
            </a:r>
          </a:p>
          <a:p>
            <a:pPr marL="342899" hangingPunct="0">
              <a:lnSpc>
                <a:spcPct val="108749"/>
              </a:lnSpc>
            </a:pP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2.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Niños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y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niñas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desde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los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6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meses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hasta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5</a:t>
            </a:r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°</a:t>
            </a:r>
            <a:r>
              <a:rPr lang="en-US" altLang="zh-CN" sz="15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año</a:t>
            </a:r>
            <a:r>
              <a:rPr lang="en-US" altLang="zh-CN" sz="1500" spc="-7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básico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(independiente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de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la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edad)</a:t>
            </a:r>
            <a:r>
              <a:rPr lang="en-US" altLang="zh-CN" sz="1500" spc="8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.</a:t>
            </a:r>
          </a:p>
          <a:p>
            <a:pPr indent="342899"/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3.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Personas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mayores,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65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y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más</a:t>
            </a:r>
            <a:r>
              <a:rPr lang="en-US" altLang="zh-CN" sz="1500" spc="4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años.</a:t>
            </a:r>
          </a:p>
          <a:p>
            <a:pPr indent="342899"/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4.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Trabajadores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avícolas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y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criaderos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spc="-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cerdos.</a:t>
            </a:r>
          </a:p>
          <a:p>
            <a:pPr indent="342899"/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5.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Enfermos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crónicos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desde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los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11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hasta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los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64</a:t>
            </a:r>
            <a:r>
              <a:rPr lang="en-US" altLang="zh-CN" sz="1500" spc="15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años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1139"/>
              </a:lnSpc>
            </a:pPr>
            <a:endParaRPr lang="en-US" sz="1350" dirty="0"/>
          </a:p>
          <a:p>
            <a:pPr indent="2053761"/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Lineamientos</a:t>
            </a:r>
            <a:r>
              <a:rPr lang="en-US" altLang="zh-CN" sz="750" spc="-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Técnicos</a:t>
            </a:r>
            <a:r>
              <a:rPr lang="en-US" altLang="zh-CN" sz="750" spc="-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Campaña</a:t>
            </a:r>
            <a:r>
              <a:rPr lang="en-US" altLang="zh-CN" sz="750" spc="-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75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vacunación</a:t>
            </a:r>
            <a:r>
              <a:rPr lang="en-US" altLang="zh-CN" sz="750" spc="-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contra</a:t>
            </a:r>
            <a:r>
              <a:rPr lang="en-US" altLang="zh-CN" sz="750" spc="-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Influenza</a:t>
            </a:r>
            <a:r>
              <a:rPr lang="en-US" altLang="zh-CN" sz="75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793156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" y="5006340"/>
            <a:ext cx="2057400" cy="137160"/>
          </a:xfrm>
          <a:prstGeom prst="rect">
            <a:avLst/>
          </a:prstGeom>
        </p:spPr>
      </p:pic>
      <p:pic>
        <p:nvPicPr>
          <p:cNvPr id="111" name="Picture 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" y="0"/>
            <a:ext cx="2057400" cy="142875"/>
          </a:xfrm>
          <a:prstGeom prst="rect">
            <a:avLst/>
          </a:prstGeom>
        </p:spPr>
      </p:pic>
      <p:sp>
        <p:nvSpPr>
          <p:cNvPr id="2" name="Freeform 111"/>
          <p:cNvSpPr/>
          <p:nvPr/>
        </p:nvSpPr>
        <p:spPr>
          <a:xfrm>
            <a:off x="5129212" y="766762"/>
            <a:ext cx="3509963" cy="4205288"/>
          </a:xfrm>
          <a:custGeom>
            <a:avLst/>
            <a:gdLst>
              <a:gd name="connsiteX0" fmla="*/ 8890 w 4679950"/>
              <a:gd name="connsiteY0" fmla="*/ 5608726 h 5607050"/>
              <a:gd name="connsiteX1" fmla="*/ 4688840 w 4679950"/>
              <a:gd name="connsiteY1" fmla="*/ 5608726 h 5607050"/>
              <a:gd name="connsiteX2" fmla="*/ 4688840 w 4679950"/>
              <a:gd name="connsiteY2" fmla="*/ 14249 h 5607050"/>
              <a:gd name="connsiteX3" fmla="*/ 8890 w 4679950"/>
              <a:gd name="connsiteY3" fmla="*/ 14249 h 5607050"/>
              <a:gd name="connsiteX4" fmla="*/ 8890 w 4679950"/>
              <a:gd name="connsiteY4" fmla="*/ 5608726 h 560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9950" h="5607050">
                <a:moveTo>
                  <a:pt x="8890" y="5608726"/>
                </a:moveTo>
                <a:lnTo>
                  <a:pt x="4688840" y="5608726"/>
                </a:lnTo>
                <a:lnTo>
                  <a:pt x="4688840" y="14249"/>
                </a:lnTo>
                <a:lnTo>
                  <a:pt x="8890" y="14249"/>
                </a:lnTo>
                <a:lnTo>
                  <a:pt x="8890" y="5608726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2" name="Freeform 112"/>
          <p:cNvSpPr/>
          <p:nvPr/>
        </p:nvSpPr>
        <p:spPr>
          <a:xfrm>
            <a:off x="1138237" y="128587"/>
            <a:ext cx="6862763" cy="528638"/>
          </a:xfrm>
          <a:custGeom>
            <a:avLst/>
            <a:gdLst>
              <a:gd name="connsiteX0" fmla="*/ 6350 w 9150350"/>
              <a:gd name="connsiteY0" fmla="*/ 709676 h 704850"/>
              <a:gd name="connsiteX1" fmla="*/ 9150350 w 9150350"/>
              <a:gd name="connsiteY1" fmla="*/ 709676 h 704850"/>
              <a:gd name="connsiteX2" fmla="*/ 9150350 w 9150350"/>
              <a:gd name="connsiteY2" fmla="*/ 17526 h 704850"/>
              <a:gd name="connsiteX3" fmla="*/ 6350 w 9150350"/>
              <a:gd name="connsiteY3" fmla="*/ 17526 h 704850"/>
              <a:gd name="connsiteX4" fmla="*/ 6350 w 9150350"/>
              <a:gd name="connsiteY4" fmla="*/ 709676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704850">
                <a:moveTo>
                  <a:pt x="6350" y="709676"/>
                </a:moveTo>
                <a:lnTo>
                  <a:pt x="9150350" y="709676"/>
                </a:lnTo>
                <a:lnTo>
                  <a:pt x="9150350" y="17526"/>
                </a:lnTo>
                <a:lnTo>
                  <a:pt x="6350" y="17526"/>
                </a:lnTo>
                <a:lnTo>
                  <a:pt x="6350" y="709676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4" name="Picture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585" y="2937509"/>
            <a:ext cx="2160270" cy="1485900"/>
          </a:xfrm>
          <a:prstGeom prst="rect">
            <a:avLst/>
          </a:prstGeom>
        </p:spPr>
      </p:pic>
      <p:pic>
        <p:nvPicPr>
          <p:cNvPr id="115" name="Picture 1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1394460"/>
            <a:ext cx="2165985" cy="1491615"/>
          </a:xfrm>
          <a:prstGeom prst="rect">
            <a:avLst/>
          </a:prstGeom>
        </p:spPr>
      </p:pic>
      <p:sp>
        <p:nvSpPr>
          <p:cNvPr id="3" name="TextBox 115"/>
          <p:cNvSpPr txBox="1"/>
          <p:nvPr/>
        </p:nvSpPr>
        <p:spPr>
          <a:xfrm>
            <a:off x="152019" y="270509"/>
            <a:ext cx="5952468" cy="49121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2896362"/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Cálculo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Población</a:t>
            </a:r>
            <a:r>
              <a:rPr lang="en-US" altLang="zh-CN" sz="2100" b="1" spc="-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Objetivo</a:t>
            </a:r>
          </a:p>
          <a:p>
            <a:pPr>
              <a:lnSpc>
                <a:spcPts val="989"/>
              </a:lnSpc>
            </a:pPr>
            <a:endParaRPr lang="en-US" sz="1350" dirty="0"/>
          </a:p>
          <a:p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Cercana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al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39%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la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población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total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del</a:t>
            </a:r>
            <a:r>
              <a:rPr lang="en-US" altLang="zh-CN" sz="1500" b="1" spc="2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país.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919"/>
              </a:lnSpc>
            </a:pPr>
            <a:endParaRPr lang="en-US" sz="1350" dirty="0"/>
          </a:p>
          <a:p>
            <a:pPr indent="259461"/>
            <a:r>
              <a:rPr lang="en-US" altLang="zh-CN" sz="1500" dirty="0">
                <a:solidFill>
                  <a:srgbClr val="1E477B"/>
                </a:solidFill>
                <a:latin typeface="Wingdings"/>
                <a:ea typeface="Wingdings"/>
              </a:rPr>
              <a:t></a:t>
            </a:r>
            <a:r>
              <a:rPr lang="en-US" altLang="zh-CN" sz="1500" spc="-188" dirty="0">
                <a:solidFill>
                  <a:srgbClr val="1E477B"/>
                </a:solidFill>
                <a:latin typeface="Wingdings"/>
                <a:cs typeface="Wingdings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Niños</a:t>
            </a:r>
            <a:r>
              <a:rPr lang="en-US" altLang="zh-CN" sz="1500" spc="-4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spc="-4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6</a:t>
            </a:r>
            <a:r>
              <a:rPr lang="en-US" altLang="zh-CN" sz="1500" spc="-4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meses</a:t>
            </a:r>
            <a:r>
              <a:rPr lang="en-US" altLang="zh-CN" sz="1500" spc="-4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</a:t>
            </a:r>
            <a:r>
              <a:rPr lang="en-US" altLang="zh-CN" sz="1500" spc="-4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5</a:t>
            </a:r>
            <a:r>
              <a:rPr lang="en-US" altLang="zh-CN" sz="1500" spc="-4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años</a:t>
            </a:r>
            <a:r>
              <a:rPr lang="en-US" altLang="zh-CN" sz="1500" spc="-4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y</a:t>
            </a:r>
            <a:r>
              <a:rPr lang="en-US" altLang="zh-CN" sz="1500" spc="-4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adultos</a:t>
            </a:r>
            <a:r>
              <a:rPr lang="en-US" altLang="zh-CN" sz="1500" spc="-4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mayores</a:t>
            </a:r>
            <a:r>
              <a:rPr lang="en-US" altLang="zh-CN" sz="1500" spc="-4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spc="-45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65</a:t>
            </a:r>
          </a:p>
          <a:p>
            <a:pPr marL="516635" hangingPunct="0">
              <a:lnSpc>
                <a:spcPct val="95416"/>
              </a:lnSpc>
              <a:spcBef>
                <a:spcPts val="206"/>
              </a:spcBef>
            </a:pP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y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más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años: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proyecciones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demográficas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del</a:t>
            </a:r>
            <a:r>
              <a:rPr lang="en-US" altLang="zh-CN" sz="1500" spc="-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Instituto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Nacional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Estadísticas</a:t>
            </a:r>
            <a:r>
              <a:rPr lang="en-US" altLang="zh-CN" sz="1500" spc="2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(INE).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952"/>
              </a:lnSpc>
            </a:pPr>
            <a:endParaRPr lang="en-US" sz="1350" dirty="0"/>
          </a:p>
          <a:p>
            <a:pPr marL="516635" indent="-257174" hangingPunct="0">
              <a:lnSpc>
                <a:spcPct val="108749"/>
              </a:lnSpc>
            </a:pPr>
            <a:r>
              <a:rPr lang="en-US" altLang="zh-CN" sz="1500" dirty="0">
                <a:solidFill>
                  <a:srgbClr val="1E477B"/>
                </a:solidFill>
                <a:latin typeface="Wingdings"/>
                <a:ea typeface="Wingdings"/>
              </a:rPr>
              <a:t></a:t>
            </a:r>
            <a:r>
              <a:rPr lang="en-US" altLang="zh-CN" sz="1500" spc="-319" dirty="0">
                <a:solidFill>
                  <a:srgbClr val="1E477B"/>
                </a:solidFill>
                <a:latin typeface="Wingdings"/>
                <a:cs typeface="Wingdings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Población</a:t>
            </a:r>
            <a:r>
              <a:rPr lang="en-US" altLang="zh-CN" sz="1500" spc="-7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escolar</a:t>
            </a:r>
            <a:r>
              <a:rPr lang="en-US" altLang="zh-CN" sz="1500" spc="-67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spc="-7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1</a:t>
            </a:r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°</a:t>
            </a:r>
            <a:r>
              <a:rPr lang="en-US" altLang="zh-CN" sz="1500" spc="-9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</a:t>
            </a:r>
            <a:r>
              <a:rPr lang="en-US" altLang="zh-CN" sz="1500" spc="-67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5</a:t>
            </a:r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°</a:t>
            </a:r>
            <a:r>
              <a:rPr lang="en-US" altLang="zh-CN" sz="1500" spc="-9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básico,</a:t>
            </a:r>
            <a:r>
              <a:rPr lang="en-US" altLang="zh-CN" sz="1500" spc="-7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matriculados,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Ministerio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spc="-1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Educación.</a:t>
            </a:r>
          </a:p>
          <a:p>
            <a:pPr>
              <a:lnSpc>
                <a:spcPts val="1398"/>
              </a:lnSpc>
            </a:pPr>
            <a:endParaRPr lang="en-US" sz="1350" dirty="0"/>
          </a:p>
          <a:p>
            <a:pPr marL="516635" indent="-257174" hangingPunct="0">
              <a:lnSpc>
                <a:spcPct val="102916"/>
              </a:lnSpc>
            </a:pPr>
            <a:r>
              <a:rPr lang="en-US" altLang="zh-CN" sz="1500" dirty="0">
                <a:solidFill>
                  <a:srgbClr val="1E477B"/>
                </a:solidFill>
                <a:latin typeface="Wingdings"/>
                <a:ea typeface="Wingdings"/>
              </a:rPr>
              <a:t></a:t>
            </a:r>
            <a:r>
              <a:rPr lang="en-US" altLang="zh-CN" sz="1500" spc="-236" dirty="0">
                <a:solidFill>
                  <a:srgbClr val="1E477B"/>
                </a:solidFill>
                <a:latin typeface="Wingdings"/>
                <a:cs typeface="Wingdings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Enfermos</a:t>
            </a:r>
            <a:r>
              <a:rPr lang="en-US" altLang="zh-CN" sz="1500" spc="-4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crónicos</a:t>
            </a:r>
            <a:r>
              <a:rPr lang="en-US" altLang="zh-CN" sz="1500" spc="-52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desde</a:t>
            </a:r>
            <a:r>
              <a:rPr lang="en-US" altLang="zh-CN" sz="1500" spc="-52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los</a:t>
            </a:r>
            <a:r>
              <a:rPr lang="en-US" altLang="zh-CN" sz="1500" spc="-4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11</a:t>
            </a:r>
            <a:r>
              <a:rPr lang="en-US" altLang="zh-CN" sz="1500" spc="-52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</a:t>
            </a:r>
            <a:r>
              <a:rPr lang="en-US" altLang="zh-CN" sz="1500" spc="-52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los</a:t>
            </a:r>
            <a:r>
              <a:rPr lang="en-US" altLang="zh-CN" sz="1500" spc="-52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64</a:t>
            </a:r>
            <a:r>
              <a:rPr lang="en-US" altLang="zh-CN" sz="1500" spc="-52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años,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personal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salud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público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y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privado,</a:t>
            </a:r>
            <a:r>
              <a:rPr lang="en-US" altLang="zh-CN" sz="1500" spc="52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trabajadores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avícolas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y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criaderos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cerdos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y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otras</a:t>
            </a:r>
            <a:r>
              <a:rPr lang="en-US" altLang="zh-CN" sz="1500" spc="2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prioridades,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fueron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calculadas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según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el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número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spc="4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inmunizados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registrados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en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RNI</a:t>
            </a:r>
            <a:r>
              <a:rPr lang="en-US" altLang="zh-CN" sz="1500" spc="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2019.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88"/>
              </a:lnSpc>
            </a:pPr>
            <a:endParaRPr lang="en-US" sz="1350" dirty="0"/>
          </a:p>
          <a:p>
            <a:pPr marL="516635" indent="-257174" hangingPunct="0">
              <a:lnSpc>
                <a:spcPct val="104999"/>
              </a:lnSpc>
            </a:pPr>
            <a:r>
              <a:rPr lang="en-US" altLang="zh-CN" sz="1500" dirty="0">
                <a:solidFill>
                  <a:srgbClr val="1E477B"/>
                </a:solidFill>
                <a:latin typeface="Wingdings"/>
                <a:ea typeface="Wingdings"/>
              </a:rPr>
              <a:t></a:t>
            </a:r>
            <a:r>
              <a:rPr lang="en-US" altLang="zh-CN" sz="1500" spc="-323" dirty="0">
                <a:solidFill>
                  <a:srgbClr val="1E477B"/>
                </a:solidFill>
                <a:latin typeface="Wingdings"/>
                <a:cs typeface="Wingdings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Embarazadas</a:t>
            </a:r>
            <a:r>
              <a:rPr lang="en-US" altLang="zh-CN" sz="1500" spc="-7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según</a:t>
            </a:r>
            <a:r>
              <a:rPr lang="en-US" altLang="zh-CN" sz="1500" spc="-67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promedio</a:t>
            </a:r>
            <a:r>
              <a:rPr lang="en-US" altLang="zh-CN" sz="1500" spc="-7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spc="-7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nacidos</a:t>
            </a:r>
            <a:r>
              <a:rPr lang="en-US" altLang="zh-CN" sz="1500" spc="-75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vivos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inscritos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en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Chile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período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2013-2017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ajustado</a:t>
            </a:r>
            <a:r>
              <a:rPr lang="en-US" altLang="zh-CN" sz="1500" spc="4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al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/>
              <a:t/>
            </a:r>
            <a:br>
              <a:rPr sz="1350"/>
            </a:b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periodo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la</a:t>
            </a:r>
            <a:r>
              <a:rPr lang="en-US" altLang="zh-CN" sz="1500" spc="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campaña.</a:t>
            </a:r>
          </a:p>
          <a:p>
            <a:pPr>
              <a:lnSpc>
                <a:spcPts val="1331"/>
              </a:lnSpc>
            </a:pPr>
            <a:endParaRPr lang="en-US" sz="1350" dirty="0"/>
          </a:p>
          <a:p>
            <a:pPr indent="2363533"/>
            <a:r>
              <a:rPr lang="en-US" altLang="zh-CN" sz="750" spc="-4" dirty="0">
                <a:solidFill>
                  <a:srgbClr val="000000"/>
                </a:solidFill>
                <a:latin typeface="Calibri"/>
                <a:ea typeface="Calibri"/>
              </a:rPr>
              <a:t>https://www.cdc.gov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/vaccines/pubs/pinkbook/flu.html</a:t>
            </a:r>
          </a:p>
        </p:txBody>
      </p:sp>
    </p:spTree>
    <p:extLst>
      <p:ext uri="{BB962C8B-B14F-4D97-AF65-F5344CB8AC3E}">
        <p14:creationId xmlns:p14="http://schemas.microsoft.com/office/powerpoint/2010/main" val="3778034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" y="5006340"/>
            <a:ext cx="2057400" cy="137160"/>
          </a:xfrm>
          <a:prstGeom prst="rect">
            <a:avLst/>
          </a:prstGeom>
        </p:spPr>
      </p:pic>
      <p:pic>
        <p:nvPicPr>
          <p:cNvPr id="118" name="Picture 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" y="0"/>
            <a:ext cx="2057400" cy="142875"/>
          </a:xfrm>
          <a:prstGeom prst="rect">
            <a:avLst/>
          </a:prstGeom>
        </p:spPr>
      </p:pic>
      <p:sp>
        <p:nvSpPr>
          <p:cNvPr id="2" name="Freeform 118"/>
          <p:cNvSpPr/>
          <p:nvPr/>
        </p:nvSpPr>
        <p:spPr>
          <a:xfrm>
            <a:off x="1138237" y="128587"/>
            <a:ext cx="6862763" cy="528638"/>
          </a:xfrm>
          <a:custGeom>
            <a:avLst/>
            <a:gdLst>
              <a:gd name="connsiteX0" fmla="*/ 6350 w 9150350"/>
              <a:gd name="connsiteY0" fmla="*/ 709676 h 704850"/>
              <a:gd name="connsiteX1" fmla="*/ 9150350 w 9150350"/>
              <a:gd name="connsiteY1" fmla="*/ 709676 h 704850"/>
              <a:gd name="connsiteX2" fmla="*/ 9150350 w 9150350"/>
              <a:gd name="connsiteY2" fmla="*/ 17526 h 704850"/>
              <a:gd name="connsiteX3" fmla="*/ 6350 w 9150350"/>
              <a:gd name="connsiteY3" fmla="*/ 17526 h 704850"/>
              <a:gd name="connsiteX4" fmla="*/ 6350 w 9150350"/>
              <a:gd name="connsiteY4" fmla="*/ 709676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704850">
                <a:moveTo>
                  <a:pt x="6350" y="709676"/>
                </a:moveTo>
                <a:lnTo>
                  <a:pt x="9150350" y="709676"/>
                </a:lnTo>
                <a:lnTo>
                  <a:pt x="9150350" y="17526"/>
                </a:lnTo>
                <a:lnTo>
                  <a:pt x="6350" y="17526"/>
                </a:lnTo>
                <a:lnTo>
                  <a:pt x="6350" y="709676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9" name="TextBox 119"/>
          <p:cNvSpPr txBox="1"/>
          <p:nvPr/>
        </p:nvSpPr>
        <p:spPr>
          <a:xfrm>
            <a:off x="1813941" y="270510"/>
            <a:ext cx="561182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Campaña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vacunación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contra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la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Influenza</a:t>
            </a:r>
            <a:r>
              <a:rPr lang="en-US" altLang="zh-CN" sz="2100" b="1" spc="-19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2020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382906" y="1439976"/>
            <a:ext cx="7059545" cy="38600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500" spc="38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26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lang="en-US" altLang="zh-CN" sz="1500" b="1" spc="60" dirty="0">
                <a:solidFill>
                  <a:srgbClr val="1E477B"/>
                </a:solidFill>
                <a:latin typeface="Candara"/>
                <a:ea typeface="Candara"/>
              </a:rPr>
              <a:t>Meta</a:t>
            </a:r>
          </a:p>
          <a:p>
            <a:pPr indent="342899">
              <a:spcBef>
                <a:spcPts val="134"/>
              </a:spcBef>
            </a:pP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Para</a:t>
            </a:r>
            <a:r>
              <a:rPr lang="en-US" altLang="zh-CN" sz="1500" spc="4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el</a:t>
            </a:r>
            <a:r>
              <a:rPr lang="en-US" altLang="zh-CN" sz="1500" spc="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año</a:t>
            </a:r>
            <a:r>
              <a:rPr lang="en-US" altLang="zh-CN" sz="1500" spc="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2020,</a:t>
            </a:r>
            <a:r>
              <a:rPr lang="en-US" altLang="zh-CN" sz="1500" spc="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la</a:t>
            </a:r>
            <a:r>
              <a:rPr lang="en-US" altLang="zh-CN" sz="1500" spc="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meta</a:t>
            </a:r>
            <a:r>
              <a:rPr lang="en-US" altLang="zh-CN" sz="1500" spc="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spc="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vacunación</a:t>
            </a:r>
            <a:r>
              <a:rPr lang="en-US" altLang="zh-CN" sz="1500" spc="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contra</a:t>
            </a:r>
            <a:r>
              <a:rPr lang="en-US" altLang="zh-CN" sz="1500" spc="4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influenza</a:t>
            </a:r>
            <a:r>
              <a:rPr lang="en-US" altLang="zh-CN" sz="1500" spc="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es</a:t>
            </a:r>
            <a:r>
              <a:rPr lang="en-US" altLang="zh-CN" sz="1500" spc="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spc="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85%,</a:t>
            </a:r>
            <a:r>
              <a:rPr lang="en-US" altLang="zh-CN" sz="1500" spc="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</a:t>
            </a:r>
            <a:r>
              <a:rPr lang="en-US" altLang="zh-CN" sz="1500" spc="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nivel</a:t>
            </a:r>
            <a:r>
              <a:rPr lang="en-US" altLang="zh-CN" sz="1500" spc="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nacional.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914"/>
              </a:lnSpc>
            </a:pPr>
            <a:endParaRPr lang="en-US" sz="1350" dirty="0"/>
          </a:p>
          <a:p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75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Duración</a:t>
            </a:r>
            <a:r>
              <a:rPr lang="en-US" altLang="zh-CN" sz="1500" b="1" spc="64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b="1" spc="6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la</a:t>
            </a:r>
            <a:r>
              <a:rPr lang="en-US" altLang="zh-CN" sz="1500" b="1" spc="6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campaña</a:t>
            </a:r>
          </a:p>
          <a:p>
            <a:pPr indent="342899">
              <a:spcBef>
                <a:spcPts val="134"/>
              </a:spcBef>
            </a:pP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La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campaña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ejecutará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desde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el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16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marzo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al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15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mayo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del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año</a:t>
            </a:r>
            <a:r>
              <a:rPr lang="en-US" altLang="zh-CN" sz="1500" spc="7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2020.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914"/>
              </a:lnSpc>
            </a:pPr>
            <a:endParaRPr lang="en-US" sz="1350" dirty="0"/>
          </a:p>
          <a:p>
            <a:pPr indent="2125313"/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Lineamientos</a:t>
            </a:r>
            <a:r>
              <a:rPr lang="en-US" altLang="zh-CN" sz="750" spc="-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Técnicos</a:t>
            </a:r>
            <a:r>
              <a:rPr lang="en-US" altLang="zh-CN" sz="750" spc="-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Campaña</a:t>
            </a:r>
            <a:r>
              <a:rPr lang="en-US" altLang="zh-CN" sz="750" spc="-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75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vacunación</a:t>
            </a:r>
            <a:r>
              <a:rPr lang="en-US" altLang="zh-CN" sz="750" spc="-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contra</a:t>
            </a:r>
            <a:r>
              <a:rPr lang="en-US" altLang="zh-CN" sz="750" spc="-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Influenza</a:t>
            </a:r>
            <a:r>
              <a:rPr lang="en-US" altLang="zh-CN" sz="75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540206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" y="5006340"/>
            <a:ext cx="2057400" cy="137160"/>
          </a:xfrm>
          <a:prstGeom prst="rect">
            <a:avLst/>
          </a:prstGeom>
        </p:spPr>
      </p:pic>
      <p:pic>
        <p:nvPicPr>
          <p:cNvPr id="123" name="Picture 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" y="0"/>
            <a:ext cx="2057400" cy="142875"/>
          </a:xfrm>
          <a:prstGeom prst="rect">
            <a:avLst/>
          </a:prstGeom>
        </p:spPr>
      </p:pic>
      <p:sp>
        <p:nvSpPr>
          <p:cNvPr id="3" name="Freeform 123"/>
          <p:cNvSpPr/>
          <p:nvPr/>
        </p:nvSpPr>
        <p:spPr>
          <a:xfrm>
            <a:off x="1138237" y="128587"/>
            <a:ext cx="6862763" cy="528638"/>
          </a:xfrm>
          <a:custGeom>
            <a:avLst/>
            <a:gdLst>
              <a:gd name="connsiteX0" fmla="*/ 6350 w 9150350"/>
              <a:gd name="connsiteY0" fmla="*/ 709676 h 704850"/>
              <a:gd name="connsiteX1" fmla="*/ 9150350 w 9150350"/>
              <a:gd name="connsiteY1" fmla="*/ 709676 h 704850"/>
              <a:gd name="connsiteX2" fmla="*/ 9150350 w 9150350"/>
              <a:gd name="connsiteY2" fmla="*/ 17526 h 704850"/>
              <a:gd name="connsiteX3" fmla="*/ 6350 w 9150350"/>
              <a:gd name="connsiteY3" fmla="*/ 17526 h 704850"/>
              <a:gd name="connsiteX4" fmla="*/ 6350 w 9150350"/>
              <a:gd name="connsiteY4" fmla="*/ 709676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704850">
                <a:moveTo>
                  <a:pt x="6350" y="709676"/>
                </a:moveTo>
                <a:lnTo>
                  <a:pt x="9150350" y="709676"/>
                </a:lnTo>
                <a:lnTo>
                  <a:pt x="9150350" y="17526"/>
                </a:lnTo>
                <a:lnTo>
                  <a:pt x="6350" y="17526"/>
                </a:lnTo>
                <a:lnTo>
                  <a:pt x="6350" y="709676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4" name="Freeform 124"/>
          <p:cNvSpPr/>
          <p:nvPr/>
        </p:nvSpPr>
        <p:spPr>
          <a:xfrm>
            <a:off x="2433637" y="4891087"/>
            <a:ext cx="14288" cy="242888"/>
          </a:xfrm>
          <a:custGeom>
            <a:avLst/>
            <a:gdLst>
              <a:gd name="connsiteX0" fmla="*/ 13208 w 19050"/>
              <a:gd name="connsiteY0" fmla="*/ 9614 h 323850"/>
              <a:gd name="connsiteX1" fmla="*/ 13208 w 19050"/>
              <a:gd name="connsiteY1" fmla="*/ 327116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323850">
                <a:moveTo>
                  <a:pt x="13208" y="9614"/>
                </a:moveTo>
                <a:lnTo>
                  <a:pt x="13208" y="32711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5" name="Freeform 125"/>
          <p:cNvSpPr/>
          <p:nvPr/>
        </p:nvSpPr>
        <p:spPr>
          <a:xfrm>
            <a:off x="9144000" y="4898298"/>
            <a:ext cx="0" cy="238127"/>
          </a:xfrm>
          <a:custGeom>
            <a:avLst/>
            <a:gdLst>
              <a:gd name="connsiteX0" fmla="*/ 0 w 0"/>
              <a:gd name="connsiteY0" fmla="*/ 0 h 317502"/>
              <a:gd name="connsiteX1" fmla="*/ 0 w 0"/>
              <a:gd name="connsiteY1" fmla="*/ 317502 h 31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17502">
                <a:moveTo>
                  <a:pt x="0" y="0"/>
                </a:moveTo>
                <a:lnTo>
                  <a:pt x="0" y="317502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6" name="Freeform 126"/>
          <p:cNvSpPr/>
          <p:nvPr/>
        </p:nvSpPr>
        <p:spPr>
          <a:xfrm>
            <a:off x="2433637" y="4891087"/>
            <a:ext cx="6710363" cy="14288"/>
          </a:xfrm>
          <a:custGeom>
            <a:avLst/>
            <a:gdLst>
              <a:gd name="connsiteX0" fmla="*/ 6858 w 8947150"/>
              <a:gd name="connsiteY0" fmla="*/ 15964 h 19050"/>
              <a:gd name="connsiteX1" fmla="*/ 8953500 w 8947150"/>
              <a:gd name="connsiteY1" fmla="*/ 15964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47150" h="19050">
                <a:moveTo>
                  <a:pt x="6858" y="15964"/>
                </a:moveTo>
                <a:lnTo>
                  <a:pt x="8953500" y="15964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7" name="Freeform 127"/>
          <p:cNvSpPr/>
          <p:nvPr/>
        </p:nvSpPr>
        <p:spPr>
          <a:xfrm>
            <a:off x="2433637" y="5119687"/>
            <a:ext cx="6710363" cy="14288"/>
          </a:xfrm>
          <a:custGeom>
            <a:avLst/>
            <a:gdLst>
              <a:gd name="connsiteX0" fmla="*/ 6858 w 8947150"/>
              <a:gd name="connsiteY0" fmla="*/ 15966 h 19050"/>
              <a:gd name="connsiteX1" fmla="*/ 8953500 w 8947150"/>
              <a:gd name="connsiteY1" fmla="*/ 1596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47150" h="19050">
                <a:moveTo>
                  <a:pt x="6858" y="15966"/>
                </a:moveTo>
                <a:lnTo>
                  <a:pt x="8953500" y="1596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8" name="Freeform 128"/>
          <p:cNvSpPr/>
          <p:nvPr/>
        </p:nvSpPr>
        <p:spPr>
          <a:xfrm>
            <a:off x="2500312" y="5110162"/>
            <a:ext cx="3205163" cy="4763"/>
          </a:xfrm>
          <a:custGeom>
            <a:avLst/>
            <a:gdLst>
              <a:gd name="connsiteX0" fmla="*/ 13842 w 4273550"/>
              <a:gd name="connsiteY0" fmla="*/ 8854 h 6350"/>
              <a:gd name="connsiteX1" fmla="*/ 2149728 w 4273550"/>
              <a:gd name="connsiteY1" fmla="*/ 8854 h 6350"/>
              <a:gd name="connsiteX2" fmla="*/ 4285615 w 4273550"/>
              <a:gd name="connsiteY2" fmla="*/ 8854 h 6350"/>
              <a:gd name="connsiteX3" fmla="*/ 4285615 w 4273550"/>
              <a:gd name="connsiteY3" fmla="*/ 16474 h 6350"/>
              <a:gd name="connsiteX4" fmla="*/ 2149728 w 4273550"/>
              <a:gd name="connsiteY4" fmla="*/ 16474 h 6350"/>
              <a:gd name="connsiteX5" fmla="*/ 13842 w 4273550"/>
              <a:gd name="connsiteY5" fmla="*/ 16474 h 6350"/>
              <a:gd name="connsiteX6" fmla="*/ 13842 w 4273550"/>
              <a:gd name="connsiteY6" fmla="*/ 8854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3550" h="6350">
                <a:moveTo>
                  <a:pt x="13842" y="8854"/>
                </a:moveTo>
                <a:lnTo>
                  <a:pt x="2149728" y="8854"/>
                </a:lnTo>
                <a:lnTo>
                  <a:pt x="4285615" y="8854"/>
                </a:lnTo>
                <a:lnTo>
                  <a:pt x="4285615" y="16474"/>
                </a:lnTo>
                <a:lnTo>
                  <a:pt x="2149728" y="16474"/>
                </a:lnTo>
                <a:lnTo>
                  <a:pt x="13842" y="16474"/>
                </a:lnTo>
                <a:lnTo>
                  <a:pt x="13842" y="8854"/>
                </a:lnTo>
                <a:close/>
              </a:path>
            </a:pathLst>
          </a:custGeom>
          <a:solidFill>
            <a:srgbClr val="0000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9" name="TextBox 129"/>
          <p:cNvSpPr txBox="1"/>
          <p:nvPr/>
        </p:nvSpPr>
        <p:spPr>
          <a:xfrm>
            <a:off x="382906" y="270510"/>
            <a:ext cx="8564642" cy="5052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1964816"/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Características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vacuna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contra</a:t>
            </a:r>
            <a:r>
              <a:rPr lang="en-US" altLang="zh-CN" sz="2100" b="1" spc="-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Influenza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1102"/>
              </a:lnSpc>
            </a:pPr>
            <a:endParaRPr lang="en-US" sz="1350" dirty="0"/>
          </a:p>
          <a:p>
            <a:pPr hangingPunct="0">
              <a:lnSpc>
                <a:spcPct val="95416"/>
              </a:lnSpc>
            </a:pP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Durante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la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campaña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vacunación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contra</a:t>
            </a:r>
            <a:r>
              <a:rPr lang="en-US" altLang="zh-CN" sz="1500" spc="19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la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 dirty="0"/>
              <a:t/>
            </a:r>
            <a:br>
              <a:rPr sz="1350" dirty="0"/>
            </a:b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influenza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2020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utilizará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la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vacuna</a:t>
            </a:r>
            <a:r>
              <a:rPr lang="en-US" altLang="zh-CN" sz="1500" spc="8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del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 dirty="0"/>
              <a:t/>
            </a:r>
            <a:br>
              <a:rPr sz="1350" dirty="0"/>
            </a:b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laboratorio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Abbott</a:t>
            </a:r>
            <a:r>
              <a:rPr lang="en-US" altLang="zh-CN" sz="1500" b="1" spc="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“Influvac®”.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1185"/>
              </a:lnSpc>
            </a:pPr>
            <a:endParaRPr lang="en-US" sz="1350" dirty="0"/>
          </a:p>
          <a:p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Vacuna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inactivada: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15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microgramos</a:t>
            </a:r>
            <a:r>
              <a:rPr lang="en-US" altLang="zh-CN" sz="1500" spc="4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</a:p>
          <a:p>
            <a:pPr>
              <a:lnSpc>
                <a:spcPct val="92916"/>
              </a:lnSpc>
            </a:pP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hemaglutinina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cada</a:t>
            </a:r>
            <a:r>
              <a:rPr lang="en-US" altLang="zh-CN" sz="1500" spc="15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virus.</a:t>
            </a:r>
          </a:p>
          <a:p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60" dirty="0">
                <a:solidFill>
                  <a:srgbClr val="1E477B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Trivalente:</a:t>
            </a:r>
          </a:p>
          <a:p>
            <a:pPr marL="342899" hangingPunct="0"/>
            <a:r>
              <a:rPr lang="en-US" altLang="zh-CN" sz="1500" dirty="0">
                <a:solidFill>
                  <a:srgbClr val="BF0000"/>
                </a:solidFill>
                <a:latin typeface="Courier New"/>
                <a:ea typeface="Courier New"/>
              </a:rPr>
              <a:t>o</a:t>
            </a:r>
            <a:r>
              <a:rPr lang="en-US" altLang="zh-CN" sz="1500" spc="-38" dirty="0">
                <a:solidFill>
                  <a:srgbClr val="BF0000"/>
                </a:solidFill>
                <a:latin typeface="Courier New"/>
                <a:cs typeface="Courier New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2</a:t>
            </a:r>
            <a:r>
              <a:rPr lang="en-US" altLang="zh-CN" sz="1500" spc="-15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cepas</a:t>
            </a:r>
            <a:r>
              <a:rPr lang="en-US" altLang="zh-CN" sz="1500" spc="-15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Influenza</a:t>
            </a:r>
            <a:r>
              <a:rPr lang="en-US" altLang="zh-CN" sz="1500" spc="-15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A:</a:t>
            </a:r>
            <a:r>
              <a:rPr lang="en-US" altLang="zh-CN" sz="1500" spc="-15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(H1N1,</a:t>
            </a:r>
            <a:r>
              <a:rPr lang="en-US" altLang="zh-CN" sz="1500" spc="-15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H3N2)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sz="1350" dirty="0"/>
              <a:t/>
            </a:r>
            <a:br>
              <a:rPr sz="1350" dirty="0"/>
            </a:br>
            <a:r>
              <a:rPr lang="en-US" altLang="zh-CN" sz="1500" dirty="0">
                <a:solidFill>
                  <a:srgbClr val="BF0000"/>
                </a:solidFill>
                <a:latin typeface="Courier New"/>
                <a:ea typeface="Courier New"/>
              </a:rPr>
              <a:t>o</a:t>
            </a:r>
            <a:r>
              <a:rPr lang="en-US" altLang="zh-CN" sz="1500" dirty="0">
                <a:solidFill>
                  <a:srgbClr val="BF0000"/>
                </a:solidFill>
                <a:latin typeface="Courier New"/>
                <a:cs typeface="Courier New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1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cepa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Influenza</a:t>
            </a:r>
            <a:r>
              <a:rPr lang="en-US" altLang="zh-CN" sz="1500" spc="-10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B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1114"/>
              </a:lnSpc>
            </a:pPr>
            <a:endParaRPr lang="en-US" sz="1350" dirty="0"/>
          </a:p>
          <a:p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Recomendación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OMS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temporada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2020</a:t>
            </a:r>
            <a:r>
              <a:rPr lang="en-US" altLang="zh-CN" sz="1500" spc="2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del</a:t>
            </a:r>
          </a:p>
          <a:p>
            <a:pPr>
              <a:lnSpc>
                <a:spcPct val="92916"/>
              </a:lnSpc>
            </a:pP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hemisferio</a:t>
            </a:r>
            <a:r>
              <a:rPr lang="en-US" altLang="zh-CN" sz="1500" spc="-1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sur:</a:t>
            </a:r>
          </a:p>
          <a:p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56" dirty="0">
                <a:solidFill>
                  <a:srgbClr val="1E477B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A/Brisbane/02/2018</a:t>
            </a:r>
            <a:r>
              <a:rPr lang="en-US" altLang="zh-CN" sz="1500" spc="52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(H1N1)pdm09-like</a:t>
            </a:r>
            <a:r>
              <a:rPr lang="en-US" altLang="zh-CN" sz="1500" spc="45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virus</a:t>
            </a:r>
          </a:p>
          <a:p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48" dirty="0">
                <a:solidFill>
                  <a:srgbClr val="1E477B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A/South</a:t>
            </a:r>
            <a:r>
              <a:rPr lang="en-US" altLang="zh-CN" sz="1500" spc="4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Australia/34/2019</a:t>
            </a:r>
            <a:r>
              <a:rPr lang="en-US" altLang="zh-CN" sz="1500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(H3N2)-like</a:t>
            </a:r>
            <a:r>
              <a:rPr lang="en-US" altLang="zh-CN" sz="1500" spc="4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virus</a:t>
            </a:r>
          </a:p>
          <a:p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52" dirty="0">
                <a:solidFill>
                  <a:srgbClr val="1E477B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B/Washington/02/2019-like</a:t>
            </a:r>
            <a:r>
              <a:rPr lang="en-US" altLang="zh-CN" sz="1500" spc="4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(B/Victoria</a:t>
            </a:r>
            <a:r>
              <a:rPr lang="en-US" altLang="zh-CN" sz="1500" spc="45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lineage)</a:t>
            </a:r>
          </a:p>
          <a:p>
            <a:pPr indent="257174">
              <a:spcBef>
                <a:spcPts val="127"/>
              </a:spcBef>
            </a:pPr>
            <a:r>
              <a:rPr lang="en-US" altLang="zh-CN" sz="1500" spc="-4" dirty="0">
                <a:solidFill>
                  <a:srgbClr val="1E477B"/>
                </a:solidFill>
                <a:latin typeface="Candara"/>
                <a:ea typeface="Candara"/>
              </a:rPr>
              <a:t>viru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s.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1234"/>
              </a:lnSpc>
            </a:pPr>
            <a:endParaRPr lang="en-US" sz="1350" dirty="0"/>
          </a:p>
          <a:p>
            <a:pPr indent="2128075"/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WHO,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«Recommended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composition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influenza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virus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vaccines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for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use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2020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southern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hemisphere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influenza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season,»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27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septiembre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2019.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[En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línea].</a:t>
            </a:r>
            <a:r>
              <a:rPr lang="en-US" altLang="zh-CN" sz="750" spc="-52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Available:</a:t>
            </a:r>
          </a:p>
          <a:p>
            <a:pPr indent="2128075"/>
            <a:r>
              <a:rPr lang="en-US" altLang="zh-CN" sz="750" dirty="0">
                <a:solidFill>
                  <a:srgbClr val="0000FE"/>
                </a:solidFill>
                <a:latin typeface="Calibri"/>
                <a:ea typeface="Calibri"/>
                <a:hlinkClick r:id="rId4"/>
              </a:rPr>
              <a:t>https://www.who.int/influenza/vaccines/virus/recommendations/2020_south/en/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75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[Último</a:t>
            </a:r>
            <a:r>
              <a:rPr lang="en-US" altLang="zh-CN" sz="75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acceso:</a:t>
            </a:r>
            <a:r>
              <a:rPr lang="en-US" altLang="zh-CN" sz="75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enero</a:t>
            </a:r>
            <a:r>
              <a:rPr lang="en-US" altLang="zh-CN" sz="750" spc="-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2020].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504484"/>
              </p:ext>
            </p:extLst>
          </p:nvPr>
        </p:nvGraphicFramePr>
        <p:xfrm>
          <a:off x="5110385" y="1259008"/>
          <a:ext cx="3734804" cy="20279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7176"/>
                <a:gridCol w="697628"/>
              </a:tblGrid>
              <a:tr h="631482">
                <a:tc>
                  <a:txBody>
                    <a:bodyPr/>
                    <a:lstStyle/>
                    <a:p>
                      <a:pPr marL="59802" hangingPunct="0">
                        <a:lnSpc>
                          <a:spcPct val="145000"/>
                        </a:lnSpc>
                        <a:spcBef>
                          <a:spcPts val="185"/>
                        </a:spcBef>
                      </a:pPr>
                      <a:r>
                        <a:rPr lang="en-US" altLang="zh-CN" sz="1500" b="1" spc="-245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A/Brisbane/02/2018</a:t>
                      </a:r>
                      <a:r>
                        <a:rPr lang="en-US" altLang="zh-CN" sz="1500" b="1" spc="-104" dirty="0">
                          <a:solidFill>
                            <a:srgbClr val="002060"/>
                          </a:solidFill>
                          <a:latin typeface="+mn-lt"/>
                          <a:cs typeface="Cambria"/>
                        </a:rPr>
                        <a:t> </a:t>
                      </a:r>
                      <a:r>
                        <a:rPr lang="en-US" altLang="zh-CN" sz="1500" b="1" spc="-270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(H1N1)pdm09</a:t>
                      </a:r>
                      <a:r>
                        <a:rPr lang="en-US" altLang="zh-CN" sz="1500" b="1" spc="-104" dirty="0">
                          <a:solidFill>
                            <a:srgbClr val="002060"/>
                          </a:solidFill>
                          <a:latin typeface="+mn-lt"/>
                          <a:cs typeface="Cambria"/>
                        </a:rPr>
                        <a:t> </a:t>
                      </a:r>
                      <a:r>
                        <a:rPr lang="en-US" altLang="zh-CN" sz="1500" b="1" spc="-240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cepa</a:t>
                      </a:r>
                      <a:r>
                        <a:rPr lang="en-US" altLang="zh-CN" sz="1500" b="1" spc="-104" dirty="0">
                          <a:solidFill>
                            <a:srgbClr val="002060"/>
                          </a:solidFill>
                          <a:latin typeface="+mn-lt"/>
                          <a:cs typeface="Cambria"/>
                        </a:rPr>
                        <a:t> </a:t>
                      </a:r>
                      <a:r>
                        <a:rPr lang="en-US" altLang="zh-CN" sz="1500" b="1" spc="-254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que</a:t>
                      </a:r>
                      <a:r>
                        <a:rPr lang="en-US" altLang="zh-CN" sz="1500" b="1" spc="-104" dirty="0">
                          <a:solidFill>
                            <a:srgbClr val="002060"/>
                          </a:solidFill>
                          <a:latin typeface="+mn-lt"/>
                          <a:cs typeface="Cambria"/>
                        </a:rPr>
                        <a:t> </a:t>
                      </a:r>
                      <a:r>
                        <a:rPr lang="en-US" altLang="zh-CN" sz="1500" b="1" spc="-215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deriva</a:t>
                      </a:r>
                      <a:r>
                        <a:rPr lang="en-US" altLang="zh-CN" sz="1500" b="1" spc="-109" dirty="0">
                          <a:solidFill>
                            <a:srgbClr val="002060"/>
                          </a:solidFill>
                          <a:latin typeface="+mn-lt"/>
                          <a:cs typeface="Cambria"/>
                        </a:rPr>
                        <a:t> </a:t>
                      </a:r>
                      <a:r>
                        <a:rPr lang="en-US" altLang="zh-CN" sz="1500" b="1" spc="-250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de</a:t>
                      </a:r>
                      <a:r>
                        <a:rPr lang="en-US" altLang="zh-CN" sz="1500" b="1" dirty="0">
                          <a:solidFill>
                            <a:srgbClr val="002060"/>
                          </a:solidFill>
                          <a:latin typeface="+mn-lt"/>
                          <a:cs typeface="Cambria"/>
                        </a:rPr>
                        <a:t> </a:t>
                      </a:r>
                      <a:r>
                        <a:rPr lang="en-US" altLang="zh-CN" sz="1500" b="1" spc="-234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(A/Brisbane/02/2018,</a:t>
                      </a:r>
                      <a:r>
                        <a:rPr lang="en-US" altLang="zh-CN" sz="1500" b="1" spc="-85" dirty="0">
                          <a:solidFill>
                            <a:srgbClr val="002060"/>
                          </a:solidFill>
                          <a:latin typeface="+mn-lt"/>
                          <a:cs typeface="Cambria"/>
                        </a:rPr>
                        <a:t> </a:t>
                      </a:r>
                      <a:r>
                        <a:rPr lang="en-US" altLang="zh-CN" sz="1500" b="1" spc="-245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IVR</a:t>
                      </a:r>
                      <a:r>
                        <a:rPr lang="en-US" altLang="zh-CN" sz="1500" b="1" spc="-164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-</a:t>
                      </a:r>
                      <a:r>
                        <a:rPr lang="en-US" altLang="zh-CN" sz="1500" b="1" spc="-245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190)</a:t>
                      </a:r>
                    </a:p>
                  </a:txBody>
                  <a:tcPr marL="0" marR="0" marT="0" marB="0">
                    <a:lnL w="5980">
                      <a:solidFill>
                        <a:srgbClr val="AD6100"/>
                      </a:solidFill>
                      <a:prstDash val="solid"/>
                    </a:lnL>
                    <a:lnR w="5980">
                      <a:solidFill>
                        <a:srgbClr val="AD6100"/>
                      </a:solidFill>
                      <a:prstDash val="solid"/>
                    </a:lnR>
                    <a:lnT w="8295">
                      <a:solidFill>
                        <a:srgbClr val="AD6100"/>
                      </a:solidFill>
                      <a:prstDash val="solid"/>
                    </a:lnT>
                    <a:lnB w="8295">
                      <a:solidFill>
                        <a:srgbClr val="AD61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55"/>
                        </a:lnSpc>
                      </a:pPr>
                      <a:endParaRPr lang="en-US" sz="14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indent="159970">
                        <a:lnSpc>
                          <a:spcPct val="100000"/>
                        </a:lnSpc>
                      </a:pPr>
                      <a:r>
                        <a:rPr lang="en-US" altLang="zh-CN" sz="1400" b="1" spc="-270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15</a:t>
                      </a:r>
                      <a:r>
                        <a:rPr lang="en-US" altLang="zh-CN" sz="1400" b="1" spc="-114" dirty="0">
                          <a:solidFill>
                            <a:srgbClr val="002060"/>
                          </a:solidFill>
                          <a:latin typeface="+mn-lt"/>
                          <a:cs typeface="Cambria"/>
                        </a:rPr>
                        <a:t> </a:t>
                      </a:r>
                      <a:r>
                        <a:rPr lang="en-US" altLang="zh-CN" sz="1400" b="1" spc="-290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mcg</a:t>
                      </a:r>
                    </a:p>
                    <a:p>
                      <a:pPr marL="0" indent="61297">
                        <a:lnSpc>
                          <a:spcPct val="100000"/>
                        </a:lnSpc>
                      </a:pPr>
                      <a:r>
                        <a:rPr lang="en-US" altLang="zh-CN" sz="1400" b="1" spc="-275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H</a:t>
                      </a:r>
                      <a:r>
                        <a:rPr lang="en-US" altLang="zh-CN" sz="1400" b="1" spc="-270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A**</a:t>
                      </a:r>
                    </a:p>
                  </a:txBody>
                  <a:tcPr marL="0" marR="0" marT="0" marB="0">
                    <a:lnL w="5980">
                      <a:solidFill>
                        <a:srgbClr val="AD6100"/>
                      </a:solidFill>
                      <a:prstDash val="solid"/>
                    </a:lnL>
                    <a:lnR w="5980">
                      <a:solidFill>
                        <a:srgbClr val="AD6100"/>
                      </a:solidFill>
                      <a:prstDash val="solid"/>
                    </a:lnR>
                    <a:lnT w="8295">
                      <a:solidFill>
                        <a:srgbClr val="AD6100"/>
                      </a:solidFill>
                      <a:prstDash val="solid"/>
                    </a:lnT>
                    <a:lnB w="8295">
                      <a:solidFill>
                        <a:srgbClr val="AD6100"/>
                      </a:solidFill>
                      <a:prstDash val="solid"/>
                    </a:lnB>
                  </a:tcPr>
                </a:tc>
              </a:tr>
              <a:tr h="563499">
                <a:tc>
                  <a:txBody>
                    <a:bodyPr/>
                    <a:lstStyle/>
                    <a:p>
                      <a:pPr>
                        <a:lnSpc>
                          <a:spcPts val="1895"/>
                        </a:lnSpc>
                      </a:pPr>
                      <a:endParaRPr lang="en-US" sz="15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59802" hangingPunct="0">
                        <a:lnSpc>
                          <a:spcPct val="96249"/>
                        </a:lnSpc>
                      </a:pPr>
                      <a:r>
                        <a:rPr lang="en-US" altLang="zh-CN" sz="1500" b="1" spc="-225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A/South</a:t>
                      </a:r>
                      <a:r>
                        <a:rPr lang="en-US" altLang="zh-CN" sz="1500" b="1" spc="-94" dirty="0">
                          <a:solidFill>
                            <a:srgbClr val="002060"/>
                          </a:solidFill>
                          <a:latin typeface="+mn-lt"/>
                          <a:cs typeface="Cambria"/>
                        </a:rPr>
                        <a:t>  </a:t>
                      </a:r>
                      <a:r>
                        <a:rPr lang="en-US" altLang="zh-CN" sz="1500" b="1" spc="-209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Australia/34/2019</a:t>
                      </a:r>
                      <a:r>
                        <a:rPr lang="en-US" altLang="zh-CN" sz="1500" b="1" spc="-94" dirty="0">
                          <a:solidFill>
                            <a:srgbClr val="002060"/>
                          </a:solidFill>
                          <a:latin typeface="+mn-lt"/>
                          <a:cs typeface="Cambria"/>
                        </a:rPr>
                        <a:t>  </a:t>
                      </a:r>
                      <a:r>
                        <a:rPr lang="en-US" altLang="zh-CN" sz="1500" b="1" spc="-234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(H3N2)</a:t>
                      </a:r>
                      <a:r>
                        <a:rPr lang="en-US" altLang="zh-CN" sz="1500" b="1" spc="-94" dirty="0">
                          <a:solidFill>
                            <a:srgbClr val="002060"/>
                          </a:solidFill>
                          <a:latin typeface="+mn-lt"/>
                          <a:cs typeface="Cambria"/>
                        </a:rPr>
                        <a:t>  </a:t>
                      </a:r>
                      <a:r>
                        <a:rPr lang="en-US" altLang="zh-CN" sz="1500" b="1" spc="-215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cepa</a:t>
                      </a:r>
                      <a:r>
                        <a:rPr lang="en-US" altLang="zh-CN" sz="1500" b="1" spc="-100" dirty="0">
                          <a:solidFill>
                            <a:srgbClr val="002060"/>
                          </a:solidFill>
                          <a:latin typeface="+mn-lt"/>
                          <a:cs typeface="Cambria"/>
                        </a:rPr>
                        <a:t>  </a:t>
                      </a:r>
                      <a:r>
                        <a:rPr lang="en-US" altLang="zh-CN" sz="1500" b="1" spc="-229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que</a:t>
                      </a:r>
                      <a:r>
                        <a:rPr lang="en-US" altLang="zh-CN" sz="1500" b="1" spc="-94" dirty="0">
                          <a:solidFill>
                            <a:srgbClr val="002060"/>
                          </a:solidFill>
                          <a:latin typeface="+mn-lt"/>
                          <a:cs typeface="Cambria"/>
                        </a:rPr>
                        <a:t>  </a:t>
                      </a:r>
                      <a:r>
                        <a:rPr lang="en-US" altLang="zh-CN" sz="1500" b="1" spc="-200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deriva</a:t>
                      </a:r>
                      <a:r>
                        <a:rPr lang="en-US" altLang="zh-CN" sz="1500" b="1" spc="-100" dirty="0">
                          <a:solidFill>
                            <a:srgbClr val="002060"/>
                          </a:solidFill>
                          <a:latin typeface="+mn-lt"/>
                          <a:cs typeface="Cambria"/>
                        </a:rPr>
                        <a:t>  </a:t>
                      </a:r>
                      <a:r>
                        <a:rPr lang="en-US" altLang="zh-CN" sz="1500" b="1" spc="-225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de</a:t>
                      </a:r>
                      <a:r>
                        <a:rPr lang="en-US" altLang="zh-CN" sz="1500" b="1" dirty="0">
                          <a:solidFill>
                            <a:srgbClr val="002060"/>
                          </a:solidFill>
                          <a:latin typeface="+mn-lt"/>
                          <a:cs typeface="Cambria"/>
                        </a:rPr>
                        <a:t> </a:t>
                      </a:r>
                      <a:r>
                        <a:rPr lang="en-US" altLang="zh-CN" sz="1500" b="1" spc="-234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(A/South</a:t>
                      </a:r>
                      <a:r>
                        <a:rPr lang="en-US" altLang="zh-CN" sz="1500" b="1" spc="-100" dirty="0">
                          <a:solidFill>
                            <a:srgbClr val="002060"/>
                          </a:solidFill>
                          <a:latin typeface="+mn-lt"/>
                          <a:cs typeface="Cambria"/>
                        </a:rPr>
                        <a:t> </a:t>
                      </a:r>
                      <a:r>
                        <a:rPr lang="en-US" altLang="zh-CN" sz="1500" b="1" spc="-225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Australia/34/2019,</a:t>
                      </a:r>
                      <a:r>
                        <a:rPr lang="en-US" altLang="zh-CN" sz="1500" b="1" spc="-104" dirty="0">
                          <a:solidFill>
                            <a:srgbClr val="002060"/>
                          </a:solidFill>
                          <a:latin typeface="+mn-lt"/>
                          <a:cs typeface="Cambria"/>
                        </a:rPr>
                        <a:t> </a:t>
                      </a:r>
                      <a:r>
                        <a:rPr lang="en-US" altLang="zh-CN" sz="1500" b="1" spc="-229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IVR</a:t>
                      </a:r>
                      <a:r>
                        <a:rPr lang="en-US" altLang="zh-CN" sz="1500" b="1" spc="-164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-</a:t>
                      </a:r>
                      <a:r>
                        <a:rPr lang="en-US" altLang="zh-CN" sz="1500" b="1" spc="-245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197)</a:t>
                      </a:r>
                    </a:p>
                  </a:txBody>
                  <a:tcPr marL="0" marR="0" marT="0" marB="0">
                    <a:lnL w="5980">
                      <a:solidFill>
                        <a:srgbClr val="AD6100"/>
                      </a:solidFill>
                      <a:prstDash val="solid"/>
                    </a:lnL>
                    <a:lnR w="5980">
                      <a:solidFill>
                        <a:srgbClr val="AD6100"/>
                      </a:solidFill>
                      <a:prstDash val="solid"/>
                    </a:lnR>
                    <a:lnT w="8295">
                      <a:solidFill>
                        <a:srgbClr val="AD6100"/>
                      </a:solidFill>
                      <a:prstDash val="solid"/>
                    </a:lnT>
                    <a:lnB w="8295">
                      <a:solidFill>
                        <a:srgbClr val="AD61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94"/>
                        </a:lnSpc>
                      </a:pPr>
                      <a:endParaRPr lang="en-US" sz="14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131564" hangingPunct="0">
                        <a:lnSpc>
                          <a:spcPct val="96249"/>
                        </a:lnSpc>
                      </a:pPr>
                      <a:r>
                        <a:rPr lang="en-US" altLang="zh-CN" sz="1400" b="1" spc="-209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15</a:t>
                      </a:r>
                      <a:r>
                        <a:rPr lang="en-US" altLang="zh-CN" sz="1400" b="1" spc="-239" dirty="0">
                          <a:solidFill>
                            <a:srgbClr val="002060"/>
                          </a:solidFill>
                          <a:latin typeface="+mn-lt"/>
                          <a:cs typeface="Cambria"/>
                        </a:rPr>
                        <a:t> </a:t>
                      </a:r>
                      <a:r>
                        <a:rPr lang="en-US" altLang="zh-CN" sz="1400" b="1" spc="-225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mcg</a:t>
                      </a:r>
                      <a:r>
                        <a:rPr lang="en-US" altLang="zh-CN" sz="1400" b="1" dirty="0">
                          <a:solidFill>
                            <a:srgbClr val="002060"/>
                          </a:solidFill>
                          <a:latin typeface="+mn-lt"/>
                          <a:cs typeface="Cambria"/>
                        </a:rPr>
                        <a:t> </a:t>
                      </a:r>
                      <a:r>
                        <a:rPr lang="en-US" altLang="zh-CN" sz="1400" b="1" spc="-275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H</a:t>
                      </a:r>
                      <a:r>
                        <a:rPr lang="en-US" altLang="zh-CN" sz="1400" b="1" spc="-270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A**</a:t>
                      </a:r>
                    </a:p>
                  </a:txBody>
                  <a:tcPr marL="0" marR="0" marT="0" marB="0">
                    <a:lnL w="5980">
                      <a:solidFill>
                        <a:srgbClr val="AD6100"/>
                      </a:solidFill>
                      <a:prstDash val="solid"/>
                    </a:lnL>
                    <a:lnR w="5980">
                      <a:solidFill>
                        <a:srgbClr val="AD6100"/>
                      </a:solidFill>
                      <a:prstDash val="solid"/>
                    </a:lnR>
                    <a:lnT w="8295">
                      <a:solidFill>
                        <a:srgbClr val="AD6100"/>
                      </a:solidFill>
                      <a:prstDash val="solid"/>
                    </a:lnT>
                    <a:lnB w="8295">
                      <a:solidFill>
                        <a:srgbClr val="AD6100"/>
                      </a:solidFill>
                      <a:prstDash val="solid"/>
                    </a:lnB>
                  </a:tcPr>
                </a:tc>
              </a:tr>
              <a:tr h="571223">
                <a:tc>
                  <a:txBody>
                    <a:bodyPr/>
                    <a:lstStyle/>
                    <a:p>
                      <a:pPr>
                        <a:lnSpc>
                          <a:spcPts val="1870"/>
                        </a:lnSpc>
                      </a:pPr>
                      <a:endParaRPr lang="en-US" sz="15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59802" hangingPunct="0">
                        <a:lnSpc>
                          <a:spcPct val="97083"/>
                        </a:lnSpc>
                      </a:pPr>
                      <a:r>
                        <a:rPr lang="en-US" altLang="zh-CN" sz="1500" b="1" spc="-250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B/Washington/02/2019</a:t>
                      </a:r>
                      <a:r>
                        <a:rPr lang="en-US" altLang="zh-CN" sz="1500" b="1" spc="-104" dirty="0">
                          <a:solidFill>
                            <a:srgbClr val="002060"/>
                          </a:solidFill>
                          <a:latin typeface="+mn-lt"/>
                          <a:cs typeface="Cambria"/>
                        </a:rPr>
                        <a:t> </a:t>
                      </a:r>
                      <a:r>
                        <a:rPr lang="en-US" altLang="zh-CN" sz="1500" b="1" spc="-245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cepa</a:t>
                      </a:r>
                      <a:r>
                        <a:rPr lang="en-US" altLang="zh-CN" sz="1500" b="1" spc="-104" dirty="0">
                          <a:solidFill>
                            <a:srgbClr val="002060"/>
                          </a:solidFill>
                          <a:latin typeface="+mn-lt"/>
                          <a:cs typeface="Cambria"/>
                        </a:rPr>
                        <a:t> </a:t>
                      </a:r>
                      <a:r>
                        <a:rPr lang="en-US" altLang="zh-CN" sz="1500" b="1" spc="-254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que</a:t>
                      </a:r>
                      <a:r>
                        <a:rPr lang="en-US" altLang="zh-CN" sz="1500" b="1" spc="-104" dirty="0">
                          <a:solidFill>
                            <a:srgbClr val="002060"/>
                          </a:solidFill>
                          <a:latin typeface="+mn-lt"/>
                          <a:cs typeface="Cambria"/>
                        </a:rPr>
                        <a:t> </a:t>
                      </a:r>
                      <a:r>
                        <a:rPr lang="en-US" altLang="zh-CN" sz="1500" b="1" spc="-215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deriva</a:t>
                      </a:r>
                      <a:r>
                        <a:rPr lang="en-US" altLang="zh-CN" sz="1500" b="1" spc="-109" dirty="0">
                          <a:solidFill>
                            <a:srgbClr val="002060"/>
                          </a:solidFill>
                          <a:latin typeface="+mn-lt"/>
                          <a:cs typeface="Cambria"/>
                        </a:rPr>
                        <a:t> </a:t>
                      </a:r>
                      <a:r>
                        <a:rPr lang="en-US" altLang="zh-CN" sz="1500" b="1" spc="-254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de</a:t>
                      </a:r>
                      <a:r>
                        <a:rPr lang="en-US" altLang="zh-CN" sz="1500" b="1" dirty="0">
                          <a:solidFill>
                            <a:srgbClr val="002060"/>
                          </a:solidFill>
                          <a:latin typeface="+mn-lt"/>
                          <a:cs typeface="Cambria"/>
                        </a:rPr>
                        <a:t> </a:t>
                      </a:r>
                      <a:r>
                        <a:rPr lang="en-US" altLang="zh-CN" sz="1500" b="1" spc="-240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(B/Washington/02/2019,</a:t>
                      </a:r>
                      <a:r>
                        <a:rPr lang="en-US" altLang="zh-CN" sz="1500" b="1" spc="-104" dirty="0">
                          <a:solidFill>
                            <a:srgbClr val="002060"/>
                          </a:solidFill>
                          <a:latin typeface="+mn-lt"/>
                          <a:cs typeface="Cambria"/>
                        </a:rPr>
                        <a:t> </a:t>
                      </a:r>
                      <a:r>
                        <a:rPr lang="en-US" altLang="zh-CN" sz="1500" b="1" spc="-229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wild</a:t>
                      </a:r>
                      <a:r>
                        <a:rPr lang="en-US" altLang="zh-CN" sz="1500" b="1" spc="-114" dirty="0">
                          <a:solidFill>
                            <a:srgbClr val="002060"/>
                          </a:solidFill>
                          <a:latin typeface="+mn-lt"/>
                          <a:cs typeface="Cambria"/>
                        </a:rPr>
                        <a:t> </a:t>
                      </a:r>
                      <a:r>
                        <a:rPr lang="en-US" altLang="zh-CN" sz="1500" b="1" spc="-215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type)</a:t>
                      </a:r>
                    </a:p>
                  </a:txBody>
                  <a:tcPr marL="0" marR="0" marT="0" marB="0">
                    <a:lnL w="5980">
                      <a:solidFill>
                        <a:srgbClr val="AD6100"/>
                      </a:solidFill>
                      <a:prstDash val="solid"/>
                    </a:lnL>
                    <a:lnR w="5980">
                      <a:solidFill>
                        <a:srgbClr val="AD6100"/>
                      </a:solidFill>
                      <a:prstDash val="solid"/>
                    </a:lnR>
                    <a:lnT w="8295">
                      <a:solidFill>
                        <a:srgbClr val="AD6100"/>
                      </a:solidFill>
                      <a:prstDash val="solid"/>
                    </a:lnT>
                    <a:lnB w="8296">
                      <a:solidFill>
                        <a:srgbClr val="AD61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94"/>
                        </a:lnSpc>
                      </a:pPr>
                      <a:endParaRPr lang="en-US" sz="14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131564" hangingPunct="0">
                        <a:lnSpc>
                          <a:spcPct val="96249"/>
                        </a:lnSpc>
                      </a:pPr>
                      <a:r>
                        <a:rPr lang="en-US" altLang="zh-CN" sz="1400" b="1" spc="-209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15</a:t>
                      </a:r>
                      <a:r>
                        <a:rPr lang="en-US" altLang="zh-CN" sz="1400" b="1" spc="-239" dirty="0">
                          <a:solidFill>
                            <a:srgbClr val="002060"/>
                          </a:solidFill>
                          <a:latin typeface="+mn-lt"/>
                          <a:cs typeface="Cambria"/>
                        </a:rPr>
                        <a:t> </a:t>
                      </a:r>
                      <a:r>
                        <a:rPr lang="en-US" altLang="zh-CN" sz="1400" b="1" spc="-225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mcg</a:t>
                      </a:r>
                      <a:r>
                        <a:rPr lang="en-US" altLang="zh-CN" sz="1400" b="1" dirty="0">
                          <a:solidFill>
                            <a:srgbClr val="002060"/>
                          </a:solidFill>
                          <a:latin typeface="+mn-lt"/>
                          <a:cs typeface="Cambria"/>
                        </a:rPr>
                        <a:t> </a:t>
                      </a:r>
                      <a:r>
                        <a:rPr lang="en-US" altLang="zh-CN" sz="1400" b="1" spc="-275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H</a:t>
                      </a:r>
                      <a:r>
                        <a:rPr lang="en-US" altLang="zh-CN" sz="1400" b="1" spc="-270" dirty="0">
                          <a:solidFill>
                            <a:srgbClr val="002060"/>
                          </a:solidFill>
                          <a:latin typeface="+mn-lt"/>
                          <a:ea typeface="Cambria"/>
                        </a:rPr>
                        <a:t>A**</a:t>
                      </a:r>
                    </a:p>
                  </a:txBody>
                  <a:tcPr marL="0" marR="0" marT="0" marB="0">
                    <a:lnL w="5980">
                      <a:solidFill>
                        <a:srgbClr val="AD6100"/>
                      </a:solidFill>
                      <a:prstDash val="solid"/>
                    </a:lnL>
                    <a:lnR w="5980">
                      <a:solidFill>
                        <a:srgbClr val="AD6100"/>
                      </a:solidFill>
                      <a:prstDash val="solid"/>
                    </a:lnR>
                    <a:lnT w="8295">
                      <a:solidFill>
                        <a:srgbClr val="AD6100"/>
                      </a:solidFill>
                      <a:prstDash val="solid"/>
                    </a:lnT>
                    <a:lnB w="8296">
                      <a:solidFill>
                        <a:srgbClr val="AD61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875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" y="5006340"/>
            <a:ext cx="2057400" cy="137160"/>
          </a:xfrm>
          <a:prstGeom prst="rect">
            <a:avLst/>
          </a:prstGeom>
        </p:spPr>
      </p:pic>
      <p:pic>
        <p:nvPicPr>
          <p:cNvPr id="133" name="Picture 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" y="0"/>
            <a:ext cx="2057400" cy="142875"/>
          </a:xfrm>
          <a:prstGeom prst="rect">
            <a:avLst/>
          </a:prstGeom>
        </p:spPr>
      </p:pic>
      <p:sp>
        <p:nvSpPr>
          <p:cNvPr id="2" name="Freeform 133"/>
          <p:cNvSpPr/>
          <p:nvPr/>
        </p:nvSpPr>
        <p:spPr>
          <a:xfrm>
            <a:off x="4452937" y="690562"/>
            <a:ext cx="4214813" cy="4195763"/>
          </a:xfrm>
          <a:custGeom>
            <a:avLst/>
            <a:gdLst>
              <a:gd name="connsiteX0" fmla="*/ 10033 w 5619750"/>
              <a:gd name="connsiteY0" fmla="*/ 5605564 h 5594350"/>
              <a:gd name="connsiteX1" fmla="*/ 5620385 w 5619750"/>
              <a:gd name="connsiteY1" fmla="*/ 5605564 h 5594350"/>
              <a:gd name="connsiteX2" fmla="*/ 5620385 w 5619750"/>
              <a:gd name="connsiteY2" fmla="*/ 11087 h 5594350"/>
              <a:gd name="connsiteX3" fmla="*/ 10033 w 5619750"/>
              <a:gd name="connsiteY3" fmla="*/ 11087 h 5594350"/>
              <a:gd name="connsiteX4" fmla="*/ 10033 w 5619750"/>
              <a:gd name="connsiteY4" fmla="*/ 5605564 h 559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9750" h="5594350">
                <a:moveTo>
                  <a:pt x="10033" y="5605564"/>
                </a:moveTo>
                <a:lnTo>
                  <a:pt x="5620385" y="5605564"/>
                </a:lnTo>
                <a:lnTo>
                  <a:pt x="5620385" y="11087"/>
                </a:lnTo>
                <a:lnTo>
                  <a:pt x="10033" y="11087"/>
                </a:lnTo>
                <a:lnTo>
                  <a:pt x="10033" y="5605564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4" name="Freeform 134"/>
          <p:cNvSpPr/>
          <p:nvPr/>
        </p:nvSpPr>
        <p:spPr>
          <a:xfrm>
            <a:off x="1138237" y="128587"/>
            <a:ext cx="6862763" cy="528638"/>
          </a:xfrm>
          <a:custGeom>
            <a:avLst/>
            <a:gdLst>
              <a:gd name="connsiteX0" fmla="*/ 6350 w 9150350"/>
              <a:gd name="connsiteY0" fmla="*/ 709676 h 704850"/>
              <a:gd name="connsiteX1" fmla="*/ 9150350 w 9150350"/>
              <a:gd name="connsiteY1" fmla="*/ 709676 h 704850"/>
              <a:gd name="connsiteX2" fmla="*/ 9150350 w 9150350"/>
              <a:gd name="connsiteY2" fmla="*/ 17526 h 704850"/>
              <a:gd name="connsiteX3" fmla="*/ 6350 w 9150350"/>
              <a:gd name="connsiteY3" fmla="*/ 17526 h 704850"/>
              <a:gd name="connsiteX4" fmla="*/ 6350 w 9150350"/>
              <a:gd name="connsiteY4" fmla="*/ 709676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704850">
                <a:moveTo>
                  <a:pt x="6350" y="709676"/>
                </a:moveTo>
                <a:lnTo>
                  <a:pt x="9150350" y="709676"/>
                </a:lnTo>
                <a:lnTo>
                  <a:pt x="9150350" y="17526"/>
                </a:lnTo>
                <a:lnTo>
                  <a:pt x="6350" y="17526"/>
                </a:lnTo>
                <a:lnTo>
                  <a:pt x="6350" y="709676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6" name="Picture 1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285" y="2080260"/>
            <a:ext cx="4029075" cy="1520190"/>
          </a:xfrm>
          <a:prstGeom prst="rect">
            <a:avLst/>
          </a:prstGeom>
        </p:spPr>
      </p:pic>
      <p:sp>
        <p:nvSpPr>
          <p:cNvPr id="3" name="TextBox 136"/>
          <p:cNvSpPr txBox="1"/>
          <p:nvPr/>
        </p:nvSpPr>
        <p:spPr>
          <a:xfrm>
            <a:off x="3134107" y="270510"/>
            <a:ext cx="297074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Vacuna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en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Campaña</a:t>
            </a:r>
            <a:r>
              <a:rPr lang="en-US" altLang="zh-CN" sz="2100" b="1" spc="-4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2020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395478" y="1311390"/>
            <a:ext cx="4818237" cy="40847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500" b="1" dirty="0">
                <a:solidFill>
                  <a:srgbClr val="365E91"/>
                </a:solidFill>
                <a:latin typeface="Candara"/>
                <a:ea typeface="Candara"/>
              </a:rPr>
              <a:t>Vacuna:</a:t>
            </a:r>
            <a:r>
              <a:rPr lang="en-US" altLang="zh-CN" sz="1500" b="1" spc="-8" dirty="0">
                <a:solidFill>
                  <a:srgbClr val="365E91"/>
                </a:solidFill>
                <a:latin typeface="Candara"/>
                <a:cs typeface="Candara"/>
              </a:rPr>
              <a:t>   </a:t>
            </a:r>
            <a:r>
              <a:rPr lang="en-US" altLang="zh-CN" sz="1500" b="1" dirty="0">
                <a:solidFill>
                  <a:srgbClr val="365E91"/>
                </a:solidFill>
                <a:latin typeface="Candara"/>
                <a:ea typeface="Candara"/>
              </a:rPr>
              <a:t>Influvac®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1076"/>
              </a:lnSpc>
            </a:pPr>
            <a:endParaRPr lang="en-US" sz="1350" dirty="0"/>
          </a:p>
          <a:p>
            <a:pPr marL="285750" indent="-285750" hangingPunct="0">
              <a:lnSpc>
                <a:spcPct val="107083"/>
              </a:lnSpc>
              <a:buFont typeface="Wingdings" panose="05000000000000000000" pitchFamily="2" charset="2"/>
              <a:buChar char="Ø"/>
            </a:pPr>
            <a:r>
              <a:rPr lang="en-US" altLang="zh-CN" sz="1500" dirty="0" err="1" smtClean="0">
                <a:solidFill>
                  <a:srgbClr val="365E91"/>
                </a:solidFill>
                <a:latin typeface="Candara"/>
                <a:ea typeface="Candara"/>
              </a:rPr>
              <a:t>Seroprotección</a:t>
            </a:r>
            <a:r>
              <a:rPr lang="en-US" altLang="zh-CN" sz="1500" spc="26" dirty="0" smtClean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se</a:t>
            </a:r>
            <a:r>
              <a:rPr lang="en-US" altLang="zh-CN" sz="1500" spc="26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obtiene</a:t>
            </a:r>
            <a:r>
              <a:rPr lang="en-US" altLang="zh-CN" sz="1500" spc="26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dentro</a:t>
            </a:r>
            <a:r>
              <a:rPr lang="en-US" altLang="zh-CN" sz="1500" spc="23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de</a:t>
            </a:r>
            <a:r>
              <a:rPr lang="en-US" altLang="zh-CN" sz="1500" spc="26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las</a:t>
            </a:r>
            <a:r>
              <a:rPr lang="en-US" altLang="zh-CN" sz="1500" spc="26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2</a:t>
            </a:r>
            <a:r>
              <a:rPr lang="en-US" altLang="zh-CN" sz="1500" spc="23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a</a:t>
            </a:r>
            <a:r>
              <a:rPr lang="en-US" altLang="zh-CN" sz="1500" spc="26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3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endParaRPr lang="en-US" altLang="zh-CN" sz="1500" dirty="0" smtClean="0">
              <a:solidFill>
                <a:srgbClr val="365E91"/>
              </a:solidFill>
              <a:latin typeface="Candara"/>
              <a:cs typeface="Candara"/>
            </a:endParaRPr>
          </a:p>
          <a:p>
            <a:pPr hangingPunct="0">
              <a:lnSpc>
                <a:spcPct val="107083"/>
              </a:lnSpc>
            </a:pP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 </a:t>
            </a:r>
            <a:r>
              <a:rPr lang="en-US" altLang="zh-CN" sz="1500" dirty="0" smtClean="0">
                <a:solidFill>
                  <a:srgbClr val="365E91"/>
                </a:solidFill>
                <a:latin typeface="Candara"/>
                <a:ea typeface="Candara"/>
              </a:rPr>
              <a:t>      </a:t>
            </a:r>
            <a:r>
              <a:rPr lang="en-US" altLang="zh-CN" sz="1500" dirty="0" err="1" smtClean="0">
                <a:solidFill>
                  <a:srgbClr val="365E91"/>
                </a:solidFill>
                <a:latin typeface="Candara"/>
                <a:ea typeface="Candara"/>
              </a:rPr>
              <a:t>semanas</a:t>
            </a:r>
            <a:r>
              <a:rPr lang="en-US" altLang="zh-CN" sz="1500" spc="4" dirty="0">
                <a:solidFill>
                  <a:srgbClr val="365E91"/>
                </a:solidFill>
                <a:latin typeface="Candara"/>
                <a:ea typeface="Candara"/>
              </a:rPr>
              <a:t>.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938"/>
              </a:lnSpc>
            </a:pPr>
            <a:endParaRPr lang="en-US" sz="1350" dirty="0"/>
          </a:p>
          <a:p>
            <a:r>
              <a:rPr lang="en-US" altLang="zh-CN" sz="1500" dirty="0">
                <a:solidFill>
                  <a:srgbClr val="365E91"/>
                </a:solidFill>
                <a:latin typeface="Wingdings"/>
                <a:ea typeface="Wingdings"/>
              </a:rPr>
              <a:t></a:t>
            </a:r>
            <a:r>
              <a:rPr lang="en-US" altLang="zh-CN" sz="1500" spc="-338" dirty="0">
                <a:solidFill>
                  <a:srgbClr val="365E91"/>
                </a:solidFill>
                <a:latin typeface="Wingdings"/>
                <a:cs typeface="Wingdings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Duración</a:t>
            </a:r>
            <a:r>
              <a:rPr lang="en-US" altLang="zh-CN" sz="1500" spc="-71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de</a:t>
            </a:r>
            <a:r>
              <a:rPr lang="en-US" altLang="zh-CN" sz="1500" spc="-75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la</a:t>
            </a:r>
            <a:r>
              <a:rPr lang="en-US" altLang="zh-CN" sz="1500" spc="-71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inmunidad</a:t>
            </a:r>
            <a:r>
              <a:rPr lang="en-US" altLang="zh-CN" sz="1500" spc="-78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post-vacunación:</a:t>
            </a:r>
          </a:p>
          <a:p>
            <a:pPr>
              <a:lnSpc>
                <a:spcPts val="877"/>
              </a:lnSpc>
            </a:pPr>
            <a:endParaRPr lang="en-US" sz="1350" dirty="0"/>
          </a:p>
          <a:p>
            <a:r>
              <a:rPr lang="en-US" altLang="zh-CN" sz="1500" b="1" dirty="0">
                <a:solidFill>
                  <a:srgbClr val="365E91"/>
                </a:solidFill>
                <a:latin typeface="Candara"/>
                <a:ea typeface="Candara"/>
              </a:rPr>
              <a:t>6</a:t>
            </a:r>
            <a:r>
              <a:rPr lang="en-US" altLang="zh-CN" sz="1500" b="1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365E91"/>
                </a:solidFill>
                <a:latin typeface="Candara"/>
                <a:ea typeface="Candara"/>
              </a:rPr>
              <a:t>a</a:t>
            </a:r>
            <a:r>
              <a:rPr lang="en-US" altLang="zh-CN" sz="1500" b="1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365E91"/>
                </a:solidFill>
                <a:latin typeface="Candara"/>
                <a:ea typeface="Candara"/>
              </a:rPr>
              <a:t>12</a:t>
            </a:r>
            <a:r>
              <a:rPr lang="en-US" altLang="zh-CN" sz="1500" b="1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365E91"/>
                </a:solidFill>
                <a:latin typeface="Candara"/>
                <a:ea typeface="Candara"/>
              </a:rPr>
              <a:t>meses</a:t>
            </a:r>
            <a:r>
              <a:rPr lang="en-US" altLang="zh-CN" sz="1500" b="1" spc="26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365E91"/>
                </a:solidFill>
                <a:latin typeface="Candara"/>
                <a:ea typeface="Candara"/>
              </a:rPr>
              <a:t>(H1N1)</a:t>
            </a:r>
          </a:p>
          <a:p>
            <a:pPr>
              <a:lnSpc>
                <a:spcPts val="754"/>
              </a:lnSpc>
            </a:pPr>
            <a:endParaRPr lang="en-US" sz="1350" dirty="0"/>
          </a:p>
          <a:p>
            <a:r>
              <a:rPr lang="en-US" altLang="zh-CN" sz="1500" b="1" dirty="0">
                <a:solidFill>
                  <a:srgbClr val="365E91"/>
                </a:solidFill>
                <a:latin typeface="Candara"/>
                <a:ea typeface="Candara"/>
              </a:rPr>
              <a:t>4</a:t>
            </a:r>
            <a:r>
              <a:rPr lang="en-US" altLang="zh-CN" sz="1500" b="1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365E91"/>
                </a:solidFill>
                <a:latin typeface="Candara"/>
                <a:ea typeface="Candara"/>
              </a:rPr>
              <a:t>a</a:t>
            </a:r>
            <a:r>
              <a:rPr lang="en-US" altLang="zh-CN" sz="1500" b="1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365E91"/>
                </a:solidFill>
                <a:latin typeface="Candara"/>
                <a:ea typeface="Candara"/>
              </a:rPr>
              <a:t>6</a:t>
            </a:r>
            <a:r>
              <a:rPr lang="en-US" altLang="zh-CN" sz="1500" b="1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365E91"/>
                </a:solidFill>
                <a:latin typeface="Candara"/>
                <a:ea typeface="Candara"/>
              </a:rPr>
              <a:t>meses</a:t>
            </a:r>
            <a:r>
              <a:rPr lang="en-US" altLang="zh-CN" sz="1500" b="1" spc="19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365E91"/>
                </a:solidFill>
                <a:latin typeface="Candara"/>
                <a:ea typeface="Candara"/>
              </a:rPr>
              <a:t>(H3N2)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858"/>
              </a:lnSpc>
            </a:pPr>
            <a:endParaRPr lang="en-US" sz="1350" dirty="0"/>
          </a:p>
          <a:p>
            <a:pPr indent="2112740"/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Lineamientos</a:t>
            </a:r>
            <a:r>
              <a:rPr lang="en-US" altLang="zh-CN" sz="750" spc="-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Técnicos</a:t>
            </a:r>
            <a:r>
              <a:rPr lang="en-US" altLang="zh-CN" sz="750" spc="-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Campaña</a:t>
            </a:r>
            <a:r>
              <a:rPr lang="en-US" altLang="zh-CN" sz="750" spc="-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75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vacunación</a:t>
            </a:r>
            <a:r>
              <a:rPr lang="en-US" altLang="zh-CN" sz="750" spc="-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contra</a:t>
            </a:r>
            <a:r>
              <a:rPr lang="en-US" altLang="zh-CN" sz="750" spc="-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Influenza</a:t>
            </a:r>
            <a:r>
              <a:rPr lang="en-US" altLang="zh-CN" sz="75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872355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" y="5006340"/>
            <a:ext cx="2057400" cy="137160"/>
          </a:xfrm>
          <a:prstGeom prst="rect">
            <a:avLst/>
          </a:prstGeom>
        </p:spPr>
      </p:pic>
      <p:pic>
        <p:nvPicPr>
          <p:cNvPr id="161" name="Picture 1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" y="0"/>
            <a:ext cx="2057400" cy="142875"/>
          </a:xfrm>
          <a:prstGeom prst="rect">
            <a:avLst/>
          </a:prstGeom>
        </p:spPr>
      </p:pic>
      <p:sp>
        <p:nvSpPr>
          <p:cNvPr id="2" name="Freeform 161"/>
          <p:cNvSpPr/>
          <p:nvPr/>
        </p:nvSpPr>
        <p:spPr>
          <a:xfrm>
            <a:off x="1138237" y="128587"/>
            <a:ext cx="6862763" cy="528638"/>
          </a:xfrm>
          <a:custGeom>
            <a:avLst/>
            <a:gdLst>
              <a:gd name="connsiteX0" fmla="*/ 6350 w 9150350"/>
              <a:gd name="connsiteY0" fmla="*/ 709676 h 704850"/>
              <a:gd name="connsiteX1" fmla="*/ 9150350 w 9150350"/>
              <a:gd name="connsiteY1" fmla="*/ 709676 h 704850"/>
              <a:gd name="connsiteX2" fmla="*/ 9150350 w 9150350"/>
              <a:gd name="connsiteY2" fmla="*/ 17526 h 704850"/>
              <a:gd name="connsiteX3" fmla="*/ 6350 w 9150350"/>
              <a:gd name="connsiteY3" fmla="*/ 17526 h 704850"/>
              <a:gd name="connsiteX4" fmla="*/ 6350 w 9150350"/>
              <a:gd name="connsiteY4" fmla="*/ 709676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704850">
                <a:moveTo>
                  <a:pt x="6350" y="709676"/>
                </a:moveTo>
                <a:lnTo>
                  <a:pt x="9150350" y="709676"/>
                </a:lnTo>
                <a:lnTo>
                  <a:pt x="9150350" y="17526"/>
                </a:lnTo>
                <a:lnTo>
                  <a:pt x="6350" y="17526"/>
                </a:lnTo>
                <a:lnTo>
                  <a:pt x="6350" y="709676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2" name="TextBox 162"/>
          <p:cNvSpPr txBox="1"/>
          <p:nvPr/>
        </p:nvSpPr>
        <p:spPr>
          <a:xfrm>
            <a:off x="2172843" y="270510"/>
            <a:ext cx="4892035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Contraindicaciones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y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Reacciones</a:t>
            </a:r>
            <a:r>
              <a:rPr lang="en-US" altLang="zh-CN" sz="2100" b="1" spc="-1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Adversas</a:t>
            </a:r>
          </a:p>
        </p:txBody>
      </p:sp>
      <p:sp>
        <p:nvSpPr>
          <p:cNvPr id="163" name="TextBox 163"/>
          <p:cNvSpPr txBox="1"/>
          <p:nvPr/>
        </p:nvSpPr>
        <p:spPr>
          <a:xfrm>
            <a:off x="597332" y="1105365"/>
            <a:ext cx="3748959" cy="3190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500" b="1" spc="4" dirty="0">
                <a:solidFill>
                  <a:srgbClr val="2D5395"/>
                </a:solidFill>
                <a:latin typeface="Candara"/>
                <a:ea typeface="Candara"/>
              </a:rPr>
              <a:t>Contra</a:t>
            </a:r>
            <a:r>
              <a:rPr lang="en-US" altLang="zh-CN" sz="1500" b="1" dirty="0">
                <a:solidFill>
                  <a:srgbClr val="2D5395"/>
                </a:solidFill>
                <a:latin typeface="Candara"/>
                <a:ea typeface="Candara"/>
              </a:rPr>
              <a:t>indicaciones</a:t>
            </a:r>
          </a:p>
          <a:p>
            <a:pPr>
              <a:lnSpc>
                <a:spcPts val="1117"/>
              </a:lnSpc>
            </a:pPr>
            <a:endParaRPr lang="en-US" sz="1350" dirty="0"/>
          </a:p>
          <a:p>
            <a:pPr marL="257174" indent="-257174" hangingPunct="0">
              <a:lnSpc>
                <a:spcPct val="101250"/>
              </a:lnSpc>
            </a:pPr>
            <a:r>
              <a:rPr lang="en-US" altLang="zh-CN" sz="1500" dirty="0">
                <a:solidFill>
                  <a:srgbClr val="365E91"/>
                </a:solidFill>
                <a:latin typeface="Arial"/>
                <a:ea typeface="Arial"/>
              </a:rPr>
              <a:t>•</a:t>
            </a:r>
            <a:r>
              <a:rPr lang="en-US" altLang="zh-CN" sz="1500" spc="33" dirty="0">
                <a:solidFill>
                  <a:srgbClr val="365E91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Hipersensibilidad</a:t>
            </a:r>
            <a:r>
              <a:rPr lang="en-US" altLang="zh-CN" sz="1500" spc="3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a</a:t>
            </a:r>
            <a:r>
              <a:rPr lang="en-US" altLang="zh-CN" sz="1500" spc="26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los</a:t>
            </a:r>
            <a:r>
              <a:rPr lang="en-US" altLang="zh-CN" sz="1500" spc="26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componentes</a:t>
            </a:r>
            <a:r>
              <a:rPr lang="en-US" altLang="zh-CN" sz="1500" spc="26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de</a:t>
            </a:r>
            <a:r>
              <a:rPr lang="en-US" altLang="zh-CN" sz="1500" spc="3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la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vacuna,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entre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los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cuales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se</a:t>
            </a:r>
            <a:r>
              <a:rPr lang="en-US" altLang="zh-CN" sz="1500" spc="41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encuentran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trazas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de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huevos</a:t>
            </a:r>
            <a:r>
              <a:rPr lang="en-US" altLang="zh-CN" sz="1500" spc="11" dirty="0">
                <a:solidFill>
                  <a:srgbClr val="365E91"/>
                </a:solidFill>
                <a:latin typeface="Candara"/>
                <a:cs typeface="Candara"/>
              </a:rPr>
              <a:t> 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(ovoalbúmina),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formaldehído,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bromuro</a:t>
            </a:r>
            <a:r>
              <a:rPr lang="en-US" altLang="zh-CN" sz="1500" spc="19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de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cetiltrimetilamonio,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polisorbato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80</a:t>
            </a:r>
            <a:r>
              <a:rPr lang="en-US" altLang="zh-CN" sz="1500" spc="15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o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gentamicina</a:t>
            </a:r>
            <a:r>
              <a:rPr lang="en-US" altLang="zh-CN" sz="1500" spc="-4" dirty="0">
                <a:solidFill>
                  <a:srgbClr val="365E91"/>
                </a:solidFill>
                <a:latin typeface="Candara"/>
                <a:ea typeface="Candara"/>
              </a:rPr>
              <a:t>.</a:t>
            </a:r>
          </a:p>
          <a:p>
            <a:pPr marL="257174" indent="-257174" hangingPunct="0">
              <a:lnSpc>
                <a:spcPct val="100416"/>
              </a:lnSpc>
            </a:pPr>
            <a:r>
              <a:rPr lang="en-US" altLang="zh-CN" sz="1500" dirty="0">
                <a:solidFill>
                  <a:srgbClr val="365E91"/>
                </a:solidFill>
                <a:latin typeface="Arial"/>
                <a:ea typeface="Arial"/>
              </a:rPr>
              <a:t>•</a:t>
            </a:r>
            <a:r>
              <a:rPr lang="en-US" altLang="zh-CN" sz="1500" spc="33" dirty="0">
                <a:solidFill>
                  <a:srgbClr val="365E91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La</a:t>
            </a:r>
            <a:r>
              <a:rPr lang="en-US" altLang="zh-CN" sz="1500" spc="38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inmunización</a:t>
            </a:r>
            <a:r>
              <a:rPr lang="en-US" altLang="zh-CN" sz="1500" spc="3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deberá</a:t>
            </a:r>
            <a:r>
              <a:rPr lang="en-US" altLang="zh-CN" sz="1500" spc="26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ser</a:t>
            </a:r>
            <a:r>
              <a:rPr lang="en-US" altLang="zh-CN" sz="1500" spc="3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postergada</a:t>
            </a:r>
            <a:r>
              <a:rPr lang="en-US" altLang="zh-CN" sz="1500" spc="3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en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pacientes/niños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con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estado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febril</a:t>
            </a:r>
            <a:r>
              <a:rPr lang="en-US" altLang="zh-CN" sz="1500" spc="26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o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infección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aguda.</a:t>
            </a:r>
          </a:p>
          <a:p>
            <a:pPr marL="257174" indent="-257174" hangingPunct="0">
              <a:lnSpc>
                <a:spcPct val="104999"/>
              </a:lnSpc>
            </a:pPr>
            <a:r>
              <a:rPr lang="en-US" altLang="zh-CN" sz="1500" dirty="0">
                <a:solidFill>
                  <a:srgbClr val="365E91"/>
                </a:solidFill>
                <a:latin typeface="Arial"/>
                <a:ea typeface="Arial"/>
              </a:rPr>
              <a:t>•</a:t>
            </a:r>
            <a:r>
              <a:rPr lang="en-US" altLang="zh-CN" sz="1500" spc="41" dirty="0">
                <a:solidFill>
                  <a:srgbClr val="365E91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En</a:t>
            </a:r>
            <a:r>
              <a:rPr lang="en-US" altLang="zh-CN" sz="1500" spc="38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ningún</a:t>
            </a:r>
            <a:r>
              <a:rPr lang="en-US" altLang="zh-CN" sz="1500" spc="33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caso</a:t>
            </a:r>
            <a:r>
              <a:rPr lang="en-US" altLang="zh-CN" sz="1500" spc="33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la</a:t>
            </a:r>
            <a:r>
              <a:rPr lang="en-US" altLang="zh-CN" sz="1500" spc="33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alergia</a:t>
            </a:r>
            <a:r>
              <a:rPr lang="en-US" altLang="zh-CN" sz="1500" spc="3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alimentaria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contraindica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la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administración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de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la</a:t>
            </a:r>
            <a:r>
              <a:rPr lang="en-US" altLang="zh-CN" sz="1500" spc="8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vacuna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anti</a:t>
            </a:r>
            <a:r>
              <a:rPr lang="en-US" altLang="zh-CN" sz="1500" spc="-4" dirty="0">
                <a:solidFill>
                  <a:srgbClr val="365E91"/>
                </a:solidFill>
                <a:latin typeface="Candara"/>
                <a:ea typeface="Candara"/>
              </a:rPr>
              <a:t>-i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nfluenza.</a:t>
            </a:r>
          </a:p>
        </p:txBody>
      </p:sp>
      <p:sp>
        <p:nvSpPr>
          <p:cNvPr id="164" name="TextBox 164"/>
          <p:cNvSpPr txBox="1"/>
          <p:nvPr/>
        </p:nvSpPr>
        <p:spPr>
          <a:xfrm>
            <a:off x="4818222" y="1066503"/>
            <a:ext cx="3768628" cy="22531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500" b="1" dirty="0">
                <a:solidFill>
                  <a:srgbClr val="2D5395"/>
                </a:solidFill>
                <a:latin typeface="Candara"/>
                <a:ea typeface="Candara"/>
              </a:rPr>
              <a:t>Reacciones</a:t>
            </a:r>
            <a:r>
              <a:rPr lang="en-US" altLang="zh-CN" sz="1500" b="1" spc="-4" dirty="0">
                <a:solidFill>
                  <a:srgbClr val="2D5395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2D5395"/>
                </a:solidFill>
                <a:latin typeface="Candara"/>
                <a:ea typeface="Candara"/>
              </a:rPr>
              <a:t>adversas</a:t>
            </a:r>
          </a:p>
          <a:p>
            <a:pPr>
              <a:lnSpc>
                <a:spcPts val="1121"/>
              </a:lnSpc>
            </a:pPr>
            <a:endParaRPr lang="en-US" sz="1350" dirty="0"/>
          </a:p>
          <a:p>
            <a:pPr marL="257174" indent="-257174" hangingPunct="0">
              <a:lnSpc>
                <a:spcPct val="102916"/>
              </a:lnSpc>
            </a:pPr>
            <a:r>
              <a:rPr lang="en-US" altLang="zh-CN" sz="1500" dirty="0">
                <a:solidFill>
                  <a:srgbClr val="365E91"/>
                </a:solidFill>
                <a:latin typeface="Arial"/>
                <a:ea typeface="Arial"/>
              </a:rPr>
              <a:t>•</a:t>
            </a:r>
            <a:r>
              <a:rPr lang="en-US" altLang="zh-CN" sz="1500" spc="41" dirty="0">
                <a:solidFill>
                  <a:srgbClr val="365E91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Reacciones</a:t>
            </a:r>
            <a:r>
              <a:rPr lang="en-US" altLang="zh-CN" sz="1500" spc="41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365E91"/>
                </a:solidFill>
                <a:latin typeface="Candara"/>
                <a:ea typeface="Candara"/>
              </a:rPr>
              <a:t>más</a:t>
            </a:r>
            <a:r>
              <a:rPr lang="en-US" altLang="zh-CN" sz="1500" b="1" spc="33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365E91"/>
                </a:solidFill>
                <a:latin typeface="Candara"/>
                <a:ea typeface="Candara"/>
              </a:rPr>
              <a:t>comunes</a:t>
            </a:r>
            <a:r>
              <a:rPr lang="en-US" altLang="zh-CN" sz="1500" b="1" spc="33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son:</a:t>
            </a:r>
            <a:r>
              <a:rPr lang="en-US" altLang="zh-CN" sz="1500" spc="33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cefalea,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sudoración,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mialgia,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artralgia,</a:t>
            </a:r>
            <a:r>
              <a:rPr lang="en-US" altLang="zh-CN" sz="1500" spc="45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fiebre,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malestar,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escalofríos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y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fatiga.</a:t>
            </a:r>
            <a:r>
              <a:rPr lang="en-US" altLang="zh-CN" sz="1500" spc="23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Estas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reacciones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generalmente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desaparecen</a:t>
            </a:r>
            <a:r>
              <a:rPr lang="en-US" altLang="zh-CN" sz="1500" spc="-15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sin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tratamiento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después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de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1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–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2</a:t>
            </a:r>
            <a:r>
              <a:rPr lang="en-US" altLang="zh-CN" sz="1500" spc="19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días.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933"/>
              </a:lnSpc>
            </a:pPr>
            <a:endParaRPr lang="en-US" sz="1350" dirty="0"/>
          </a:p>
          <a:p>
            <a:r>
              <a:rPr lang="en-US" altLang="zh-CN" sz="1500" dirty="0">
                <a:solidFill>
                  <a:srgbClr val="365E91"/>
                </a:solidFill>
                <a:latin typeface="Arial"/>
                <a:ea typeface="Arial"/>
              </a:rPr>
              <a:t>•</a:t>
            </a:r>
            <a:r>
              <a:rPr lang="en-US" altLang="zh-CN" sz="1500" spc="45" dirty="0">
                <a:solidFill>
                  <a:srgbClr val="365E91"/>
                </a:solidFill>
                <a:latin typeface="Arial"/>
                <a:cs typeface="Arial"/>
              </a:rPr>
              <a:t>  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Reacciones</a:t>
            </a:r>
            <a:r>
              <a:rPr lang="en-US" altLang="zh-CN" sz="1500" spc="45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b="1" dirty="0">
                <a:solidFill>
                  <a:srgbClr val="365E91"/>
                </a:solidFill>
                <a:latin typeface="Candara"/>
                <a:ea typeface="Candara"/>
              </a:rPr>
              <a:t>locales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:</a:t>
            </a:r>
            <a:r>
              <a:rPr lang="en-US" altLang="zh-CN" sz="1500" spc="33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enrojecimiento,</a:t>
            </a:r>
            <a:r>
              <a:rPr lang="en-US" altLang="zh-CN" sz="1500" spc="38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edema,</a:t>
            </a:r>
          </a:p>
          <a:p>
            <a:pPr indent="257174">
              <a:spcBef>
                <a:spcPts val="134"/>
              </a:spcBef>
            </a:pP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dolor,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equimosis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e</a:t>
            </a:r>
            <a:r>
              <a:rPr lang="en-US" altLang="zh-CN" sz="1500" spc="-19" dirty="0">
                <a:solidFill>
                  <a:srgbClr val="365E91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365E91"/>
                </a:solidFill>
                <a:latin typeface="Candara"/>
                <a:ea typeface="Candara"/>
              </a:rPr>
              <a:t>induración.</a:t>
            </a:r>
          </a:p>
        </p:txBody>
      </p:sp>
      <p:sp>
        <p:nvSpPr>
          <p:cNvPr id="165" name="TextBox 165"/>
          <p:cNvSpPr txBox="1"/>
          <p:nvPr/>
        </p:nvSpPr>
        <p:spPr>
          <a:xfrm>
            <a:off x="2508218" y="5002739"/>
            <a:ext cx="2791222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Lineamientos</a:t>
            </a:r>
            <a:r>
              <a:rPr lang="en-US" altLang="zh-CN" sz="750" spc="-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Técnicos</a:t>
            </a:r>
            <a:r>
              <a:rPr lang="en-US" altLang="zh-CN" sz="750" spc="-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Campaña</a:t>
            </a:r>
            <a:r>
              <a:rPr lang="en-US" altLang="zh-CN" sz="750" spc="-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75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vacunación</a:t>
            </a:r>
            <a:r>
              <a:rPr lang="en-US" altLang="zh-CN" sz="750" spc="-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contra</a:t>
            </a:r>
            <a:r>
              <a:rPr lang="en-US" altLang="zh-CN" sz="750" spc="-8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Influenza</a:t>
            </a:r>
            <a:r>
              <a:rPr lang="en-US" altLang="zh-CN" sz="750" spc="-1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750" dirty="0">
                <a:solidFill>
                  <a:srgbClr val="000000"/>
                </a:solidFill>
                <a:latin typeface="Calibri"/>
                <a:ea typeface="Calibri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67695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0334" y="178123"/>
            <a:ext cx="7033242" cy="342076"/>
          </a:xfrm>
        </p:spPr>
        <p:txBody>
          <a:bodyPr/>
          <a:lstStyle/>
          <a:p>
            <a:r>
              <a:rPr lang="es-CL" sz="3600" dirty="0" smtClean="0"/>
              <a:t>CAMPAÑA INFLUENZA 2020 </a:t>
            </a:r>
            <a:endParaRPr lang="es-CL" sz="36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698930"/>
              </p:ext>
            </p:extLst>
          </p:nvPr>
        </p:nvGraphicFramePr>
        <p:xfrm>
          <a:off x="333288" y="991360"/>
          <a:ext cx="8451789" cy="37871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09009"/>
                <a:gridCol w="720518"/>
                <a:gridCol w="1040748"/>
                <a:gridCol w="986423"/>
                <a:gridCol w="1063622"/>
                <a:gridCol w="789138"/>
                <a:gridCol w="746250"/>
                <a:gridCol w="800576"/>
                <a:gridCol w="814872"/>
                <a:gridCol w="880633"/>
              </a:tblGrid>
              <a:tr h="156986">
                <a:tc gridSpan="2">
                  <a:txBody>
                    <a:bodyPr/>
                    <a:lstStyle/>
                    <a:p>
                      <a:pPr algn="ctr" fontAlgn="b"/>
                      <a:endParaRPr lang="es-CL" sz="1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s-CL" sz="1400" b="1" u="none" strike="noStrike" dirty="0" smtClean="0">
                          <a:effectLst/>
                        </a:rPr>
                        <a:t>Región </a:t>
                      </a:r>
                      <a:r>
                        <a:rPr lang="es-CL" sz="1400" b="1" u="none" strike="noStrike" dirty="0">
                          <a:effectLst/>
                        </a:rPr>
                        <a:t>Tarapacá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>
                          <a:effectLst/>
                        </a:rPr>
                        <a:t>Población Objetivo por residencia</a:t>
                      </a:r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>
                          <a:effectLst/>
                        </a:rPr>
                        <a:t>Población Objetivo </a:t>
                      </a:r>
                      <a:endParaRPr lang="es-CL" sz="1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s-CL" sz="1400" b="1" u="none" strike="noStrike" dirty="0" smtClean="0">
                          <a:effectLst/>
                        </a:rPr>
                        <a:t>por </a:t>
                      </a:r>
                      <a:r>
                        <a:rPr lang="es-CL" sz="1400" b="1" u="none" strike="noStrike" dirty="0">
                          <a:effectLst/>
                        </a:rPr>
                        <a:t>ocurrencia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41862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u="none" strike="noStrike" dirty="0">
                          <a:effectLst/>
                        </a:rPr>
                        <a:t>Nombre Comuna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u="none" strike="noStrike" dirty="0">
                          <a:effectLst/>
                        </a:rPr>
                        <a:t>Total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u="none" strike="noStrike" dirty="0">
                          <a:effectLst/>
                        </a:rPr>
                        <a:t>Niños y niñas de 6 meses a 10 años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u="none" strike="noStrike" dirty="0">
                          <a:effectLst/>
                        </a:rPr>
                        <a:t>Adultos Mayores de 65 y más años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u="none" strike="noStrike" dirty="0">
                          <a:effectLst/>
                        </a:rPr>
                        <a:t>Enfermos crónicos: 11 años a los 64 años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u="none" strike="noStrike" dirty="0">
                          <a:effectLst/>
                        </a:rPr>
                        <a:t>Otras prioridades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u="none" strike="noStrike" dirty="0">
                          <a:effectLst/>
                        </a:rPr>
                        <a:t>Embarazadas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u="none" strike="noStrike" dirty="0">
                          <a:effectLst/>
                        </a:rPr>
                        <a:t>Personal de salud, público 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u="none" strike="noStrike" dirty="0">
                          <a:effectLst/>
                        </a:rPr>
                        <a:t>Personal de salud, privado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u="none" strike="noStrike" dirty="0">
                          <a:effectLst/>
                        </a:rPr>
                        <a:t>Criadores de cerdo y avícolas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5698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u="none" strike="noStrike" dirty="0">
                          <a:effectLst/>
                        </a:rPr>
                        <a:t>Total País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 dirty="0">
                          <a:effectLst/>
                        </a:rPr>
                        <a:t>7.600.868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>
                          <a:effectLst/>
                        </a:rPr>
                        <a:t>2.617.562</a:t>
                      </a:r>
                      <a:endParaRPr lang="es-CL" sz="105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>
                          <a:effectLst/>
                        </a:rPr>
                        <a:t>2.358.616</a:t>
                      </a:r>
                      <a:endParaRPr lang="es-CL" sz="105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 dirty="0">
                          <a:effectLst/>
                        </a:rPr>
                        <a:t>1.455.714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>
                          <a:effectLst/>
                        </a:rPr>
                        <a:t>561.713</a:t>
                      </a:r>
                      <a:endParaRPr lang="es-CL" sz="105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 dirty="0">
                          <a:effectLst/>
                        </a:rPr>
                        <a:t>204.800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>
                          <a:effectLst/>
                        </a:rPr>
                        <a:t>277.079</a:t>
                      </a:r>
                      <a:endParaRPr lang="es-CL" sz="105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>
                          <a:effectLst/>
                        </a:rPr>
                        <a:t>87.677</a:t>
                      </a:r>
                      <a:endParaRPr lang="es-CL" sz="105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>
                          <a:effectLst/>
                        </a:rPr>
                        <a:t>37.707</a:t>
                      </a:r>
                      <a:endParaRPr lang="es-CL" sz="105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5698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Tarapacá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158.722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62.414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31.468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34.805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17.684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4.748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6.204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980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419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4951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Iquique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95.365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effectLst/>
                        </a:rPr>
                        <a:t>32.119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22.102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23.425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effectLst/>
                        </a:rPr>
                        <a:t>9.175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effectLst/>
                        </a:rPr>
                        <a:t>2.628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effectLst/>
                        </a:rPr>
                        <a:t>4.974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effectLst/>
                        </a:rPr>
                        <a:t>860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effectLst/>
                        </a:rPr>
                        <a:t>82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313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Alto Hospicio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49.986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effectLst/>
                        </a:rPr>
                        <a:t>25.352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5.986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9.527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6.313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effectLst/>
                        </a:rPr>
                        <a:t>1.809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871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113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15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313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Pozo Almonte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7.473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effectLst/>
                        </a:rPr>
                        <a:t>3.097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1.481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987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1.522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effectLst/>
                        </a:rPr>
                        <a:t>208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149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29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4951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>
                          <a:effectLst/>
                        </a:rPr>
                        <a:t>Camiña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685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210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239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122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59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effectLst/>
                        </a:rPr>
                        <a:t>7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27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20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4951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 err="1">
                          <a:effectLst/>
                        </a:rPr>
                        <a:t>Colchane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538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176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281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33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23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effectLst/>
                        </a:rPr>
                        <a:t>3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22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4951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Huara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1.831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487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488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322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170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effectLst/>
                        </a:rPr>
                        <a:t>37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66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3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258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5698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Pica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2.844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973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effectLst/>
                        </a:rPr>
                        <a:t>891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389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422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56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95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3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15</a:t>
                      </a:r>
                      <a:endParaRPr lang="es-C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56986"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effectLst/>
                        </a:rPr>
                        <a:t>85%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effectLst/>
                        </a:rPr>
                        <a:t>134.914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effectLst/>
                        </a:rPr>
                        <a:t>53.052</a:t>
                      </a:r>
                      <a:endParaRPr lang="es-C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effectLst/>
                        </a:rPr>
                        <a:t>26.748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29.584</a:t>
                      </a:r>
                      <a:endParaRPr lang="es-CL" sz="105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15.031</a:t>
                      </a:r>
                      <a:endParaRPr lang="es-CL" sz="105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effectLst/>
                        </a:rPr>
                        <a:t>4.036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effectLst/>
                        </a:rPr>
                        <a:t>5.273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833</a:t>
                      </a:r>
                      <a:endParaRPr lang="es-CL" sz="105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effectLst/>
                        </a:rPr>
                        <a:t>356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6986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 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56986"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1" u="none" strike="noStrike" dirty="0">
                          <a:effectLst/>
                        </a:rPr>
                        <a:t> 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50" b="1" u="none" strike="noStrike" dirty="0">
                          <a:effectLst/>
                        </a:rPr>
                        <a:t> 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CL" sz="1050" b="1" u="none" strike="noStrike" dirty="0">
                          <a:effectLst/>
                        </a:rPr>
                        <a:t>COBERTURA LOGRADA EL AÑO 2019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5698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Población 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 dirty="0">
                          <a:effectLst/>
                        </a:rPr>
                        <a:t>120.707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 dirty="0">
                          <a:effectLst/>
                        </a:rPr>
                        <a:t>33.599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 dirty="0">
                          <a:effectLst/>
                        </a:rPr>
                        <a:t>30.044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 dirty="0">
                          <a:effectLst/>
                        </a:rPr>
                        <a:t>27.087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>
                          <a:effectLst/>
                        </a:rPr>
                        <a:t>18.932</a:t>
                      </a:r>
                      <a:endParaRPr lang="es-CL" sz="105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>
                          <a:effectLst/>
                        </a:rPr>
                        <a:t>2.858</a:t>
                      </a:r>
                      <a:endParaRPr lang="es-CL" sz="105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>
                          <a:effectLst/>
                        </a:rPr>
                        <a:t>7.176</a:t>
                      </a:r>
                      <a:endParaRPr lang="es-CL" sz="105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 dirty="0">
                          <a:effectLst/>
                        </a:rPr>
                        <a:t>769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 dirty="0">
                          <a:effectLst/>
                        </a:rPr>
                        <a:t>242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5698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2019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94,91%</a:t>
                      </a:r>
                      <a:endParaRPr lang="es-CL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 dirty="0">
                          <a:effectLst/>
                        </a:rPr>
                        <a:t>80,90%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 dirty="0">
                          <a:effectLst/>
                        </a:rPr>
                        <a:t>71,20%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effectLst/>
                        </a:rPr>
                        <a:t>139,50%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effectLst/>
                        </a:rPr>
                        <a:t>94,70%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effectLst/>
                        </a:rPr>
                        <a:t>94,20%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b="1" u="none" strike="noStrike" dirty="0">
                          <a:effectLst/>
                        </a:rPr>
                        <a:t>86,40%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effectLst/>
                        </a:rPr>
                        <a:t>127,40%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>
                          <a:effectLst/>
                        </a:rPr>
                        <a:t>172,30%</a:t>
                      </a:r>
                      <a:endParaRPr lang="es-CL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0649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50" u="none" strike="noStrike" dirty="0">
                          <a:effectLst/>
                        </a:rPr>
                        <a:t>Población  Vacunada </a:t>
                      </a:r>
                      <a:endParaRPr lang="es-CL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114.559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27.166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21.383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37.782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17.937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2.691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6.203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980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05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417</a:t>
                      </a:r>
                      <a:endParaRPr lang="es-CL" sz="105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6" name="Flecha arriba 5"/>
          <p:cNvSpPr/>
          <p:nvPr/>
        </p:nvSpPr>
        <p:spPr>
          <a:xfrm>
            <a:off x="1859883" y="3631815"/>
            <a:ext cx="62921" cy="1536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L" sz="1100"/>
          </a:p>
        </p:txBody>
      </p:sp>
      <p:sp>
        <p:nvSpPr>
          <p:cNvPr id="8" name="Flecha arriba 7"/>
          <p:cNvSpPr/>
          <p:nvPr/>
        </p:nvSpPr>
        <p:spPr>
          <a:xfrm>
            <a:off x="5746796" y="3631815"/>
            <a:ext cx="62921" cy="15367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L" sz="1100"/>
          </a:p>
        </p:txBody>
      </p:sp>
    </p:spTree>
    <p:extLst>
      <p:ext uri="{BB962C8B-B14F-4D97-AF65-F5344CB8AC3E}">
        <p14:creationId xmlns:p14="http://schemas.microsoft.com/office/powerpoint/2010/main" val="1566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para Logis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51" y="1767932"/>
            <a:ext cx="3928634" cy="236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" name="Picture 3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" y="5006340"/>
            <a:ext cx="2057400" cy="137160"/>
          </a:xfrm>
          <a:prstGeom prst="rect">
            <a:avLst/>
          </a:prstGeom>
        </p:spPr>
      </p:pic>
      <p:pic>
        <p:nvPicPr>
          <p:cNvPr id="306" name="Picture 3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35" y="0"/>
            <a:ext cx="2057400" cy="142875"/>
          </a:xfrm>
          <a:prstGeom prst="rect">
            <a:avLst/>
          </a:prstGeom>
        </p:spPr>
      </p:pic>
      <p:sp>
        <p:nvSpPr>
          <p:cNvPr id="3" name="Freeform 306"/>
          <p:cNvSpPr/>
          <p:nvPr/>
        </p:nvSpPr>
        <p:spPr>
          <a:xfrm>
            <a:off x="1195387" y="252412"/>
            <a:ext cx="6862763" cy="519113"/>
          </a:xfrm>
          <a:custGeom>
            <a:avLst/>
            <a:gdLst>
              <a:gd name="connsiteX0" fmla="*/ 16128 w 9150350"/>
              <a:gd name="connsiteY0" fmla="*/ 703707 h 692150"/>
              <a:gd name="connsiteX1" fmla="*/ 9159240 w 9150350"/>
              <a:gd name="connsiteY1" fmla="*/ 703707 h 692150"/>
              <a:gd name="connsiteX2" fmla="*/ 9159240 w 9150350"/>
              <a:gd name="connsiteY2" fmla="*/ 11557 h 692150"/>
              <a:gd name="connsiteX3" fmla="*/ 16128 w 9150350"/>
              <a:gd name="connsiteY3" fmla="*/ 11557 h 692150"/>
              <a:gd name="connsiteX4" fmla="*/ 16128 w 9150350"/>
              <a:gd name="connsiteY4" fmla="*/ 703707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92150">
                <a:moveTo>
                  <a:pt x="16128" y="703707"/>
                </a:moveTo>
                <a:lnTo>
                  <a:pt x="9159240" y="703707"/>
                </a:lnTo>
                <a:lnTo>
                  <a:pt x="9159240" y="11557"/>
                </a:lnTo>
                <a:lnTo>
                  <a:pt x="16128" y="11557"/>
                </a:lnTo>
                <a:lnTo>
                  <a:pt x="16128" y="703707"/>
                </a:lnTo>
                <a:close/>
              </a:path>
            </a:pathLst>
          </a:custGeom>
          <a:solidFill>
            <a:srgbClr val="F0F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7" name="Freeform 307"/>
          <p:cNvSpPr/>
          <p:nvPr/>
        </p:nvSpPr>
        <p:spPr>
          <a:xfrm>
            <a:off x="6529387" y="4872037"/>
            <a:ext cx="1509713" cy="138113"/>
          </a:xfrm>
          <a:custGeom>
            <a:avLst/>
            <a:gdLst>
              <a:gd name="connsiteX0" fmla="*/ 7229 w 2012950"/>
              <a:gd name="connsiteY0" fmla="*/ 185810 h 184150"/>
              <a:gd name="connsiteX1" fmla="*/ 2021370 w 2012950"/>
              <a:gd name="connsiteY1" fmla="*/ 185810 h 184150"/>
              <a:gd name="connsiteX2" fmla="*/ 2021370 w 2012950"/>
              <a:gd name="connsiteY2" fmla="*/ 10310 h 184150"/>
              <a:gd name="connsiteX3" fmla="*/ 7229 w 2012950"/>
              <a:gd name="connsiteY3" fmla="*/ 10310 h 184150"/>
              <a:gd name="connsiteX4" fmla="*/ 7229 w 2012950"/>
              <a:gd name="connsiteY4" fmla="*/ 18581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950" h="184150">
                <a:moveTo>
                  <a:pt x="7229" y="185810"/>
                </a:moveTo>
                <a:lnTo>
                  <a:pt x="2021370" y="185810"/>
                </a:lnTo>
                <a:lnTo>
                  <a:pt x="2021370" y="10310"/>
                </a:lnTo>
                <a:lnTo>
                  <a:pt x="7229" y="10310"/>
                </a:lnTo>
                <a:lnTo>
                  <a:pt x="7229" y="185810"/>
                </a:lnTo>
                <a:close/>
              </a:path>
            </a:pathLst>
          </a:custGeom>
          <a:solidFill>
            <a:srgbClr val="D8D8D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8" name="Freeform 308"/>
          <p:cNvSpPr/>
          <p:nvPr/>
        </p:nvSpPr>
        <p:spPr>
          <a:xfrm>
            <a:off x="6529387" y="4872037"/>
            <a:ext cx="4763" cy="128588"/>
          </a:xfrm>
          <a:custGeom>
            <a:avLst/>
            <a:gdLst>
              <a:gd name="connsiteX0" fmla="*/ 11345 w 6350"/>
              <a:gd name="connsiteY0" fmla="*/ 14481 h 171450"/>
              <a:gd name="connsiteX1" fmla="*/ 11345 w 6350"/>
              <a:gd name="connsiteY1" fmla="*/ 181637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171450">
                <a:moveTo>
                  <a:pt x="11345" y="14481"/>
                </a:moveTo>
                <a:lnTo>
                  <a:pt x="11345" y="181637"/>
                </a:lnTo>
              </a:path>
            </a:pathLst>
          </a:custGeom>
          <a:ln w="834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9" name="Freeform 309"/>
          <p:cNvSpPr/>
          <p:nvPr/>
        </p:nvSpPr>
        <p:spPr>
          <a:xfrm>
            <a:off x="6529387" y="4872037"/>
            <a:ext cx="14288" cy="138113"/>
          </a:xfrm>
          <a:custGeom>
            <a:avLst/>
            <a:gdLst>
              <a:gd name="connsiteX0" fmla="*/ 11401 w 19050"/>
              <a:gd name="connsiteY0" fmla="*/ 10310 h 184150"/>
              <a:gd name="connsiteX1" fmla="*/ 11401 w 19050"/>
              <a:gd name="connsiteY1" fmla="*/ 18581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184150">
                <a:moveTo>
                  <a:pt x="11401" y="10310"/>
                </a:moveTo>
                <a:lnTo>
                  <a:pt x="11401" y="185810"/>
                </a:lnTo>
              </a:path>
            </a:pathLst>
          </a:custGeom>
          <a:ln w="834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0" name="Freeform 310"/>
          <p:cNvSpPr/>
          <p:nvPr/>
        </p:nvSpPr>
        <p:spPr>
          <a:xfrm>
            <a:off x="7034212" y="4881562"/>
            <a:ext cx="4763" cy="119063"/>
          </a:xfrm>
          <a:custGeom>
            <a:avLst/>
            <a:gdLst>
              <a:gd name="connsiteX0" fmla="*/ 6844 w 6350"/>
              <a:gd name="connsiteY0" fmla="*/ 10125 h 158750"/>
              <a:gd name="connsiteX1" fmla="*/ 6844 w 6350"/>
              <a:gd name="connsiteY1" fmla="*/ 168937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158750">
                <a:moveTo>
                  <a:pt x="6844" y="10125"/>
                </a:moveTo>
                <a:lnTo>
                  <a:pt x="6844" y="168937"/>
                </a:lnTo>
              </a:path>
            </a:pathLst>
          </a:custGeom>
          <a:ln w="834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1" name="Freeform 311"/>
          <p:cNvSpPr/>
          <p:nvPr/>
        </p:nvSpPr>
        <p:spPr>
          <a:xfrm>
            <a:off x="7034212" y="4881562"/>
            <a:ext cx="4763" cy="128588"/>
          </a:xfrm>
          <a:custGeom>
            <a:avLst/>
            <a:gdLst>
              <a:gd name="connsiteX0" fmla="*/ 6900 w 6350"/>
              <a:gd name="connsiteY0" fmla="*/ 5954 h 171450"/>
              <a:gd name="connsiteX1" fmla="*/ 6900 w 6350"/>
              <a:gd name="connsiteY1" fmla="*/ 17311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171450">
                <a:moveTo>
                  <a:pt x="6900" y="5954"/>
                </a:moveTo>
                <a:lnTo>
                  <a:pt x="6900" y="173110"/>
                </a:lnTo>
              </a:path>
            </a:pathLst>
          </a:custGeom>
          <a:ln w="834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2" name="Freeform 312"/>
          <p:cNvSpPr/>
          <p:nvPr/>
        </p:nvSpPr>
        <p:spPr>
          <a:xfrm>
            <a:off x="7529512" y="4881562"/>
            <a:ext cx="4763" cy="119063"/>
          </a:xfrm>
          <a:custGeom>
            <a:avLst/>
            <a:gdLst>
              <a:gd name="connsiteX0" fmla="*/ 15044 w 6350"/>
              <a:gd name="connsiteY0" fmla="*/ 10125 h 158750"/>
              <a:gd name="connsiteX1" fmla="*/ 15044 w 6350"/>
              <a:gd name="connsiteY1" fmla="*/ 168937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158750">
                <a:moveTo>
                  <a:pt x="15044" y="10125"/>
                </a:moveTo>
                <a:lnTo>
                  <a:pt x="15044" y="168937"/>
                </a:lnTo>
              </a:path>
            </a:pathLst>
          </a:custGeom>
          <a:ln w="834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3" name="Freeform 313"/>
          <p:cNvSpPr/>
          <p:nvPr/>
        </p:nvSpPr>
        <p:spPr>
          <a:xfrm>
            <a:off x="7529512" y="4881562"/>
            <a:ext cx="14288" cy="128588"/>
          </a:xfrm>
          <a:custGeom>
            <a:avLst/>
            <a:gdLst>
              <a:gd name="connsiteX0" fmla="*/ 14988 w 19050"/>
              <a:gd name="connsiteY0" fmla="*/ 5954 h 171450"/>
              <a:gd name="connsiteX1" fmla="*/ 14988 w 19050"/>
              <a:gd name="connsiteY1" fmla="*/ 17311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171450">
                <a:moveTo>
                  <a:pt x="14988" y="5954"/>
                </a:moveTo>
                <a:lnTo>
                  <a:pt x="14988" y="173110"/>
                </a:lnTo>
              </a:path>
            </a:pathLst>
          </a:custGeom>
          <a:ln w="834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4" name="Freeform 314"/>
          <p:cNvSpPr/>
          <p:nvPr/>
        </p:nvSpPr>
        <p:spPr>
          <a:xfrm>
            <a:off x="8034337" y="4881562"/>
            <a:ext cx="4763" cy="119063"/>
          </a:xfrm>
          <a:custGeom>
            <a:avLst/>
            <a:gdLst>
              <a:gd name="connsiteX0" fmla="*/ 10542 w 6350"/>
              <a:gd name="connsiteY0" fmla="*/ 10125 h 158750"/>
              <a:gd name="connsiteX1" fmla="*/ 10542 w 6350"/>
              <a:gd name="connsiteY1" fmla="*/ 168937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158750">
                <a:moveTo>
                  <a:pt x="10542" y="10125"/>
                </a:moveTo>
                <a:lnTo>
                  <a:pt x="10542" y="168937"/>
                </a:lnTo>
              </a:path>
            </a:pathLst>
          </a:custGeom>
          <a:ln w="834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5" name="Freeform 315"/>
          <p:cNvSpPr/>
          <p:nvPr/>
        </p:nvSpPr>
        <p:spPr>
          <a:xfrm>
            <a:off x="8034337" y="4881562"/>
            <a:ext cx="4763" cy="128588"/>
          </a:xfrm>
          <a:custGeom>
            <a:avLst/>
            <a:gdLst>
              <a:gd name="connsiteX0" fmla="*/ 10598 w 6350"/>
              <a:gd name="connsiteY0" fmla="*/ 5954 h 171450"/>
              <a:gd name="connsiteX1" fmla="*/ 10598 w 6350"/>
              <a:gd name="connsiteY1" fmla="*/ 17311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171450">
                <a:moveTo>
                  <a:pt x="10598" y="5954"/>
                </a:moveTo>
                <a:lnTo>
                  <a:pt x="10598" y="173110"/>
                </a:lnTo>
              </a:path>
            </a:pathLst>
          </a:custGeom>
          <a:ln w="834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6" name="Freeform 316"/>
          <p:cNvSpPr/>
          <p:nvPr/>
        </p:nvSpPr>
        <p:spPr>
          <a:xfrm>
            <a:off x="6538912" y="4872037"/>
            <a:ext cx="1500188" cy="4763"/>
          </a:xfrm>
          <a:custGeom>
            <a:avLst/>
            <a:gdLst>
              <a:gd name="connsiteX0" fmla="*/ 6989 w 2000250"/>
              <a:gd name="connsiteY0" fmla="*/ 14481 h 6350"/>
              <a:gd name="connsiteX1" fmla="*/ 2004442 w 2000250"/>
              <a:gd name="connsiteY1" fmla="*/ 14481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0250" h="6350">
                <a:moveTo>
                  <a:pt x="6989" y="14481"/>
                </a:moveTo>
                <a:lnTo>
                  <a:pt x="2004442" y="14481"/>
                </a:lnTo>
              </a:path>
            </a:pathLst>
          </a:custGeom>
          <a:ln w="834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7" name="Freeform 317"/>
          <p:cNvSpPr/>
          <p:nvPr/>
        </p:nvSpPr>
        <p:spPr>
          <a:xfrm>
            <a:off x="6538912" y="4872037"/>
            <a:ext cx="1500188" cy="14288"/>
          </a:xfrm>
          <a:custGeom>
            <a:avLst/>
            <a:gdLst>
              <a:gd name="connsiteX0" fmla="*/ 2873 w 2000250"/>
              <a:gd name="connsiteY0" fmla="*/ 14481 h 19050"/>
              <a:gd name="connsiteX1" fmla="*/ 2008670 w 2000250"/>
              <a:gd name="connsiteY1" fmla="*/ 14481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0250" h="19050">
                <a:moveTo>
                  <a:pt x="2873" y="14481"/>
                </a:moveTo>
                <a:lnTo>
                  <a:pt x="2008670" y="14481"/>
                </a:lnTo>
              </a:path>
            </a:pathLst>
          </a:custGeom>
          <a:ln w="834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8" name="Freeform 318"/>
          <p:cNvSpPr/>
          <p:nvPr/>
        </p:nvSpPr>
        <p:spPr>
          <a:xfrm>
            <a:off x="6538912" y="4995862"/>
            <a:ext cx="1500188" cy="4763"/>
          </a:xfrm>
          <a:custGeom>
            <a:avLst/>
            <a:gdLst>
              <a:gd name="connsiteX0" fmla="*/ 6989 w 2000250"/>
              <a:gd name="connsiteY0" fmla="*/ 16537 h 6350"/>
              <a:gd name="connsiteX1" fmla="*/ 2004442 w 2000250"/>
              <a:gd name="connsiteY1" fmla="*/ 16537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0250" h="6350">
                <a:moveTo>
                  <a:pt x="6989" y="16537"/>
                </a:moveTo>
                <a:lnTo>
                  <a:pt x="2004442" y="16537"/>
                </a:lnTo>
              </a:path>
            </a:pathLst>
          </a:custGeom>
          <a:ln w="8343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9" name="Freeform 319"/>
          <p:cNvSpPr/>
          <p:nvPr/>
        </p:nvSpPr>
        <p:spPr>
          <a:xfrm>
            <a:off x="6538912" y="4995862"/>
            <a:ext cx="1500188" cy="14288"/>
          </a:xfrm>
          <a:custGeom>
            <a:avLst/>
            <a:gdLst>
              <a:gd name="connsiteX0" fmla="*/ 2873 w 2000250"/>
              <a:gd name="connsiteY0" fmla="*/ 16538 h 19050"/>
              <a:gd name="connsiteX1" fmla="*/ 2008670 w 2000250"/>
              <a:gd name="connsiteY1" fmla="*/ 16538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0250" h="19050">
                <a:moveTo>
                  <a:pt x="2873" y="16538"/>
                </a:moveTo>
                <a:lnTo>
                  <a:pt x="2008670" y="16538"/>
                </a:lnTo>
              </a:path>
            </a:pathLst>
          </a:custGeom>
          <a:ln w="8344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0" name="TextBox 320"/>
          <p:cNvSpPr txBox="1"/>
          <p:nvPr/>
        </p:nvSpPr>
        <p:spPr>
          <a:xfrm>
            <a:off x="2118932" y="390048"/>
            <a:ext cx="5128457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Distribuciones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Campaña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vacunación</a:t>
            </a:r>
            <a:r>
              <a:rPr lang="en-US" altLang="zh-CN" sz="2100" b="1" spc="-19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2100" b="1" dirty="0">
                <a:solidFill>
                  <a:srgbClr val="1E477B"/>
                </a:solidFill>
                <a:latin typeface="Candara"/>
                <a:ea typeface="Candara"/>
              </a:rPr>
              <a:t>2020</a:t>
            </a:r>
          </a:p>
        </p:txBody>
      </p:sp>
      <p:sp>
        <p:nvSpPr>
          <p:cNvPr id="321" name="TextBox 321"/>
          <p:cNvSpPr txBox="1"/>
          <p:nvPr/>
        </p:nvSpPr>
        <p:spPr>
          <a:xfrm>
            <a:off x="251232" y="993637"/>
            <a:ext cx="4134094" cy="254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500" b="1" spc="4" dirty="0">
                <a:solidFill>
                  <a:srgbClr val="1E477B"/>
                </a:solidFill>
                <a:latin typeface="Candara"/>
                <a:ea typeface="Candara"/>
              </a:rPr>
              <a:t>Distr</a:t>
            </a:r>
            <a:r>
              <a:rPr lang="en-US" altLang="zh-CN" sz="1500" b="1" dirty="0">
                <a:solidFill>
                  <a:srgbClr val="1E477B"/>
                </a:solidFill>
                <a:latin typeface="Candara"/>
                <a:ea typeface="Candara"/>
              </a:rPr>
              <a:t>ibución</a:t>
            </a:r>
          </a:p>
          <a:p>
            <a:pPr>
              <a:lnSpc>
                <a:spcPts val="750"/>
              </a:lnSpc>
            </a:pPr>
            <a:endParaRPr lang="en-US" sz="1350" dirty="0"/>
          </a:p>
          <a:p>
            <a:pPr>
              <a:lnSpc>
                <a:spcPts val="764"/>
              </a:lnSpc>
            </a:pPr>
            <a:endParaRPr lang="en-US" sz="1350" dirty="0"/>
          </a:p>
          <a:p>
            <a:pPr marL="214884" indent="-214884" hangingPunct="0">
              <a:lnSpc>
                <a:spcPct val="102916"/>
              </a:lnSpc>
            </a:pPr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64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Parcializada,</a:t>
            </a:r>
            <a:r>
              <a:rPr lang="en-US" altLang="zh-CN" sz="1500" spc="52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considera</a:t>
            </a:r>
            <a:r>
              <a:rPr lang="en-US" altLang="zh-CN" sz="1500" spc="52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capacidad</a:t>
            </a:r>
            <a:r>
              <a:rPr lang="en-US" altLang="zh-CN" sz="1500" spc="52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spc="4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transporte,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almacenamiento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en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los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Depósitos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spc="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vacunas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(DVI)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y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nivel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local.</a:t>
            </a:r>
          </a:p>
          <a:p>
            <a:pPr marL="214884" indent="-214884" hangingPunct="0"/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60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La</a:t>
            </a:r>
            <a:r>
              <a:rPr lang="en-US" altLang="zh-CN" sz="1500" spc="52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planificación</a:t>
            </a:r>
            <a:r>
              <a:rPr lang="en-US" altLang="zh-CN" sz="1500" spc="4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spc="4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las</a:t>
            </a:r>
            <a:r>
              <a:rPr lang="en-US" altLang="zh-CN" sz="1500" spc="4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siguientes</a:t>
            </a:r>
            <a:r>
              <a:rPr lang="en-US" altLang="zh-CN" sz="1500" spc="4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distribuciones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deben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considerar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el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consumo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diario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spc="-26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vacunas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influenza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así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como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las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vacunas</a:t>
            </a:r>
            <a:r>
              <a:rPr lang="en-US" altLang="zh-CN" sz="1500" spc="64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programáticas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del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PNI.</a:t>
            </a:r>
          </a:p>
          <a:p>
            <a:r>
              <a:rPr lang="en-US" altLang="zh-CN" sz="15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500" spc="45" dirty="0">
                <a:solidFill>
                  <a:srgbClr val="1E477B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A</a:t>
            </a:r>
            <a:r>
              <a:rPr lang="en-US" altLang="zh-CN" sz="1500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la</a:t>
            </a:r>
            <a:r>
              <a:rPr lang="en-US" altLang="zh-CN" sz="1500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fecha,</a:t>
            </a:r>
            <a:r>
              <a:rPr lang="en-US" altLang="zh-CN" sz="1500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se</a:t>
            </a:r>
            <a:r>
              <a:rPr lang="en-US" altLang="zh-CN" sz="1500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encuentran</a:t>
            </a:r>
            <a:r>
              <a:rPr lang="en-US" altLang="zh-CN" sz="1500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operativos</a:t>
            </a:r>
            <a:r>
              <a:rPr lang="en-US" altLang="zh-CN" sz="1500" spc="3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25</a:t>
            </a:r>
            <a:r>
              <a:rPr lang="en-US" altLang="zh-CN" sz="1500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de</a:t>
            </a:r>
            <a:r>
              <a:rPr lang="en-US" altLang="zh-CN" sz="1500" spc="33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los</a:t>
            </a:r>
          </a:p>
          <a:p>
            <a:pPr indent="214884">
              <a:spcBef>
                <a:spcPts val="127"/>
              </a:spcBef>
            </a:pP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26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DVI.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(Angol</a:t>
            </a:r>
            <a:r>
              <a:rPr lang="en-US" altLang="zh-CN" sz="1500" spc="8" dirty="0">
                <a:solidFill>
                  <a:srgbClr val="1E477B"/>
                </a:solidFill>
                <a:latin typeface="Candara"/>
                <a:cs typeface="Candara"/>
              </a:rPr>
              <a:t> </a:t>
            </a:r>
            <a:r>
              <a:rPr lang="en-US" altLang="zh-CN" sz="1500" dirty="0">
                <a:solidFill>
                  <a:srgbClr val="1E477B"/>
                </a:solidFill>
                <a:latin typeface="Candara"/>
                <a:ea typeface="Candara"/>
              </a:rPr>
              <a:t>cerrado)</a:t>
            </a:r>
          </a:p>
        </p:txBody>
      </p:sp>
      <p:sp>
        <p:nvSpPr>
          <p:cNvPr id="322" name="TextBox 322"/>
          <p:cNvSpPr txBox="1"/>
          <p:nvPr/>
        </p:nvSpPr>
        <p:spPr>
          <a:xfrm>
            <a:off x="6710192" y="4901825"/>
            <a:ext cx="1411127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432614" algn="l"/>
                <a:tab pos="927806" algn="l"/>
              </a:tabLst>
            </a:pPr>
            <a:r>
              <a:rPr lang="en-US" altLang="zh-CN" sz="750" b="1" spc="-4" dirty="0">
                <a:solidFill>
                  <a:srgbClr val="000000"/>
                </a:solidFill>
                <a:latin typeface="Candara"/>
                <a:ea typeface="Candara"/>
              </a:rPr>
              <a:t>787.800	1.609.800	</a:t>
            </a:r>
            <a:r>
              <a:rPr lang="en-US" altLang="zh-CN" sz="750" b="1" spc="-8" dirty="0">
                <a:solidFill>
                  <a:srgbClr val="000000"/>
                </a:solidFill>
                <a:latin typeface="Candara"/>
                <a:ea typeface="Candara"/>
              </a:rPr>
              <a:t>2.368.800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819564"/>
              </p:ext>
            </p:extLst>
          </p:nvPr>
        </p:nvGraphicFramePr>
        <p:xfrm>
          <a:off x="4493941" y="856146"/>
          <a:ext cx="4536894" cy="39063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9796"/>
                <a:gridCol w="747131"/>
                <a:gridCol w="769434"/>
                <a:gridCol w="657922"/>
                <a:gridCol w="613317"/>
                <a:gridCol w="879294"/>
              </a:tblGrid>
              <a:tr h="213897">
                <a:tc rowSpan="2">
                  <a:txBody>
                    <a:bodyPr/>
                    <a:lstStyle/>
                    <a:p>
                      <a:pPr>
                        <a:lnSpc>
                          <a:spcPts val="1214"/>
                        </a:lnSpc>
                      </a:pPr>
                      <a:endParaRPr lang="en-US" sz="1400" dirty="0" smtClean="0"/>
                    </a:p>
                    <a:p>
                      <a:pPr marL="0" indent="388532">
                        <a:lnSpc>
                          <a:spcPct val="100000"/>
                        </a:lnSpc>
                      </a:pPr>
                      <a:r>
                        <a:rPr lang="en-US" altLang="zh-CN" sz="800" b="1" spc="-34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REG</a:t>
                      </a:r>
                      <a:r>
                        <a:rPr lang="en-US" altLang="zh-CN" sz="800" b="1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IÓN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25"/>
                        </a:lnSpc>
                      </a:pPr>
                      <a:endParaRPr lang="en-US" sz="1400" dirty="0" smtClean="0"/>
                    </a:p>
                    <a:p>
                      <a:pPr marL="0" indent="70920">
                        <a:lnSpc>
                          <a:spcPct val="100000"/>
                        </a:lnSpc>
                      </a:pPr>
                      <a:r>
                        <a:rPr lang="en-US" altLang="zh-CN" sz="800" i="1" spc="-2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Fechas</a:t>
                      </a:r>
                      <a:r>
                        <a:rPr lang="en-US" altLang="zh-CN" sz="800" i="1" dirty="0">
                          <a:solidFill>
                            <a:srgbClr val="000000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lang="en-US" altLang="zh-CN" sz="800" i="1" spc="-1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de</a:t>
                      </a:r>
                      <a:r>
                        <a:rPr lang="en-US" altLang="zh-CN" sz="800" i="1" spc="-10" dirty="0">
                          <a:solidFill>
                            <a:srgbClr val="000000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lang="en-US" altLang="zh-CN" sz="800" i="1" spc="-1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distrib.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25"/>
                        </a:lnSpc>
                      </a:pPr>
                      <a:endParaRPr lang="en-US" sz="1400" dirty="0" smtClean="0"/>
                    </a:p>
                    <a:p>
                      <a:pPr marL="0" indent="87829">
                        <a:lnSpc>
                          <a:spcPct val="100000"/>
                        </a:lnSpc>
                      </a:pPr>
                      <a:r>
                        <a:rPr lang="en-US" altLang="zh-CN" sz="800" i="1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23-28</a:t>
                      </a:r>
                      <a:r>
                        <a:rPr lang="en-US" altLang="zh-CN" sz="800" i="1" spc="-1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/feb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25"/>
                        </a:lnSpc>
                      </a:pPr>
                      <a:endParaRPr lang="en-US" sz="1400" dirty="0" smtClean="0"/>
                    </a:p>
                    <a:p>
                      <a:pPr marL="0" indent="62465">
                        <a:lnSpc>
                          <a:spcPct val="100000"/>
                        </a:lnSpc>
                      </a:pPr>
                      <a:r>
                        <a:rPr lang="en-US" altLang="zh-CN" sz="800" i="1" spc="-2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02-05/</a:t>
                      </a:r>
                      <a:r>
                        <a:rPr lang="en-US" altLang="zh-CN" sz="800" i="1" spc="-1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mar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25"/>
                        </a:lnSpc>
                      </a:pPr>
                      <a:endParaRPr lang="en-US" sz="1400" dirty="0" smtClean="0"/>
                    </a:p>
                    <a:p>
                      <a:pPr marL="0" indent="70920">
                        <a:lnSpc>
                          <a:spcPct val="100000"/>
                        </a:lnSpc>
                      </a:pPr>
                      <a:r>
                        <a:rPr lang="en-US" altLang="zh-CN" sz="800" i="1" spc="-2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16-20</a:t>
                      </a:r>
                      <a:r>
                        <a:rPr lang="en-US" altLang="zh-CN" sz="800" i="1" spc="-1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/mar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690"/>
                        </a:lnSpc>
                      </a:pPr>
                      <a:endParaRPr lang="en-US" sz="1400" dirty="0" smtClean="0"/>
                    </a:p>
                    <a:p>
                      <a:pPr marL="0" indent="279731">
                        <a:lnSpc>
                          <a:spcPct val="100000"/>
                        </a:lnSpc>
                      </a:pPr>
                      <a:r>
                        <a:rPr lang="en-US" altLang="zh-CN" sz="800" b="1" spc="-4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T</a:t>
                      </a:r>
                      <a:r>
                        <a:rPr lang="en-US" altLang="zh-CN" sz="800" b="1" spc="-34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otal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75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80066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en-US" altLang="zh-CN" sz="800" b="1" spc="-4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CAM</a:t>
                      </a:r>
                      <a:r>
                        <a:rPr lang="en-US" altLang="zh-CN" sz="800" b="1" spc="-3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ARA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79609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en-US" altLang="zh-CN" sz="800" b="1" spc="-2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Dist</a:t>
                      </a:r>
                      <a:r>
                        <a:rPr lang="en-US" altLang="zh-CN" sz="800" b="1" spc="-1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.1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71266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en-US" altLang="zh-CN" sz="800" b="1" spc="-2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Dist</a:t>
                      </a:r>
                      <a:r>
                        <a:rPr lang="en-US" altLang="zh-CN" sz="800" b="1" spc="-1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.2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71377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en-US" altLang="zh-CN" sz="800" b="1" spc="-2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Dist</a:t>
                      </a:r>
                      <a:r>
                        <a:rPr lang="en-US" altLang="zh-CN" sz="800" b="1" spc="-1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.3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2072">
                <a:tc>
                  <a:txBody>
                    <a:bodyPr/>
                    <a:lstStyle/>
                    <a:p>
                      <a:pPr marL="0" indent="20858">
                        <a:lnSpc>
                          <a:spcPct val="100000"/>
                        </a:lnSpc>
                      </a:pPr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Arica</a:t>
                      </a:r>
                      <a:r>
                        <a:rPr lang="en-US" altLang="zh-CN" sz="800" spc="-60" dirty="0">
                          <a:solidFill>
                            <a:srgbClr val="000000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y</a:t>
                      </a:r>
                      <a:r>
                        <a:rPr lang="en-US" altLang="zh-CN" sz="800" spc="-65" dirty="0">
                          <a:solidFill>
                            <a:srgbClr val="000000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Parinacota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0859">
                        <a:lnSpc>
                          <a:spcPct val="100000"/>
                        </a:lnSpc>
                      </a:pPr>
                      <a:r>
                        <a:rPr lang="en-US" altLang="zh-CN" sz="800" spc="-2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Ari</a:t>
                      </a:r>
                      <a:r>
                        <a:rPr lang="en-US" altLang="zh-CN" sz="800" spc="-1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ca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63378">
                        <a:lnSpc>
                          <a:spcPct val="100000"/>
                        </a:lnSpc>
                      </a:pPr>
                      <a:r>
                        <a:rPr lang="en-US" altLang="zh-CN" sz="800" spc="-3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16.8</a:t>
                      </a:r>
                      <a:r>
                        <a:rPr lang="en-US" altLang="zh-CN" sz="800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313440">
                        <a:lnSpc>
                          <a:spcPct val="100000"/>
                        </a:lnSpc>
                      </a:pPr>
                      <a:r>
                        <a:rPr lang="en-US" altLang="zh-CN" sz="800" spc="-3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11</a:t>
                      </a:r>
                      <a:r>
                        <a:rPr lang="en-US" altLang="zh-CN" sz="800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.100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305207">
                        <a:lnSpc>
                          <a:spcPct val="100000"/>
                        </a:lnSpc>
                      </a:pPr>
                      <a:r>
                        <a:rPr lang="en-US" altLang="zh-CN" sz="800" spc="-34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9.</a:t>
                      </a:r>
                      <a:r>
                        <a:rPr lang="en-US" altLang="zh-CN" sz="800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000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421795">
                        <a:lnSpc>
                          <a:spcPct val="100000"/>
                        </a:lnSpc>
                      </a:pPr>
                      <a:r>
                        <a:rPr lang="en-US" altLang="zh-CN" sz="800" b="1" spc="-2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36</a:t>
                      </a:r>
                      <a:r>
                        <a:rPr lang="en-US" altLang="zh-CN" sz="800" b="1" spc="-1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.900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2072">
                <a:tc>
                  <a:txBody>
                    <a:bodyPr/>
                    <a:lstStyle/>
                    <a:p>
                      <a:pPr marL="0" indent="20858">
                        <a:lnSpc>
                          <a:spcPct val="100000"/>
                        </a:lnSpc>
                      </a:pPr>
                      <a:r>
                        <a:rPr lang="en-US" altLang="zh-CN" sz="800" spc="-1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T</a:t>
                      </a:r>
                      <a:r>
                        <a:rPr lang="en-US" altLang="zh-CN" sz="800" spc="-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arapacá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0859" algn="l">
                        <a:lnSpc>
                          <a:spcPct val="100000"/>
                        </a:lnSpc>
                      </a:pPr>
                      <a:r>
                        <a:rPr lang="en-US" altLang="zh-CN" sz="1000" b="1" spc="-15" dirty="0">
                          <a:solidFill>
                            <a:srgbClr val="FF0000"/>
                          </a:solidFill>
                          <a:latin typeface="Candara"/>
                          <a:ea typeface="Candara"/>
                        </a:rPr>
                        <a:t>Iqui</a:t>
                      </a:r>
                      <a:r>
                        <a:rPr lang="en-US" altLang="zh-CN" sz="1000" b="1" spc="-5" dirty="0">
                          <a:solidFill>
                            <a:srgbClr val="FF0000"/>
                          </a:solidFill>
                          <a:latin typeface="Candara"/>
                          <a:ea typeface="Candara"/>
                        </a:rPr>
                        <a:t>que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71722" algn="l">
                        <a:lnSpc>
                          <a:spcPct val="100000"/>
                        </a:lnSpc>
                      </a:pPr>
                      <a:r>
                        <a:rPr lang="en-US" altLang="zh-CN" sz="1000" b="1" spc="-30" dirty="0">
                          <a:solidFill>
                            <a:srgbClr val="FF0000"/>
                          </a:solidFill>
                          <a:latin typeface="Candara"/>
                          <a:ea typeface="Candara"/>
                        </a:rPr>
                        <a:t>18.3</a:t>
                      </a:r>
                      <a:r>
                        <a:rPr lang="en-US" altLang="zh-CN" sz="1000" b="1" spc="-25" dirty="0">
                          <a:solidFill>
                            <a:srgbClr val="FF0000"/>
                          </a:solidFill>
                          <a:latin typeface="Candara"/>
                          <a:ea typeface="Candara"/>
                        </a:rPr>
                        <a:t>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80066" algn="l">
                        <a:lnSpc>
                          <a:spcPct val="100000"/>
                        </a:lnSpc>
                      </a:pPr>
                      <a:r>
                        <a:rPr lang="en-US" altLang="zh-CN" sz="1000" b="1" spc="-34" dirty="0">
                          <a:solidFill>
                            <a:srgbClr val="FF0000"/>
                          </a:solidFill>
                          <a:latin typeface="Candara"/>
                          <a:ea typeface="Candara"/>
                        </a:rPr>
                        <a:t>15.</a:t>
                      </a:r>
                      <a:r>
                        <a:rPr lang="en-US" altLang="zh-CN" sz="1000" b="1" spc="-25" dirty="0">
                          <a:solidFill>
                            <a:srgbClr val="FF0000"/>
                          </a:solidFill>
                          <a:latin typeface="Candara"/>
                          <a:ea typeface="Candara"/>
                        </a:rPr>
                        <a:t>300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79843" algn="l">
                        <a:lnSpc>
                          <a:spcPct val="100000"/>
                        </a:lnSpc>
                      </a:pPr>
                      <a:r>
                        <a:rPr lang="en-US" altLang="zh-CN" sz="1000" b="1" spc="-34" dirty="0">
                          <a:solidFill>
                            <a:srgbClr val="FF0000"/>
                          </a:solidFill>
                          <a:latin typeface="Candara"/>
                          <a:ea typeface="Candara"/>
                        </a:rPr>
                        <a:t>13.</a:t>
                      </a:r>
                      <a:r>
                        <a:rPr lang="en-US" altLang="zh-CN" sz="1000" b="1" spc="-25" dirty="0">
                          <a:solidFill>
                            <a:srgbClr val="FF0000"/>
                          </a:solidFill>
                          <a:latin typeface="Candara"/>
                          <a:ea typeface="Candara"/>
                        </a:rPr>
                        <a:t>500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446826" algn="l">
                        <a:lnSpc>
                          <a:spcPct val="100000"/>
                        </a:lnSpc>
                      </a:pPr>
                      <a:r>
                        <a:rPr lang="en-US" altLang="zh-CN" sz="1000" b="1" spc="-20" dirty="0">
                          <a:solidFill>
                            <a:srgbClr val="FF0000"/>
                          </a:solidFill>
                          <a:latin typeface="Candara"/>
                          <a:ea typeface="Candara"/>
                        </a:rPr>
                        <a:t>47.</a:t>
                      </a:r>
                      <a:r>
                        <a:rPr lang="en-US" altLang="zh-CN" sz="1000" b="1" spc="-15" dirty="0">
                          <a:solidFill>
                            <a:srgbClr val="FF0000"/>
                          </a:solidFill>
                          <a:latin typeface="Candara"/>
                          <a:ea typeface="Candara"/>
                        </a:rPr>
                        <a:t>100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2072">
                <a:tc>
                  <a:txBody>
                    <a:bodyPr/>
                    <a:lstStyle/>
                    <a:p>
                      <a:pPr marL="0" indent="20858">
                        <a:lnSpc>
                          <a:spcPct val="100000"/>
                        </a:lnSpc>
                      </a:pPr>
                      <a:r>
                        <a:rPr lang="en-US" altLang="zh-CN" sz="800" spc="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Antofa</a:t>
                      </a:r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gasta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0859">
                        <a:lnSpc>
                          <a:spcPct val="100000"/>
                        </a:lnSpc>
                      </a:pPr>
                      <a:r>
                        <a:rPr lang="en-US" altLang="zh-CN" sz="800" spc="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Antofa</a:t>
                      </a:r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gasta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80065">
                        <a:lnSpc>
                          <a:spcPct val="100000"/>
                        </a:lnSpc>
                      </a:pPr>
                      <a:r>
                        <a:rPr lang="en-US" altLang="zh-CN" sz="800" spc="-3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31.</a:t>
                      </a:r>
                      <a:r>
                        <a:rPr lang="en-US" altLang="zh-CN" sz="800" spc="-2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200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54701">
                        <a:lnSpc>
                          <a:spcPct val="100000"/>
                        </a:lnSpc>
                      </a:pPr>
                      <a:r>
                        <a:rPr lang="en-US" altLang="zh-CN" sz="800" spc="-3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25</a:t>
                      </a:r>
                      <a:r>
                        <a:rPr lang="en-US" altLang="zh-CN" sz="800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.800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46468">
                        <a:lnSpc>
                          <a:spcPct val="100000"/>
                        </a:lnSpc>
                      </a:pPr>
                      <a:r>
                        <a:rPr lang="en-US" altLang="zh-CN" sz="800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24.</a:t>
                      </a:r>
                      <a:r>
                        <a:rPr lang="en-US" altLang="zh-CN" sz="800" spc="-2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000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438482">
                        <a:lnSpc>
                          <a:spcPct val="100000"/>
                        </a:lnSpc>
                      </a:pPr>
                      <a:r>
                        <a:rPr lang="en-US" altLang="zh-CN" sz="800" b="1" spc="-2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81.0</a:t>
                      </a:r>
                      <a:r>
                        <a:rPr lang="en-US" altLang="zh-CN" sz="800" b="1" spc="-1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2072">
                <a:tc rowSpan="2">
                  <a:txBody>
                    <a:bodyPr/>
                    <a:lstStyle/>
                    <a:p>
                      <a:pPr>
                        <a:lnSpc>
                          <a:spcPts val="810"/>
                        </a:lnSpc>
                      </a:pPr>
                      <a:endParaRPr lang="en-US" sz="1400" dirty="0" smtClean="0"/>
                    </a:p>
                    <a:p>
                      <a:pPr marL="0" indent="20858">
                        <a:lnSpc>
                          <a:spcPct val="100000"/>
                        </a:lnSpc>
                      </a:pPr>
                      <a:r>
                        <a:rPr lang="en-US" altLang="zh-CN" sz="800" spc="-1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Ata</a:t>
                      </a:r>
                      <a:r>
                        <a:rPr lang="en-US" altLang="zh-CN" sz="800" spc="-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cama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0859">
                        <a:lnSpc>
                          <a:spcPct val="100000"/>
                        </a:lnSpc>
                      </a:pPr>
                      <a:r>
                        <a:rPr lang="en-US" altLang="zh-CN" sz="800" spc="-1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Cop</a:t>
                      </a:r>
                      <a:r>
                        <a:rPr lang="en-US" altLang="zh-CN" sz="800" spc="-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iapó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305096">
                        <a:lnSpc>
                          <a:spcPct val="100000"/>
                        </a:lnSpc>
                      </a:pPr>
                      <a:r>
                        <a:rPr lang="en-US" altLang="zh-CN" sz="800" spc="-34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9.</a:t>
                      </a:r>
                      <a:r>
                        <a:rPr lang="en-US" altLang="zh-CN" sz="800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000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305096">
                        <a:lnSpc>
                          <a:spcPct val="100000"/>
                        </a:lnSpc>
                      </a:pPr>
                      <a:r>
                        <a:rPr lang="en-US" altLang="zh-CN" sz="800" spc="-34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9.</a:t>
                      </a:r>
                      <a:r>
                        <a:rPr lang="en-US" altLang="zh-CN" sz="800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000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321895">
                        <a:lnSpc>
                          <a:spcPct val="100000"/>
                        </a:lnSpc>
                      </a:pPr>
                      <a:r>
                        <a:rPr lang="en-US" altLang="zh-CN" sz="800" spc="-3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7.5</a:t>
                      </a:r>
                      <a:r>
                        <a:rPr lang="en-US" altLang="zh-CN" sz="800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438482">
                        <a:lnSpc>
                          <a:spcPct val="100000"/>
                        </a:lnSpc>
                      </a:pPr>
                      <a:r>
                        <a:rPr lang="en-US" altLang="zh-CN" sz="800" b="1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2</a:t>
                      </a:r>
                      <a:r>
                        <a:rPr lang="en-US" altLang="zh-CN" sz="800" b="1" spc="-2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5.500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20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0859">
                        <a:lnSpc>
                          <a:spcPct val="100000"/>
                        </a:lnSpc>
                      </a:pPr>
                      <a:r>
                        <a:rPr lang="en-US" altLang="zh-CN" sz="800" spc="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V</a:t>
                      </a:r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allenar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313440">
                        <a:lnSpc>
                          <a:spcPct val="100000"/>
                        </a:lnSpc>
                      </a:pPr>
                      <a:r>
                        <a:rPr lang="en-US" altLang="zh-CN" sz="800" spc="-3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4.5</a:t>
                      </a:r>
                      <a:r>
                        <a:rPr lang="en-US" altLang="zh-CN" sz="800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313440">
                        <a:lnSpc>
                          <a:spcPct val="100000"/>
                        </a:lnSpc>
                      </a:pPr>
                      <a:r>
                        <a:rPr lang="en-US" altLang="zh-CN" sz="800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4.</a:t>
                      </a:r>
                      <a:r>
                        <a:rPr lang="en-US" altLang="zh-CN" sz="800" spc="-2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200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313551">
                        <a:lnSpc>
                          <a:spcPct val="100000"/>
                        </a:lnSpc>
                      </a:pPr>
                      <a:r>
                        <a:rPr lang="en-US" altLang="zh-CN" sz="800" spc="-34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3.0</a:t>
                      </a:r>
                      <a:r>
                        <a:rPr lang="en-US" altLang="zh-CN" sz="800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471857">
                        <a:lnSpc>
                          <a:spcPct val="100000"/>
                        </a:lnSpc>
                      </a:pPr>
                      <a:r>
                        <a:rPr lang="en-US" altLang="zh-CN" sz="800" b="1" spc="-2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11</a:t>
                      </a:r>
                      <a:r>
                        <a:rPr lang="en-US" altLang="zh-CN" sz="800" b="1" spc="-1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.700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2072">
                <a:tc rowSpan="3">
                  <a:txBody>
                    <a:bodyPr/>
                    <a:lstStyle/>
                    <a:p>
                      <a:pPr>
                        <a:lnSpc>
                          <a:spcPts val="1469"/>
                        </a:lnSpc>
                      </a:pPr>
                      <a:endParaRPr lang="en-US" sz="1400" dirty="0" smtClean="0"/>
                    </a:p>
                    <a:p>
                      <a:pPr marL="0" indent="20858">
                        <a:lnSpc>
                          <a:spcPct val="100000"/>
                        </a:lnSpc>
                      </a:pPr>
                      <a:r>
                        <a:rPr lang="en-US" altLang="zh-CN" sz="800" spc="-1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Coq</a:t>
                      </a:r>
                      <a:r>
                        <a:rPr lang="en-US" altLang="zh-CN" sz="800" spc="-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uimbo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0859">
                        <a:lnSpc>
                          <a:spcPct val="100000"/>
                        </a:lnSpc>
                      </a:pPr>
                      <a:r>
                        <a:rPr lang="en-US" altLang="zh-CN" sz="800" spc="-1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Coq</a:t>
                      </a:r>
                      <a:r>
                        <a:rPr lang="en-US" altLang="zh-CN" sz="800" spc="-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uimbo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71722">
                        <a:lnSpc>
                          <a:spcPct val="100000"/>
                        </a:lnSpc>
                      </a:pPr>
                      <a:r>
                        <a:rPr lang="en-US" altLang="zh-CN" sz="800" spc="-3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21.</a:t>
                      </a:r>
                      <a:r>
                        <a:rPr lang="en-US" altLang="zh-CN" sz="800" spc="-2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900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71722">
                        <a:lnSpc>
                          <a:spcPct val="100000"/>
                        </a:lnSpc>
                      </a:pPr>
                      <a:r>
                        <a:rPr lang="en-US" altLang="zh-CN" sz="800" spc="-3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21.</a:t>
                      </a:r>
                      <a:r>
                        <a:rPr lang="en-US" altLang="zh-CN" sz="800" spc="-2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000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63156">
                        <a:lnSpc>
                          <a:spcPct val="100000"/>
                        </a:lnSpc>
                      </a:pPr>
                      <a:r>
                        <a:rPr lang="en-US" altLang="zh-CN" sz="800" spc="-3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18.0</a:t>
                      </a:r>
                      <a:r>
                        <a:rPr lang="en-US" altLang="zh-CN" sz="800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413452">
                        <a:lnSpc>
                          <a:spcPct val="100000"/>
                        </a:lnSpc>
                      </a:pPr>
                      <a:r>
                        <a:rPr lang="en-US" altLang="zh-CN" sz="800" b="1" spc="-2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60</a:t>
                      </a:r>
                      <a:r>
                        <a:rPr lang="en-US" altLang="zh-CN" sz="800" b="1" spc="-1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.900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20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0859">
                        <a:lnSpc>
                          <a:spcPct val="100000"/>
                        </a:lnSpc>
                      </a:pPr>
                      <a:r>
                        <a:rPr lang="en-US" altLang="zh-CN" sz="800" spc="-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Ov</a:t>
                      </a:r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alle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305096">
                        <a:lnSpc>
                          <a:spcPct val="100000"/>
                        </a:lnSpc>
                      </a:pPr>
                      <a:r>
                        <a:rPr lang="en-US" altLang="zh-CN" sz="800" spc="-34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9.</a:t>
                      </a:r>
                      <a:r>
                        <a:rPr lang="en-US" altLang="zh-CN" sz="800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000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305096">
                        <a:lnSpc>
                          <a:spcPct val="100000"/>
                        </a:lnSpc>
                      </a:pPr>
                      <a:r>
                        <a:rPr lang="en-US" altLang="zh-CN" sz="800" spc="-34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9.</a:t>
                      </a:r>
                      <a:r>
                        <a:rPr lang="en-US" altLang="zh-CN" sz="800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000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321895">
                        <a:lnSpc>
                          <a:spcPct val="100000"/>
                        </a:lnSpc>
                      </a:pPr>
                      <a:r>
                        <a:rPr lang="en-US" altLang="zh-CN" sz="800" spc="-3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7.5</a:t>
                      </a:r>
                      <a:r>
                        <a:rPr lang="en-US" altLang="zh-CN" sz="800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438482">
                        <a:lnSpc>
                          <a:spcPct val="100000"/>
                        </a:lnSpc>
                      </a:pPr>
                      <a:r>
                        <a:rPr lang="en-US" altLang="zh-CN" sz="800" b="1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2</a:t>
                      </a:r>
                      <a:r>
                        <a:rPr lang="en-US" altLang="zh-CN" sz="800" b="1" spc="-2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5.500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20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0859">
                        <a:lnSpc>
                          <a:spcPct val="100000"/>
                        </a:lnSpc>
                      </a:pPr>
                      <a:r>
                        <a:rPr lang="en-US" altLang="zh-CN" sz="800" spc="-1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Los</a:t>
                      </a:r>
                      <a:r>
                        <a:rPr lang="en-US" altLang="zh-CN" sz="800" spc="-20" dirty="0">
                          <a:solidFill>
                            <a:srgbClr val="000000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lang="en-US" altLang="zh-CN" sz="800" spc="-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Vilos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313440">
                        <a:lnSpc>
                          <a:spcPct val="100000"/>
                        </a:lnSpc>
                      </a:pPr>
                      <a:r>
                        <a:rPr lang="en-US" altLang="zh-CN" sz="800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4.</a:t>
                      </a:r>
                      <a:r>
                        <a:rPr lang="en-US" altLang="zh-CN" sz="800" spc="-2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200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313440">
                        <a:lnSpc>
                          <a:spcPct val="100000"/>
                        </a:lnSpc>
                      </a:pPr>
                      <a:r>
                        <a:rPr lang="en-US" altLang="zh-CN" sz="800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4.</a:t>
                      </a:r>
                      <a:r>
                        <a:rPr lang="en-US" altLang="zh-CN" sz="800" spc="-2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200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313551">
                        <a:lnSpc>
                          <a:spcPct val="100000"/>
                        </a:lnSpc>
                      </a:pPr>
                      <a:r>
                        <a:rPr lang="en-US" altLang="zh-CN" sz="800" spc="-34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3.0</a:t>
                      </a:r>
                      <a:r>
                        <a:rPr lang="en-US" altLang="zh-CN" sz="800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463513">
                        <a:lnSpc>
                          <a:spcPct val="100000"/>
                        </a:lnSpc>
                      </a:pPr>
                      <a:r>
                        <a:rPr lang="en-US" altLang="zh-CN" sz="800" b="1" spc="-2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11.</a:t>
                      </a:r>
                      <a:r>
                        <a:rPr lang="en-US" altLang="zh-CN" sz="800" b="1" spc="-1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400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2072">
                <a:tc rowSpan="3">
                  <a:txBody>
                    <a:bodyPr/>
                    <a:lstStyle/>
                    <a:p>
                      <a:pPr>
                        <a:lnSpc>
                          <a:spcPts val="1469"/>
                        </a:lnSpc>
                      </a:pPr>
                      <a:endParaRPr lang="en-US" sz="1400" dirty="0" smtClean="0"/>
                    </a:p>
                    <a:p>
                      <a:pPr marL="0" indent="20858">
                        <a:lnSpc>
                          <a:spcPct val="100000"/>
                        </a:lnSpc>
                      </a:pPr>
                      <a:r>
                        <a:rPr lang="en-US" altLang="zh-CN" sz="800" spc="-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V</a:t>
                      </a:r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alparaíso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0859">
                        <a:lnSpc>
                          <a:spcPct val="100000"/>
                        </a:lnSpc>
                      </a:pPr>
                      <a:r>
                        <a:rPr lang="en-US" altLang="zh-CN" sz="800" spc="-1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San</a:t>
                      </a:r>
                      <a:r>
                        <a:rPr lang="en-US" altLang="zh-CN" sz="800" spc="-5" dirty="0">
                          <a:solidFill>
                            <a:srgbClr val="000000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lang="en-US" altLang="zh-CN" sz="800" spc="-1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Felipe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71722">
                        <a:lnSpc>
                          <a:spcPct val="100000"/>
                        </a:lnSpc>
                      </a:pPr>
                      <a:r>
                        <a:rPr lang="en-US" altLang="zh-CN" sz="800" spc="-34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15.</a:t>
                      </a:r>
                      <a:r>
                        <a:rPr lang="en-US" altLang="zh-CN" sz="800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000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46357">
                        <a:lnSpc>
                          <a:spcPct val="100000"/>
                        </a:lnSpc>
                      </a:pPr>
                      <a:r>
                        <a:rPr lang="en-US" altLang="zh-CN" sz="800" spc="-3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30.0</a:t>
                      </a:r>
                      <a:r>
                        <a:rPr lang="en-US" altLang="zh-CN" sz="800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46468">
                        <a:lnSpc>
                          <a:spcPct val="100000"/>
                        </a:lnSpc>
                      </a:pPr>
                      <a:r>
                        <a:rPr lang="en-US" altLang="zh-CN" sz="800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24.</a:t>
                      </a:r>
                      <a:r>
                        <a:rPr lang="en-US" altLang="zh-CN" sz="800" spc="-2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000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413452">
                        <a:lnSpc>
                          <a:spcPct val="100000"/>
                        </a:lnSpc>
                      </a:pPr>
                      <a:r>
                        <a:rPr lang="en-US" altLang="zh-CN" sz="800" b="1" spc="-2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69</a:t>
                      </a:r>
                      <a:r>
                        <a:rPr lang="en-US" altLang="zh-CN" sz="800" b="1" spc="-1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.000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20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0859">
                        <a:lnSpc>
                          <a:spcPct val="100000"/>
                        </a:lnSpc>
                      </a:pPr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Viña</a:t>
                      </a:r>
                      <a:r>
                        <a:rPr lang="en-US" altLang="zh-CN" sz="800" spc="-34" dirty="0">
                          <a:solidFill>
                            <a:srgbClr val="000000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del</a:t>
                      </a:r>
                      <a:r>
                        <a:rPr lang="en-US" altLang="zh-CN" sz="800" spc="-45" dirty="0">
                          <a:solidFill>
                            <a:srgbClr val="000000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Mar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55034">
                        <a:lnSpc>
                          <a:spcPct val="100000"/>
                        </a:lnSpc>
                      </a:pPr>
                      <a:r>
                        <a:rPr lang="en-US" altLang="zh-CN" sz="800" spc="-3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54.</a:t>
                      </a:r>
                      <a:r>
                        <a:rPr lang="en-US" altLang="zh-CN" sz="800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300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46357">
                        <a:lnSpc>
                          <a:spcPct val="100000"/>
                        </a:lnSpc>
                      </a:pPr>
                      <a:r>
                        <a:rPr lang="en-US" altLang="zh-CN" sz="800" spc="-3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65.</a:t>
                      </a:r>
                      <a:r>
                        <a:rPr lang="en-US" altLang="zh-CN" sz="800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400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46468">
                        <a:lnSpc>
                          <a:spcPct val="100000"/>
                        </a:lnSpc>
                      </a:pPr>
                      <a:r>
                        <a:rPr lang="en-US" altLang="zh-CN" sz="800" spc="-3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54</a:t>
                      </a:r>
                      <a:r>
                        <a:rPr lang="en-US" altLang="zh-CN" sz="800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.000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396764">
                        <a:lnSpc>
                          <a:spcPct val="100000"/>
                        </a:lnSpc>
                      </a:pPr>
                      <a:r>
                        <a:rPr lang="en-US" altLang="zh-CN" sz="800" b="1" spc="-2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1</a:t>
                      </a:r>
                      <a:r>
                        <a:rPr lang="en-US" altLang="zh-CN" sz="800" b="1" spc="-1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73.700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20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0859">
                        <a:lnSpc>
                          <a:spcPct val="100000"/>
                        </a:lnSpc>
                      </a:pPr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Isla</a:t>
                      </a:r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de</a:t>
                      </a:r>
                      <a:r>
                        <a:rPr lang="en-US" altLang="zh-CN" sz="800" spc="-69" dirty="0">
                          <a:solidFill>
                            <a:srgbClr val="000000"/>
                          </a:solidFill>
                          <a:latin typeface="Candara"/>
                          <a:cs typeface="Candara"/>
                        </a:rPr>
                        <a:t> </a:t>
                      </a:r>
                      <a:r>
                        <a:rPr lang="en-US" altLang="zh-CN" sz="80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Pascua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338470">
                        <a:lnSpc>
                          <a:spcPct val="100000"/>
                        </a:lnSpc>
                      </a:pPr>
                      <a:r>
                        <a:rPr lang="en-US" altLang="zh-CN" sz="800" spc="-34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1.5</a:t>
                      </a:r>
                      <a:r>
                        <a:rPr lang="en-US" altLang="zh-CN" sz="800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438816">
                        <a:lnSpc>
                          <a:spcPct val="100000"/>
                        </a:lnSpc>
                      </a:pPr>
                      <a:r>
                        <a:rPr lang="en-US" altLang="zh-CN" sz="800" spc="-8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-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438705">
                        <a:lnSpc>
                          <a:spcPct val="100000"/>
                        </a:lnSpc>
                      </a:pPr>
                      <a:r>
                        <a:rPr lang="en-US" altLang="zh-CN" sz="800" spc="-8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-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513908">
                        <a:lnSpc>
                          <a:spcPct val="100000"/>
                        </a:lnSpc>
                      </a:pPr>
                      <a:r>
                        <a:rPr lang="en-US" altLang="zh-CN" sz="800" b="1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1.5</a:t>
                      </a:r>
                      <a:r>
                        <a:rPr lang="en-US" altLang="zh-CN" sz="800" b="1" spc="-1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00</a:t>
                      </a: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2072">
                <a:tc gridSpan="2">
                  <a:txBody>
                    <a:bodyPr/>
                    <a:lstStyle/>
                    <a:p>
                      <a:pPr marL="0" indent="1884481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n-US" altLang="zh-CN" sz="800" b="1" spc="-44" dirty="0" smtClean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TTO</a:t>
                      </a:r>
                      <a:r>
                        <a:rPr lang="en-US" altLang="zh-CN" sz="800" b="1" spc="-34" dirty="0" smtClean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TAL</a:t>
                      </a:r>
                      <a:endParaRPr lang="en-US" altLang="zh-CN" sz="800" b="1" spc="-34" dirty="0">
                        <a:solidFill>
                          <a:srgbClr val="000000"/>
                        </a:solidFill>
                        <a:latin typeface="Candara"/>
                        <a:ea typeface="Candara"/>
                      </a:endParaRPr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3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8343">
                      <a:solidFill>
                        <a:srgbClr val="000000"/>
                      </a:solidFill>
                      <a:prstDash val="soli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>
                      <a:solidFill>
                        <a:srgbClr val="000000"/>
                      </a:solidFill>
                      <a:prstDash val="soli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87952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n-US" altLang="zh-CN" sz="800" b="1" spc="-2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7</a:t>
                      </a:r>
                      <a:r>
                        <a:rPr lang="en-US" altLang="zh-CN" sz="800" b="1" spc="-1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87.800</a:t>
                      </a:r>
                    </a:p>
                  </a:txBody>
                  <a:tcPr marL="0" marR="0" marT="0" marB="0">
                    <a:lnL w="83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3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3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87952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n-US" altLang="zh-CN" sz="800" b="1" spc="-2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822.</a:t>
                      </a:r>
                      <a:r>
                        <a:rPr lang="en-US" altLang="zh-CN" sz="800" b="1" spc="-1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000</a:t>
                      </a:r>
                    </a:p>
                  </a:txBody>
                  <a:tcPr marL="0" marR="0" marT="0" marB="0">
                    <a:lnL w="83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3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3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188063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n-US" altLang="zh-CN" sz="800" b="1" spc="-2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75</a:t>
                      </a:r>
                      <a:r>
                        <a:rPr lang="en-US" altLang="zh-CN" sz="800" b="1" spc="-1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9.000</a:t>
                      </a:r>
                    </a:p>
                  </a:txBody>
                  <a:tcPr marL="0" marR="0" marT="0" marB="0">
                    <a:lnL w="83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3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3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630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n-US" altLang="zh-CN" sz="800" b="1" spc="-15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2.368.8</a:t>
                      </a:r>
                      <a:r>
                        <a:rPr lang="en-US" altLang="zh-CN" sz="800" b="1" spc="-10" dirty="0">
                          <a:solidFill>
                            <a:srgbClr val="000000"/>
                          </a:solidFill>
                          <a:latin typeface="Candara"/>
                          <a:ea typeface="Candara"/>
                        </a:rPr>
                        <a:t>00</a:t>
                      </a:r>
                    </a:p>
                  </a:txBody>
                  <a:tcPr marL="0" marR="0" marT="0" marB="0">
                    <a:lnL w="83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343">
                      <a:solidFill>
                        <a:srgbClr val="000000"/>
                      </a:solidFill>
                      <a:prstDash val="solid"/>
                    </a:lnR>
                    <a:lnT w="83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34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0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40418" y="997974"/>
            <a:ext cx="8636882" cy="3594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dirty="0" smtClean="0">
                <a:solidFill>
                  <a:srgbClr val="376092"/>
                </a:solidFill>
                <a:latin typeface="Candara" panose="020E0502030303020204" pitchFamily="34" charset="0"/>
              </a:rPr>
              <a:t>Adquisición vacuna Influenza</a:t>
            </a:r>
            <a:endParaRPr lang="es-CL" sz="220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240418" y="580731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439220" y="1726274"/>
            <a:ext cx="3443571" cy="11541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CL" altLang="es-ES_tradnl" sz="6000" b="1" dirty="0" smtClean="0">
                <a:solidFill>
                  <a:schemeClr val="accent6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6.800.000</a:t>
            </a:r>
            <a:endParaRPr lang="es-CL" altLang="es-ES_tradnl" sz="6000" b="1" dirty="0">
              <a:solidFill>
                <a:schemeClr val="accent6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231467" y="2766327"/>
            <a:ext cx="2101977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CL" altLang="es-ES_tradnl" b="1" dirty="0" smtClean="0">
                <a:solidFill>
                  <a:schemeClr val="accent1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Inversión </a:t>
            </a:r>
            <a:endParaRPr lang="es-CL" altLang="es-ES_tradnl" b="1" dirty="0">
              <a:solidFill>
                <a:schemeClr val="accent1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48768" y="2759339"/>
            <a:ext cx="3500931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CL" altLang="es-ES_tradnl" b="1" dirty="0" smtClean="0">
                <a:solidFill>
                  <a:schemeClr val="accent1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Dosis de vacunas</a:t>
            </a:r>
            <a:endParaRPr lang="es-CL" altLang="es-ES_tradnl" b="1" dirty="0">
              <a:solidFill>
                <a:schemeClr val="accent1">
                  <a:lumMod val="7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968517" y="2210249"/>
            <a:ext cx="2552301" cy="58477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CL" altLang="es-ES_tradnl" sz="3200" b="1" dirty="0" smtClean="0">
                <a:ln w="0"/>
                <a:solidFill>
                  <a:schemeClr val="accent1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MM $16.109</a:t>
            </a:r>
            <a:endParaRPr lang="es-ES_tradnl" sz="3200" b="1" dirty="0">
              <a:ln w="0"/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94" y="1909943"/>
            <a:ext cx="3312732" cy="25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dirty="0" smtClean="0">
                <a:solidFill>
                  <a:srgbClr val="376092"/>
                </a:solidFill>
                <a:latin typeface="Candara" panose="020E0502030303020204" pitchFamily="34" charset="0"/>
              </a:rPr>
              <a:t>Inicio campaña de Vacunación  </a:t>
            </a:r>
            <a:endParaRPr lang="es-CL" sz="220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240418" y="580731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1346462" y="1180501"/>
            <a:ext cx="547778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3200" dirty="0">
                <a:solidFill>
                  <a:srgbClr val="FF6600"/>
                </a:solidFill>
                <a:latin typeface="Candara" panose="020E0502030303020204" pitchFamily="34" charset="0"/>
              </a:rPr>
              <a:t>Segunda quincena</a:t>
            </a:r>
            <a:r>
              <a:rPr lang="es-CL" sz="32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s-CL" sz="32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de </a:t>
            </a:r>
            <a:r>
              <a:rPr lang="es-CL" sz="32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Marzo</a:t>
            </a:r>
          </a:p>
          <a:p>
            <a:r>
              <a:rPr lang="es-CL" sz="32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16/03  otros grupos objetivos </a:t>
            </a:r>
          </a:p>
          <a:p>
            <a:r>
              <a:rPr lang="es-CL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02/03 </a:t>
            </a:r>
            <a:r>
              <a:rPr lang="es-CL" sz="32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s-CL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funcionarios de salud</a:t>
            </a:r>
          </a:p>
          <a:p>
            <a:endParaRPr lang="es-CL" sz="3200" b="1" dirty="0" smtClean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r>
              <a:rPr lang="es-CL" sz="3200" b="1" dirty="0" smtClean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 </a:t>
            </a:r>
            <a:endParaRPr lang="es-CL" sz="3200" b="1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13" y="2621514"/>
            <a:ext cx="2558564" cy="196812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447734" y="4454953"/>
            <a:ext cx="603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Llamado a la población a vacunarse antes de que termine abril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8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333781" y="6126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dirty="0" smtClean="0">
                <a:solidFill>
                  <a:srgbClr val="376092"/>
                </a:solidFill>
                <a:latin typeface="Candara" panose="020E0502030303020204" pitchFamily="34" charset="0"/>
              </a:rPr>
              <a:t>Influenza: Enfermedad Grave </a:t>
            </a:r>
            <a:endParaRPr lang="es-CL" sz="220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240418" y="580731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00477" y="1523524"/>
            <a:ext cx="233999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Candara"/>
                <a:cs typeface="Candara"/>
              </a:rPr>
              <a:t>Más de </a:t>
            </a:r>
            <a:r>
              <a:rPr lang="es-CL" sz="1600" b="1" dirty="0" smtClean="0">
                <a:latin typeface="Candara"/>
                <a:cs typeface="Candara"/>
              </a:rPr>
              <a:t>6 millones de personas contagiadas </a:t>
            </a:r>
            <a:r>
              <a:rPr lang="es-CL" sz="1600" dirty="0" smtClean="0">
                <a:latin typeface="Candara"/>
                <a:cs typeface="Candara"/>
              </a:rPr>
              <a:t>con la Influenza en EE.UU.</a:t>
            </a:r>
            <a:endParaRPr lang="es-CL" sz="1600" dirty="0">
              <a:latin typeface="Candara"/>
              <a:cs typeface="Candara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67250" y="1523525"/>
            <a:ext cx="233999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600" dirty="0" smtClean="0">
                <a:latin typeface="Candara"/>
                <a:cs typeface="Candara"/>
              </a:rPr>
              <a:t>Más de </a:t>
            </a:r>
            <a:r>
              <a:rPr lang="es-CL" sz="1600" b="1" dirty="0" smtClean="0">
                <a:latin typeface="Candara"/>
                <a:cs typeface="Candara"/>
              </a:rPr>
              <a:t>50 mil personas hospitalizadas </a:t>
            </a:r>
            <a:r>
              <a:rPr lang="es-CL" sz="1600" dirty="0" smtClean="0">
                <a:latin typeface="Candara"/>
                <a:cs typeface="Candara"/>
              </a:rPr>
              <a:t>por cuadros graves de Influenza en EE.UU.</a:t>
            </a:r>
            <a:endParaRPr lang="es-CL" sz="1600" dirty="0">
              <a:latin typeface="Candara"/>
              <a:cs typeface="Candara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977708" y="1523525"/>
            <a:ext cx="233999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latin typeface="Candara"/>
                <a:cs typeface="Candara"/>
              </a:rPr>
              <a:t>Más de 2.500 fallecidos por Influenza, </a:t>
            </a:r>
            <a:r>
              <a:rPr lang="es-CL" sz="1600" dirty="0" smtClean="0">
                <a:latin typeface="Candara"/>
                <a:cs typeface="Candara"/>
              </a:rPr>
              <a:t>de los cuales 32 son niños en EE.UU.</a:t>
            </a:r>
            <a:endParaRPr lang="es-CL" sz="1600" dirty="0">
              <a:latin typeface="Candara"/>
              <a:cs typeface="Candara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00477" y="1068318"/>
            <a:ext cx="233999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  <a:latin typeface="Candara"/>
                <a:cs typeface="Candara"/>
              </a:rPr>
              <a:t>Contagio</a:t>
            </a:r>
            <a:endParaRPr lang="es-CL" b="1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267249" y="1068318"/>
            <a:ext cx="233999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  <a:latin typeface="Candara"/>
                <a:cs typeface="Candara"/>
              </a:rPr>
              <a:t>Hospitalizados</a:t>
            </a:r>
            <a:endParaRPr lang="es-CL" b="1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977707" y="1073082"/>
            <a:ext cx="233999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b="1" dirty="0" smtClean="0">
                <a:solidFill>
                  <a:schemeClr val="bg1"/>
                </a:solidFill>
                <a:latin typeface="Candara"/>
                <a:cs typeface="Candara"/>
              </a:rPr>
              <a:t>Fallecidos</a:t>
            </a:r>
            <a:endParaRPr lang="es-CL" b="1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5" b="7390"/>
          <a:stretch/>
        </p:blipFill>
        <p:spPr>
          <a:xfrm>
            <a:off x="708874" y="3060700"/>
            <a:ext cx="7546126" cy="173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9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73707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52401" y="-13887"/>
            <a:ext cx="8164513" cy="857250"/>
          </a:xfrm>
        </p:spPr>
        <p:txBody>
          <a:bodyPr/>
          <a:lstStyle/>
          <a:p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PLANIFICACIÓN y LOGÍSTICA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280588" y="1003063"/>
            <a:ext cx="8177213" cy="3394472"/>
          </a:xfrm>
        </p:spPr>
        <p:txBody>
          <a:bodyPr/>
          <a:lstStyle/>
          <a:p>
            <a:pPr algn="just"/>
            <a:r>
              <a:rPr lang="es-CL" sz="1800" dirty="0" smtClean="0">
                <a:solidFill>
                  <a:schemeClr val="accent1">
                    <a:lumMod val="75000"/>
                  </a:schemeClr>
                </a:solidFill>
              </a:rPr>
              <a:t>Todos los Equipos de Salud tienen su planificación de sus actividades a realizar </a:t>
            </a:r>
            <a:r>
              <a:rPr lang="es-CL" sz="1800" dirty="0" err="1" smtClean="0">
                <a:solidFill>
                  <a:schemeClr val="accent1">
                    <a:lumMod val="75000"/>
                  </a:schemeClr>
                </a:solidFill>
              </a:rPr>
              <a:t>intramuro</a:t>
            </a:r>
            <a:r>
              <a:rPr lang="es-CL" sz="1800" dirty="0" smtClean="0">
                <a:solidFill>
                  <a:schemeClr val="accent1">
                    <a:lumMod val="75000"/>
                  </a:schemeClr>
                </a:solidFill>
              </a:rPr>
              <a:t> y </a:t>
            </a:r>
            <a:r>
              <a:rPr lang="es-CL" sz="1800" dirty="0" err="1" smtClean="0">
                <a:solidFill>
                  <a:schemeClr val="accent1">
                    <a:lumMod val="75000"/>
                  </a:schemeClr>
                </a:solidFill>
              </a:rPr>
              <a:t>extramuro</a:t>
            </a:r>
            <a:r>
              <a:rPr lang="es-CL" sz="1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endParaRPr lang="es-CL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CL" sz="1800" dirty="0" smtClean="0">
                <a:solidFill>
                  <a:schemeClr val="accent1">
                    <a:lumMod val="75000"/>
                  </a:schemeClr>
                </a:solidFill>
              </a:rPr>
              <a:t>Referentes Servicio de Salud y Seremi realizan reunión con los representantes de los Gremios del Hospital para apoyar la sociabilización de la Estrategia de Vacunación y disminuir la brecha de rechazos en el Establecimiento.</a:t>
            </a:r>
          </a:p>
          <a:p>
            <a:pPr algn="just"/>
            <a:endParaRPr lang="es-CL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CL" sz="1800" dirty="0" smtClean="0">
                <a:solidFill>
                  <a:schemeClr val="accent1">
                    <a:lumMod val="75000"/>
                  </a:schemeClr>
                </a:solidFill>
              </a:rPr>
              <a:t>Reunión con el equipo de profesionales del Hospital a cargo de los distintos Servicio de Salud de Policlínico de Especialidades y Hospitalizados para socializar la Estrategia de Vacunación y el marco Jurídico que señala la obligatoriedad de vacunación.</a:t>
            </a:r>
          </a:p>
        </p:txBody>
      </p:sp>
    </p:spTree>
    <p:extLst>
      <p:ext uri="{BB962C8B-B14F-4D97-AF65-F5344CB8AC3E}">
        <p14:creationId xmlns:p14="http://schemas.microsoft.com/office/powerpoint/2010/main" val="245469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8955" y="971550"/>
            <a:ext cx="8177213" cy="2856966"/>
          </a:xfrm>
        </p:spPr>
        <p:txBody>
          <a:bodyPr/>
          <a:lstStyle/>
          <a:p>
            <a:pPr algn="just"/>
            <a:r>
              <a:rPr lang="es-CL" sz="1800" dirty="0" smtClean="0">
                <a:solidFill>
                  <a:schemeClr val="accent1">
                    <a:lumMod val="75000"/>
                  </a:schemeClr>
                </a:solidFill>
              </a:rPr>
              <a:t>Se implementa un </a:t>
            </a:r>
            <a:r>
              <a:rPr lang="es-CL" sz="1800" dirty="0">
                <a:solidFill>
                  <a:schemeClr val="accent1">
                    <a:lumMod val="75000"/>
                  </a:schemeClr>
                </a:solidFill>
              </a:rPr>
              <a:t>punto de vacunación en el interior del Hospital para apoyar la vacunación de los pacientes que acuden a los Policlínicos de Especialidad.</a:t>
            </a:r>
          </a:p>
          <a:p>
            <a:pPr algn="just"/>
            <a:endParaRPr lang="es-CL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CL" sz="1800" dirty="0" smtClean="0">
                <a:solidFill>
                  <a:schemeClr val="accent1">
                    <a:lumMod val="75000"/>
                  </a:schemeClr>
                </a:solidFill>
              </a:rPr>
              <a:t>El Director del Servicio de Salud forma un equipo de voluntario desde el 04/03 al 20/03 en apoyo a la vacunación del personal de salud.</a:t>
            </a:r>
          </a:p>
          <a:p>
            <a:pPr algn="just"/>
            <a:endParaRPr lang="es-CL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CL" sz="1800" dirty="0" smtClean="0">
                <a:solidFill>
                  <a:schemeClr val="accent1">
                    <a:lumMod val="75000"/>
                  </a:schemeClr>
                </a:solidFill>
              </a:rPr>
              <a:t>El 04 de marzo SEREMI de Salud realizará una sociabilización de le Campaña a todos los funcionarios/as que están a cargo de las OIRS en establecimientos públicos , como también para las mesas de informaciones que disponen las Instituciones privadas, incluyendo al voluntariado Cruz Roja y Defensa Civil.</a:t>
            </a:r>
          </a:p>
          <a:p>
            <a:pPr algn="just"/>
            <a:endParaRPr lang="es-CL" sz="1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CL" sz="1800" dirty="0" smtClean="0">
                <a:solidFill>
                  <a:schemeClr val="accent1">
                    <a:lumMod val="75000"/>
                  </a:schemeClr>
                </a:solidFill>
              </a:rPr>
              <a:t>Se realizará el 13 de marzo una capacitación dirigido a TENS del ámbito público y privado.</a:t>
            </a:r>
          </a:p>
          <a:p>
            <a:pPr algn="just"/>
            <a:endParaRPr lang="es-CL" sz="1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PLANIFICACIÓN y LOGÍSTICA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600" b="1" dirty="0" smtClean="0">
                <a:solidFill>
                  <a:schemeClr val="accent1">
                    <a:lumMod val="75000"/>
                  </a:schemeClr>
                </a:solidFill>
              </a:rPr>
              <a:t>PLAN COMUNICACIONAL</a:t>
            </a:r>
            <a:endParaRPr lang="es-C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1832" y="857785"/>
            <a:ext cx="8127050" cy="3394472"/>
          </a:xfrm>
        </p:spPr>
        <p:txBody>
          <a:bodyPr/>
          <a:lstStyle/>
          <a:p>
            <a:pPr algn="just"/>
            <a:r>
              <a:rPr lang="es-CL" sz="1800" dirty="0" smtClean="0">
                <a:solidFill>
                  <a:schemeClr val="accent1">
                    <a:lumMod val="75000"/>
                  </a:schemeClr>
                </a:solidFill>
              </a:rPr>
              <a:t>Cada Centro de Salud debe disponer de un Plan Comunicacional con apoyo de cada Municipio, el cual debe incluir la </a:t>
            </a:r>
            <a:r>
              <a:rPr lang="es-CL" sz="1800" dirty="0">
                <a:solidFill>
                  <a:schemeClr val="accent1">
                    <a:lumMod val="75000"/>
                  </a:schemeClr>
                </a:solidFill>
              </a:rPr>
              <a:t>gráfica, capsula radial, banner, </a:t>
            </a:r>
            <a:r>
              <a:rPr lang="es-CL" sz="1800" dirty="0" err="1" smtClean="0">
                <a:solidFill>
                  <a:schemeClr val="accent1">
                    <a:lumMod val="75000"/>
                  </a:schemeClr>
                </a:solidFill>
              </a:rPr>
              <a:t>etc</a:t>
            </a:r>
            <a:r>
              <a:rPr lang="es-CL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CL" sz="1800" dirty="0">
                <a:solidFill>
                  <a:schemeClr val="accent1">
                    <a:lumMod val="75000"/>
                  </a:schemeClr>
                </a:solidFill>
              </a:rPr>
              <a:t>que indique </a:t>
            </a:r>
            <a:r>
              <a:rPr lang="es-CL" sz="1800" dirty="0" smtClean="0">
                <a:solidFill>
                  <a:schemeClr val="accent1">
                    <a:lumMod val="75000"/>
                  </a:schemeClr>
                </a:solidFill>
              </a:rPr>
              <a:t>el MINSAL.  Se espera enviar en el curso de esta semana.</a:t>
            </a:r>
          </a:p>
          <a:p>
            <a:pPr algn="just"/>
            <a:endParaRPr lang="es-CL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CL" sz="1800" dirty="0" smtClean="0">
                <a:solidFill>
                  <a:schemeClr val="accent1">
                    <a:lumMod val="75000"/>
                  </a:schemeClr>
                </a:solidFill>
              </a:rPr>
              <a:t>El hito comunicacional será realizado por el MINSAL ( 16/03/20) y posteriormente la Autoridad Sanitaria de cada región convocará a la red asistencial para       ejecutarlo en cada región.</a:t>
            </a:r>
            <a:endParaRPr lang="es-CL" sz="1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CL" dirty="0"/>
          </a:p>
        </p:txBody>
      </p:sp>
      <p:pic>
        <p:nvPicPr>
          <p:cNvPr id="15362" name="Picture 2" descr="Resultado de imagen para plan comunicacional campaña influen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139" y="2973937"/>
            <a:ext cx="4725824" cy="171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345" y="114300"/>
            <a:ext cx="8164513" cy="857250"/>
          </a:xfrm>
        </p:spPr>
        <p:txBody>
          <a:bodyPr/>
          <a:lstStyle/>
          <a:p>
            <a:r>
              <a:rPr lang="es-CL" sz="3600" dirty="0" smtClean="0">
                <a:solidFill>
                  <a:schemeClr val="accent1">
                    <a:lumMod val="75000"/>
                  </a:schemeClr>
                </a:solidFill>
              </a:rPr>
              <a:t>PLATAFORMA DE REPORTE DE STOCK</a:t>
            </a:r>
            <a:endParaRPr lang="es-C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108472"/>
            <a:ext cx="8177213" cy="3394472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136" t="13227" r="18704" b="31479"/>
          <a:stretch/>
        </p:blipFill>
        <p:spPr>
          <a:xfrm>
            <a:off x="208345" y="1180618"/>
            <a:ext cx="7685590" cy="370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62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1">
                    <a:lumMod val="75000"/>
                  </a:schemeClr>
                </a:solidFill>
              </a:rPr>
              <a:t>EL TRABAJO EN EQUIPO DIVIDE LAS TAREAS Y MULTIPLICA EL EQXITO </a:t>
            </a:r>
            <a:endParaRPr lang="es-C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38" name="Picture 2" descr="Resultado de imagen para EQUIPO DE TRABAJ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57" y="2309138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663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n 7" descr="CIERRE-CHILE-EN-MARCH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4" t="29216" r="45436" b="30262"/>
          <a:stretch/>
        </p:blipFill>
        <p:spPr>
          <a:xfrm>
            <a:off x="3648811" y="1107815"/>
            <a:ext cx="2127738" cy="211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dirty="0">
                <a:solidFill>
                  <a:srgbClr val="376092"/>
                </a:solidFill>
                <a:latin typeface="Candara" panose="020E0502030303020204" pitchFamily="34" charset="0"/>
              </a:rPr>
              <a:t>Propagación geográfica de la </a:t>
            </a:r>
            <a:r>
              <a:rPr lang="es-CL" sz="2200" dirty="0" smtClean="0">
                <a:solidFill>
                  <a:srgbClr val="376092"/>
                </a:solidFill>
                <a:latin typeface="Candara" panose="020E0502030303020204" pitchFamily="34" charset="0"/>
              </a:rPr>
              <a:t>influenza en Estados Unidos </a:t>
            </a:r>
            <a:endParaRPr lang="es-CL" sz="220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240418" y="580731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233" y="859157"/>
            <a:ext cx="6582833" cy="412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0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dirty="0">
                <a:solidFill>
                  <a:srgbClr val="376092"/>
                </a:solidFill>
                <a:latin typeface="Candara" panose="020E0502030303020204" pitchFamily="34" charset="0"/>
              </a:rPr>
              <a:t>Circulación </a:t>
            </a:r>
            <a:r>
              <a:rPr lang="es-CL" sz="2200" dirty="0" smtClean="0">
                <a:solidFill>
                  <a:srgbClr val="376092"/>
                </a:solidFill>
                <a:latin typeface="Candara" panose="020E0502030303020204" pitchFamily="34" charset="0"/>
              </a:rPr>
              <a:t>Viral en Estados Unidos </a:t>
            </a:r>
            <a:endParaRPr lang="es-CL" sz="220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240418" y="580731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308381" y="946304"/>
            <a:ext cx="4123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400" b="1" dirty="0" smtClean="0">
                <a:solidFill>
                  <a:schemeClr val="accent1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Gráfico </a:t>
            </a:r>
            <a:r>
              <a:rPr lang="es-ES_tradnl" sz="1400" b="1" dirty="0">
                <a:solidFill>
                  <a:schemeClr val="accent1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1. </a:t>
            </a:r>
            <a:r>
              <a:rPr lang="es-ES_tradnl" sz="1400" b="1" dirty="0" smtClean="0">
                <a:solidFill>
                  <a:schemeClr val="accent1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Distribución </a:t>
            </a:r>
            <a:r>
              <a:rPr lang="es-ES_tradnl" sz="1400" b="1" dirty="0">
                <a:solidFill>
                  <a:schemeClr val="accent1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de virus de  influenza, SE 52 de 2019 Temporada 2019-2020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905781" y="946304"/>
            <a:ext cx="3829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400" b="1" dirty="0" smtClean="0">
                <a:solidFill>
                  <a:schemeClr val="accent1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Gráfico </a:t>
            </a:r>
            <a:r>
              <a:rPr lang="es-ES_tradnl" sz="1400" b="1" dirty="0">
                <a:solidFill>
                  <a:schemeClr val="accent1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2. </a:t>
            </a:r>
            <a:r>
              <a:rPr lang="es-ES_tradnl" sz="1400" b="1" dirty="0" smtClean="0">
                <a:solidFill>
                  <a:schemeClr val="accent1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Porcentaje </a:t>
            </a:r>
            <a:r>
              <a:rPr lang="es-ES_tradnl" sz="1400" b="1" dirty="0">
                <a:solidFill>
                  <a:schemeClr val="accent1">
                    <a:lumMod val="7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de positividad de influenza, SE 50 de 2019 Temporada 2019-2020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10246" r="2193"/>
          <a:stretch/>
        </p:blipFill>
        <p:spPr>
          <a:xfrm>
            <a:off x="191595" y="1926082"/>
            <a:ext cx="4357490" cy="25053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t="13554" r="3400"/>
          <a:stretch/>
        </p:blipFill>
        <p:spPr>
          <a:xfrm>
            <a:off x="4810989" y="2009054"/>
            <a:ext cx="4241641" cy="2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12"/>
          </p:nvPr>
        </p:nvSpPr>
        <p:spPr>
          <a:xfrm>
            <a:off x="308381" y="61269"/>
            <a:ext cx="8744249" cy="51946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s-CL" sz="2200" dirty="0" smtClean="0">
                <a:solidFill>
                  <a:srgbClr val="376092"/>
                </a:solidFill>
                <a:latin typeface="Candara" panose="020E0502030303020204" pitchFamily="34" charset="0"/>
              </a:rPr>
              <a:t>Preparación </a:t>
            </a:r>
            <a:endParaRPr lang="es-CL" sz="2200" dirty="0">
              <a:solidFill>
                <a:srgbClr val="376092"/>
              </a:solidFill>
              <a:latin typeface="Candara" panose="020E0502030303020204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240418" y="580731"/>
            <a:ext cx="82804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2"/>
          <p:cNvSpPr>
            <a:spLocks noGrp="1"/>
          </p:cNvSpPr>
          <p:nvPr>
            <p:ph idx="4294967295"/>
          </p:nvPr>
        </p:nvSpPr>
        <p:spPr>
          <a:xfrm>
            <a:off x="389448" y="762993"/>
            <a:ext cx="8390485" cy="19809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CL" altLang="es-ES_tradnl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Se estima que el comportamiento que ha tenido la influenza en Europa, Estados Unidos y Canadá, se replique en los países del Hemisferio Sur.  </a:t>
            </a:r>
            <a:endParaRPr lang="es-CL" altLang="es-ES_tradnl" sz="1800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pic>
        <p:nvPicPr>
          <p:cNvPr id="4098" name="Picture 2" descr="http://www.lugaresdenieve.com/sites/default/files/mapa_do_mundo_pt%20copia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54"/>
          <a:stretch/>
        </p:blipFill>
        <p:spPr bwMode="auto">
          <a:xfrm>
            <a:off x="15161" y="1813855"/>
            <a:ext cx="9128839" cy="2224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7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 txBox="1">
            <a:spLocks noChangeArrowheads="1"/>
          </p:cNvSpPr>
          <p:nvPr/>
        </p:nvSpPr>
        <p:spPr bwMode="auto">
          <a:xfrm>
            <a:off x="1575198" y="55960"/>
            <a:ext cx="5831681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n-US" sz="1350" b="1">
                <a:solidFill>
                  <a:srgbClr val="005FA1"/>
                </a:solidFill>
              </a:rPr>
              <a:t>Vigilancia en Centros Centinelas de Enfermedad Tipo Influenza (ETI) año 2020</a:t>
            </a:r>
            <a:r>
              <a:rPr lang="es-CL" altLang="en-US" sz="1350">
                <a:solidFill>
                  <a:srgbClr val="006CB7"/>
                </a:solidFill>
              </a:rPr>
              <a:t/>
            </a:r>
            <a:br>
              <a:rPr lang="es-CL" altLang="en-US" sz="1350">
                <a:solidFill>
                  <a:srgbClr val="006CB7"/>
                </a:solidFill>
              </a:rPr>
            </a:br>
            <a:endParaRPr lang="es-CL" altLang="en-US" sz="1350">
              <a:solidFill>
                <a:srgbClr val="FF0000"/>
              </a:solidFill>
            </a:endParaRPr>
          </a:p>
        </p:txBody>
      </p:sp>
      <p:sp>
        <p:nvSpPr>
          <p:cNvPr id="24579" name="CuadroTexto 2"/>
          <p:cNvSpPr txBox="1">
            <a:spLocks noChangeArrowheads="1"/>
          </p:cNvSpPr>
          <p:nvPr/>
        </p:nvSpPr>
        <p:spPr bwMode="auto">
          <a:xfrm>
            <a:off x="1625204" y="3840957"/>
            <a:ext cx="5968603" cy="7848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MX" altLang="es-CL" sz="900" dirty="0">
                <a:solidFill>
                  <a:schemeClr val="tx1"/>
                </a:solidFill>
                <a:latin typeface="+mn-lt"/>
              </a:rPr>
              <a:t>En </a:t>
            </a:r>
            <a:r>
              <a:rPr lang="es-ES" altLang="es-CL" sz="900" dirty="0">
                <a:solidFill>
                  <a:schemeClr val="tx1"/>
                </a:solidFill>
                <a:latin typeface="+mn-lt"/>
              </a:rPr>
              <a:t>la SE</a:t>
            </a:r>
            <a:r>
              <a:rPr lang="es-ES" altLang="es-CL" sz="9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altLang="es-CL" sz="900" b="1" dirty="0">
                <a:solidFill>
                  <a:schemeClr val="tx1"/>
                </a:solidFill>
                <a:latin typeface="+mn-lt"/>
              </a:rPr>
              <a:t>08</a:t>
            </a:r>
            <a:r>
              <a:rPr lang="es-ES" altLang="es-CL" sz="9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s-ES" altLang="es-CL" sz="900" dirty="0">
                <a:solidFill>
                  <a:schemeClr val="tx1"/>
                </a:solidFill>
                <a:latin typeface="+mn-lt"/>
              </a:rPr>
              <a:t>del año 2020 la vigilancia centinela de ETI </a:t>
            </a:r>
            <a:r>
              <a:rPr lang="es-MX" altLang="es-CL" sz="900" dirty="0">
                <a:solidFill>
                  <a:schemeClr val="tx1"/>
                </a:solidFill>
                <a:latin typeface="+mn-lt"/>
              </a:rPr>
              <a:t>detectó </a:t>
            </a:r>
            <a:r>
              <a:rPr lang="es-CL" altLang="es-CL" sz="900" dirty="0">
                <a:solidFill>
                  <a:schemeClr val="tx1"/>
                </a:solidFill>
                <a:latin typeface="+mn-lt"/>
              </a:rPr>
              <a:t>7 casos de Enfermedad Tipo Influenza en ambos establecimientos centinela, 3 en el CESFAM Guzmán y 4 en CGU Dr. Héctor Reyno, los que, </a:t>
            </a:r>
            <a:r>
              <a:rPr lang="es-ES" altLang="es-CL" sz="900" dirty="0">
                <a:solidFill>
                  <a:schemeClr val="tx1"/>
                </a:solidFill>
                <a:latin typeface="+mn-lt"/>
              </a:rPr>
              <a:t>ubican la curva de la </a:t>
            </a:r>
            <a:r>
              <a:rPr lang="es-ES" altLang="es-CL" sz="900" b="1" dirty="0">
                <a:solidFill>
                  <a:schemeClr val="tx1"/>
                </a:solidFill>
                <a:latin typeface="+mn-lt"/>
              </a:rPr>
              <a:t>tasa acumulada de ETI </a:t>
            </a:r>
            <a:r>
              <a:rPr lang="es-ES" altLang="es-CL" sz="900" dirty="0">
                <a:solidFill>
                  <a:schemeClr val="tx1"/>
                </a:solidFill>
                <a:latin typeface="+mn-lt"/>
              </a:rPr>
              <a:t>en 9,9</a:t>
            </a:r>
            <a:r>
              <a:rPr lang="es-CL" altLang="es-CL" sz="900" dirty="0">
                <a:solidFill>
                  <a:schemeClr val="tx1"/>
                </a:solidFill>
                <a:latin typeface="+mn-lt"/>
              </a:rPr>
              <a:t> por 100.000 habs., con 11 casos, presentando la curva sobre el umbral de alerta y del promedio de la curva epidémica, sin embargo, esta tasa es inferior a la tasa del año 2019 en el mismo período (15,2 por 100.000 habs., con 11 casos notificados).</a:t>
            </a:r>
            <a:endParaRPr lang="es-CL" altLang="en-US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4580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04" y="708422"/>
            <a:ext cx="5968603" cy="3132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9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 noChangeArrowheads="1"/>
          </p:cNvSpPr>
          <p:nvPr>
            <p:ph type="title"/>
          </p:nvPr>
        </p:nvSpPr>
        <p:spPr>
          <a:xfrm>
            <a:off x="1470423" y="141685"/>
            <a:ext cx="6001940" cy="594122"/>
          </a:xfrm>
        </p:spPr>
        <p:txBody>
          <a:bodyPr/>
          <a:lstStyle/>
          <a:p>
            <a:pPr algn="ctr"/>
            <a:r>
              <a:rPr lang="es-CL" altLang="es-CL" sz="1350" b="1">
                <a:solidFill>
                  <a:srgbClr val="005FA1"/>
                </a:solidFill>
              </a:rPr>
              <a:t>Vigilancia de virus respiratorios positivos y confirmados en Centros Centinelas ETI.</a:t>
            </a:r>
            <a:endParaRPr lang="es-CL" altLang="es-CL" sz="1350">
              <a:solidFill>
                <a:srgbClr val="005FA1"/>
              </a:solidFill>
            </a:endParaRPr>
          </a:p>
        </p:txBody>
      </p:sp>
      <p:sp>
        <p:nvSpPr>
          <p:cNvPr id="26627" name="CuadroTexto 2"/>
          <p:cNvSpPr txBox="1">
            <a:spLocks noChangeArrowheads="1"/>
          </p:cNvSpPr>
          <p:nvPr/>
        </p:nvSpPr>
        <p:spPr bwMode="auto">
          <a:xfrm>
            <a:off x="1538288" y="3898107"/>
            <a:ext cx="5934075" cy="5078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algn="just"/>
            <a:r>
              <a:rPr lang="es-CL" altLang="es-CL" sz="900">
                <a:solidFill>
                  <a:schemeClr val="tx1"/>
                </a:solidFill>
              </a:rPr>
              <a:t>Las muestras respiratorias a la SE 08 en ambos centros centinelas ETI alcanzan un total de 7 muestras, con una positividad de 43% (3 muestras positivas) y predominio de Influenza A(H1N1)pdm09, los casos positivos pertenecen al grupo etario d</a:t>
            </a:r>
            <a:r>
              <a:rPr lang="es-MX" altLang="es-CL" sz="900">
                <a:solidFill>
                  <a:schemeClr val="tx1"/>
                </a:solidFill>
              </a:rPr>
              <a:t>e 20 a 64 años con un 67%.</a:t>
            </a:r>
            <a:endParaRPr lang="es-CL" altLang="es-CL" sz="900" b="1">
              <a:solidFill>
                <a:srgbClr val="FF0000"/>
              </a:solidFill>
            </a:endParaRPr>
          </a:p>
        </p:txBody>
      </p:sp>
      <p:pic>
        <p:nvPicPr>
          <p:cNvPr id="26628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245394"/>
            <a:ext cx="5934075" cy="256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4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4 CuadroTexto"/>
          <p:cNvSpPr txBox="1">
            <a:spLocks noChangeArrowheads="1"/>
          </p:cNvSpPr>
          <p:nvPr/>
        </p:nvSpPr>
        <p:spPr bwMode="auto">
          <a:xfrm>
            <a:off x="1532335" y="98823"/>
            <a:ext cx="5644753" cy="5078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altLang="en-US" sz="1350" b="1" dirty="0">
                <a:solidFill>
                  <a:srgbClr val="005FA1"/>
                </a:solidFill>
                <a:latin typeface="+mj-lt"/>
              </a:rPr>
              <a:t>Monitoreo de Atenciones por causas respiratorias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" altLang="en-US" sz="1350" b="1" dirty="0">
                <a:solidFill>
                  <a:srgbClr val="005FA1"/>
                </a:solidFill>
                <a:latin typeface="+mj-lt"/>
              </a:rPr>
              <a:t>Servicio de Urgencia Hospitalaria SE 1- </a:t>
            </a:r>
            <a:r>
              <a:rPr lang="es-CL" altLang="en-US" sz="1350" b="1" dirty="0">
                <a:solidFill>
                  <a:srgbClr val="005FA1"/>
                </a:solidFill>
                <a:latin typeface="+mj-lt"/>
              </a:rPr>
              <a:t>8</a:t>
            </a:r>
            <a:endParaRPr lang="es-CL" altLang="en-US" sz="1350" dirty="0">
              <a:solidFill>
                <a:srgbClr val="005FA1"/>
              </a:solidFill>
              <a:latin typeface="+mj-lt"/>
            </a:endParaRPr>
          </a:p>
        </p:txBody>
      </p:sp>
      <p:sp>
        <p:nvSpPr>
          <p:cNvPr id="27651" name="Rectángulo 1"/>
          <p:cNvSpPr>
            <a:spLocks noChangeArrowheads="1"/>
          </p:cNvSpPr>
          <p:nvPr/>
        </p:nvSpPr>
        <p:spPr bwMode="auto">
          <a:xfrm>
            <a:off x="5126831" y="3598069"/>
            <a:ext cx="2700338" cy="106182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CL" sz="90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 acumulado de las consultas respiratorias (SE 1-8) es de </a:t>
            </a:r>
            <a:r>
              <a:rPr lang="es-ES" altLang="es-CL" sz="900" b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712, </a:t>
            </a:r>
            <a:r>
              <a:rPr lang="es-ES" altLang="es-CL" sz="90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inferior en 14 puntos porcentuales en relación al año 2019, que reportó 824 consultas en igual período epidemiológico.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CL" sz="90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Las consultas respiratorias en urgencia sólo han sobre pasado la mediana de los últimos cinco años en la semana 3 y 8.</a:t>
            </a:r>
          </a:p>
        </p:txBody>
      </p:sp>
      <p:sp>
        <p:nvSpPr>
          <p:cNvPr id="27652" name="CuadroTexto 2"/>
          <p:cNvSpPr txBox="1">
            <a:spLocks noChangeArrowheads="1"/>
          </p:cNvSpPr>
          <p:nvPr/>
        </p:nvSpPr>
        <p:spPr bwMode="auto">
          <a:xfrm>
            <a:off x="1248966" y="942975"/>
            <a:ext cx="2714625" cy="16158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595959"/>
                </a:solidFill>
                <a:latin typeface="Verdana" panose="020B0604030504040204" pitchFamily="34" charset="0"/>
                <a:ea typeface="ヒラギノ角ゴ Pro W3"/>
                <a:cs typeface="ヒラギノ角ゴ Pro W3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CL" sz="900">
                <a:solidFill>
                  <a:schemeClr val="tx1"/>
                </a:solidFill>
                <a:latin typeface="Calibri" panose="020F0502020204030204" pitchFamily="34" charset="0"/>
              </a:rPr>
              <a:t>En la SE 08, la curva de consultas respiratorias registra un ascenso</a:t>
            </a:r>
            <a:r>
              <a:rPr lang="es-ES" altLang="es-CL" sz="900" b="1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ES" altLang="es-CL" sz="900">
                <a:solidFill>
                  <a:schemeClr val="tx1"/>
                </a:solidFill>
                <a:latin typeface="Calibri" panose="020F0502020204030204" pitchFamily="34" charset="0"/>
              </a:rPr>
              <a:t>con 107 atenciones, cifra superior al año anterior en igual periodo que reportó 90 atenciones, sin embargo, es inferior a lo registrado la SE 07, que se reportaron 72 atenciones por esta causa.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CL" sz="9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CL" sz="900">
                <a:solidFill>
                  <a:schemeClr val="tx1"/>
                </a:solidFill>
                <a:latin typeface="Calibri" panose="020F0502020204030204" pitchFamily="34" charset="0"/>
              </a:rPr>
              <a:t>Los grupos etarios más afectados por causas respiratorias son: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CL" altLang="es-CL" sz="900">
                <a:solidFill>
                  <a:schemeClr val="tx1"/>
                </a:solidFill>
                <a:latin typeface="Calibri" panose="020F0502020204030204" pitchFamily="34" charset="0"/>
              </a:rPr>
              <a:t>De 15 a 64 años con 33%.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CL" altLang="es-CL" sz="900">
                <a:solidFill>
                  <a:schemeClr val="tx1"/>
                </a:solidFill>
                <a:latin typeface="Calibri" panose="020F0502020204030204" pitchFamily="34" charset="0"/>
              </a:rPr>
              <a:t>De 1 a 4  años  con el 22%. 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CL" altLang="es-CL" sz="900">
                <a:solidFill>
                  <a:schemeClr val="tx1"/>
                </a:solidFill>
                <a:latin typeface="Calibri" panose="020F0502020204030204" pitchFamily="34" charset="0"/>
              </a:rPr>
              <a:t>Menores de 1 años  con el 17% </a:t>
            </a:r>
          </a:p>
        </p:txBody>
      </p:sp>
      <p:pic>
        <p:nvPicPr>
          <p:cNvPr id="27653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841" y="926306"/>
            <a:ext cx="3852863" cy="170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67" y="2733676"/>
            <a:ext cx="3877865" cy="198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4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19198</TotalTime>
  <Words>2138</Words>
  <Application>Microsoft Office PowerPoint</Application>
  <PresentationFormat>Presentación en pantalla (16:9)</PresentationFormat>
  <Paragraphs>725</Paragraphs>
  <Slides>35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8" baseType="lpstr">
      <vt:lpstr>SimSun</vt:lpstr>
      <vt:lpstr>Arial</vt:lpstr>
      <vt:lpstr>Calibri</vt:lpstr>
      <vt:lpstr>Cambria</vt:lpstr>
      <vt:lpstr>Candara</vt:lpstr>
      <vt:lpstr>Courier New</vt:lpstr>
      <vt:lpstr>gobCL</vt:lpstr>
      <vt:lpstr>Tahoma</vt:lpstr>
      <vt:lpstr>Times New Roman</vt:lpstr>
      <vt:lpstr>Verdana</vt:lpstr>
      <vt:lpstr>Wingdings</vt:lpstr>
      <vt:lpstr>ヒラギノ角ゴ Pro W3</vt:lpstr>
      <vt:lpstr>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Vigilancia de virus respiratorios positivos y confirmados en Centros Centinelas ETI.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CAMPAÑA INFLUENZA 2020 </vt:lpstr>
      <vt:lpstr>Presentación de PowerPoint</vt:lpstr>
      <vt:lpstr>Presentación de PowerPoint</vt:lpstr>
      <vt:lpstr>Presentación de PowerPoint</vt:lpstr>
      <vt:lpstr>PLANIFICACIÓN y LOGÍSTICA</vt:lpstr>
      <vt:lpstr>PLANIFICACIÓN y LOGÍSTICA</vt:lpstr>
      <vt:lpstr>PLAN COMUNICACIONAL</vt:lpstr>
      <vt:lpstr>PLATAFORMA DE REPORTE DE STOCK</vt:lpstr>
      <vt:lpstr>EL TRABAJO EN EQUIPO DIVIDE LAS TAREAS Y MULTIPLICA EL EQXITO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Rivera Peters</dc:creator>
  <cp:lastModifiedBy>Rosa Gonzalez Lopez</cp:lastModifiedBy>
  <cp:revision>762</cp:revision>
  <cp:lastPrinted>2020-01-13T22:43:50Z</cp:lastPrinted>
  <dcterms:created xsi:type="dcterms:W3CDTF">2014-07-21T22:48:34Z</dcterms:created>
  <dcterms:modified xsi:type="dcterms:W3CDTF">2020-03-02T11:35:18Z</dcterms:modified>
</cp:coreProperties>
</file>