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8288000" cy="10287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Arimo Bold" panose="020B0604020202020204" charset="0"/>
      <p:regular r:id="rId38"/>
    </p:embeddedFont>
    <p:embeddedFont>
      <p:font typeface="Arimo" panose="020B0604020202020204" charset="0"/>
      <p:regular r:id="rId39"/>
    </p:embeddedFont>
    <p:embeddedFont>
      <p:font typeface="Open Sans Bold" panose="020B0604020202020204" charset="0"/>
      <p:regular r:id="rId40"/>
    </p:embeddedFont>
    <p:embeddedFont>
      <p:font typeface="Poppins Bold" panose="020B0604020202020204" charset="0"/>
      <p:regular r:id="rId41"/>
    </p:embeddedFont>
    <p:embeddedFont>
      <p:font typeface="Open Sans" panose="020B0604020202020204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69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2858" y="0"/>
            <a:ext cx="18284445" cy="10287000"/>
          </a:xfrm>
          <a:custGeom>
            <a:avLst/>
            <a:gdLst/>
            <a:ahLst/>
            <a:cxnLst/>
            <a:rect l="l" t="t" r="r" b="b"/>
            <a:pathLst>
              <a:path w="18284445" h="10287000">
                <a:moveTo>
                  <a:pt x="0" y="0"/>
                </a:moveTo>
                <a:lnTo>
                  <a:pt x="18284445" y="0"/>
                </a:lnTo>
                <a:lnTo>
                  <a:pt x="1828444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42858" y="4338270"/>
            <a:ext cx="13267360" cy="1183353"/>
            <a:chOff x="0" y="0"/>
            <a:chExt cx="17689814" cy="157780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689830" cy="1577848"/>
            </a:xfrm>
            <a:custGeom>
              <a:avLst/>
              <a:gdLst/>
              <a:ahLst/>
              <a:cxnLst/>
              <a:rect l="l" t="t" r="r" b="b"/>
              <a:pathLst>
                <a:path w="17689830" h="1577848">
                  <a:moveTo>
                    <a:pt x="0" y="0"/>
                  </a:moveTo>
                  <a:lnTo>
                    <a:pt x="15337155" y="0"/>
                  </a:lnTo>
                  <a:lnTo>
                    <a:pt x="17689830" y="1577848"/>
                  </a:lnTo>
                  <a:lnTo>
                    <a:pt x="0" y="15730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0451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0" y="4463222"/>
            <a:ext cx="12632938" cy="8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54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ENCUESTA SATISFACCION USUARIA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00895" y="5489296"/>
            <a:ext cx="8590705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40"/>
              </a:lnSpc>
            </a:pPr>
            <a:r>
              <a:rPr lang="en-US" sz="2700" b="1" dirty="0">
                <a:solidFill>
                  <a:srgbClr val="452325"/>
                </a:solidFill>
                <a:latin typeface="Poppins Bold"/>
                <a:ea typeface="Poppins Bold"/>
                <a:cs typeface="Poppins Bold"/>
                <a:sym typeface="Poppins Bold"/>
              </a:rPr>
              <a:t>RESPETO DERECHO </a:t>
            </a:r>
            <a:r>
              <a:rPr lang="en-US" sz="2700" b="1" dirty="0" smtClean="0">
                <a:solidFill>
                  <a:srgbClr val="452325"/>
                </a:solidFill>
                <a:latin typeface="Poppins Bold"/>
                <a:ea typeface="Poppins Bold"/>
                <a:cs typeface="Poppins Bold"/>
                <a:sym typeface="Poppins Bold"/>
              </a:rPr>
              <a:t>PACIENTES TRATO </a:t>
            </a:r>
            <a:r>
              <a:rPr lang="en-US" sz="2700" b="1" dirty="0">
                <a:solidFill>
                  <a:srgbClr val="452325"/>
                </a:solidFill>
                <a:latin typeface="Poppins Bold"/>
                <a:ea typeface="Poppins Bold"/>
                <a:cs typeface="Poppins Bold"/>
                <a:sym typeface="Poppins Bold"/>
              </a:rPr>
              <a:t>USUARIO</a:t>
            </a:r>
          </a:p>
          <a:p>
            <a:pPr algn="l">
              <a:lnSpc>
                <a:spcPts val="3240"/>
              </a:lnSpc>
            </a:pPr>
            <a:r>
              <a:rPr lang="en-US" sz="2700" b="1" dirty="0" smtClean="0">
                <a:solidFill>
                  <a:srgbClr val="452325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endParaRPr lang="en-US" sz="2700" b="1" dirty="0">
              <a:solidFill>
                <a:srgbClr val="452325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067025"/>
            <a:ext cx="18288000" cy="219973"/>
          </a:xfrm>
          <a:custGeom>
            <a:avLst/>
            <a:gdLst/>
            <a:ahLst/>
            <a:cxnLst/>
            <a:rect l="l" t="t" r="r" b="b"/>
            <a:pathLst>
              <a:path w="18288000" h="219973">
                <a:moveTo>
                  <a:pt x="0" y="0"/>
                </a:moveTo>
                <a:lnTo>
                  <a:pt x="18288000" y="0"/>
                </a:lnTo>
                <a:lnTo>
                  <a:pt x="18288000" y="219973"/>
                </a:lnTo>
                <a:lnTo>
                  <a:pt x="0" y="219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45261" b="-452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92857" y="0"/>
            <a:ext cx="1503362" cy="1077308"/>
          </a:xfrm>
          <a:custGeom>
            <a:avLst/>
            <a:gdLst/>
            <a:ahLst/>
            <a:cxnLst/>
            <a:rect l="l" t="t" r="r" b="b"/>
            <a:pathLst>
              <a:path w="1503362" h="1077308">
                <a:moveTo>
                  <a:pt x="0" y="0"/>
                </a:moveTo>
                <a:lnTo>
                  <a:pt x="1503361" y="0"/>
                </a:lnTo>
                <a:lnTo>
                  <a:pt x="1503361" y="1077308"/>
                </a:lnTo>
                <a:lnTo>
                  <a:pt x="0" y="10773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372316" y="212984"/>
            <a:ext cx="1322827" cy="903135"/>
          </a:xfrm>
          <a:custGeom>
            <a:avLst/>
            <a:gdLst/>
            <a:ahLst/>
            <a:cxnLst/>
            <a:rect l="l" t="t" r="r" b="b"/>
            <a:pathLst>
              <a:path w="1322827" h="903135">
                <a:moveTo>
                  <a:pt x="0" y="0"/>
                </a:moveTo>
                <a:lnTo>
                  <a:pt x="1322827" y="0"/>
                </a:lnTo>
                <a:lnTo>
                  <a:pt x="1322827" y="903134"/>
                </a:lnTo>
                <a:lnTo>
                  <a:pt x="0" y="9031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l="-306" r="-306"/>
            </a:stretch>
          </a:blipFill>
        </p:spPr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1028700" y="2929298"/>
          <a:ext cx="739318" cy="3708400"/>
        </p:xfrm>
        <a:graphic>
          <a:graphicData uri="http://schemas.openxmlformats.org/drawingml/2006/table">
            <a:tbl>
              <a:tblPr/>
              <a:tblGrid>
                <a:gridCol w="73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6775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Nota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775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6,645373356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2607532" y="833834"/>
            <a:ext cx="1265954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99AC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Encuesta Atención Abierta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66617" y="2195135"/>
            <a:ext cx="3495218" cy="55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Encuesta Segundo Trimestre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814226" y="141605"/>
            <a:ext cx="1265954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99AC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Resultado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561836" y="2681648"/>
            <a:ext cx="13675977" cy="5088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9"/>
              </a:lnSpc>
            </a:pPr>
            <a:r>
              <a:rPr lang="en-US" sz="206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 Información sobre costos de atención </a:t>
            </a:r>
            <a:r>
              <a:rPr lang="en-US" sz="2063" b="1">
                <a:solidFill>
                  <a:srgbClr val="E7303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Nota 5,16 </a:t>
            </a:r>
          </a:p>
          <a:p>
            <a:pPr algn="l">
              <a:lnSpc>
                <a:spcPts val="5159"/>
              </a:lnSpc>
            </a:pPr>
            <a:endParaRPr lang="en-US" sz="2063" b="1">
              <a:solidFill>
                <a:srgbClr val="E73039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5159"/>
              </a:lnSpc>
            </a:pPr>
            <a:endParaRPr lang="en-US" sz="2063" b="1">
              <a:solidFill>
                <a:srgbClr val="E73039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5159"/>
              </a:lnSpc>
            </a:pPr>
            <a:r>
              <a:rPr lang="en-US" sz="206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2. Derecho a consultar o reclamar sobre la atención </a:t>
            </a:r>
            <a:r>
              <a:rPr lang="en-US" sz="2063" b="1">
                <a:solidFill>
                  <a:srgbClr val="E7303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Nota 5,94</a:t>
            </a:r>
          </a:p>
          <a:p>
            <a:pPr algn="l">
              <a:lnSpc>
                <a:spcPts val="5159"/>
              </a:lnSpc>
            </a:pPr>
            <a:endParaRPr lang="en-US" sz="2063" b="1">
              <a:solidFill>
                <a:srgbClr val="E73039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5159"/>
              </a:lnSpc>
            </a:pPr>
            <a:endParaRPr lang="en-US" sz="2063" b="1">
              <a:solidFill>
                <a:srgbClr val="E73039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5159"/>
              </a:lnSpc>
            </a:pPr>
            <a:endParaRPr lang="en-US" sz="2063" b="1">
              <a:solidFill>
                <a:srgbClr val="E73039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5159"/>
              </a:lnSpc>
            </a:pPr>
            <a:endParaRPr lang="en-US" sz="2063" b="1">
              <a:solidFill>
                <a:srgbClr val="E73039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067025"/>
            <a:ext cx="18288000" cy="219973"/>
          </a:xfrm>
          <a:custGeom>
            <a:avLst/>
            <a:gdLst/>
            <a:ahLst/>
            <a:cxnLst/>
            <a:rect l="l" t="t" r="r" b="b"/>
            <a:pathLst>
              <a:path w="18288000" h="219973">
                <a:moveTo>
                  <a:pt x="0" y="0"/>
                </a:moveTo>
                <a:lnTo>
                  <a:pt x="18288000" y="0"/>
                </a:lnTo>
                <a:lnTo>
                  <a:pt x="18288000" y="219973"/>
                </a:lnTo>
                <a:lnTo>
                  <a:pt x="0" y="219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45261" b="-452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92857" y="0"/>
            <a:ext cx="1503362" cy="1077308"/>
          </a:xfrm>
          <a:custGeom>
            <a:avLst/>
            <a:gdLst/>
            <a:ahLst/>
            <a:cxnLst/>
            <a:rect l="l" t="t" r="r" b="b"/>
            <a:pathLst>
              <a:path w="1503362" h="1077308">
                <a:moveTo>
                  <a:pt x="0" y="0"/>
                </a:moveTo>
                <a:lnTo>
                  <a:pt x="1503361" y="0"/>
                </a:lnTo>
                <a:lnTo>
                  <a:pt x="1503361" y="1077308"/>
                </a:lnTo>
                <a:lnTo>
                  <a:pt x="0" y="10773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372316" y="212984"/>
            <a:ext cx="1322827" cy="903135"/>
          </a:xfrm>
          <a:custGeom>
            <a:avLst/>
            <a:gdLst/>
            <a:ahLst/>
            <a:cxnLst/>
            <a:rect l="l" t="t" r="r" b="b"/>
            <a:pathLst>
              <a:path w="1322827" h="903135">
                <a:moveTo>
                  <a:pt x="0" y="0"/>
                </a:moveTo>
                <a:lnTo>
                  <a:pt x="1322827" y="0"/>
                </a:lnTo>
                <a:lnTo>
                  <a:pt x="1322827" y="903134"/>
                </a:lnTo>
                <a:lnTo>
                  <a:pt x="0" y="9031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l="-306" r="-306"/>
            </a:stretch>
          </a:blipFill>
        </p:spPr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758407" y="2754922"/>
          <a:ext cx="739318" cy="3708400"/>
        </p:xfrm>
        <a:graphic>
          <a:graphicData uri="http://schemas.openxmlformats.org/drawingml/2006/table">
            <a:tbl>
              <a:tblPr/>
              <a:tblGrid>
                <a:gridCol w="73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6775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Nota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775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6,645373356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2607532" y="833834"/>
            <a:ext cx="1265954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99AC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Encuesta Atención Abierta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0113" y="1908943"/>
            <a:ext cx="3495218" cy="55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Encuesta Segundo Trimestre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814226" y="141605"/>
            <a:ext cx="1265954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99AC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Resultado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390410" y="2507272"/>
            <a:ext cx="11643319" cy="6383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45579" lvl="1" indent="-222789" algn="l">
              <a:lnSpc>
                <a:spcPts val="5159"/>
              </a:lnSpc>
              <a:buAutoNum type="arabicPeriod"/>
            </a:pPr>
            <a:r>
              <a:rPr lang="en-US" sz="206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 ser grabado/fotografiado sin permiso </a:t>
            </a:r>
            <a:r>
              <a:rPr lang="en-US" sz="2063" b="1">
                <a:solidFill>
                  <a:srgbClr val="FBA51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Nota 6,18</a:t>
            </a:r>
          </a:p>
          <a:p>
            <a:pPr marL="445579" lvl="1" indent="-222789" algn="l">
              <a:lnSpc>
                <a:spcPts val="5159"/>
              </a:lnSpc>
              <a:buAutoNum type="arabicPeriod"/>
            </a:pPr>
            <a:r>
              <a:rPr lang="en-US" sz="206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Confidencialidad de información clínica </a:t>
            </a:r>
            <a:r>
              <a:rPr lang="en-US" sz="2063" b="1">
                <a:solidFill>
                  <a:srgbClr val="F8AB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Nota 6,67</a:t>
            </a:r>
          </a:p>
          <a:p>
            <a:pPr marL="445579" lvl="1" indent="-222789" algn="l">
              <a:lnSpc>
                <a:spcPts val="5159"/>
              </a:lnSpc>
              <a:buAutoNum type="arabicPeriod"/>
            </a:pPr>
            <a:r>
              <a:rPr lang="en-US" sz="206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Información oportuna y comprensible del estado de salud </a:t>
            </a:r>
            <a:r>
              <a:rPr lang="en-US" sz="2063" b="1">
                <a:solidFill>
                  <a:srgbClr val="FBA51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Nota 6,68</a:t>
            </a:r>
          </a:p>
          <a:p>
            <a:pPr marL="445579" lvl="1" indent="-222789" algn="l">
              <a:lnSpc>
                <a:spcPts val="5159"/>
              </a:lnSpc>
              <a:buAutoNum type="arabicPeriod"/>
            </a:pPr>
            <a:r>
              <a:rPr lang="en-US" sz="206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Información en lengua originaria y señalética culturalmente adecuada </a:t>
            </a:r>
            <a:r>
              <a:rPr lang="en-US" sz="2063" b="1">
                <a:solidFill>
                  <a:srgbClr val="FBA51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Nota 6,69</a:t>
            </a:r>
          </a:p>
          <a:p>
            <a:pPr marL="445579" lvl="1" indent="-222789" algn="l">
              <a:lnSpc>
                <a:spcPts val="5159"/>
              </a:lnSpc>
              <a:buAutoNum type="arabicPeriod"/>
            </a:pPr>
            <a:r>
              <a:rPr lang="en-US" sz="206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Calidad y seguridad de la atención según protocolos </a:t>
            </a:r>
            <a:r>
              <a:rPr lang="en-US" sz="2063" b="1">
                <a:solidFill>
                  <a:srgbClr val="F8AB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Nota 6,77</a:t>
            </a:r>
          </a:p>
          <a:p>
            <a:pPr marL="445579" lvl="1" indent="-222789" algn="l">
              <a:lnSpc>
                <a:spcPts val="5159"/>
              </a:lnSpc>
              <a:buAutoNum type="arabicPeriod"/>
            </a:pPr>
            <a:r>
              <a:rPr lang="en-US" sz="206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Aceptar o rechazar tratamiento y alta voluntaria </a:t>
            </a:r>
            <a:r>
              <a:rPr lang="en-US" sz="2063" b="1">
                <a:solidFill>
                  <a:srgbClr val="F8AB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Nota 6,70</a:t>
            </a:r>
          </a:p>
          <a:p>
            <a:pPr algn="l">
              <a:lnSpc>
                <a:spcPts val="5159"/>
              </a:lnSpc>
            </a:pPr>
            <a:endParaRPr lang="en-US" sz="2063" b="1">
              <a:solidFill>
                <a:srgbClr val="F8AB08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5159"/>
              </a:lnSpc>
            </a:pPr>
            <a:endParaRPr lang="en-US" sz="2063" b="1">
              <a:solidFill>
                <a:srgbClr val="F8AB08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5159"/>
              </a:lnSpc>
            </a:pPr>
            <a:endParaRPr lang="en-US" sz="2063" b="1">
              <a:solidFill>
                <a:srgbClr val="F8AB08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5159"/>
              </a:lnSpc>
            </a:pPr>
            <a:endParaRPr lang="en-US" sz="2063" b="1">
              <a:solidFill>
                <a:srgbClr val="F8AB08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067025"/>
            <a:ext cx="18288000" cy="219973"/>
          </a:xfrm>
          <a:custGeom>
            <a:avLst/>
            <a:gdLst/>
            <a:ahLst/>
            <a:cxnLst/>
            <a:rect l="l" t="t" r="r" b="b"/>
            <a:pathLst>
              <a:path w="18288000" h="219973">
                <a:moveTo>
                  <a:pt x="0" y="0"/>
                </a:moveTo>
                <a:lnTo>
                  <a:pt x="18288000" y="0"/>
                </a:lnTo>
                <a:lnTo>
                  <a:pt x="18288000" y="219973"/>
                </a:lnTo>
                <a:lnTo>
                  <a:pt x="0" y="219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45261" b="-452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92857" y="0"/>
            <a:ext cx="1503362" cy="1077308"/>
          </a:xfrm>
          <a:custGeom>
            <a:avLst/>
            <a:gdLst/>
            <a:ahLst/>
            <a:cxnLst/>
            <a:rect l="l" t="t" r="r" b="b"/>
            <a:pathLst>
              <a:path w="1503362" h="1077308">
                <a:moveTo>
                  <a:pt x="0" y="0"/>
                </a:moveTo>
                <a:lnTo>
                  <a:pt x="1503361" y="0"/>
                </a:lnTo>
                <a:lnTo>
                  <a:pt x="1503361" y="1077308"/>
                </a:lnTo>
                <a:lnTo>
                  <a:pt x="0" y="10773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372316" y="212984"/>
            <a:ext cx="1322827" cy="903135"/>
          </a:xfrm>
          <a:custGeom>
            <a:avLst/>
            <a:gdLst/>
            <a:ahLst/>
            <a:cxnLst/>
            <a:rect l="l" t="t" r="r" b="b"/>
            <a:pathLst>
              <a:path w="1322827" h="903135">
                <a:moveTo>
                  <a:pt x="0" y="0"/>
                </a:moveTo>
                <a:lnTo>
                  <a:pt x="1322827" y="0"/>
                </a:lnTo>
                <a:lnTo>
                  <a:pt x="1322827" y="903134"/>
                </a:lnTo>
                <a:lnTo>
                  <a:pt x="0" y="9031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l="-306" r="-306"/>
            </a:stretch>
          </a:blipFill>
        </p:spPr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926903" y="2754922"/>
          <a:ext cx="739318" cy="3708400"/>
        </p:xfrm>
        <a:graphic>
          <a:graphicData uri="http://schemas.openxmlformats.org/drawingml/2006/table">
            <a:tbl>
              <a:tblPr/>
              <a:tblGrid>
                <a:gridCol w="73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6775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Nota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775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6,645373356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2607532" y="833834"/>
            <a:ext cx="1265954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99AC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Encuesta Atención Abierta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48609" y="1908943"/>
            <a:ext cx="3495218" cy="55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Encuesta Segundo Trimestre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814226" y="141605"/>
            <a:ext cx="1265954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99AC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Resultado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388614" y="2629191"/>
            <a:ext cx="11227343" cy="4440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45579" lvl="1" indent="-222789" algn="l">
              <a:lnSpc>
                <a:spcPts val="5159"/>
              </a:lnSpc>
              <a:buAutoNum type="arabicPeriod"/>
            </a:pPr>
            <a:r>
              <a:rPr lang="en-US" sz="206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Ser llamado por su nombre y atendido con amabilidad </a:t>
            </a:r>
            <a:r>
              <a:rPr lang="en-US" sz="2063" b="1">
                <a:solidFill>
                  <a:srgbClr val="00BF6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Nota 6,82</a:t>
            </a:r>
          </a:p>
          <a:p>
            <a:pPr marL="445579" lvl="1" indent="-222789" algn="l">
              <a:lnSpc>
                <a:spcPts val="5159"/>
              </a:lnSpc>
              <a:buAutoNum type="arabicPeriod"/>
            </a:pPr>
            <a:r>
              <a:rPr lang="en-US" sz="206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en-US" sz="206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tención preferente a mayores de 60 años o con discapacidad </a:t>
            </a:r>
            <a:r>
              <a:rPr lang="en-US" sz="2063" b="1">
                <a:solidFill>
                  <a:srgbClr val="00BF6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Nota 6,82</a:t>
            </a:r>
          </a:p>
          <a:p>
            <a:pPr marL="445579" lvl="1" indent="-222789" algn="l">
              <a:lnSpc>
                <a:spcPts val="5159"/>
              </a:lnSpc>
              <a:buAutoNum type="arabicPeriod"/>
            </a:pPr>
            <a:r>
              <a:rPr lang="en-US" sz="206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Trato digno y respeto a la privacidad </a:t>
            </a:r>
            <a:r>
              <a:rPr lang="en-US" sz="2063" b="1">
                <a:solidFill>
                  <a:srgbClr val="00BF6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Nota 6,80</a:t>
            </a:r>
          </a:p>
          <a:p>
            <a:pPr marL="445579" lvl="1" indent="-222789" algn="l">
              <a:lnSpc>
                <a:spcPts val="5159"/>
              </a:lnSpc>
              <a:buAutoNum type="arabicPeriod"/>
            </a:pPr>
            <a:r>
              <a:rPr lang="en-US" sz="206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Personal de salud identificado </a:t>
            </a:r>
            <a:r>
              <a:rPr lang="en-US" sz="2063" b="1">
                <a:solidFill>
                  <a:srgbClr val="00BF6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Nota 6,80</a:t>
            </a:r>
          </a:p>
          <a:p>
            <a:pPr algn="l">
              <a:lnSpc>
                <a:spcPts val="5159"/>
              </a:lnSpc>
            </a:pPr>
            <a:endParaRPr lang="en-US" sz="2063" b="1">
              <a:solidFill>
                <a:srgbClr val="00BF63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5159"/>
              </a:lnSpc>
            </a:pPr>
            <a:endParaRPr lang="en-US" sz="2063" b="1">
              <a:solidFill>
                <a:srgbClr val="00BF63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5159"/>
              </a:lnSpc>
            </a:pPr>
            <a:endParaRPr lang="en-US" sz="2063" b="1">
              <a:solidFill>
                <a:srgbClr val="00BF63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323504"/>
            <a:ext cx="18288000" cy="8963494"/>
            <a:chOff x="0" y="0"/>
            <a:chExt cx="24384000" cy="119513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1951335"/>
            </a:xfrm>
            <a:custGeom>
              <a:avLst/>
              <a:gdLst/>
              <a:ahLst/>
              <a:cxnLst/>
              <a:rect l="l" t="t" r="r" b="b"/>
              <a:pathLst>
                <a:path w="24384000" h="11951335">
                  <a:moveTo>
                    <a:pt x="0" y="0"/>
                  </a:moveTo>
                  <a:lnTo>
                    <a:pt x="24384000" y="0"/>
                  </a:lnTo>
                  <a:lnTo>
                    <a:pt x="24384000" y="11951335"/>
                  </a:lnTo>
                  <a:lnTo>
                    <a:pt x="0" y="11951335"/>
                  </a:lnTo>
                  <a:close/>
                </a:path>
              </a:pathLst>
            </a:custGeom>
            <a:solidFill>
              <a:srgbClr val="C25812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557678" y="4705350"/>
            <a:ext cx="11172644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54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II. Encuesta Atención de Urgencia</a:t>
            </a:r>
          </a:p>
        </p:txBody>
      </p:sp>
      <p:sp>
        <p:nvSpPr>
          <p:cNvPr id="5" name="Freeform 5"/>
          <p:cNvSpPr/>
          <p:nvPr/>
        </p:nvSpPr>
        <p:spPr>
          <a:xfrm>
            <a:off x="0" y="10067025"/>
            <a:ext cx="18288000" cy="219975"/>
          </a:xfrm>
          <a:custGeom>
            <a:avLst/>
            <a:gdLst/>
            <a:ahLst/>
            <a:cxnLst/>
            <a:rect l="l" t="t" r="r" b="b"/>
            <a:pathLst>
              <a:path w="18288000" h="219975">
                <a:moveTo>
                  <a:pt x="0" y="0"/>
                </a:moveTo>
                <a:lnTo>
                  <a:pt x="18288000" y="0"/>
                </a:lnTo>
                <a:lnTo>
                  <a:pt x="18288000" y="219975"/>
                </a:lnTo>
                <a:lnTo>
                  <a:pt x="0" y="2199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45260" b="-4526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92857" y="0"/>
            <a:ext cx="1503362" cy="1077308"/>
          </a:xfrm>
          <a:custGeom>
            <a:avLst/>
            <a:gdLst/>
            <a:ahLst/>
            <a:cxnLst/>
            <a:rect l="l" t="t" r="r" b="b"/>
            <a:pathLst>
              <a:path w="1503362" h="1077308">
                <a:moveTo>
                  <a:pt x="0" y="0"/>
                </a:moveTo>
                <a:lnTo>
                  <a:pt x="1503361" y="0"/>
                </a:lnTo>
                <a:lnTo>
                  <a:pt x="1503361" y="1077308"/>
                </a:lnTo>
                <a:lnTo>
                  <a:pt x="0" y="10773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372316" y="212984"/>
            <a:ext cx="1322827" cy="903135"/>
          </a:xfrm>
          <a:custGeom>
            <a:avLst/>
            <a:gdLst/>
            <a:ahLst/>
            <a:cxnLst/>
            <a:rect l="l" t="t" r="r" b="b"/>
            <a:pathLst>
              <a:path w="1322827" h="903135">
                <a:moveTo>
                  <a:pt x="0" y="0"/>
                </a:moveTo>
                <a:lnTo>
                  <a:pt x="1322827" y="0"/>
                </a:lnTo>
                <a:lnTo>
                  <a:pt x="1322827" y="903134"/>
                </a:lnTo>
                <a:lnTo>
                  <a:pt x="0" y="9031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l="-306" r="-306"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067025"/>
            <a:ext cx="18288000" cy="219973"/>
          </a:xfrm>
          <a:custGeom>
            <a:avLst/>
            <a:gdLst/>
            <a:ahLst/>
            <a:cxnLst/>
            <a:rect l="l" t="t" r="r" b="b"/>
            <a:pathLst>
              <a:path w="18288000" h="219973">
                <a:moveTo>
                  <a:pt x="0" y="0"/>
                </a:moveTo>
                <a:lnTo>
                  <a:pt x="18288000" y="0"/>
                </a:lnTo>
                <a:lnTo>
                  <a:pt x="18288000" y="219973"/>
                </a:lnTo>
                <a:lnTo>
                  <a:pt x="0" y="219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45261" b="-452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92857" y="0"/>
            <a:ext cx="1503362" cy="1077308"/>
          </a:xfrm>
          <a:custGeom>
            <a:avLst/>
            <a:gdLst/>
            <a:ahLst/>
            <a:cxnLst/>
            <a:rect l="l" t="t" r="r" b="b"/>
            <a:pathLst>
              <a:path w="1503362" h="1077308">
                <a:moveTo>
                  <a:pt x="0" y="0"/>
                </a:moveTo>
                <a:lnTo>
                  <a:pt x="1503361" y="0"/>
                </a:lnTo>
                <a:lnTo>
                  <a:pt x="1503361" y="1077308"/>
                </a:lnTo>
                <a:lnTo>
                  <a:pt x="0" y="10773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372316" y="212984"/>
            <a:ext cx="1322827" cy="903135"/>
          </a:xfrm>
          <a:custGeom>
            <a:avLst/>
            <a:gdLst/>
            <a:ahLst/>
            <a:cxnLst/>
            <a:rect l="l" t="t" r="r" b="b"/>
            <a:pathLst>
              <a:path w="1322827" h="903135">
                <a:moveTo>
                  <a:pt x="0" y="0"/>
                </a:moveTo>
                <a:lnTo>
                  <a:pt x="1322827" y="0"/>
                </a:lnTo>
                <a:lnTo>
                  <a:pt x="1322827" y="903134"/>
                </a:lnTo>
                <a:lnTo>
                  <a:pt x="0" y="9031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l="-306" r="-306"/>
            </a:stretch>
          </a:blip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3052" y="95149"/>
            <a:ext cx="12251624" cy="10634655"/>
          </a:xfrm>
          <a:prstGeom prst="rect">
            <a:avLst/>
          </a:prstGeom>
        </p:spPr>
      </p:pic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3157090" y="4023661"/>
          <a:ext cx="3178396" cy="3095625"/>
        </p:xfrm>
        <a:graphic>
          <a:graphicData uri="http://schemas.openxmlformats.org/drawingml/2006/table">
            <a:tbl>
              <a:tblPr/>
              <a:tblGrid>
                <a:gridCol w="99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1875">
                <a:tc gridSpan="2"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GENERO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89D957">
                            <a:alpha val="67000"/>
                          </a:srgbClr>
                        </a:gs>
                        <a:gs pos="100000">
                          <a:srgbClr val="C9E265">
                            <a:alpha val="67000"/>
                          </a:srgbClr>
                        </a:gs>
                      </a:gsLst>
                      <a:lin ang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GENERO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89D957">
                            <a:alpha val="67000"/>
                          </a:srgbClr>
                        </a:gs>
                        <a:gs pos="100000">
                          <a:srgbClr val="C9E265">
                            <a:alpha val="67000"/>
                          </a:srgbClr>
                        </a:gs>
                      </a:gsLst>
                      <a:lin ang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1875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132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Femenino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1875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108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Masculino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7"/>
          <p:cNvSpPr txBox="1"/>
          <p:nvPr/>
        </p:nvSpPr>
        <p:spPr>
          <a:xfrm>
            <a:off x="1028700" y="1177562"/>
            <a:ext cx="4083503" cy="118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Encuesta Segundo Trimestre</a:t>
            </a:r>
          </a:p>
          <a:p>
            <a:pPr algn="ctr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Muestra 240 pacientes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067025"/>
            <a:ext cx="18288000" cy="219973"/>
          </a:xfrm>
          <a:custGeom>
            <a:avLst/>
            <a:gdLst/>
            <a:ahLst/>
            <a:cxnLst/>
            <a:rect l="l" t="t" r="r" b="b"/>
            <a:pathLst>
              <a:path w="18288000" h="219973">
                <a:moveTo>
                  <a:pt x="0" y="0"/>
                </a:moveTo>
                <a:lnTo>
                  <a:pt x="18288000" y="0"/>
                </a:lnTo>
                <a:lnTo>
                  <a:pt x="18288000" y="219973"/>
                </a:lnTo>
                <a:lnTo>
                  <a:pt x="0" y="219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45261" b="-452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92857" y="0"/>
            <a:ext cx="1503362" cy="1077308"/>
          </a:xfrm>
          <a:custGeom>
            <a:avLst/>
            <a:gdLst/>
            <a:ahLst/>
            <a:cxnLst/>
            <a:rect l="l" t="t" r="r" b="b"/>
            <a:pathLst>
              <a:path w="1503362" h="1077308">
                <a:moveTo>
                  <a:pt x="0" y="0"/>
                </a:moveTo>
                <a:lnTo>
                  <a:pt x="1503361" y="0"/>
                </a:lnTo>
                <a:lnTo>
                  <a:pt x="1503361" y="1077308"/>
                </a:lnTo>
                <a:lnTo>
                  <a:pt x="0" y="10773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372316" y="212984"/>
            <a:ext cx="1322827" cy="903135"/>
          </a:xfrm>
          <a:custGeom>
            <a:avLst/>
            <a:gdLst/>
            <a:ahLst/>
            <a:cxnLst/>
            <a:rect l="l" t="t" r="r" b="b"/>
            <a:pathLst>
              <a:path w="1322827" h="903135">
                <a:moveTo>
                  <a:pt x="0" y="0"/>
                </a:moveTo>
                <a:lnTo>
                  <a:pt x="1322827" y="0"/>
                </a:lnTo>
                <a:lnTo>
                  <a:pt x="1322827" y="903134"/>
                </a:lnTo>
                <a:lnTo>
                  <a:pt x="0" y="9031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l="-306" r="-306"/>
            </a:stretch>
          </a:blipFill>
        </p:spPr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2096218" y="1375788"/>
          <a:ext cx="3178396" cy="8192733"/>
        </p:xfrm>
        <a:graphic>
          <a:graphicData uri="http://schemas.openxmlformats.org/drawingml/2006/table">
            <a:tbl>
              <a:tblPr/>
              <a:tblGrid>
                <a:gridCol w="99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7425">
                <a:tc gridSpan="2"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RESIDENCIA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CFF">
                        <a:alpha val="66667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RESIDENCIA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CFF">
                        <a:alpha val="6666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1686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220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Alto Hospicio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3937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Pozo Almonte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3937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6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Iquique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3937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Pica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3937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Huara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3937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Camiña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23937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Colchane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9256" y="-619672"/>
            <a:ext cx="9514787" cy="1194180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067025"/>
            <a:ext cx="18288000" cy="219973"/>
          </a:xfrm>
          <a:custGeom>
            <a:avLst/>
            <a:gdLst/>
            <a:ahLst/>
            <a:cxnLst/>
            <a:rect l="l" t="t" r="r" b="b"/>
            <a:pathLst>
              <a:path w="18288000" h="219973">
                <a:moveTo>
                  <a:pt x="0" y="0"/>
                </a:moveTo>
                <a:lnTo>
                  <a:pt x="18288000" y="0"/>
                </a:lnTo>
                <a:lnTo>
                  <a:pt x="18288000" y="219973"/>
                </a:lnTo>
                <a:lnTo>
                  <a:pt x="0" y="219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45261" b="-452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92857" y="0"/>
            <a:ext cx="1503362" cy="1077308"/>
          </a:xfrm>
          <a:custGeom>
            <a:avLst/>
            <a:gdLst/>
            <a:ahLst/>
            <a:cxnLst/>
            <a:rect l="l" t="t" r="r" b="b"/>
            <a:pathLst>
              <a:path w="1503362" h="1077308">
                <a:moveTo>
                  <a:pt x="0" y="0"/>
                </a:moveTo>
                <a:lnTo>
                  <a:pt x="1503361" y="0"/>
                </a:lnTo>
                <a:lnTo>
                  <a:pt x="1503361" y="1077308"/>
                </a:lnTo>
                <a:lnTo>
                  <a:pt x="0" y="10773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1523833" y="1375788"/>
          <a:ext cx="3992187" cy="8192733"/>
        </p:xfrm>
        <a:graphic>
          <a:graphicData uri="http://schemas.openxmlformats.org/drawingml/2006/table">
            <a:tbl>
              <a:tblPr/>
              <a:tblGrid>
                <a:gridCol w="1646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6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7425">
                <a:tc gridSpan="2"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Pueblos Originarios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2CC">
                        <a:alpha val="66667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Pueblos Originarios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2CC">
                        <a:alpha val="6666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1686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166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Ninguno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3937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Aymara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3937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Diaguitas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3937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8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Mapuche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3937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Quechua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3937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Atacameño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23937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Otro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2070" y="-633032"/>
            <a:ext cx="9489159" cy="11788032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16372316" y="212983"/>
            <a:ext cx="1322827" cy="903135"/>
          </a:xfrm>
          <a:custGeom>
            <a:avLst/>
            <a:gdLst/>
            <a:ahLst/>
            <a:cxnLst/>
            <a:rect l="l" t="t" r="r" b="b"/>
            <a:pathLst>
              <a:path w="1322827" h="903135">
                <a:moveTo>
                  <a:pt x="0" y="0"/>
                </a:moveTo>
                <a:lnTo>
                  <a:pt x="1322827" y="0"/>
                </a:lnTo>
                <a:lnTo>
                  <a:pt x="1322827" y="903135"/>
                </a:lnTo>
                <a:lnTo>
                  <a:pt x="0" y="9031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306" r="-306"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067025"/>
            <a:ext cx="18288000" cy="219973"/>
          </a:xfrm>
          <a:custGeom>
            <a:avLst/>
            <a:gdLst/>
            <a:ahLst/>
            <a:cxnLst/>
            <a:rect l="l" t="t" r="r" b="b"/>
            <a:pathLst>
              <a:path w="18288000" h="219973">
                <a:moveTo>
                  <a:pt x="0" y="0"/>
                </a:moveTo>
                <a:lnTo>
                  <a:pt x="18288000" y="0"/>
                </a:lnTo>
                <a:lnTo>
                  <a:pt x="18288000" y="219973"/>
                </a:lnTo>
                <a:lnTo>
                  <a:pt x="0" y="219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45261" b="-452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92857" y="0"/>
            <a:ext cx="1503362" cy="1077308"/>
          </a:xfrm>
          <a:custGeom>
            <a:avLst/>
            <a:gdLst/>
            <a:ahLst/>
            <a:cxnLst/>
            <a:rect l="l" t="t" r="r" b="b"/>
            <a:pathLst>
              <a:path w="1503362" h="1077308">
                <a:moveTo>
                  <a:pt x="0" y="0"/>
                </a:moveTo>
                <a:lnTo>
                  <a:pt x="1503361" y="0"/>
                </a:lnTo>
                <a:lnTo>
                  <a:pt x="1503361" y="1077308"/>
                </a:lnTo>
                <a:lnTo>
                  <a:pt x="0" y="10773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1344538" y="3188341"/>
          <a:ext cx="3992187" cy="3096856"/>
        </p:xfrm>
        <a:graphic>
          <a:graphicData uri="http://schemas.openxmlformats.org/drawingml/2006/table">
            <a:tbl>
              <a:tblPr/>
              <a:tblGrid>
                <a:gridCol w="1646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6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06702">
                <a:tc gridSpan="2"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Discapacidad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51D">
                        <a:alpha val="66667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Discapacidad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51D">
                        <a:alpha val="6666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284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215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No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1870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25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Sí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7158" y="-486220"/>
            <a:ext cx="9458983" cy="11606975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16372316" y="212983"/>
            <a:ext cx="1322827" cy="903135"/>
          </a:xfrm>
          <a:custGeom>
            <a:avLst/>
            <a:gdLst/>
            <a:ahLst/>
            <a:cxnLst/>
            <a:rect l="l" t="t" r="r" b="b"/>
            <a:pathLst>
              <a:path w="1322827" h="903135">
                <a:moveTo>
                  <a:pt x="0" y="0"/>
                </a:moveTo>
                <a:lnTo>
                  <a:pt x="1322827" y="0"/>
                </a:lnTo>
                <a:lnTo>
                  <a:pt x="1322827" y="903135"/>
                </a:lnTo>
                <a:lnTo>
                  <a:pt x="0" y="9031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306" r="-306"/>
            </a:stretch>
          </a:blip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4956" y="9870891"/>
            <a:ext cx="18288000" cy="219973"/>
          </a:xfrm>
          <a:custGeom>
            <a:avLst/>
            <a:gdLst/>
            <a:ahLst/>
            <a:cxnLst/>
            <a:rect l="l" t="t" r="r" b="b"/>
            <a:pathLst>
              <a:path w="18288000" h="219973">
                <a:moveTo>
                  <a:pt x="0" y="0"/>
                </a:moveTo>
                <a:lnTo>
                  <a:pt x="18288000" y="0"/>
                </a:lnTo>
                <a:lnTo>
                  <a:pt x="18288000" y="219973"/>
                </a:lnTo>
                <a:lnTo>
                  <a:pt x="0" y="219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45261" b="-452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92857" y="0"/>
            <a:ext cx="1503362" cy="1077308"/>
          </a:xfrm>
          <a:custGeom>
            <a:avLst/>
            <a:gdLst/>
            <a:ahLst/>
            <a:cxnLst/>
            <a:rect l="l" t="t" r="r" b="b"/>
            <a:pathLst>
              <a:path w="1503362" h="1077308">
                <a:moveTo>
                  <a:pt x="0" y="0"/>
                </a:moveTo>
                <a:lnTo>
                  <a:pt x="1503361" y="0"/>
                </a:lnTo>
                <a:lnTo>
                  <a:pt x="1503361" y="1077308"/>
                </a:lnTo>
                <a:lnTo>
                  <a:pt x="0" y="10773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372316" y="212984"/>
            <a:ext cx="1322827" cy="903135"/>
          </a:xfrm>
          <a:custGeom>
            <a:avLst/>
            <a:gdLst/>
            <a:ahLst/>
            <a:cxnLst/>
            <a:rect l="l" t="t" r="r" b="b"/>
            <a:pathLst>
              <a:path w="1322827" h="903135">
                <a:moveTo>
                  <a:pt x="0" y="0"/>
                </a:moveTo>
                <a:lnTo>
                  <a:pt x="1322827" y="0"/>
                </a:lnTo>
                <a:lnTo>
                  <a:pt x="1322827" y="903134"/>
                </a:lnTo>
                <a:lnTo>
                  <a:pt x="0" y="9031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l="-306" r="-306"/>
            </a:stretch>
          </a:blipFill>
        </p:spPr>
      </p: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154643"/>
              </p:ext>
            </p:extLst>
          </p:nvPr>
        </p:nvGraphicFramePr>
        <p:xfrm>
          <a:off x="15864414" y="4024249"/>
          <a:ext cx="1748754" cy="1984375"/>
        </p:xfrm>
        <a:graphic>
          <a:graphicData uri="http://schemas.openxmlformats.org/drawingml/2006/table">
            <a:tbl>
              <a:tblPr/>
              <a:tblGrid>
                <a:gridCol w="1748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6775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Promedio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775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6,646235775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2655231" y="117733"/>
            <a:ext cx="1265954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D9F4C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Preguntas Respeto Derechos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94483" y="1463754"/>
            <a:ext cx="16539246" cy="8627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1 - Derecho a tener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información oportuna y comprensible 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 su estado de salud. -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6,525</a:t>
            </a:r>
          </a:p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2 -  Derecho a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recibir un trato digno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respetando su privacidad. -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6,683333333</a:t>
            </a:r>
          </a:p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3 - Derecho a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ser llamado por su nombre y atendido con amabilidad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-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6,716666667</a:t>
            </a:r>
          </a:p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4 - Derecho a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recibir una atención de salud de calidad y segura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según protocolos establecidos. -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6,546218487</a:t>
            </a:r>
          </a:p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5 - Derecho a ser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informado de los costos de su atención de salud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-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6,191666667</a:t>
            </a:r>
          </a:p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6 - Derecho a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 ser grabado ni fotografiado 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 fines de difusión sin su permiso. -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6,808333333</a:t>
            </a:r>
          </a:p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7 - Derecho a que su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información médica no se entregue a personas no relacionadas con su atención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-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6,8</a:t>
            </a:r>
          </a:p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8 - Derecho de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aceptar o rechazar cualquier tratamiento 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 pedir el alta voluntaria.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6,745833333</a:t>
            </a:r>
          </a:p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9 - Derecho de aceptar o rechazar cualquier tratamiento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y pedir el alta voluntaria. 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6,665271967</a:t>
            </a:r>
          </a:p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10 - Derecho a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consultar o reclamar respecto a la atención de salud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recibida. -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6,516666667</a:t>
            </a:r>
          </a:p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11 - Derecho a que donde sea pertinente,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se cuente con señalética y facilitadores en lengua originaria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-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6,870833333</a:t>
            </a:r>
          </a:p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12 - Derecho a que el p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ersonal de salud porte una identificación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-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6,833333333</a:t>
            </a:r>
          </a:p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13 - Derecho de toda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persona mayor de 60 años y/o con discapacidad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tendrá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derecho a atención preferente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-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6,49790795</a:t>
            </a:r>
          </a:p>
          <a:p>
            <a:pPr algn="l">
              <a:lnSpc>
                <a:spcPts val="3079"/>
              </a:lnSpc>
            </a:pPr>
            <a:endParaRPr lang="en-US" sz="2000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067025"/>
            <a:ext cx="18288000" cy="219973"/>
          </a:xfrm>
          <a:custGeom>
            <a:avLst/>
            <a:gdLst/>
            <a:ahLst/>
            <a:cxnLst/>
            <a:rect l="l" t="t" r="r" b="b"/>
            <a:pathLst>
              <a:path w="18288000" h="219973">
                <a:moveTo>
                  <a:pt x="0" y="0"/>
                </a:moveTo>
                <a:lnTo>
                  <a:pt x="18288000" y="0"/>
                </a:lnTo>
                <a:lnTo>
                  <a:pt x="18288000" y="219973"/>
                </a:lnTo>
                <a:lnTo>
                  <a:pt x="0" y="219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45261" b="-452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92857" y="0"/>
            <a:ext cx="1503362" cy="1077308"/>
          </a:xfrm>
          <a:custGeom>
            <a:avLst/>
            <a:gdLst/>
            <a:ahLst/>
            <a:cxnLst/>
            <a:rect l="l" t="t" r="r" b="b"/>
            <a:pathLst>
              <a:path w="1503362" h="1077308">
                <a:moveTo>
                  <a:pt x="0" y="0"/>
                </a:moveTo>
                <a:lnTo>
                  <a:pt x="1503361" y="0"/>
                </a:lnTo>
                <a:lnTo>
                  <a:pt x="1503361" y="1077308"/>
                </a:lnTo>
                <a:lnTo>
                  <a:pt x="0" y="10773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372316" y="212984"/>
            <a:ext cx="1322827" cy="903135"/>
          </a:xfrm>
          <a:custGeom>
            <a:avLst/>
            <a:gdLst/>
            <a:ahLst/>
            <a:cxnLst/>
            <a:rect l="l" t="t" r="r" b="b"/>
            <a:pathLst>
              <a:path w="1322827" h="903135">
                <a:moveTo>
                  <a:pt x="0" y="0"/>
                </a:moveTo>
                <a:lnTo>
                  <a:pt x="1322827" y="0"/>
                </a:lnTo>
                <a:lnTo>
                  <a:pt x="1322827" y="903134"/>
                </a:lnTo>
                <a:lnTo>
                  <a:pt x="0" y="9031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l="-306" r="-306"/>
            </a:stretch>
          </a:blipFill>
        </p:spPr>
      </p: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847857"/>
              </p:ext>
            </p:extLst>
          </p:nvPr>
        </p:nvGraphicFramePr>
        <p:xfrm>
          <a:off x="15864414" y="6234291"/>
          <a:ext cx="2123290" cy="2414409"/>
        </p:xfrm>
        <a:graphic>
          <a:graphicData uri="http://schemas.openxmlformats.org/drawingml/2006/table">
            <a:tbl>
              <a:tblPr/>
              <a:tblGrid>
                <a:gridCol w="2123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14833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Promedio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9576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6,662878788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2655231" y="117733"/>
            <a:ext cx="1265954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D9F4C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Preguntas Trato Usuario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94483" y="1463754"/>
            <a:ext cx="17493221" cy="7998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14 - ¿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Cómo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fue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disposición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del personal para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escuchar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y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comprender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lo que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ud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Les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dijo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? -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6,645833333</a:t>
            </a:r>
          </a:p>
          <a:p>
            <a:pPr algn="l">
              <a:lnSpc>
                <a:spcPts val="50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15 -  ¿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Cómo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fue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el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apoyo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brindado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por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el personal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frente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las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necesidades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que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Ud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Tuvo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durante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periodo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hospitalización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?- 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6,695833333</a:t>
            </a:r>
          </a:p>
          <a:p>
            <a:pPr algn="l">
              <a:lnSpc>
                <a:spcPts val="50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16 - ¿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Cómo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fue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claridad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del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lenguaje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usado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por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el personal 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entregarle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información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? - 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6,708333333</a:t>
            </a:r>
          </a:p>
          <a:p>
            <a:pPr algn="l">
              <a:lnSpc>
                <a:spcPts val="50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17 - ¿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Cómo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fue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amabilidad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y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cortesía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del personal que le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atendió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durante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hospitalización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?. - 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6,745833333</a:t>
            </a:r>
          </a:p>
          <a:p>
            <a:pPr algn="l">
              <a:lnSpc>
                <a:spcPts val="50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18 - ¿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Cómo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fue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Seguridad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que le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generó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el personal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del hospital? - 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6,833333333</a:t>
            </a:r>
          </a:p>
          <a:p>
            <a:pPr algn="l">
              <a:lnSpc>
                <a:spcPts val="50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19 - ¿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Cómo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fue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rapidez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con que el personal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respondió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los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requerimientos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que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Ud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Hizo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durante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hospitalización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? - 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6,275</a:t>
            </a:r>
          </a:p>
          <a:p>
            <a:pPr algn="l">
              <a:lnSpc>
                <a:spcPts val="50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20 - ¿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Cómo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fue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el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interés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del personal para que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Ud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Comprendiera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información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que le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dieron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? - 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6,675</a:t>
            </a:r>
          </a:p>
          <a:p>
            <a:pPr algn="l">
              <a:lnSpc>
                <a:spcPts val="50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21 - ¿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Cómo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fue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el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tiempo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que el personal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dedico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atenderle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? - 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6,3625</a:t>
            </a:r>
          </a:p>
          <a:p>
            <a:pPr algn="l">
              <a:lnSpc>
                <a:spcPts val="50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22 -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procedimientos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que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recibió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¿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como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fue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el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esmero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y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cuidado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parte del personal? - 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6,779166667</a:t>
            </a:r>
          </a:p>
          <a:p>
            <a:pPr algn="l">
              <a:lnSpc>
                <a:spcPts val="50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23 - ¿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Cómo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evalúa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el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vestuario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y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presentación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del personal 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momento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interactuar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Ud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?-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883333333</a:t>
            </a:r>
          </a:p>
          <a:p>
            <a:pPr algn="l">
              <a:lnSpc>
                <a:spcPts val="50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24 - ¿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Cómo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fue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forma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que el personal del hospital le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saludo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?-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6,6875</a:t>
            </a:r>
          </a:p>
          <a:p>
            <a:pPr algn="l">
              <a:lnSpc>
                <a:spcPts val="5000"/>
              </a:lnSpc>
            </a:pPr>
            <a:endParaRPr lang="en-US" sz="20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079"/>
              </a:lnSpc>
            </a:pPr>
            <a:endParaRPr lang="en-US" sz="20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067025"/>
            <a:ext cx="18288000" cy="219973"/>
          </a:xfrm>
          <a:custGeom>
            <a:avLst/>
            <a:gdLst/>
            <a:ahLst/>
            <a:cxnLst/>
            <a:rect l="l" t="t" r="r" b="b"/>
            <a:pathLst>
              <a:path w="18288000" h="219973">
                <a:moveTo>
                  <a:pt x="0" y="0"/>
                </a:moveTo>
                <a:lnTo>
                  <a:pt x="18288000" y="0"/>
                </a:lnTo>
                <a:lnTo>
                  <a:pt x="18288000" y="219973"/>
                </a:lnTo>
                <a:lnTo>
                  <a:pt x="0" y="219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45261" b="-452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92857" y="0"/>
            <a:ext cx="1503362" cy="1077308"/>
          </a:xfrm>
          <a:custGeom>
            <a:avLst/>
            <a:gdLst/>
            <a:ahLst/>
            <a:cxnLst/>
            <a:rect l="l" t="t" r="r" b="b"/>
            <a:pathLst>
              <a:path w="1503362" h="1077308">
                <a:moveTo>
                  <a:pt x="0" y="0"/>
                </a:moveTo>
                <a:lnTo>
                  <a:pt x="1503361" y="0"/>
                </a:lnTo>
                <a:lnTo>
                  <a:pt x="1503361" y="1077308"/>
                </a:lnTo>
                <a:lnTo>
                  <a:pt x="0" y="10773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372316" y="212984"/>
            <a:ext cx="1322827" cy="903135"/>
          </a:xfrm>
          <a:custGeom>
            <a:avLst/>
            <a:gdLst/>
            <a:ahLst/>
            <a:cxnLst/>
            <a:rect l="l" t="t" r="r" b="b"/>
            <a:pathLst>
              <a:path w="1322827" h="903135">
                <a:moveTo>
                  <a:pt x="0" y="0"/>
                </a:moveTo>
                <a:lnTo>
                  <a:pt x="1322827" y="0"/>
                </a:lnTo>
                <a:lnTo>
                  <a:pt x="1322827" y="903134"/>
                </a:lnTo>
                <a:lnTo>
                  <a:pt x="0" y="9031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l="-306" r="-306"/>
            </a:stretch>
          </a:blipFill>
        </p:spPr>
      </p: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901005"/>
              </p:ext>
            </p:extLst>
          </p:nvPr>
        </p:nvGraphicFramePr>
        <p:xfrm>
          <a:off x="7517344" y="2801534"/>
          <a:ext cx="3074456" cy="1984375"/>
        </p:xfrm>
        <a:graphic>
          <a:graphicData uri="http://schemas.openxmlformats.org/drawingml/2006/table">
            <a:tbl>
              <a:tblPr/>
              <a:tblGrid>
                <a:gridCol w="307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6775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Nota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Establecimiento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775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6,614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2814226" y="1340449"/>
            <a:ext cx="1265954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63A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Resultado Establecimiento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067025"/>
            <a:ext cx="18288000" cy="219973"/>
          </a:xfrm>
          <a:custGeom>
            <a:avLst/>
            <a:gdLst/>
            <a:ahLst/>
            <a:cxnLst/>
            <a:rect l="l" t="t" r="r" b="b"/>
            <a:pathLst>
              <a:path w="18288000" h="219973">
                <a:moveTo>
                  <a:pt x="0" y="0"/>
                </a:moveTo>
                <a:lnTo>
                  <a:pt x="18288000" y="0"/>
                </a:lnTo>
                <a:lnTo>
                  <a:pt x="18288000" y="219973"/>
                </a:lnTo>
                <a:lnTo>
                  <a:pt x="0" y="219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45261" b="-452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92857" y="0"/>
            <a:ext cx="1503362" cy="1077308"/>
          </a:xfrm>
          <a:custGeom>
            <a:avLst/>
            <a:gdLst/>
            <a:ahLst/>
            <a:cxnLst/>
            <a:rect l="l" t="t" r="r" b="b"/>
            <a:pathLst>
              <a:path w="1503362" h="1077308">
                <a:moveTo>
                  <a:pt x="0" y="0"/>
                </a:moveTo>
                <a:lnTo>
                  <a:pt x="1503361" y="0"/>
                </a:lnTo>
                <a:lnTo>
                  <a:pt x="1503361" y="1077308"/>
                </a:lnTo>
                <a:lnTo>
                  <a:pt x="0" y="10773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372316" y="212984"/>
            <a:ext cx="1322827" cy="903135"/>
          </a:xfrm>
          <a:custGeom>
            <a:avLst/>
            <a:gdLst/>
            <a:ahLst/>
            <a:cxnLst/>
            <a:rect l="l" t="t" r="r" b="b"/>
            <a:pathLst>
              <a:path w="1322827" h="903135">
                <a:moveTo>
                  <a:pt x="0" y="0"/>
                </a:moveTo>
                <a:lnTo>
                  <a:pt x="1322827" y="0"/>
                </a:lnTo>
                <a:lnTo>
                  <a:pt x="1322827" y="903134"/>
                </a:lnTo>
                <a:lnTo>
                  <a:pt x="0" y="9031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l="-306" r="-306"/>
            </a:stretch>
          </a:blipFill>
        </p:spPr>
      </p: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150565"/>
              </p:ext>
            </p:extLst>
          </p:nvPr>
        </p:nvGraphicFramePr>
        <p:xfrm>
          <a:off x="1344538" y="3409950"/>
          <a:ext cx="2313062" cy="1733550"/>
        </p:xfrm>
        <a:graphic>
          <a:graphicData uri="http://schemas.openxmlformats.org/drawingml/2006/table">
            <a:tbl>
              <a:tblPr/>
              <a:tblGrid>
                <a:gridCol w="2313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6775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Nota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775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6,653863822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2607532" y="833834"/>
            <a:ext cx="1265954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D9F4C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Encuesta Atención Urgencia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66617" y="2195135"/>
            <a:ext cx="3495218" cy="55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Encuesta Segundo Trimestre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814226" y="141605"/>
            <a:ext cx="1265954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D9F4C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Resultado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409309" y="3381375"/>
            <a:ext cx="11849991" cy="3595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4"/>
              </a:lnSpc>
              <a:spcBef>
                <a:spcPct val="0"/>
              </a:spcBef>
            </a:pPr>
            <a:r>
              <a:rPr lang="en-US" sz="206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 Información sobre costos de la atención   </a:t>
            </a:r>
            <a:r>
              <a:rPr lang="en-US" sz="2060" b="1">
                <a:solidFill>
                  <a:srgbClr val="E7303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NOTA 6,19</a:t>
            </a:r>
          </a:p>
          <a:p>
            <a:pPr algn="l">
              <a:lnSpc>
                <a:spcPts val="2884"/>
              </a:lnSpc>
              <a:spcBef>
                <a:spcPct val="0"/>
              </a:spcBef>
            </a:pPr>
            <a:endParaRPr lang="en-US" sz="2060" b="1">
              <a:solidFill>
                <a:srgbClr val="E73039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2884"/>
              </a:lnSpc>
              <a:spcBef>
                <a:spcPct val="0"/>
              </a:spcBef>
            </a:pPr>
            <a:r>
              <a:rPr lang="en-US" sz="206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2. Rapidez de respuesta a requerimientos  </a:t>
            </a:r>
            <a:r>
              <a:rPr lang="en-US" sz="2060" b="1">
                <a:solidFill>
                  <a:srgbClr val="E7303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NOTA 6,27</a:t>
            </a:r>
          </a:p>
          <a:p>
            <a:pPr algn="l">
              <a:lnSpc>
                <a:spcPts val="2884"/>
              </a:lnSpc>
              <a:spcBef>
                <a:spcPct val="0"/>
              </a:spcBef>
            </a:pPr>
            <a:endParaRPr lang="en-US" sz="2060" b="1">
              <a:solidFill>
                <a:srgbClr val="E73039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2884"/>
              </a:lnSpc>
              <a:spcBef>
                <a:spcPct val="0"/>
              </a:spcBef>
            </a:pPr>
            <a:r>
              <a:rPr lang="en-US" sz="206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3. Tiempo dedicado a la atención NOTA  </a:t>
            </a:r>
            <a:r>
              <a:rPr lang="en-US" sz="2060" b="1">
                <a:solidFill>
                  <a:srgbClr val="E7303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6,36</a:t>
            </a:r>
          </a:p>
          <a:p>
            <a:pPr algn="l">
              <a:lnSpc>
                <a:spcPts val="2884"/>
              </a:lnSpc>
              <a:spcBef>
                <a:spcPct val="0"/>
              </a:spcBef>
            </a:pPr>
            <a:endParaRPr lang="en-US" sz="2060" b="1">
              <a:solidFill>
                <a:srgbClr val="E73039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2884"/>
              </a:lnSpc>
              <a:spcBef>
                <a:spcPct val="0"/>
              </a:spcBef>
            </a:pPr>
            <a:r>
              <a:rPr lang="en-US" sz="206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4. Atención preferente a mayores de 60 años o personas con discapacidad  </a:t>
            </a:r>
            <a:r>
              <a:rPr lang="en-US" sz="2060" b="1">
                <a:solidFill>
                  <a:srgbClr val="E7303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NOTA 6,50</a:t>
            </a:r>
          </a:p>
          <a:p>
            <a:pPr algn="l">
              <a:lnSpc>
                <a:spcPts val="2884"/>
              </a:lnSpc>
              <a:spcBef>
                <a:spcPct val="0"/>
              </a:spcBef>
            </a:pPr>
            <a:endParaRPr lang="en-US" sz="2060" b="1">
              <a:solidFill>
                <a:srgbClr val="E73039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2884"/>
              </a:lnSpc>
              <a:spcBef>
                <a:spcPct val="0"/>
              </a:spcBef>
            </a:pPr>
            <a:endParaRPr lang="en-US" sz="2060" b="1">
              <a:solidFill>
                <a:srgbClr val="E73039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067025"/>
            <a:ext cx="18288000" cy="219973"/>
          </a:xfrm>
          <a:custGeom>
            <a:avLst/>
            <a:gdLst/>
            <a:ahLst/>
            <a:cxnLst/>
            <a:rect l="l" t="t" r="r" b="b"/>
            <a:pathLst>
              <a:path w="18288000" h="219973">
                <a:moveTo>
                  <a:pt x="0" y="0"/>
                </a:moveTo>
                <a:lnTo>
                  <a:pt x="18288000" y="0"/>
                </a:lnTo>
                <a:lnTo>
                  <a:pt x="18288000" y="219973"/>
                </a:lnTo>
                <a:lnTo>
                  <a:pt x="0" y="219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45261" b="-452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92857" y="0"/>
            <a:ext cx="1503362" cy="1077308"/>
          </a:xfrm>
          <a:custGeom>
            <a:avLst/>
            <a:gdLst/>
            <a:ahLst/>
            <a:cxnLst/>
            <a:rect l="l" t="t" r="r" b="b"/>
            <a:pathLst>
              <a:path w="1503362" h="1077308">
                <a:moveTo>
                  <a:pt x="0" y="0"/>
                </a:moveTo>
                <a:lnTo>
                  <a:pt x="1503361" y="0"/>
                </a:lnTo>
                <a:lnTo>
                  <a:pt x="1503361" y="1077308"/>
                </a:lnTo>
                <a:lnTo>
                  <a:pt x="0" y="10773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372316" y="212984"/>
            <a:ext cx="1322827" cy="903135"/>
          </a:xfrm>
          <a:custGeom>
            <a:avLst/>
            <a:gdLst/>
            <a:ahLst/>
            <a:cxnLst/>
            <a:rect l="l" t="t" r="r" b="b"/>
            <a:pathLst>
              <a:path w="1322827" h="903135">
                <a:moveTo>
                  <a:pt x="0" y="0"/>
                </a:moveTo>
                <a:lnTo>
                  <a:pt x="1322827" y="0"/>
                </a:lnTo>
                <a:lnTo>
                  <a:pt x="1322827" y="903134"/>
                </a:lnTo>
                <a:lnTo>
                  <a:pt x="0" y="9031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l="-306" r="-306"/>
            </a:stretch>
          </a:blipFill>
        </p:spPr>
      </p: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708248"/>
              </p:ext>
            </p:extLst>
          </p:nvPr>
        </p:nvGraphicFramePr>
        <p:xfrm>
          <a:off x="1344538" y="3409950"/>
          <a:ext cx="1932062" cy="1733550"/>
        </p:xfrm>
        <a:graphic>
          <a:graphicData uri="http://schemas.openxmlformats.org/drawingml/2006/table">
            <a:tbl>
              <a:tblPr/>
              <a:tblGrid>
                <a:gridCol w="1932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6775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Nota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775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6,653863822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2607532" y="833834"/>
            <a:ext cx="1265954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D9F4C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Encuesta Atención Urgencia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66617" y="2195135"/>
            <a:ext cx="3495218" cy="55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Encuesta Segundo Trimestre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814226" y="141605"/>
            <a:ext cx="1265954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D9F4C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Resultado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83738" y="2371725"/>
            <a:ext cx="11849991" cy="5767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44755" lvl="1" indent="-222377" algn="l">
              <a:lnSpc>
                <a:spcPts val="2884"/>
              </a:lnSpc>
              <a:spcBef>
                <a:spcPct val="0"/>
              </a:spcBef>
              <a:buAutoNum type="arabicPeriod"/>
            </a:pPr>
            <a:r>
              <a:rPr lang="en-US" sz="206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Claridad y comprensión de la información clínica  </a:t>
            </a:r>
            <a:r>
              <a:rPr lang="en-US" sz="2060" b="1">
                <a:solidFill>
                  <a:srgbClr val="FBA51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NOTA  6,53</a:t>
            </a:r>
          </a:p>
          <a:p>
            <a:pPr algn="l">
              <a:lnSpc>
                <a:spcPts val="2884"/>
              </a:lnSpc>
              <a:spcBef>
                <a:spcPct val="0"/>
              </a:spcBef>
            </a:pPr>
            <a:endParaRPr lang="en-US" sz="2060" b="1">
              <a:solidFill>
                <a:srgbClr val="FBA51D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444755" lvl="1" indent="-222377" algn="l">
              <a:lnSpc>
                <a:spcPts val="2884"/>
              </a:lnSpc>
              <a:spcBef>
                <a:spcPct val="0"/>
              </a:spcBef>
              <a:buAutoNum type="arabicPeriod"/>
            </a:pPr>
            <a:r>
              <a:rPr lang="en-US" sz="206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Calidad de la atención recibida </a:t>
            </a:r>
            <a:r>
              <a:rPr lang="en-US" sz="2060" b="1">
                <a:solidFill>
                  <a:srgbClr val="FBA51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NOTA 6,55</a:t>
            </a:r>
          </a:p>
          <a:p>
            <a:pPr algn="l">
              <a:lnSpc>
                <a:spcPts val="2884"/>
              </a:lnSpc>
              <a:spcBef>
                <a:spcPct val="0"/>
              </a:spcBef>
            </a:pPr>
            <a:endParaRPr lang="en-US" sz="2060" b="1">
              <a:solidFill>
                <a:srgbClr val="FBA51D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444755" lvl="1" indent="-222377" algn="l">
              <a:lnSpc>
                <a:spcPts val="2884"/>
              </a:lnSpc>
              <a:spcBef>
                <a:spcPct val="0"/>
              </a:spcBef>
              <a:buAutoNum type="arabicPeriod"/>
            </a:pPr>
            <a:r>
              <a:rPr lang="en-US" sz="206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Claridad del lenguaje utilizado  </a:t>
            </a:r>
            <a:r>
              <a:rPr lang="en-US" sz="2060" b="1">
                <a:solidFill>
                  <a:srgbClr val="FBA51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NOTA 6,71</a:t>
            </a:r>
          </a:p>
          <a:p>
            <a:pPr algn="l">
              <a:lnSpc>
                <a:spcPts val="2884"/>
              </a:lnSpc>
              <a:spcBef>
                <a:spcPct val="0"/>
              </a:spcBef>
            </a:pPr>
            <a:endParaRPr lang="en-US" sz="2060" b="1">
              <a:solidFill>
                <a:srgbClr val="FBA51D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444755" lvl="1" indent="-222377" algn="l">
              <a:lnSpc>
                <a:spcPts val="2884"/>
              </a:lnSpc>
              <a:spcBef>
                <a:spcPct val="0"/>
              </a:spcBef>
              <a:buAutoNum type="arabicPeriod"/>
            </a:pPr>
            <a:r>
              <a:rPr lang="en-US" sz="206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Interés del personal por asegurar comprensión </a:t>
            </a:r>
            <a:r>
              <a:rPr lang="en-US" sz="2060" b="1">
                <a:solidFill>
                  <a:srgbClr val="F8AB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NOTA 6,68</a:t>
            </a:r>
          </a:p>
          <a:p>
            <a:pPr algn="l">
              <a:lnSpc>
                <a:spcPts val="2884"/>
              </a:lnSpc>
              <a:spcBef>
                <a:spcPct val="0"/>
              </a:spcBef>
            </a:pPr>
            <a:endParaRPr lang="en-US" sz="2060" b="1">
              <a:solidFill>
                <a:srgbClr val="F8AB08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444755" lvl="1" indent="-222377" algn="l">
              <a:lnSpc>
                <a:spcPts val="2884"/>
              </a:lnSpc>
              <a:spcBef>
                <a:spcPct val="0"/>
              </a:spcBef>
              <a:buAutoNum type="arabicPeriod"/>
            </a:pPr>
            <a:r>
              <a:rPr lang="en-US" sz="206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Escucha activa y disposición para comprender al usuario </a:t>
            </a:r>
            <a:r>
              <a:rPr lang="en-US" sz="2060" b="1">
                <a:solidFill>
                  <a:srgbClr val="FBA51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NOTA 6,65</a:t>
            </a:r>
          </a:p>
          <a:p>
            <a:pPr algn="l">
              <a:lnSpc>
                <a:spcPts val="2884"/>
              </a:lnSpc>
              <a:spcBef>
                <a:spcPct val="0"/>
              </a:spcBef>
            </a:pPr>
            <a:endParaRPr lang="en-US" sz="2060" b="1">
              <a:solidFill>
                <a:srgbClr val="FBA51D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444755" lvl="1" indent="-222377" algn="l">
              <a:lnSpc>
                <a:spcPts val="2884"/>
              </a:lnSpc>
              <a:spcBef>
                <a:spcPct val="0"/>
              </a:spcBef>
              <a:buAutoNum type="arabicPeriod"/>
            </a:pPr>
            <a:r>
              <a:rPr lang="en-US" sz="206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Apoyo frente a necesidades durante la atención NOTA  </a:t>
            </a:r>
            <a:r>
              <a:rPr lang="en-US" sz="2060" b="1">
                <a:solidFill>
                  <a:srgbClr val="FBA51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6,70</a:t>
            </a:r>
          </a:p>
          <a:p>
            <a:pPr algn="l">
              <a:lnSpc>
                <a:spcPts val="2884"/>
              </a:lnSpc>
              <a:spcBef>
                <a:spcPct val="0"/>
              </a:spcBef>
            </a:pPr>
            <a:endParaRPr lang="en-US" sz="2060" b="1">
              <a:solidFill>
                <a:srgbClr val="FBA51D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444755" lvl="1" indent="-222377" algn="l">
              <a:lnSpc>
                <a:spcPts val="2884"/>
              </a:lnSpc>
              <a:spcBef>
                <a:spcPct val="0"/>
              </a:spcBef>
              <a:buAutoNum type="arabicPeriod"/>
            </a:pPr>
            <a:r>
              <a:rPr lang="en-US" sz="206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Claridad del derecho a solicitar alta voluntaria </a:t>
            </a:r>
            <a:r>
              <a:rPr lang="en-US" sz="2060" b="1">
                <a:solidFill>
                  <a:srgbClr val="FBA51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NOTA 6,67</a:t>
            </a:r>
          </a:p>
          <a:p>
            <a:pPr algn="l">
              <a:lnSpc>
                <a:spcPts val="2884"/>
              </a:lnSpc>
              <a:spcBef>
                <a:spcPct val="0"/>
              </a:spcBef>
            </a:pPr>
            <a:endParaRPr lang="en-US" sz="2060" b="1">
              <a:solidFill>
                <a:srgbClr val="FBA51D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444755" lvl="1" indent="-222377" algn="l">
              <a:lnSpc>
                <a:spcPts val="2884"/>
              </a:lnSpc>
              <a:spcBef>
                <a:spcPct val="0"/>
              </a:spcBef>
              <a:buAutoNum type="arabicPeriod"/>
            </a:pPr>
            <a:r>
              <a:rPr lang="en-US" sz="206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Información para consultas o reclamos </a:t>
            </a:r>
            <a:r>
              <a:rPr lang="en-US" sz="2060" b="1">
                <a:solidFill>
                  <a:srgbClr val="FBA51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NOTA  6,52</a:t>
            </a:r>
          </a:p>
          <a:p>
            <a:pPr algn="l">
              <a:lnSpc>
                <a:spcPts val="2884"/>
              </a:lnSpc>
              <a:spcBef>
                <a:spcPct val="0"/>
              </a:spcBef>
            </a:pPr>
            <a:endParaRPr lang="en-US" sz="2060" b="1">
              <a:solidFill>
                <a:srgbClr val="FBA51D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067025"/>
            <a:ext cx="18288000" cy="219973"/>
          </a:xfrm>
          <a:custGeom>
            <a:avLst/>
            <a:gdLst/>
            <a:ahLst/>
            <a:cxnLst/>
            <a:rect l="l" t="t" r="r" b="b"/>
            <a:pathLst>
              <a:path w="18288000" h="219973">
                <a:moveTo>
                  <a:pt x="0" y="0"/>
                </a:moveTo>
                <a:lnTo>
                  <a:pt x="18288000" y="0"/>
                </a:lnTo>
                <a:lnTo>
                  <a:pt x="18288000" y="219973"/>
                </a:lnTo>
                <a:lnTo>
                  <a:pt x="0" y="219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45261" b="-452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92857" y="0"/>
            <a:ext cx="1503362" cy="1077308"/>
          </a:xfrm>
          <a:custGeom>
            <a:avLst/>
            <a:gdLst/>
            <a:ahLst/>
            <a:cxnLst/>
            <a:rect l="l" t="t" r="r" b="b"/>
            <a:pathLst>
              <a:path w="1503362" h="1077308">
                <a:moveTo>
                  <a:pt x="0" y="0"/>
                </a:moveTo>
                <a:lnTo>
                  <a:pt x="1503361" y="0"/>
                </a:lnTo>
                <a:lnTo>
                  <a:pt x="1503361" y="1077308"/>
                </a:lnTo>
                <a:lnTo>
                  <a:pt x="0" y="10773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372316" y="212984"/>
            <a:ext cx="1322827" cy="903135"/>
          </a:xfrm>
          <a:custGeom>
            <a:avLst/>
            <a:gdLst/>
            <a:ahLst/>
            <a:cxnLst/>
            <a:rect l="l" t="t" r="r" b="b"/>
            <a:pathLst>
              <a:path w="1322827" h="903135">
                <a:moveTo>
                  <a:pt x="0" y="0"/>
                </a:moveTo>
                <a:lnTo>
                  <a:pt x="1322827" y="0"/>
                </a:lnTo>
                <a:lnTo>
                  <a:pt x="1322827" y="903134"/>
                </a:lnTo>
                <a:lnTo>
                  <a:pt x="0" y="9031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l="-306" r="-306"/>
            </a:stretch>
          </a:blipFill>
        </p:spPr>
      </p: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437974"/>
              </p:ext>
            </p:extLst>
          </p:nvPr>
        </p:nvGraphicFramePr>
        <p:xfrm>
          <a:off x="1344538" y="3409950"/>
          <a:ext cx="2541662" cy="1733550"/>
        </p:xfrm>
        <a:graphic>
          <a:graphicData uri="http://schemas.openxmlformats.org/drawingml/2006/table">
            <a:tbl>
              <a:tblPr/>
              <a:tblGrid>
                <a:gridCol w="2541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6775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Nota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775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6,653863822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2607532" y="833834"/>
            <a:ext cx="1265954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D9F4C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Encuesta Atención Urgencia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66617" y="2195135"/>
            <a:ext cx="3495218" cy="55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Encuesta Segundo Trimestre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814226" y="141605"/>
            <a:ext cx="1265954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D9F4C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Resultado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83738" y="2371725"/>
            <a:ext cx="11849991" cy="6491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44755" lvl="1" indent="-222377" algn="l">
              <a:lnSpc>
                <a:spcPts val="2884"/>
              </a:lnSpc>
              <a:spcBef>
                <a:spcPct val="0"/>
              </a:spcBef>
              <a:buAutoNum type="arabicPeriod"/>
            </a:pPr>
            <a:r>
              <a:rPr lang="en-US" sz="206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Vestuario y presentación del personal  </a:t>
            </a:r>
            <a:r>
              <a:rPr lang="en-US" sz="2060" b="1">
                <a:solidFill>
                  <a:srgbClr val="00BF6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NOTA  6,88</a:t>
            </a:r>
            <a:r>
              <a:rPr lang="en-US" sz="206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(nota más alta)</a:t>
            </a:r>
          </a:p>
          <a:p>
            <a:pPr algn="l">
              <a:lnSpc>
                <a:spcPts val="2884"/>
              </a:lnSpc>
              <a:spcBef>
                <a:spcPct val="0"/>
              </a:spcBef>
            </a:pPr>
            <a:endParaRPr lang="en-US" sz="2060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444755" lvl="1" indent="-222377" algn="l">
              <a:lnSpc>
                <a:spcPts val="2884"/>
              </a:lnSpc>
              <a:spcBef>
                <a:spcPct val="0"/>
              </a:spcBef>
              <a:buAutoNum type="arabicPeriod"/>
            </a:pPr>
            <a:r>
              <a:rPr lang="en-US" sz="206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Señalización en lenguas originarias / facilitadores interculturales  </a:t>
            </a:r>
            <a:r>
              <a:rPr lang="en-US" sz="2060" b="1">
                <a:solidFill>
                  <a:srgbClr val="00BF6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NOTA 6,87</a:t>
            </a:r>
          </a:p>
          <a:p>
            <a:pPr algn="l">
              <a:lnSpc>
                <a:spcPts val="2884"/>
              </a:lnSpc>
              <a:spcBef>
                <a:spcPct val="0"/>
              </a:spcBef>
            </a:pPr>
            <a:endParaRPr lang="en-US" sz="2060" b="1">
              <a:solidFill>
                <a:srgbClr val="00BF63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444755" lvl="1" indent="-222377" algn="l">
              <a:lnSpc>
                <a:spcPts val="2884"/>
              </a:lnSpc>
              <a:spcBef>
                <a:spcPct val="0"/>
              </a:spcBef>
              <a:buAutoNum type="arabicPeriod"/>
            </a:pPr>
            <a:r>
              <a:rPr lang="en-US" sz="206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Identificación visible del personal </a:t>
            </a:r>
            <a:r>
              <a:rPr lang="en-US" sz="2060" b="1">
                <a:solidFill>
                  <a:srgbClr val="00BF6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NOTA  6,83</a:t>
            </a:r>
          </a:p>
          <a:p>
            <a:pPr algn="l">
              <a:lnSpc>
                <a:spcPts val="2884"/>
              </a:lnSpc>
              <a:spcBef>
                <a:spcPct val="0"/>
              </a:spcBef>
            </a:pPr>
            <a:endParaRPr lang="en-US" sz="2060" b="1">
              <a:solidFill>
                <a:srgbClr val="00BF63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444755" lvl="1" indent="-222377" algn="l">
              <a:lnSpc>
                <a:spcPts val="2884"/>
              </a:lnSpc>
              <a:spcBef>
                <a:spcPct val="0"/>
              </a:spcBef>
              <a:buAutoNum type="arabicPeriod"/>
            </a:pPr>
            <a:r>
              <a:rPr lang="en-US" sz="206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Seguridad que transmite el personal  </a:t>
            </a:r>
            <a:r>
              <a:rPr lang="en-US" sz="2060" b="1">
                <a:solidFill>
                  <a:srgbClr val="00BF6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NOTA  6,83</a:t>
            </a:r>
          </a:p>
          <a:p>
            <a:pPr algn="l">
              <a:lnSpc>
                <a:spcPts val="2884"/>
              </a:lnSpc>
              <a:spcBef>
                <a:spcPct val="0"/>
              </a:spcBef>
            </a:pPr>
            <a:endParaRPr lang="en-US" sz="2060" b="1">
              <a:solidFill>
                <a:srgbClr val="00BF63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444755" lvl="1" indent="-222377" algn="l">
              <a:lnSpc>
                <a:spcPts val="2884"/>
              </a:lnSpc>
              <a:spcBef>
                <a:spcPct val="0"/>
              </a:spcBef>
              <a:buAutoNum type="arabicPeriod"/>
            </a:pPr>
            <a:r>
              <a:rPr lang="en-US" sz="206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Derecho a no ser grabado ni fotografiado sin autorización  </a:t>
            </a:r>
            <a:r>
              <a:rPr lang="en-US" sz="2060" b="1">
                <a:solidFill>
                  <a:srgbClr val="00BF6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NOTA 6,81</a:t>
            </a:r>
          </a:p>
          <a:p>
            <a:pPr algn="l">
              <a:lnSpc>
                <a:spcPts val="2884"/>
              </a:lnSpc>
              <a:spcBef>
                <a:spcPct val="0"/>
              </a:spcBef>
            </a:pPr>
            <a:endParaRPr lang="en-US" sz="2060" b="1">
              <a:solidFill>
                <a:srgbClr val="00BF63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444755" lvl="1" indent="-222377" algn="l">
              <a:lnSpc>
                <a:spcPts val="2884"/>
              </a:lnSpc>
              <a:spcBef>
                <a:spcPct val="0"/>
              </a:spcBef>
              <a:buAutoNum type="arabicPeriod"/>
            </a:pPr>
            <a:r>
              <a:rPr lang="en-US" sz="206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Manejo confidencial de la información clínica </a:t>
            </a:r>
            <a:r>
              <a:rPr lang="en-US" sz="2060" b="1">
                <a:solidFill>
                  <a:srgbClr val="00BF6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NOTA 6,80</a:t>
            </a:r>
          </a:p>
          <a:p>
            <a:pPr algn="l">
              <a:lnSpc>
                <a:spcPts val="2884"/>
              </a:lnSpc>
              <a:spcBef>
                <a:spcPct val="0"/>
              </a:spcBef>
            </a:pPr>
            <a:endParaRPr lang="en-US" sz="2060" b="1">
              <a:solidFill>
                <a:srgbClr val="00BF63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444755" lvl="1" indent="-222377" algn="l">
              <a:lnSpc>
                <a:spcPts val="2884"/>
              </a:lnSpc>
              <a:spcBef>
                <a:spcPct val="0"/>
              </a:spcBef>
              <a:buAutoNum type="arabicPeriod"/>
            </a:pPr>
            <a:r>
              <a:rPr lang="en-US" sz="206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Esmero y cuidado en los procedimientos  </a:t>
            </a:r>
            <a:r>
              <a:rPr lang="en-US" sz="2060" b="1">
                <a:solidFill>
                  <a:srgbClr val="00BF6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NOTA 6,78</a:t>
            </a:r>
          </a:p>
          <a:p>
            <a:pPr algn="l">
              <a:lnSpc>
                <a:spcPts val="2884"/>
              </a:lnSpc>
              <a:spcBef>
                <a:spcPct val="0"/>
              </a:spcBef>
            </a:pPr>
            <a:endParaRPr lang="en-US" sz="2060" b="1">
              <a:solidFill>
                <a:srgbClr val="00BF63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444755" lvl="1" indent="-222377" algn="l">
              <a:lnSpc>
                <a:spcPts val="2884"/>
              </a:lnSpc>
              <a:spcBef>
                <a:spcPct val="0"/>
              </a:spcBef>
              <a:buAutoNum type="arabicPeriod"/>
            </a:pPr>
            <a:r>
              <a:rPr lang="en-US" sz="206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Amabilidad, cortesía y cordialidad del personal  </a:t>
            </a:r>
            <a:r>
              <a:rPr lang="en-US" sz="2060" b="1">
                <a:solidFill>
                  <a:srgbClr val="00BF6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NOTA  6,73</a:t>
            </a:r>
          </a:p>
          <a:p>
            <a:pPr algn="l">
              <a:lnSpc>
                <a:spcPts val="2884"/>
              </a:lnSpc>
              <a:spcBef>
                <a:spcPct val="0"/>
              </a:spcBef>
            </a:pPr>
            <a:endParaRPr lang="en-US" sz="2060" b="1">
              <a:solidFill>
                <a:srgbClr val="00BF63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444755" lvl="1" indent="-222377" algn="l">
              <a:lnSpc>
                <a:spcPts val="2884"/>
              </a:lnSpc>
              <a:spcBef>
                <a:spcPct val="0"/>
              </a:spcBef>
              <a:buAutoNum type="arabicPeriod"/>
            </a:pPr>
            <a:r>
              <a:rPr lang="en-US" sz="206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Oportunidad de aceptar o rechazar tratamientos  </a:t>
            </a:r>
            <a:r>
              <a:rPr lang="en-US" sz="2060" b="1">
                <a:solidFill>
                  <a:srgbClr val="00BF6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NOTA 6,75</a:t>
            </a:r>
          </a:p>
          <a:p>
            <a:pPr algn="l">
              <a:lnSpc>
                <a:spcPts val="2884"/>
              </a:lnSpc>
              <a:spcBef>
                <a:spcPct val="0"/>
              </a:spcBef>
            </a:pPr>
            <a:endParaRPr lang="en-US" sz="2060" b="1">
              <a:solidFill>
                <a:srgbClr val="00BF63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323504"/>
            <a:ext cx="18288000" cy="8963494"/>
            <a:chOff x="0" y="0"/>
            <a:chExt cx="24384000" cy="119513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1951335"/>
            </a:xfrm>
            <a:custGeom>
              <a:avLst/>
              <a:gdLst/>
              <a:ahLst/>
              <a:cxnLst/>
              <a:rect l="l" t="t" r="r" b="b"/>
              <a:pathLst>
                <a:path w="24384000" h="11951335">
                  <a:moveTo>
                    <a:pt x="0" y="0"/>
                  </a:moveTo>
                  <a:lnTo>
                    <a:pt x="24384000" y="0"/>
                  </a:lnTo>
                  <a:lnTo>
                    <a:pt x="24384000" y="11951335"/>
                  </a:lnTo>
                  <a:lnTo>
                    <a:pt x="0" y="11951335"/>
                  </a:lnTo>
                  <a:close/>
                </a:path>
              </a:pathLst>
            </a:custGeom>
            <a:solidFill>
              <a:srgbClr val="E60F56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255586" y="4705350"/>
            <a:ext cx="12190218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54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III. Encuesta Atención Cerrada</a:t>
            </a:r>
          </a:p>
        </p:txBody>
      </p:sp>
      <p:sp>
        <p:nvSpPr>
          <p:cNvPr id="5" name="Freeform 5"/>
          <p:cNvSpPr/>
          <p:nvPr/>
        </p:nvSpPr>
        <p:spPr>
          <a:xfrm>
            <a:off x="0" y="10067025"/>
            <a:ext cx="18288000" cy="219975"/>
          </a:xfrm>
          <a:custGeom>
            <a:avLst/>
            <a:gdLst/>
            <a:ahLst/>
            <a:cxnLst/>
            <a:rect l="l" t="t" r="r" b="b"/>
            <a:pathLst>
              <a:path w="18288000" h="219975">
                <a:moveTo>
                  <a:pt x="0" y="0"/>
                </a:moveTo>
                <a:lnTo>
                  <a:pt x="18288000" y="0"/>
                </a:lnTo>
                <a:lnTo>
                  <a:pt x="18288000" y="219975"/>
                </a:lnTo>
                <a:lnTo>
                  <a:pt x="0" y="2199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45260" b="-4526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92857" y="0"/>
            <a:ext cx="1503362" cy="1077308"/>
          </a:xfrm>
          <a:custGeom>
            <a:avLst/>
            <a:gdLst/>
            <a:ahLst/>
            <a:cxnLst/>
            <a:rect l="l" t="t" r="r" b="b"/>
            <a:pathLst>
              <a:path w="1503362" h="1077308">
                <a:moveTo>
                  <a:pt x="0" y="0"/>
                </a:moveTo>
                <a:lnTo>
                  <a:pt x="1503361" y="0"/>
                </a:lnTo>
                <a:lnTo>
                  <a:pt x="1503361" y="1077308"/>
                </a:lnTo>
                <a:lnTo>
                  <a:pt x="0" y="10773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372316" y="212984"/>
            <a:ext cx="1322827" cy="903135"/>
          </a:xfrm>
          <a:custGeom>
            <a:avLst/>
            <a:gdLst/>
            <a:ahLst/>
            <a:cxnLst/>
            <a:rect l="l" t="t" r="r" b="b"/>
            <a:pathLst>
              <a:path w="1322827" h="903135">
                <a:moveTo>
                  <a:pt x="0" y="0"/>
                </a:moveTo>
                <a:lnTo>
                  <a:pt x="1322827" y="0"/>
                </a:lnTo>
                <a:lnTo>
                  <a:pt x="1322827" y="903134"/>
                </a:lnTo>
                <a:lnTo>
                  <a:pt x="0" y="9031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l="-306" r="-306"/>
            </a:stretch>
          </a:blipFill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067025"/>
            <a:ext cx="18288000" cy="219973"/>
          </a:xfrm>
          <a:custGeom>
            <a:avLst/>
            <a:gdLst/>
            <a:ahLst/>
            <a:cxnLst/>
            <a:rect l="l" t="t" r="r" b="b"/>
            <a:pathLst>
              <a:path w="18288000" h="219973">
                <a:moveTo>
                  <a:pt x="0" y="0"/>
                </a:moveTo>
                <a:lnTo>
                  <a:pt x="18288000" y="0"/>
                </a:lnTo>
                <a:lnTo>
                  <a:pt x="18288000" y="219973"/>
                </a:lnTo>
                <a:lnTo>
                  <a:pt x="0" y="219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45261" b="-452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92857" y="0"/>
            <a:ext cx="1503362" cy="1077308"/>
          </a:xfrm>
          <a:custGeom>
            <a:avLst/>
            <a:gdLst/>
            <a:ahLst/>
            <a:cxnLst/>
            <a:rect l="l" t="t" r="r" b="b"/>
            <a:pathLst>
              <a:path w="1503362" h="1077308">
                <a:moveTo>
                  <a:pt x="0" y="0"/>
                </a:moveTo>
                <a:lnTo>
                  <a:pt x="1503361" y="0"/>
                </a:lnTo>
                <a:lnTo>
                  <a:pt x="1503361" y="1077308"/>
                </a:lnTo>
                <a:lnTo>
                  <a:pt x="0" y="10773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372316" y="212984"/>
            <a:ext cx="1322827" cy="903135"/>
          </a:xfrm>
          <a:custGeom>
            <a:avLst/>
            <a:gdLst/>
            <a:ahLst/>
            <a:cxnLst/>
            <a:rect l="l" t="t" r="r" b="b"/>
            <a:pathLst>
              <a:path w="1322827" h="903135">
                <a:moveTo>
                  <a:pt x="0" y="0"/>
                </a:moveTo>
                <a:lnTo>
                  <a:pt x="1322827" y="0"/>
                </a:lnTo>
                <a:lnTo>
                  <a:pt x="1322827" y="903134"/>
                </a:lnTo>
                <a:lnTo>
                  <a:pt x="0" y="9031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l="-306" r="-306"/>
            </a:stretch>
          </a:blip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5897" y="97286"/>
            <a:ext cx="12225982" cy="10630382"/>
          </a:xfrm>
          <a:prstGeom prst="rect">
            <a:avLst/>
          </a:prstGeom>
        </p:spPr>
      </p:pic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3157090" y="4023661"/>
          <a:ext cx="3178396" cy="3095625"/>
        </p:xfrm>
        <a:graphic>
          <a:graphicData uri="http://schemas.openxmlformats.org/drawingml/2006/table">
            <a:tbl>
              <a:tblPr/>
              <a:tblGrid>
                <a:gridCol w="99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1875">
                <a:tc gridSpan="2"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GENERO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89D957">
                            <a:alpha val="67000"/>
                          </a:srgbClr>
                        </a:gs>
                        <a:gs pos="100000">
                          <a:srgbClr val="C9E265">
                            <a:alpha val="67000"/>
                          </a:srgbClr>
                        </a:gs>
                      </a:gsLst>
                      <a:lin ang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GENERO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89D957">
                            <a:alpha val="67000"/>
                          </a:srgbClr>
                        </a:gs>
                        <a:gs pos="100000">
                          <a:srgbClr val="C9E265">
                            <a:alpha val="67000"/>
                          </a:srgbClr>
                        </a:gs>
                      </a:gsLst>
                      <a:lin ang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1875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89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Femenino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1875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71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Masculino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7"/>
          <p:cNvSpPr txBox="1"/>
          <p:nvPr/>
        </p:nvSpPr>
        <p:spPr>
          <a:xfrm>
            <a:off x="1028700" y="1177562"/>
            <a:ext cx="4083503" cy="118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Encuesta Segundo Trimestre</a:t>
            </a:r>
          </a:p>
          <a:p>
            <a:pPr algn="ctr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Muestra 160 pacientes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067025"/>
            <a:ext cx="18288000" cy="219973"/>
          </a:xfrm>
          <a:custGeom>
            <a:avLst/>
            <a:gdLst/>
            <a:ahLst/>
            <a:cxnLst/>
            <a:rect l="l" t="t" r="r" b="b"/>
            <a:pathLst>
              <a:path w="18288000" h="219973">
                <a:moveTo>
                  <a:pt x="0" y="0"/>
                </a:moveTo>
                <a:lnTo>
                  <a:pt x="18288000" y="0"/>
                </a:lnTo>
                <a:lnTo>
                  <a:pt x="18288000" y="219973"/>
                </a:lnTo>
                <a:lnTo>
                  <a:pt x="0" y="219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45261" b="-452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92857" y="0"/>
            <a:ext cx="1503362" cy="1077308"/>
          </a:xfrm>
          <a:custGeom>
            <a:avLst/>
            <a:gdLst/>
            <a:ahLst/>
            <a:cxnLst/>
            <a:rect l="l" t="t" r="r" b="b"/>
            <a:pathLst>
              <a:path w="1503362" h="1077308">
                <a:moveTo>
                  <a:pt x="0" y="0"/>
                </a:moveTo>
                <a:lnTo>
                  <a:pt x="1503361" y="0"/>
                </a:lnTo>
                <a:lnTo>
                  <a:pt x="1503361" y="1077308"/>
                </a:lnTo>
                <a:lnTo>
                  <a:pt x="0" y="10773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372316" y="212984"/>
            <a:ext cx="1322827" cy="903135"/>
          </a:xfrm>
          <a:custGeom>
            <a:avLst/>
            <a:gdLst/>
            <a:ahLst/>
            <a:cxnLst/>
            <a:rect l="l" t="t" r="r" b="b"/>
            <a:pathLst>
              <a:path w="1322827" h="903135">
                <a:moveTo>
                  <a:pt x="0" y="0"/>
                </a:moveTo>
                <a:lnTo>
                  <a:pt x="1322827" y="0"/>
                </a:lnTo>
                <a:lnTo>
                  <a:pt x="1322827" y="903134"/>
                </a:lnTo>
                <a:lnTo>
                  <a:pt x="0" y="9031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l="-306" r="-306"/>
            </a:stretch>
          </a:blipFill>
        </p:spPr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2096218" y="1375788"/>
          <a:ext cx="3178396" cy="6354407"/>
        </p:xfrm>
        <a:graphic>
          <a:graphicData uri="http://schemas.openxmlformats.org/drawingml/2006/table">
            <a:tbl>
              <a:tblPr/>
              <a:tblGrid>
                <a:gridCol w="99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9046">
                <a:tc gridSpan="2"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RESIDENCIA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CFF">
                        <a:alpha val="66667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RESIDENCIA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CFF">
                        <a:alpha val="6666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2838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92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Alto Hospicio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5323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48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Iquique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5323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11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Pozo Almonte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5323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Pica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26554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Fuera de la Región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2186" y="-573987"/>
            <a:ext cx="12178690" cy="1132351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067025"/>
            <a:ext cx="18288000" cy="219973"/>
          </a:xfrm>
          <a:custGeom>
            <a:avLst/>
            <a:gdLst/>
            <a:ahLst/>
            <a:cxnLst/>
            <a:rect l="l" t="t" r="r" b="b"/>
            <a:pathLst>
              <a:path w="18288000" h="219973">
                <a:moveTo>
                  <a:pt x="0" y="0"/>
                </a:moveTo>
                <a:lnTo>
                  <a:pt x="18288000" y="0"/>
                </a:lnTo>
                <a:lnTo>
                  <a:pt x="18288000" y="219973"/>
                </a:lnTo>
                <a:lnTo>
                  <a:pt x="0" y="219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45261" b="-452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92857" y="0"/>
            <a:ext cx="1503362" cy="1077308"/>
          </a:xfrm>
          <a:custGeom>
            <a:avLst/>
            <a:gdLst/>
            <a:ahLst/>
            <a:cxnLst/>
            <a:rect l="l" t="t" r="r" b="b"/>
            <a:pathLst>
              <a:path w="1503362" h="1077308">
                <a:moveTo>
                  <a:pt x="0" y="0"/>
                </a:moveTo>
                <a:lnTo>
                  <a:pt x="1503361" y="0"/>
                </a:lnTo>
                <a:lnTo>
                  <a:pt x="1503361" y="1077308"/>
                </a:lnTo>
                <a:lnTo>
                  <a:pt x="0" y="10773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1523833" y="1375788"/>
          <a:ext cx="3992187" cy="6154383"/>
        </p:xfrm>
        <a:graphic>
          <a:graphicData uri="http://schemas.openxmlformats.org/drawingml/2006/table">
            <a:tbl>
              <a:tblPr/>
              <a:tblGrid>
                <a:gridCol w="1646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6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9281">
                <a:tc gridSpan="2"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Pueblos Originarios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2CC">
                        <a:alpha val="66667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Pueblos Originarios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2CC">
                        <a:alpha val="6666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006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121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Ninguno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5524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29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Aymara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5524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6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Mapuche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5524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Diaguita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5524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Quechua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479" y="-571307"/>
            <a:ext cx="9813026" cy="11119337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16372316" y="212983"/>
            <a:ext cx="1322827" cy="903135"/>
          </a:xfrm>
          <a:custGeom>
            <a:avLst/>
            <a:gdLst/>
            <a:ahLst/>
            <a:cxnLst/>
            <a:rect l="l" t="t" r="r" b="b"/>
            <a:pathLst>
              <a:path w="1322827" h="903135">
                <a:moveTo>
                  <a:pt x="0" y="0"/>
                </a:moveTo>
                <a:lnTo>
                  <a:pt x="1322827" y="0"/>
                </a:lnTo>
                <a:lnTo>
                  <a:pt x="1322827" y="903135"/>
                </a:lnTo>
                <a:lnTo>
                  <a:pt x="0" y="9031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306" r="-306"/>
            </a:stretch>
          </a:blipFill>
        </p:spPr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067025"/>
            <a:ext cx="18288000" cy="219973"/>
          </a:xfrm>
          <a:custGeom>
            <a:avLst/>
            <a:gdLst/>
            <a:ahLst/>
            <a:cxnLst/>
            <a:rect l="l" t="t" r="r" b="b"/>
            <a:pathLst>
              <a:path w="18288000" h="219973">
                <a:moveTo>
                  <a:pt x="0" y="0"/>
                </a:moveTo>
                <a:lnTo>
                  <a:pt x="18288000" y="0"/>
                </a:lnTo>
                <a:lnTo>
                  <a:pt x="18288000" y="219973"/>
                </a:lnTo>
                <a:lnTo>
                  <a:pt x="0" y="219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45261" b="-452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92857" y="0"/>
            <a:ext cx="1503362" cy="1077308"/>
          </a:xfrm>
          <a:custGeom>
            <a:avLst/>
            <a:gdLst/>
            <a:ahLst/>
            <a:cxnLst/>
            <a:rect l="l" t="t" r="r" b="b"/>
            <a:pathLst>
              <a:path w="1503362" h="1077308">
                <a:moveTo>
                  <a:pt x="0" y="0"/>
                </a:moveTo>
                <a:lnTo>
                  <a:pt x="1503361" y="0"/>
                </a:lnTo>
                <a:lnTo>
                  <a:pt x="1503361" y="1077308"/>
                </a:lnTo>
                <a:lnTo>
                  <a:pt x="0" y="10773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1344538" y="3188341"/>
          <a:ext cx="3992187" cy="3096856"/>
        </p:xfrm>
        <a:graphic>
          <a:graphicData uri="http://schemas.openxmlformats.org/drawingml/2006/table">
            <a:tbl>
              <a:tblPr/>
              <a:tblGrid>
                <a:gridCol w="1646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6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06702">
                <a:tc gridSpan="2"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Discapacidad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51D">
                        <a:alpha val="66667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Discapacidad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51D">
                        <a:alpha val="6666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284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215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No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1870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25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Sí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1158" y="-221425"/>
            <a:ext cx="9370983" cy="11078978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16372316" y="212983"/>
            <a:ext cx="1322827" cy="903135"/>
          </a:xfrm>
          <a:custGeom>
            <a:avLst/>
            <a:gdLst/>
            <a:ahLst/>
            <a:cxnLst/>
            <a:rect l="l" t="t" r="r" b="b"/>
            <a:pathLst>
              <a:path w="1322827" h="903135">
                <a:moveTo>
                  <a:pt x="0" y="0"/>
                </a:moveTo>
                <a:lnTo>
                  <a:pt x="1322827" y="0"/>
                </a:lnTo>
                <a:lnTo>
                  <a:pt x="1322827" y="903135"/>
                </a:lnTo>
                <a:lnTo>
                  <a:pt x="0" y="9031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306" r="-306"/>
            </a:stretch>
          </a:blipFill>
        </p:spPr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067026"/>
            <a:ext cx="18288000" cy="219973"/>
          </a:xfrm>
          <a:custGeom>
            <a:avLst/>
            <a:gdLst/>
            <a:ahLst/>
            <a:cxnLst/>
            <a:rect l="l" t="t" r="r" b="b"/>
            <a:pathLst>
              <a:path w="18288000" h="219973">
                <a:moveTo>
                  <a:pt x="0" y="0"/>
                </a:moveTo>
                <a:lnTo>
                  <a:pt x="18288000" y="0"/>
                </a:lnTo>
                <a:lnTo>
                  <a:pt x="18288000" y="219974"/>
                </a:lnTo>
                <a:lnTo>
                  <a:pt x="0" y="2199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45261" b="-452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92857" y="0"/>
            <a:ext cx="1503362" cy="1077308"/>
          </a:xfrm>
          <a:custGeom>
            <a:avLst/>
            <a:gdLst/>
            <a:ahLst/>
            <a:cxnLst/>
            <a:rect l="l" t="t" r="r" b="b"/>
            <a:pathLst>
              <a:path w="1503362" h="1077308">
                <a:moveTo>
                  <a:pt x="0" y="0"/>
                </a:moveTo>
                <a:lnTo>
                  <a:pt x="1503361" y="0"/>
                </a:lnTo>
                <a:lnTo>
                  <a:pt x="1503361" y="1077308"/>
                </a:lnTo>
                <a:lnTo>
                  <a:pt x="0" y="10773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372316" y="212984"/>
            <a:ext cx="1322827" cy="903135"/>
          </a:xfrm>
          <a:custGeom>
            <a:avLst/>
            <a:gdLst/>
            <a:ahLst/>
            <a:cxnLst/>
            <a:rect l="l" t="t" r="r" b="b"/>
            <a:pathLst>
              <a:path w="1322827" h="903135">
                <a:moveTo>
                  <a:pt x="0" y="0"/>
                </a:moveTo>
                <a:lnTo>
                  <a:pt x="1322827" y="0"/>
                </a:lnTo>
                <a:lnTo>
                  <a:pt x="1322827" y="903134"/>
                </a:lnTo>
                <a:lnTo>
                  <a:pt x="0" y="9031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l="-306" r="-306"/>
            </a:stretch>
          </a:blipFill>
        </p:spPr>
      </p: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507182"/>
              </p:ext>
            </p:extLst>
          </p:nvPr>
        </p:nvGraphicFramePr>
        <p:xfrm>
          <a:off x="15011400" y="4024249"/>
          <a:ext cx="2516812" cy="1733550"/>
        </p:xfrm>
        <a:graphic>
          <a:graphicData uri="http://schemas.openxmlformats.org/drawingml/2006/table">
            <a:tbl>
              <a:tblPr/>
              <a:tblGrid>
                <a:gridCol w="2516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6775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Promedio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775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6,386713836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2575733" y="-95250"/>
            <a:ext cx="1265954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FF93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Preguntas Respeto Derechos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94483" y="858944"/>
            <a:ext cx="16539246" cy="925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1 - Derecho a tener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información oportuna y comprensible 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 su estado de salud. -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6,503144654</a:t>
            </a:r>
          </a:p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2 -  Derecho a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recibir un trato digno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respetando su privacidad. -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6,735849057</a:t>
            </a:r>
          </a:p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3 - Derecho a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ser llamado por su nombre y atendido con amabilidad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-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6,78125</a:t>
            </a:r>
          </a:p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4 - Derecho a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recibir una atención de salud de calidad y segura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según protocolos establecidos. -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6,7125</a:t>
            </a:r>
          </a:p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5 - Derecho a ser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informado de los costos de su atención de salud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-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5,29375</a:t>
            </a:r>
          </a:p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6 - Derecho a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 ser grabado ni fotografiado 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 fines de difusión sin su permiso. -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6,24375</a:t>
            </a:r>
          </a:p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7 - Derecho a que su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información médica no se entregue a personas no relacionadas con su atención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-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6,7</a:t>
            </a:r>
          </a:p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8 - Derecho de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aceptar o rechazar cualquier tratamiento 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 pedir el alta voluntaria.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6,45625</a:t>
            </a:r>
          </a:p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9 - Derecho de aceptar o rechazar cualquier tratamiento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y pedir el alta voluntaria. 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6,06875</a:t>
            </a:r>
          </a:p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10 - Derecho a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recibir visitas, compañía 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 asistencia espiritual. -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6,76875</a:t>
            </a:r>
          </a:p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11-  Derecho a recibir visitas, compañía y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asistencia espiritual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-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5,93125</a:t>
            </a:r>
          </a:p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12 - Derecho a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consultar o reclamar respecto a la atención de salud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recibida. -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5,74375</a:t>
            </a:r>
          </a:p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13 - Derecho a que el p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ersonal de salud porte una identificación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-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6,775</a:t>
            </a:r>
          </a:p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14 - Derecho de toda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persona mayor de 60 años y/o con discapacidad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tendrá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derecho a atención preferente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-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6,7</a:t>
            </a:r>
          </a:p>
          <a:p>
            <a:pPr algn="l">
              <a:lnSpc>
                <a:spcPts val="3079"/>
              </a:lnSpc>
            </a:pPr>
            <a:endParaRPr lang="en-US" sz="2000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067025"/>
            <a:ext cx="18288000" cy="219973"/>
          </a:xfrm>
          <a:custGeom>
            <a:avLst/>
            <a:gdLst/>
            <a:ahLst/>
            <a:cxnLst/>
            <a:rect l="l" t="t" r="r" b="b"/>
            <a:pathLst>
              <a:path w="18288000" h="219973">
                <a:moveTo>
                  <a:pt x="0" y="0"/>
                </a:moveTo>
                <a:lnTo>
                  <a:pt x="18288000" y="0"/>
                </a:lnTo>
                <a:lnTo>
                  <a:pt x="18288000" y="219973"/>
                </a:lnTo>
                <a:lnTo>
                  <a:pt x="0" y="219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45261" b="-452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92857" y="0"/>
            <a:ext cx="1503362" cy="1077308"/>
          </a:xfrm>
          <a:custGeom>
            <a:avLst/>
            <a:gdLst/>
            <a:ahLst/>
            <a:cxnLst/>
            <a:rect l="l" t="t" r="r" b="b"/>
            <a:pathLst>
              <a:path w="1503362" h="1077308">
                <a:moveTo>
                  <a:pt x="0" y="0"/>
                </a:moveTo>
                <a:lnTo>
                  <a:pt x="1503361" y="0"/>
                </a:lnTo>
                <a:lnTo>
                  <a:pt x="1503361" y="1077308"/>
                </a:lnTo>
                <a:lnTo>
                  <a:pt x="0" y="10773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372316" y="212984"/>
            <a:ext cx="1322827" cy="903135"/>
          </a:xfrm>
          <a:custGeom>
            <a:avLst/>
            <a:gdLst/>
            <a:ahLst/>
            <a:cxnLst/>
            <a:rect l="l" t="t" r="r" b="b"/>
            <a:pathLst>
              <a:path w="1322827" h="903135">
                <a:moveTo>
                  <a:pt x="0" y="0"/>
                </a:moveTo>
                <a:lnTo>
                  <a:pt x="1322827" y="0"/>
                </a:lnTo>
                <a:lnTo>
                  <a:pt x="1322827" y="903134"/>
                </a:lnTo>
                <a:lnTo>
                  <a:pt x="0" y="9031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l="-306" r="-306"/>
            </a:stretch>
          </a:blipFill>
        </p:spPr>
      </p: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621656"/>
              </p:ext>
            </p:extLst>
          </p:nvPr>
        </p:nvGraphicFramePr>
        <p:xfrm>
          <a:off x="14401800" y="6234291"/>
          <a:ext cx="2201932" cy="1733550"/>
        </p:xfrm>
        <a:graphic>
          <a:graphicData uri="http://schemas.openxmlformats.org/drawingml/2006/table">
            <a:tbl>
              <a:tblPr/>
              <a:tblGrid>
                <a:gridCol w="2201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6775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Promedio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775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6,747727273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2655231" y="117733"/>
            <a:ext cx="1265954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FF93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Preguntas Trato Usuario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94483" y="1463754"/>
            <a:ext cx="17493221" cy="7998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15 - ¿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Cómo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fue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disposición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del personal para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escuchar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y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comprender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lo que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ud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Les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dijo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? -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6,6875</a:t>
            </a:r>
          </a:p>
          <a:p>
            <a:pPr algn="l">
              <a:lnSpc>
                <a:spcPts val="50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16 -  ¿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Cómo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fue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el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apoyo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brindado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por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el personal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frente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las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necesidades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que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Ud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Tuvo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durante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periodo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hospitalización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?- 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6,38125</a:t>
            </a:r>
          </a:p>
          <a:p>
            <a:pPr algn="l">
              <a:lnSpc>
                <a:spcPts val="50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17 - ¿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Cómo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fue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claridad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del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lenguaje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usado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por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el personal 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entregarle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información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? - 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6,70625</a:t>
            </a:r>
          </a:p>
          <a:p>
            <a:pPr algn="l">
              <a:lnSpc>
                <a:spcPts val="50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18 - ¿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Cómo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fue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amabilidad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y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cortesía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del personal que le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atendió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durante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hospitalización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?. - 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6,75</a:t>
            </a:r>
          </a:p>
          <a:p>
            <a:pPr algn="l">
              <a:lnSpc>
                <a:spcPts val="50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19 - ¿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Cómo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fue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Seguridad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que le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generó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el personal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del hospital? - 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6,8</a:t>
            </a:r>
          </a:p>
          <a:p>
            <a:pPr algn="l">
              <a:lnSpc>
                <a:spcPts val="50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20 - ¿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Cómo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fue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rapidez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con que el personal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respondió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los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requerimientos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que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Ud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Hizo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durante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hospitalización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? - 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6,74375</a:t>
            </a:r>
          </a:p>
          <a:p>
            <a:pPr algn="l">
              <a:lnSpc>
                <a:spcPts val="50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21 - ¿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Cómo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fue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el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interés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del personal para que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Ud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Comprendiera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información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que le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dieron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? - 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6,725</a:t>
            </a:r>
          </a:p>
          <a:p>
            <a:pPr algn="l">
              <a:lnSpc>
                <a:spcPts val="50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22 - ¿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Cómo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fue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el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tiempo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que el personal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dedico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atenderle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? - 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6,69375</a:t>
            </a:r>
          </a:p>
          <a:p>
            <a:pPr algn="l">
              <a:lnSpc>
                <a:spcPts val="50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23 -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procedimientos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que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recibió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¿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como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fue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el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esmero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y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cuidado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parte del personal? - 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6,78125</a:t>
            </a:r>
          </a:p>
          <a:p>
            <a:pPr algn="l">
              <a:lnSpc>
                <a:spcPts val="50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24 - ¿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Cómo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evalúa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el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vestuario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y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presentación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del personal 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momento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interactuar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Ud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?-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6,9</a:t>
            </a:r>
          </a:p>
          <a:p>
            <a:pPr algn="l">
              <a:lnSpc>
                <a:spcPts val="50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25 - ¿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Cómo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fue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forma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que el personal del hospital le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saludo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?-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6,75625</a:t>
            </a:r>
          </a:p>
          <a:p>
            <a:pPr algn="l">
              <a:lnSpc>
                <a:spcPts val="5000"/>
              </a:lnSpc>
            </a:pPr>
            <a:endParaRPr lang="en-US" sz="20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079"/>
              </a:lnSpc>
            </a:pPr>
            <a:endParaRPr lang="en-US" sz="20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323504"/>
            <a:ext cx="18288000" cy="8963494"/>
            <a:chOff x="0" y="0"/>
            <a:chExt cx="24384000" cy="119513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1951335"/>
            </a:xfrm>
            <a:custGeom>
              <a:avLst/>
              <a:gdLst/>
              <a:ahLst/>
              <a:cxnLst/>
              <a:rect l="l" t="t" r="r" b="b"/>
              <a:pathLst>
                <a:path w="24384000" h="11951335">
                  <a:moveTo>
                    <a:pt x="0" y="0"/>
                  </a:moveTo>
                  <a:lnTo>
                    <a:pt x="24384000" y="0"/>
                  </a:lnTo>
                  <a:lnTo>
                    <a:pt x="24384000" y="11951335"/>
                  </a:lnTo>
                  <a:lnTo>
                    <a:pt x="0" y="11951335"/>
                  </a:lnTo>
                  <a:close/>
                </a:path>
              </a:pathLst>
            </a:custGeom>
            <a:solidFill>
              <a:srgbClr val="3C2621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4201611" y="4705350"/>
            <a:ext cx="9884778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54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I. Encuesta Atención Abierta</a:t>
            </a:r>
          </a:p>
        </p:txBody>
      </p:sp>
      <p:sp>
        <p:nvSpPr>
          <p:cNvPr id="5" name="Freeform 5"/>
          <p:cNvSpPr/>
          <p:nvPr/>
        </p:nvSpPr>
        <p:spPr>
          <a:xfrm>
            <a:off x="0" y="10067024"/>
            <a:ext cx="18288000" cy="219975"/>
          </a:xfrm>
          <a:custGeom>
            <a:avLst/>
            <a:gdLst/>
            <a:ahLst/>
            <a:cxnLst/>
            <a:rect l="l" t="t" r="r" b="b"/>
            <a:pathLst>
              <a:path w="18288000" h="219975">
                <a:moveTo>
                  <a:pt x="0" y="0"/>
                </a:moveTo>
                <a:lnTo>
                  <a:pt x="18288000" y="0"/>
                </a:lnTo>
                <a:lnTo>
                  <a:pt x="18288000" y="219974"/>
                </a:lnTo>
                <a:lnTo>
                  <a:pt x="0" y="2199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45260" b="-4526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92857" y="0"/>
            <a:ext cx="1503362" cy="1077308"/>
          </a:xfrm>
          <a:custGeom>
            <a:avLst/>
            <a:gdLst/>
            <a:ahLst/>
            <a:cxnLst/>
            <a:rect l="l" t="t" r="r" b="b"/>
            <a:pathLst>
              <a:path w="1503362" h="1077308">
                <a:moveTo>
                  <a:pt x="0" y="0"/>
                </a:moveTo>
                <a:lnTo>
                  <a:pt x="1503361" y="0"/>
                </a:lnTo>
                <a:lnTo>
                  <a:pt x="1503361" y="1077308"/>
                </a:lnTo>
                <a:lnTo>
                  <a:pt x="0" y="10773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372316" y="212984"/>
            <a:ext cx="1322827" cy="903135"/>
          </a:xfrm>
          <a:custGeom>
            <a:avLst/>
            <a:gdLst/>
            <a:ahLst/>
            <a:cxnLst/>
            <a:rect l="l" t="t" r="r" b="b"/>
            <a:pathLst>
              <a:path w="1322827" h="903135">
                <a:moveTo>
                  <a:pt x="0" y="0"/>
                </a:moveTo>
                <a:lnTo>
                  <a:pt x="1322827" y="0"/>
                </a:lnTo>
                <a:lnTo>
                  <a:pt x="1322827" y="903134"/>
                </a:lnTo>
                <a:lnTo>
                  <a:pt x="0" y="9031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l="-306" r="-306"/>
            </a:stretch>
          </a:blipFill>
        </p:spPr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067025"/>
            <a:ext cx="18288000" cy="219973"/>
          </a:xfrm>
          <a:custGeom>
            <a:avLst/>
            <a:gdLst/>
            <a:ahLst/>
            <a:cxnLst/>
            <a:rect l="l" t="t" r="r" b="b"/>
            <a:pathLst>
              <a:path w="18288000" h="219973">
                <a:moveTo>
                  <a:pt x="0" y="0"/>
                </a:moveTo>
                <a:lnTo>
                  <a:pt x="18288000" y="0"/>
                </a:lnTo>
                <a:lnTo>
                  <a:pt x="18288000" y="219973"/>
                </a:lnTo>
                <a:lnTo>
                  <a:pt x="0" y="219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45261" b="-452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92857" y="0"/>
            <a:ext cx="1503362" cy="1077308"/>
          </a:xfrm>
          <a:custGeom>
            <a:avLst/>
            <a:gdLst/>
            <a:ahLst/>
            <a:cxnLst/>
            <a:rect l="l" t="t" r="r" b="b"/>
            <a:pathLst>
              <a:path w="1503362" h="1077308">
                <a:moveTo>
                  <a:pt x="0" y="0"/>
                </a:moveTo>
                <a:lnTo>
                  <a:pt x="1503361" y="0"/>
                </a:lnTo>
                <a:lnTo>
                  <a:pt x="1503361" y="1077308"/>
                </a:lnTo>
                <a:lnTo>
                  <a:pt x="0" y="10773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372316" y="212984"/>
            <a:ext cx="1322827" cy="903135"/>
          </a:xfrm>
          <a:custGeom>
            <a:avLst/>
            <a:gdLst/>
            <a:ahLst/>
            <a:cxnLst/>
            <a:rect l="l" t="t" r="r" b="b"/>
            <a:pathLst>
              <a:path w="1322827" h="903135">
                <a:moveTo>
                  <a:pt x="0" y="0"/>
                </a:moveTo>
                <a:lnTo>
                  <a:pt x="1322827" y="0"/>
                </a:lnTo>
                <a:lnTo>
                  <a:pt x="1322827" y="903134"/>
                </a:lnTo>
                <a:lnTo>
                  <a:pt x="0" y="9031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l="-306" r="-306"/>
            </a:stretch>
          </a:blipFill>
        </p:spPr>
      </p: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202409"/>
              </p:ext>
            </p:extLst>
          </p:nvPr>
        </p:nvGraphicFramePr>
        <p:xfrm>
          <a:off x="592856" y="4413319"/>
          <a:ext cx="3521943" cy="1733550"/>
        </p:xfrm>
        <a:graphic>
          <a:graphicData uri="http://schemas.openxmlformats.org/drawingml/2006/table">
            <a:tbl>
              <a:tblPr/>
              <a:tblGrid>
                <a:gridCol w="3521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6775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Nota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775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6,545559748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2607532" y="833834"/>
            <a:ext cx="1265954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FF93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Encuesta Atención Cerrada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3424" y="3228608"/>
            <a:ext cx="3495218" cy="55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Encuesta Segundo Trimestre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814226" y="141605"/>
            <a:ext cx="1265954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FF93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Resultado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882316" y="2470269"/>
            <a:ext cx="13675977" cy="4517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9"/>
              </a:lnSpc>
            </a:pPr>
            <a:r>
              <a:rPr lang="en-US" sz="206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 Información sobre los costos de la atención</a:t>
            </a:r>
            <a:r>
              <a:rPr lang="en-US" sz="206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n-US" sz="2063" b="1">
                <a:solidFill>
                  <a:srgbClr val="E7303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Nota  5,29</a:t>
            </a:r>
          </a:p>
          <a:p>
            <a:pPr algn="l">
              <a:lnSpc>
                <a:spcPts val="5159"/>
              </a:lnSpc>
            </a:pPr>
            <a:endParaRPr lang="en-US" sz="2063" b="1">
              <a:solidFill>
                <a:srgbClr val="E73039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364"/>
              </a:lnSpc>
            </a:pPr>
            <a:endParaRPr lang="en-US" sz="2063" b="1">
              <a:solidFill>
                <a:srgbClr val="E73039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5159"/>
              </a:lnSpc>
            </a:pPr>
            <a:r>
              <a:rPr lang="en-US" sz="206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2. Visitas, compañía y </a:t>
            </a:r>
            <a:r>
              <a:rPr lang="en-US" sz="2063" b="1" u="sng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asistencia espiritual</a:t>
            </a:r>
            <a:r>
              <a:rPr lang="en-US" sz="206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63" b="1">
                <a:solidFill>
                  <a:srgbClr val="E7303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Nota 5,93</a:t>
            </a:r>
            <a:r>
              <a:rPr lang="en-US" sz="206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l">
              <a:lnSpc>
                <a:spcPts val="3756"/>
              </a:lnSpc>
            </a:pPr>
            <a:endParaRPr lang="en-US" sz="2063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756"/>
              </a:lnSpc>
            </a:pPr>
            <a:endParaRPr lang="en-US" sz="2063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5159"/>
              </a:lnSpc>
            </a:pPr>
            <a:r>
              <a:rPr lang="en-US" sz="206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3. Consultar o reclamar por la atención</a:t>
            </a:r>
            <a:r>
              <a:rPr lang="en-US" sz="206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63" b="1">
                <a:solidFill>
                  <a:srgbClr val="E7303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Nota 5,74</a:t>
            </a:r>
          </a:p>
          <a:p>
            <a:pPr algn="l">
              <a:lnSpc>
                <a:spcPts val="5159"/>
              </a:lnSpc>
            </a:pPr>
            <a:endParaRPr lang="en-US" sz="2063" b="1">
              <a:solidFill>
                <a:srgbClr val="E73039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067025"/>
            <a:ext cx="18288000" cy="219973"/>
          </a:xfrm>
          <a:custGeom>
            <a:avLst/>
            <a:gdLst/>
            <a:ahLst/>
            <a:cxnLst/>
            <a:rect l="l" t="t" r="r" b="b"/>
            <a:pathLst>
              <a:path w="18288000" h="219973">
                <a:moveTo>
                  <a:pt x="0" y="0"/>
                </a:moveTo>
                <a:lnTo>
                  <a:pt x="18288000" y="0"/>
                </a:lnTo>
                <a:lnTo>
                  <a:pt x="18288000" y="219973"/>
                </a:lnTo>
                <a:lnTo>
                  <a:pt x="0" y="219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45261" b="-452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92857" y="0"/>
            <a:ext cx="1503362" cy="1077308"/>
          </a:xfrm>
          <a:custGeom>
            <a:avLst/>
            <a:gdLst/>
            <a:ahLst/>
            <a:cxnLst/>
            <a:rect l="l" t="t" r="r" b="b"/>
            <a:pathLst>
              <a:path w="1503362" h="1077308">
                <a:moveTo>
                  <a:pt x="0" y="0"/>
                </a:moveTo>
                <a:lnTo>
                  <a:pt x="1503361" y="0"/>
                </a:lnTo>
                <a:lnTo>
                  <a:pt x="1503361" y="1077308"/>
                </a:lnTo>
                <a:lnTo>
                  <a:pt x="0" y="10773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372316" y="212984"/>
            <a:ext cx="1322827" cy="903135"/>
          </a:xfrm>
          <a:custGeom>
            <a:avLst/>
            <a:gdLst/>
            <a:ahLst/>
            <a:cxnLst/>
            <a:rect l="l" t="t" r="r" b="b"/>
            <a:pathLst>
              <a:path w="1322827" h="903135">
                <a:moveTo>
                  <a:pt x="0" y="0"/>
                </a:moveTo>
                <a:lnTo>
                  <a:pt x="1322827" y="0"/>
                </a:lnTo>
                <a:lnTo>
                  <a:pt x="1322827" y="903134"/>
                </a:lnTo>
                <a:lnTo>
                  <a:pt x="0" y="9031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l="-306" r="-306"/>
            </a:stretch>
          </a:blipFill>
        </p:spPr>
      </p: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190031"/>
              </p:ext>
            </p:extLst>
          </p:nvPr>
        </p:nvGraphicFramePr>
        <p:xfrm>
          <a:off x="592856" y="4047629"/>
          <a:ext cx="2221369" cy="1733550"/>
        </p:xfrm>
        <a:graphic>
          <a:graphicData uri="http://schemas.openxmlformats.org/drawingml/2006/table">
            <a:tbl>
              <a:tblPr/>
              <a:tblGrid>
                <a:gridCol w="2221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6775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Nota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775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6,545559748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2607532" y="833834"/>
            <a:ext cx="1265954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FF93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Encuesta Atención Cerrada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3424" y="3228608"/>
            <a:ext cx="3495218" cy="55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Encuesta Segundo Trimestre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814226" y="141605"/>
            <a:ext cx="1265954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FF93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Resultado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516625" y="3217872"/>
            <a:ext cx="13675977" cy="7031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45579" lvl="1" indent="-222789" algn="l">
              <a:lnSpc>
                <a:spcPts val="5159"/>
              </a:lnSpc>
              <a:buAutoNum type="arabicPeriod"/>
            </a:pPr>
            <a:r>
              <a:rPr lang="en-US" sz="206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No ser grabado/fotografiado sin permiso</a:t>
            </a:r>
            <a:r>
              <a:rPr lang="en-US" sz="2063" b="1">
                <a:solidFill>
                  <a:srgbClr val="F8AB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Nota 6,24</a:t>
            </a:r>
          </a:p>
          <a:p>
            <a:pPr marL="445579" lvl="1" indent="-222789" algn="l">
              <a:lnSpc>
                <a:spcPts val="5159"/>
              </a:lnSpc>
              <a:buAutoNum type="arabicPeriod"/>
            </a:pPr>
            <a:r>
              <a:rPr lang="en-US" sz="206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Alta voluntaria 6,46 / aceptar o rechazar tratamientos  6,07  </a:t>
            </a:r>
            <a:r>
              <a:rPr lang="en-US" sz="2063" b="1">
                <a:solidFill>
                  <a:srgbClr val="F8AB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Nota 6,265</a:t>
            </a:r>
          </a:p>
          <a:p>
            <a:pPr marL="445579" lvl="1" indent="-222789" algn="l">
              <a:lnSpc>
                <a:spcPts val="5159"/>
              </a:lnSpc>
              <a:buAutoNum type="arabicPeriod"/>
            </a:pPr>
            <a:r>
              <a:rPr lang="en-US" sz="206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Información oportuna y comprensible sobre el estado de salud </a:t>
            </a:r>
            <a:r>
              <a:rPr lang="en-US" sz="2063" b="1">
                <a:solidFill>
                  <a:srgbClr val="F8AB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Nota 6,50</a:t>
            </a:r>
          </a:p>
          <a:p>
            <a:pPr marL="445579" lvl="1" indent="-222789" algn="l">
              <a:lnSpc>
                <a:spcPts val="5159"/>
              </a:lnSpc>
              <a:buAutoNum type="arabicPeriod"/>
            </a:pPr>
            <a:r>
              <a:rPr lang="en-US" sz="206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lang="en-US" sz="206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er llamado por su nombre y atendido con amabilidad </a:t>
            </a:r>
            <a:r>
              <a:rPr lang="en-US" sz="2063" b="1">
                <a:solidFill>
                  <a:srgbClr val="F8AB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Nota 6,78 </a:t>
            </a:r>
          </a:p>
          <a:p>
            <a:pPr marL="445579" lvl="1" indent="-222789" algn="l">
              <a:lnSpc>
                <a:spcPts val="5159"/>
              </a:lnSpc>
              <a:buAutoNum type="arabicPeriod"/>
            </a:pPr>
            <a:r>
              <a:rPr lang="en-US" sz="206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06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dentificación del personal </a:t>
            </a:r>
            <a:r>
              <a:rPr lang="en-US" sz="2063" b="1">
                <a:solidFill>
                  <a:srgbClr val="F8AB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Nota 6,78</a:t>
            </a:r>
          </a:p>
          <a:p>
            <a:pPr marL="445579" lvl="1" indent="-222789" algn="l">
              <a:lnSpc>
                <a:spcPts val="5159"/>
              </a:lnSpc>
              <a:buAutoNum type="arabicPeriod"/>
            </a:pPr>
            <a:r>
              <a:rPr lang="en-US" sz="206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n-US" sz="206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rato digno y respeto a la privacidad </a:t>
            </a:r>
            <a:r>
              <a:rPr lang="en-US" sz="2063" b="1">
                <a:solidFill>
                  <a:srgbClr val="FBA51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Nota 6,74</a:t>
            </a:r>
          </a:p>
          <a:p>
            <a:pPr marL="445579" lvl="1" indent="-222789" algn="l">
              <a:lnSpc>
                <a:spcPts val="5159"/>
              </a:lnSpc>
              <a:buAutoNum type="arabicPeriod"/>
            </a:pPr>
            <a:r>
              <a:rPr lang="en-US" sz="206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-US" sz="206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alidad y seguridad de la atención según protocolos </a:t>
            </a:r>
            <a:r>
              <a:rPr lang="en-US" sz="2063" b="1">
                <a:solidFill>
                  <a:srgbClr val="FBA51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Nota 6,71</a:t>
            </a:r>
          </a:p>
          <a:p>
            <a:pPr marL="445579" lvl="1" indent="-222789" algn="l">
              <a:lnSpc>
                <a:spcPts val="5159"/>
              </a:lnSpc>
              <a:buAutoNum type="arabicPeriod"/>
            </a:pPr>
            <a:r>
              <a:rPr lang="en-US" sz="206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-US" sz="206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onfidencialidad de información clínica </a:t>
            </a:r>
            <a:r>
              <a:rPr lang="en-US" sz="2063" b="1">
                <a:solidFill>
                  <a:srgbClr val="FBA51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Nota 6,70</a:t>
            </a:r>
          </a:p>
          <a:p>
            <a:pPr marL="445579" lvl="1" indent="-222789" algn="l">
              <a:lnSpc>
                <a:spcPts val="5159"/>
              </a:lnSpc>
              <a:buAutoNum type="arabicPeriod"/>
            </a:pPr>
            <a:r>
              <a:rPr lang="en-US" sz="206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en-US" sz="206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tención preferente a mayores de 60 años o personas con discapacidad </a:t>
            </a:r>
            <a:r>
              <a:rPr lang="en-US" sz="2063" b="1">
                <a:solidFill>
                  <a:srgbClr val="FBA51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Nota 6,70</a:t>
            </a:r>
          </a:p>
          <a:p>
            <a:pPr algn="l">
              <a:lnSpc>
                <a:spcPts val="5159"/>
              </a:lnSpc>
            </a:pPr>
            <a:endParaRPr lang="en-US" sz="2063" b="1">
              <a:solidFill>
                <a:srgbClr val="FBA51D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5159"/>
              </a:lnSpc>
            </a:pPr>
            <a:endParaRPr lang="en-US" sz="2063" b="1">
              <a:solidFill>
                <a:srgbClr val="FBA51D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067025"/>
            <a:ext cx="18288000" cy="219973"/>
          </a:xfrm>
          <a:custGeom>
            <a:avLst/>
            <a:gdLst/>
            <a:ahLst/>
            <a:cxnLst/>
            <a:rect l="l" t="t" r="r" b="b"/>
            <a:pathLst>
              <a:path w="18288000" h="219973">
                <a:moveTo>
                  <a:pt x="0" y="0"/>
                </a:moveTo>
                <a:lnTo>
                  <a:pt x="18288000" y="0"/>
                </a:lnTo>
                <a:lnTo>
                  <a:pt x="18288000" y="219973"/>
                </a:lnTo>
                <a:lnTo>
                  <a:pt x="0" y="219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45261" b="-452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92857" y="0"/>
            <a:ext cx="1503362" cy="1077308"/>
          </a:xfrm>
          <a:custGeom>
            <a:avLst/>
            <a:gdLst/>
            <a:ahLst/>
            <a:cxnLst/>
            <a:rect l="l" t="t" r="r" b="b"/>
            <a:pathLst>
              <a:path w="1503362" h="1077308">
                <a:moveTo>
                  <a:pt x="0" y="0"/>
                </a:moveTo>
                <a:lnTo>
                  <a:pt x="1503361" y="0"/>
                </a:lnTo>
                <a:lnTo>
                  <a:pt x="1503361" y="1077308"/>
                </a:lnTo>
                <a:lnTo>
                  <a:pt x="0" y="10773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372316" y="212984"/>
            <a:ext cx="1322827" cy="903135"/>
          </a:xfrm>
          <a:custGeom>
            <a:avLst/>
            <a:gdLst/>
            <a:ahLst/>
            <a:cxnLst/>
            <a:rect l="l" t="t" r="r" b="b"/>
            <a:pathLst>
              <a:path w="1322827" h="903135">
                <a:moveTo>
                  <a:pt x="0" y="0"/>
                </a:moveTo>
                <a:lnTo>
                  <a:pt x="1322827" y="0"/>
                </a:lnTo>
                <a:lnTo>
                  <a:pt x="1322827" y="903134"/>
                </a:lnTo>
                <a:lnTo>
                  <a:pt x="0" y="9031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l="-306" r="-306"/>
            </a:stretch>
          </a:blipFill>
        </p:spPr>
      </p: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199506"/>
              </p:ext>
            </p:extLst>
          </p:nvPr>
        </p:nvGraphicFramePr>
        <p:xfrm>
          <a:off x="592856" y="4047629"/>
          <a:ext cx="3979143" cy="1733550"/>
        </p:xfrm>
        <a:graphic>
          <a:graphicData uri="http://schemas.openxmlformats.org/drawingml/2006/table">
            <a:tbl>
              <a:tblPr/>
              <a:tblGrid>
                <a:gridCol w="3979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6775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Nota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775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6,545559748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2607532" y="833834"/>
            <a:ext cx="1265954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FF93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Encuesta Atención Cerrada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3424" y="3228608"/>
            <a:ext cx="3495218" cy="55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Encuesta Segundo Trimestre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814226" y="141605"/>
            <a:ext cx="1265954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FF93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Resultado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406430" y="3238133"/>
            <a:ext cx="7061750" cy="3793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9"/>
              </a:lnSpc>
            </a:pPr>
            <a:r>
              <a:rPr lang="en-US" sz="206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 . Vestuario del personal </a:t>
            </a:r>
            <a:r>
              <a:rPr lang="en-US" sz="2063" b="1">
                <a:solidFill>
                  <a:srgbClr val="00BF6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Nota 6,9</a:t>
            </a:r>
          </a:p>
          <a:p>
            <a:pPr algn="l">
              <a:lnSpc>
                <a:spcPts val="5159"/>
              </a:lnSpc>
            </a:pPr>
            <a:r>
              <a:rPr lang="en-US" sz="206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 . Seguridad que generó el personal </a:t>
            </a:r>
            <a:r>
              <a:rPr lang="en-US" sz="2063" b="1">
                <a:solidFill>
                  <a:srgbClr val="00BF6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Nota 6,8</a:t>
            </a:r>
          </a:p>
          <a:p>
            <a:pPr algn="l">
              <a:lnSpc>
                <a:spcPts val="5159"/>
              </a:lnSpc>
            </a:pPr>
            <a:endParaRPr lang="en-US" sz="2063" b="1">
              <a:solidFill>
                <a:srgbClr val="00BF63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5159"/>
              </a:lnSpc>
            </a:pPr>
            <a:endParaRPr lang="en-US" sz="2063" b="1">
              <a:solidFill>
                <a:srgbClr val="00BF63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5159"/>
              </a:lnSpc>
            </a:pPr>
            <a:endParaRPr lang="en-US" sz="2063" b="1">
              <a:solidFill>
                <a:srgbClr val="00BF63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5159"/>
              </a:lnSpc>
            </a:pPr>
            <a:endParaRPr lang="en-US" sz="2063" b="1">
              <a:solidFill>
                <a:srgbClr val="00BF63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067025"/>
            <a:ext cx="18288000" cy="219973"/>
          </a:xfrm>
          <a:custGeom>
            <a:avLst/>
            <a:gdLst/>
            <a:ahLst/>
            <a:cxnLst/>
            <a:rect l="l" t="t" r="r" b="b"/>
            <a:pathLst>
              <a:path w="18288000" h="219973">
                <a:moveTo>
                  <a:pt x="0" y="0"/>
                </a:moveTo>
                <a:lnTo>
                  <a:pt x="18288000" y="0"/>
                </a:lnTo>
                <a:lnTo>
                  <a:pt x="18288000" y="219973"/>
                </a:lnTo>
                <a:lnTo>
                  <a:pt x="0" y="219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45261" b="-452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92857" y="0"/>
            <a:ext cx="1503362" cy="1077308"/>
          </a:xfrm>
          <a:custGeom>
            <a:avLst/>
            <a:gdLst/>
            <a:ahLst/>
            <a:cxnLst/>
            <a:rect l="l" t="t" r="r" b="b"/>
            <a:pathLst>
              <a:path w="1503362" h="1077308">
                <a:moveTo>
                  <a:pt x="0" y="0"/>
                </a:moveTo>
                <a:lnTo>
                  <a:pt x="1503361" y="0"/>
                </a:lnTo>
                <a:lnTo>
                  <a:pt x="1503361" y="1077308"/>
                </a:lnTo>
                <a:lnTo>
                  <a:pt x="0" y="10773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372316" y="212984"/>
            <a:ext cx="1322827" cy="903135"/>
          </a:xfrm>
          <a:custGeom>
            <a:avLst/>
            <a:gdLst/>
            <a:ahLst/>
            <a:cxnLst/>
            <a:rect l="l" t="t" r="r" b="b"/>
            <a:pathLst>
              <a:path w="1322827" h="903135">
                <a:moveTo>
                  <a:pt x="0" y="0"/>
                </a:moveTo>
                <a:lnTo>
                  <a:pt x="1322827" y="0"/>
                </a:lnTo>
                <a:lnTo>
                  <a:pt x="1322827" y="903134"/>
                </a:lnTo>
                <a:lnTo>
                  <a:pt x="0" y="9031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l="-306" r="-306"/>
            </a:stretch>
          </a:blip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7824" y="256846"/>
            <a:ext cx="10269687" cy="10311262"/>
          </a:xfrm>
          <a:prstGeom prst="rect">
            <a:avLst/>
          </a:prstGeom>
        </p:spPr>
      </p:pic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3157090" y="4023661"/>
          <a:ext cx="3178396" cy="3095625"/>
        </p:xfrm>
        <a:graphic>
          <a:graphicData uri="http://schemas.openxmlformats.org/drawingml/2006/table">
            <a:tbl>
              <a:tblPr/>
              <a:tblGrid>
                <a:gridCol w="99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1875">
                <a:tc gridSpan="2"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GENERO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89D957">
                            <a:alpha val="67000"/>
                          </a:srgbClr>
                        </a:gs>
                        <a:gs pos="100000">
                          <a:srgbClr val="C9E265">
                            <a:alpha val="67000"/>
                          </a:srgbClr>
                        </a:gs>
                      </a:gsLst>
                      <a:lin ang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GENERO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89D957">
                            <a:alpha val="67000"/>
                          </a:srgbClr>
                        </a:gs>
                        <a:gs pos="100000">
                          <a:srgbClr val="C9E265">
                            <a:alpha val="67000"/>
                          </a:srgbClr>
                        </a:gs>
                      </a:gsLst>
                      <a:lin ang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1875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174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Femenino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1875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72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Masculino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7"/>
          <p:cNvSpPr txBox="1"/>
          <p:nvPr/>
        </p:nvSpPr>
        <p:spPr>
          <a:xfrm>
            <a:off x="1028700" y="1177562"/>
            <a:ext cx="4083503" cy="118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Encuesta Segundo Trimestre</a:t>
            </a:r>
          </a:p>
          <a:p>
            <a:pPr algn="ctr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Muestra 246 pacientes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067025"/>
            <a:ext cx="18288000" cy="219973"/>
          </a:xfrm>
          <a:custGeom>
            <a:avLst/>
            <a:gdLst/>
            <a:ahLst/>
            <a:cxnLst/>
            <a:rect l="l" t="t" r="r" b="b"/>
            <a:pathLst>
              <a:path w="18288000" h="219973">
                <a:moveTo>
                  <a:pt x="0" y="0"/>
                </a:moveTo>
                <a:lnTo>
                  <a:pt x="18288000" y="0"/>
                </a:lnTo>
                <a:lnTo>
                  <a:pt x="18288000" y="219973"/>
                </a:lnTo>
                <a:lnTo>
                  <a:pt x="0" y="219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45261" b="-452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92857" y="0"/>
            <a:ext cx="1503362" cy="1077308"/>
          </a:xfrm>
          <a:custGeom>
            <a:avLst/>
            <a:gdLst/>
            <a:ahLst/>
            <a:cxnLst/>
            <a:rect l="l" t="t" r="r" b="b"/>
            <a:pathLst>
              <a:path w="1503362" h="1077308">
                <a:moveTo>
                  <a:pt x="0" y="0"/>
                </a:moveTo>
                <a:lnTo>
                  <a:pt x="1503361" y="0"/>
                </a:lnTo>
                <a:lnTo>
                  <a:pt x="1503361" y="1077308"/>
                </a:lnTo>
                <a:lnTo>
                  <a:pt x="0" y="10773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372316" y="212984"/>
            <a:ext cx="1322827" cy="903135"/>
          </a:xfrm>
          <a:custGeom>
            <a:avLst/>
            <a:gdLst/>
            <a:ahLst/>
            <a:cxnLst/>
            <a:rect l="l" t="t" r="r" b="b"/>
            <a:pathLst>
              <a:path w="1322827" h="903135">
                <a:moveTo>
                  <a:pt x="0" y="0"/>
                </a:moveTo>
                <a:lnTo>
                  <a:pt x="1322827" y="0"/>
                </a:lnTo>
                <a:lnTo>
                  <a:pt x="1322827" y="903134"/>
                </a:lnTo>
                <a:lnTo>
                  <a:pt x="0" y="9031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l="-306" r="-306"/>
            </a:stretch>
          </a:blipFill>
        </p:spPr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2096218" y="1375788"/>
          <a:ext cx="3178396" cy="8392758"/>
        </p:xfrm>
        <a:graphic>
          <a:graphicData uri="http://schemas.openxmlformats.org/drawingml/2006/table">
            <a:tbl>
              <a:tblPr/>
              <a:tblGrid>
                <a:gridCol w="99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7292">
                <a:tc gridSpan="2"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RESIDENCIA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CFF">
                        <a:alpha val="66667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RESIDENCIA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CFF">
                        <a:alpha val="6666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1591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201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Alto Hospicio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3823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23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Pozo Almonte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3823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9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Iquique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3823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6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Pica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3823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Huara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3823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Camiña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24760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Fuera de la Región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4532" y="-567837"/>
            <a:ext cx="10504234" cy="1153085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067025"/>
            <a:ext cx="18288000" cy="219973"/>
          </a:xfrm>
          <a:custGeom>
            <a:avLst/>
            <a:gdLst/>
            <a:ahLst/>
            <a:cxnLst/>
            <a:rect l="l" t="t" r="r" b="b"/>
            <a:pathLst>
              <a:path w="18288000" h="219973">
                <a:moveTo>
                  <a:pt x="0" y="0"/>
                </a:moveTo>
                <a:lnTo>
                  <a:pt x="18288000" y="0"/>
                </a:lnTo>
                <a:lnTo>
                  <a:pt x="18288000" y="219973"/>
                </a:lnTo>
                <a:lnTo>
                  <a:pt x="0" y="219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45261" b="-452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92857" y="0"/>
            <a:ext cx="1503362" cy="1077308"/>
          </a:xfrm>
          <a:custGeom>
            <a:avLst/>
            <a:gdLst/>
            <a:ahLst/>
            <a:cxnLst/>
            <a:rect l="l" t="t" r="r" b="b"/>
            <a:pathLst>
              <a:path w="1503362" h="1077308">
                <a:moveTo>
                  <a:pt x="0" y="0"/>
                </a:moveTo>
                <a:lnTo>
                  <a:pt x="1503361" y="0"/>
                </a:lnTo>
                <a:lnTo>
                  <a:pt x="1503361" y="1077308"/>
                </a:lnTo>
                <a:lnTo>
                  <a:pt x="0" y="10773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1523833" y="1375788"/>
          <a:ext cx="3992187" cy="8192733"/>
        </p:xfrm>
        <a:graphic>
          <a:graphicData uri="http://schemas.openxmlformats.org/drawingml/2006/table">
            <a:tbl>
              <a:tblPr/>
              <a:tblGrid>
                <a:gridCol w="1646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6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7425">
                <a:tc gridSpan="2"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Pueblos Originarios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2CC">
                        <a:alpha val="66667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Pueblos Originarios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2CC">
                        <a:alpha val="6666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1686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165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Ninguno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3937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55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Aymara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3937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13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Diaguitas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3937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6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Mapuche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3937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Quechua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3937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Colla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23937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No sabe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2296" y="-623670"/>
            <a:ext cx="11408706" cy="11195814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16372316" y="212983"/>
            <a:ext cx="1322827" cy="903135"/>
          </a:xfrm>
          <a:custGeom>
            <a:avLst/>
            <a:gdLst/>
            <a:ahLst/>
            <a:cxnLst/>
            <a:rect l="l" t="t" r="r" b="b"/>
            <a:pathLst>
              <a:path w="1322827" h="903135">
                <a:moveTo>
                  <a:pt x="0" y="0"/>
                </a:moveTo>
                <a:lnTo>
                  <a:pt x="1322827" y="0"/>
                </a:lnTo>
                <a:lnTo>
                  <a:pt x="1322827" y="903135"/>
                </a:lnTo>
                <a:lnTo>
                  <a:pt x="0" y="9031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306" r="-306"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067025"/>
            <a:ext cx="18288000" cy="219973"/>
          </a:xfrm>
          <a:custGeom>
            <a:avLst/>
            <a:gdLst/>
            <a:ahLst/>
            <a:cxnLst/>
            <a:rect l="l" t="t" r="r" b="b"/>
            <a:pathLst>
              <a:path w="18288000" h="219973">
                <a:moveTo>
                  <a:pt x="0" y="0"/>
                </a:moveTo>
                <a:lnTo>
                  <a:pt x="18288000" y="0"/>
                </a:lnTo>
                <a:lnTo>
                  <a:pt x="18288000" y="219973"/>
                </a:lnTo>
                <a:lnTo>
                  <a:pt x="0" y="219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45261" b="-452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92857" y="0"/>
            <a:ext cx="1503362" cy="1077308"/>
          </a:xfrm>
          <a:custGeom>
            <a:avLst/>
            <a:gdLst/>
            <a:ahLst/>
            <a:cxnLst/>
            <a:rect l="l" t="t" r="r" b="b"/>
            <a:pathLst>
              <a:path w="1503362" h="1077308">
                <a:moveTo>
                  <a:pt x="0" y="0"/>
                </a:moveTo>
                <a:lnTo>
                  <a:pt x="1503361" y="0"/>
                </a:lnTo>
                <a:lnTo>
                  <a:pt x="1503361" y="1077308"/>
                </a:lnTo>
                <a:lnTo>
                  <a:pt x="0" y="10773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1344538" y="3188341"/>
          <a:ext cx="3992187" cy="3096856"/>
        </p:xfrm>
        <a:graphic>
          <a:graphicData uri="http://schemas.openxmlformats.org/drawingml/2006/table">
            <a:tbl>
              <a:tblPr/>
              <a:tblGrid>
                <a:gridCol w="1646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6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06702">
                <a:tc gridSpan="2"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Discapacidad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51D">
                        <a:alpha val="66667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Discapacidad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51D">
                        <a:alpha val="6666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284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189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No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1870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57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441318">
                              <a:alpha val="66667"/>
                            </a:srgbClr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Sí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D2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5134" y="169428"/>
            <a:ext cx="9243031" cy="10311262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16372316" y="212983"/>
            <a:ext cx="1322827" cy="903135"/>
          </a:xfrm>
          <a:custGeom>
            <a:avLst/>
            <a:gdLst/>
            <a:ahLst/>
            <a:cxnLst/>
            <a:rect l="l" t="t" r="r" b="b"/>
            <a:pathLst>
              <a:path w="1322827" h="903135">
                <a:moveTo>
                  <a:pt x="0" y="0"/>
                </a:moveTo>
                <a:lnTo>
                  <a:pt x="1322827" y="0"/>
                </a:lnTo>
                <a:lnTo>
                  <a:pt x="1322827" y="903135"/>
                </a:lnTo>
                <a:lnTo>
                  <a:pt x="0" y="9031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306" r="-306"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067025"/>
            <a:ext cx="18288000" cy="219973"/>
          </a:xfrm>
          <a:custGeom>
            <a:avLst/>
            <a:gdLst/>
            <a:ahLst/>
            <a:cxnLst/>
            <a:rect l="l" t="t" r="r" b="b"/>
            <a:pathLst>
              <a:path w="18288000" h="219973">
                <a:moveTo>
                  <a:pt x="0" y="0"/>
                </a:moveTo>
                <a:lnTo>
                  <a:pt x="18288000" y="0"/>
                </a:lnTo>
                <a:lnTo>
                  <a:pt x="18288000" y="219973"/>
                </a:lnTo>
                <a:lnTo>
                  <a:pt x="0" y="219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45261" b="-452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92857" y="0"/>
            <a:ext cx="1503362" cy="1077308"/>
          </a:xfrm>
          <a:custGeom>
            <a:avLst/>
            <a:gdLst/>
            <a:ahLst/>
            <a:cxnLst/>
            <a:rect l="l" t="t" r="r" b="b"/>
            <a:pathLst>
              <a:path w="1503362" h="1077308">
                <a:moveTo>
                  <a:pt x="0" y="0"/>
                </a:moveTo>
                <a:lnTo>
                  <a:pt x="1503361" y="0"/>
                </a:lnTo>
                <a:lnTo>
                  <a:pt x="1503361" y="1077308"/>
                </a:lnTo>
                <a:lnTo>
                  <a:pt x="0" y="10773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372316" y="212984"/>
            <a:ext cx="1322827" cy="903135"/>
          </a:xfrm>
          <a:custGeom>
            <a:avLst/>
            <a:gdLst/>
            <a:ahLst/>
            <a:cxnLst/>
            <a:rect l="l" t="t" r="r" b="b"/>
            <a:pathLst>
              <a:path w="1322827" h="903135">
                <a:moveTo>
                  <a:pt x="0" y="0"/>
                </a:moveTo>
                <a:lnTo>
                  <a:pt x="1322827" y="0"/>
                </a:lnTo>
                <a:lnTo>
                  <a:pt x="1322827" y="903134"/>
                </a:lnTo>
                <a:lnTo>
                  <a:pt x="0" y="9031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l="-306" r="-306"/>
            </a:stretch>
          </a:blipFill>
        </p:spPr>
      </p: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56809"/>
              </p:ext>
            </p:extLst>
          </p:nvPr>
        </p:nvGraphicFramePr>
        <p:xfrm>
          <a:off x="15864414" y="4024249"/>
          <a:ext cx="2042586" cy="1733550"/>
        </p:xfrm>
        <a:graphic>
          <a:graphicData uri="http://schemas.openxmlformats.org/drawingml/2006/table">
            <a:tbl>
              <a:tblPr/>
              <a:tblGrid>
                <a:gridCol w="2042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6775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Promedio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775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6,524451081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2655231" y="117733"/>
            <a:ext cx="1265954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99AC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Preguntas Respeto Derechos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15381" y="1463754"/>
            <a:ext cx="16539246" cy="7998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1 - Derecho a tener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información oportuna y comprensible 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 su estado de salud. -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6,68926829</a:t>
            </a:r>
          </a:p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2 -  Derecho a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recibir un trato digno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respetando su privacidad. -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6,800813008</a:t>
            </a:r>
          </a:p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3 - Derecho a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ser llamado por su nombre y atendido con amabilidad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-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6,821138211</a:t>
            </a:r>
          </a:p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4 - Derecho a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recibir una atención de salud de calidad y segura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según protocolos establecidos. -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6,772357724</a:t>
            </a:r>
          </a:p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5 - Derecho a ser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informado de los costos de su atención de salud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-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5,16260163</a:t>
            </a:r>
          </a:p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6 - Derecho a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 ser grabado ni fotografiado 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 fines de difusión sin su permiso. -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6,179591837</a:t>
            </a:r>
          </a:p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7 - Derecho a que su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información médica no se entregue a personas no relacionadas con su atención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-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6,670731707</a:t>
            </a:r>
          </a:p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8 - Derecho de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aceptar o rechazar cualquier tratamiento y pedir el alta voluntaria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-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6,703252033</a:t>
            </a:r>
          </a:p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9 - Derecho a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consultar o reclamar respecto a la atención de salud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recibida. -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5,947154472</a:t>
            </a:r>
          </a:p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10 - Derecho a que donde sea pertinente,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se cuente con señalética y facilitadores en lengua originaria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-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6,68926829</a:t>
            </a:r>
          </a:p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11 - Derecho a que el p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ersonal de salud porte una identificación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-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6,800813008</a:t>
            </a:r>
          </a:p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12 - Derecho de toda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persona mayor de 60 años y/o con discapacidad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tendrá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derecho a atención preferente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-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6,821138211</a:t>
            </a:r>
          </a:p>
          <a:p>
            <a:pPr algn="l">
              <a:lnSpc>
                <a:spcPts val="3079"/>
              </a:lnSpc>
            </a:pPr>
            <a:endParaRPr lang="en-US" sz="2000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067025"/>
            <a:ext cx="18288000" cy="219973"/>
          </a:xfrm>
          <a:custGeom>
            <a:avLst/>
            <a:gdLst/>
            <a:ahLst/>
            <a:cxnLst/>
            <a:rect l="l" t="t" r="r" b="b"/>
            <a:pathLst>
              <a:path w="18288000" h="219973">
                <a:moveTo>
                  <a:pt x="0" y="0"/>
                </a:moveTo>
                <a:lnTo>
                  <a:pt x="18288000" y="0"/>
                </a:lnTo>
                <a:lnTo>
                  <a:pt x="18288000" y="219973"/>
                </a:lnTo>
                <a:lnTo>
                  <a:pt x="0" y="219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45261" b="-452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92857" y="0"/>
            <a:ext cx="1503362" cy="1077308"/>
          </a:xfrm>
          <a:custGeom>
            <a:avLst/>
            <a:gdLst/>
            <a:ahLst/>
            <a:cxnLst/>
            <a:rect l="l" t="t" r="r" b="b"/>
            <a:pathLst>
              <a:path w="1503362" h="1077308">
                <a:moveTo>
                  <a:pt x="0" y="0"/>
                </a:moveTo>
                <a:lnTo>
                  <a:pt x="1503361" y="0"/>
                </a:lnTo>
                <a:lnTo>
                  <a:pt x="1503361" y="1077308"/>
                </a:lnTo>
                <a:lnTo>
                  <a:pt x="0" y="10773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372316" y="212984"/>
            <a:ext cx="1322827" cy="903135"/>
          </a:xfrm>
          <a:custGeom>
            <a:avLst/>
            <a:gdLst/>
            <a:ahLst/>
            <a:cxnLst/>
            <a:rect l="l" t="t" r="r" b="b"/>
            <a:pathLst>
              <a:path w="1322827" h="903135">
                <a:moveTo>
                  <a:pt x="0" y="0"/>
                </a:moveTo>
                <a:lnTo>
                  <a:pt x="1322827" y="0"/>
                </a:lnTo>
                <a:lnTo>
                  <a:pt x="1322827" y="903134"/>
                </a:lnTo>
                <a:lnTo>
                  <a:pt x="0" y="9031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l="-306" r="-306"/>
            </a:stretch>
          </a:blipFill>
        </p:spPr>
      </p: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852541"/>
              </p:ext>
            </p:extLst>
          </p:nvPr>
        </p:nvGraphicFramePr>
        <p:xfrm>
          <a:off x="15849600" y="5462984"/>
          <a:ext cx="2133600" cy="1733550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6775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Promedio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775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6,777288565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2655231" y="117733"/>
            <a:ext cx="1265954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99AC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Preguntas Trato Usuario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94483" y="1463754"/>
            <a:ext cx="17598150" cy="7998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13 - ¿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Cómo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fue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disposición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del personal para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escuchar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y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comprender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lo que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ud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Les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dijo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? -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6,68699187</a:t>
            </a:r>
          </a:p>
          <a:p>
            <a:pPr algn="l">
              <a:lnSpc>
                <a:spcPts val="50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14 -  ¿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Cómo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fue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el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apoyo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brindado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por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el personal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frente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las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necesidades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que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Ud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Tuvo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durante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periodo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hospitalización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?- 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6,699186992</a:t>
            </a:r>
          </a:p>
          <a:p>
            <a:pPr algn="l">
              <a:lnSpc>
                <a:spcPts val="50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15 - ¿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Cómo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fue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claridad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del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lenguaje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usado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por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el personal 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entregarle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información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? - 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6,800813008</a:t>
            </a:r>
          </a:p>
          <a:p>
            <a:pPr algn="l">
              <a:lnSpc>
                <a:spcPts val="50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16 - ¿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Cómo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fue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amabilidad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y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cortesía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del personal que le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atendió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durante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hospitalización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?. - 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6,848979592</a:t>
            </a:r>
          </a:p>
          <a:p>
            <a:pPr algn="l">
              <a:lnSpc>
                <a:spcPts val="50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17 - ¿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Cómo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fue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Seguridad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que le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generó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el personal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del hospital? - 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6,825203252</a:t>
            </a:r>
          </a:p>
          <a:p>
            <a:pPr algn="l">
              <a:lnSpc>
                <a:spcPts val="50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18 - ¿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Cómo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fue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rapidez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con que el personal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respondió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los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requerimientos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que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Ud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Hizo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durante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hospitalización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? - 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6,706122449</a:t>
            </a:r>
          </a:p>
          <a:p>
            <a:pPr algn="l">
              <a:lnSpc>
                <a:spcPts val="50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19 - ¿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Cómo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fue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el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interés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del personal para que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Ud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Comprendiera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información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que le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dieron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? - 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6,796747967</a:t>
            </a:r>
          </a:p>
          <a:p>
            <a:pPr algn="l">
              <a:lnSpc>
                <a:spcPts val="50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20 - ¿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Cómo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fue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el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tiempo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que el personal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dedico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atenderle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? - 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6,787755102</a:t>
            </a:r>
          </a:p>
          <a:p>
            <a:pPr algn="l">
              <a:lnSpc>
                <a:spcPts val="50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21 -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procedimientos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que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recibió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¿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como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fue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el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esmero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y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cuidado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parte del personal? - 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6,780487805</a:t>
            </a:r>
          </a:p>
          <a:p>
            <a:pPr algn="l">
              <a:lnSpc>
                <a:spcPts val="50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22 - ¿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Cómo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evalúa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el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vestuario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y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presentación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del personal 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momento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interactuar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Ud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?-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6,857723577</a:t>
            </a:r>
          </a:p>
          <a:p>
            <a:pPr algn="l">
              <a:lnSpc>
                <a:spcPts val="50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23 - ¿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Cómo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fue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forma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que el personal del hospital le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saludo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?-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6,760162602</a:t>
            </a:r>
          </a:p>
          <a:p>
            <a:pPr algn="l">
              <a:lnSpc>
                <a:spcPts val="5000"/>
              </a:lnSpc>
            </a:pPr>
            <a:endParaRPr lang="en-US" sz="20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079"/>
              </a:lnSpc>
            </a:pPr>
            <a:endParaRPr lang="en-US" sz="20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2075</Words>
  <Application>Microsoft Office PowerPoint</Application>
  <PresentationFormat>Personalizado</PresentationFormat>
  <Paragraphs>340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0" baseType="lpstr">
      <vt:lpstr>Calibri</vt:lpstr>
      <vt:lpstr>Arimo Bold</vt:lpstr>
      <vt:lpstr>Arimo</vt:lpstr>
      <vt:lpstr>Arial</vt:lpstr>
      <vt:lpstr>Open Sans Bold</vt:lpstr>
      <vt:lpstr>Poppins Bold</vt:lpstr>
      <vt:lpstr>Open Sans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2° Encuesta Satisfacción HAH 2025.pptx</dc:title>
  <cp:lastModifiedBy>HAH</cp:lastModifiedBy>
  <cp:revision>3</cp:revision>
  <dcterms:created xsi:type="dcterms:W3CDTF">2006-08-16T00:00:00Z</dcterms:created>
  <dcterms:modified xsi:type="dcterms:W3CDTF">2026-02-03T12:59:32Z</dcterms:modified>
  <dc:identifier>DAFqOBTX9XA</dc:identifier>
</cp:coreProperties>
</file>