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58" r:id="rId11"/>
    <p:sldId id="262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F446F-16B2-4FAE-809F-31F63E6CA09F}" type="datetimeFigureOut">
              <a:rPr lang="es-CL" smtClean="0"/>
              <a:t>11-04-2018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3A3C3-781D-44E5-B6FB-A5B07D6CBE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288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331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638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96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31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03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75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7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257369-92BF-4A71-BFD8-4AAC1DCBCDF9}" type="slidenum">
              <a:rPr lang="es-CL" altLang="es-CL">
                <a:latin typeface="Calibri" panose="020F0502020204030204" pitchFamily="34" charset="0"/>
              </a:rPr>
              <a:pPr/>
              <a:t>1</a:t>
            </a:fld>
            <a:endParaRPr lang="es-CL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331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638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96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31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03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75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7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257369-92BF-4A71-BFD8-4AAC1DCBCDF9}" type="slidenum">
              <a:rPr lang="es-CL" altLang="es-CL">
                <a:latin typeface="Calibri" panose="020F0502020204030204" pitchFamily="34" charset="0"/>
              </a:rPr>
              <a:pPr/>
              <a:t>11</a:t>
            </a:fld>
            <a:endParaRPr lang="es-CL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30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331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638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96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31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03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75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7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257369-92BF-4A71-BFD8-4AAC1DCBCDF9}" type="slidenum">
              <a:rPr lang="es-CL" altLang="es-CL">
                <a:latin typeface="Calibri" panose="020F0502020204030204" pitchFamily="34" charset="0"/>
              </a:rPr>
              <a:pPr/>
              <a:t>2</a:t>
            </a:fld>
            <a:endParaRPr lang="es-CL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3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331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638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96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31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03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75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7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257369-92BF-4A71-BFD8-4AAC1DCBCDF9}" type="slidenum">
              <a:rPr lang="es-CL" altLang="es-CL">
                <a:latin typeface="Calibri" panose="020F0502020204030204" pitchFamily="34" charset="0"/>
              </a:rPr>
              <a:pPr/>
              <a:t>3</a:t>
            </a:fld>
            <a:endParaRPr lang="es-CL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5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331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638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96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31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03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75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7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257369-92BF-4A71-BFD8-4AAC1DCBCDF9}" type="slidenum">
              <a:rPr lang="es-CL" altLang="es-CL">
                <a:latin typeface="Calibri" panose="020F0502020204030204" pitchFamily="34" charset="0"/>
              </a:rPr>
              <a:pPr/>
              <a:t>4</a:t>
            </a:fld>
            <a:endParaRPr lang="es-CL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44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331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638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96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31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03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75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7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257369-92BF-4A71-BFD8-4AAC1DCBCDF9}" type="slidenum">
              <a:rPr lang="es-CL" altLang="es-CL">
                <a:latin typeface="Calibri" panose="020F0502020204030204" pitchFamily="34" charset="0"/>
              </a:rPr>
              <a:pPr/>
              <a:t>5</a:t>
            </a:fld>
            <a:endParaRPr lang="es-CL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20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331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638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96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31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03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75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7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257369-92BF-4A71-BFD8-4AAC1DCBCDF9}" type="slidenum">
              <a:rPr lang="es-CL" altLang="es-CL">
                <a:latin typeface="Calibri" panose="020F0502020204030204" pitchFamily="34" charset="0"/>
              </a:rPr>
              <a:pPr/>
              <a:t>6</a:t>
            </a:fld>
            <a:endParaRPr lang="es-CL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3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331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638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96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31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03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75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7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257369-92BF-4A71-BFD8-4AAC1DCBCDF9}" type="slidenum">
              <a:rPr lang="es-CL" altLang="es-CL">
                <a:latin typeface="Calibri" panose="020F0502020204030204" pitchFamily="34" charset="0"/>
              </a:rPr>
              <a:pPr/>
              <a:t>7</a:t>
            </a:fld>
            <a:endParaRPr lang="es-CL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70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331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638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96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31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03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75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7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257369-92BF-4A71-BFD8-4AAC1DCBCDF9}" type="slidenum">
              <a:rPr lang="es-CL" altLang="es-CL">
                <a:latin typeface="Calibri" panose="020F0502020204030204" pitchFamily="34" charset="0"/>
              </a:rPr>
              <a:pPr/>
              <a:t>8</a:t>
            </a:fld>
            <a:endParaRPr lang="es-CL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61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331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4638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5963" indent="-220663" defTabSz="2014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31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003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75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4763" indent="-220663" defTabSz="2014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257369-92BF-4A71-BFD8-4AAC1DCBCDF9}" type="slidenum">
              <a:rPr lang="es-CL" altLang="es-CL">
                <a:latin typeface="Calibri" panose="020F0502020204030204" pitchFamily="34" charset="0"/>
              </a:rPr>
              <a:pPr/>
              <a:t>9</a:t>
            </a:fld>
            <a:endParaRPr lang="es-CL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3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3701-D01C-4856-BA4F-9956F637E5CD}" type="datetimeFigureOut">
              <a:rPr lang="es-CL" smtClean="0"/>
              <a:t>11-04-2018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DC2-A0B5-4ECF-9199-46FA840EE9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27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3701-D01C-4856-BA4F-9956F637E5CD}" type="datetimeFigureOut">
              <a:rPr lang="es-CL" smtClean="0"/>
              <a:t>11-04-2018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DC2-A0B5-4ECF-9199-46FA840EE9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675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3701-D01C-4856-BA4F-9956F637E5CD}" type="datetimeFigureOut">
              <a:rPr lang="es-CL" smtClean="0"/>
              <a:t>11-04-2018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DC2-A0B5-4ECF-9199-46FA840EE9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346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3701-D01C-4856-BA4F-9956F637E5CD}" type="datetimeFigureOut">
              <a:rPr lang="es-CL" smtClean="0"/>
              <a:t>11-04-2018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DC2-A0B5-4ECF-9199-46FA840EE9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012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3701-D01C-4856-BA4F-9956F637E5CD}" type="datetimeFigureOut">
              <a:rPr lang="es-CL" smtClean="0"/>
              <a:t>11-04-2018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DC2-A0B5-4ECF-9199-46FA840EE9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60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3701-D01C-4856-BA4F-9956F637E5CD}" type="datetimeFigureOut">
              <a:rPr lang="es-CL" smtClean="0"/>
              <a:t>11-04-2018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DC2-A0B5-4ECF-9199-46FA840EE9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42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3701-D01C-4856-BA4F-9956F637E5CD}" type="datetimeFigureOut">
              <a:rPr lang="es-CL" smtClean="0"/>
              <a:t>11-04-2018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DC2-A0B5-4ECF-9199-46FA840EE9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61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3701-D01C-4856-BA4F-9956F637E5CD}" type="datetimeFigureOut">
              <a:rPr lang="es-CL" smtClean="0"/>
              <a:t>11-04-2018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DC2-A0B5-4ECF-9199-46FA840EE9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42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3701-D01C-4856-BA4F-9956F637E5CD}" type="datetimeFigureOut">
              <a:rPr lang="es-CL" smtClean="0"/>
              <a:t>11-04-2018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DC2-A0B5-4ECF-9199-46FA840EE9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905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3701-D01C-4856-BA4F-9956F637E5CD}" type="datetimeFigureOut">
              <a:rPr lang="es-CL" smtClean="0"/>
              <a:t>11-04-2018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DC2-A0B5-4ECF-9199-46FA840EE9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674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3701-D01C-4856-BA4F-9956F637E5CD}" type="datetimeFigureOut">
              <a:rPr lang="es-CL" smtClean="0"/>
              <a:t>11-04-2018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0DC2-A0B5-4ECF-9199-46FA840EE9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231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C3701-D01C-4856-BA4F-9956F637E5CD}" type="datetimeFigureOut">
              <a:rPr lang="es-CL" smtClean="0"/>
              <a:t>11-04-2018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50DC2-A0B5-4ECF-9199-46FA840EE93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586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2422526" y="1298574"/>
            <a:ext cx="83216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06" tIns="42454" rIns="84906" bIns="4245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/>
              <a:t>Orientaciones Técnicas Cuentas Públicas Participativas</a:t>
            </a:r>
            <a:endParaRPr lang="es-CL" altLang="es-CL" sz="2200" b="1" dirty="0">
              <a:latin typeface="Calibri" panose="020F0502020204030204" pitchFamily="34" charset="0"/>
              <a:ea typeface="ヒラギノ角ゴ Pro W3"/>
              <a:cs typeface="gobCL" pitchFamily="50" charset="0"/>
            </a:endParaRPr>
          </a:p>
        </p:txBody>
      </p:sp>
      <p:sp>
        <p:nvSpPr>
          <p:cNvPr id="14339" name="Rectangle 16"/>
          <p:cNvSpPr>
            <a:spLocks noChangeArrowheads="1"/>
          </p:cNvSpPr>
          <p:nvPr/>
        </p:nvSpPr>
        <p:spPr bwMode="auto">
          <a:xfrm>
            <a:off x="2346326" y="6251575"/>
            <a:ext cx="80121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6" tIns="42454" rIns="84906" bIns="424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s-ES_tradnl" altLang="es-CL" b="1">
                <a:latin typeface="Calibri" panose="020F0502020204030204" pitchFamily="34" charset="0"/>
                <a:ea typeface="ヒラギノ角ゴ Pro W3"/>
                <a:cs typeface="gobCL" pitchFamily="50" charset="0"/>
                <a:sym typeface="Verdana" panose="020B0604030504040204" pitchFamily="34" charset="0"/>
              </a:rPr>
              <a:t>SERVICIO DE SALUD IQUIQUE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118350" y="6489701"/>
            <a:ext cx="3240088" cy="347663"/>
          </a:xfrm>
          <a:prstGeom prst="rect">
            <a:avLst/>
          </a:prstGeom>
          <a:noFill/>
          <a:ln>
            <a:noFill/>
          </a:ln>
          <a:extLst/>
        </p:spPr>
        <p:txBody>
          <a:bodyPr lIns="84906" tIns="42454" rIns="84906" bIns="424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424531" eaLnBrk="1" hangingPunct="1">
              <a:defRPr/>
            </a:pPr>
            <a:r>
              <a:rPr lang="es-CL" sz="1700" b="1" dirty="0">
                <a:latin typeface="+mn-lt"/>
                <a:cs typeface="gobCL" charset="0"/>
              </a:rPr>
              <a:t>Junio- 2017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55864" y="5054600"/>
            <a:ext cx="998537" cy="18034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133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3454400" y="5054600"/>
            <a:ext cx="1233488" cy="18034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23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455864" y="0"/>
            <a:ext cx="998537" cy="11303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3454400" y="0"/>
            <a:ext cx="1233488" cy="11303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4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pic>
        <p:nvPicPr>
          <p:cNvPr id="1434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380039"/>
            <a:ext cx="1993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2455864" y="2566988"/>
            <a:ext cx="79025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152401"/>
            <a:ext cx="11318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87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272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1031132" y="1912939"/>
            <a:ext cx="10089204" cy="126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06" tIns="42454" rIns="84906" bIns="4245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/>
              <a:t>“. </a:t>
            </a:r>
          </a:p>
          <a:p>
            <a:pPr algn="ctr"/>
            <a:r>
              <a:rPr lang="es-CL" sz="2000" dirty="0"/>
              <a:t>. .</a:t>
            </a:r>
          </a:p>
        </p:txBody>
      </p:sp>
      <p:sp>
        <p:nvSpPr>
          <p:cNvPr id="14339" name="Rectangle 16"/>
          <p:cNvSpPr>
            <a:spLocks noChangeArrowheads="1"/>
          </p:cNvSpPr>
          <p:nvPr/>
        </p:nvSpPr>
        <p:spPr bwMode="auto">
          <a:xfrm>
            <a:off x="2346326" y="6251575"/>
            <a:ext cx="80121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6" tIns="42454" rIns="84906" bIns="424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s-ES_tradnl" altLang="es-CL" b="1">
                <a:latin typeface="Calibri" panose="020F0502020204030204" pitchFamily="34" charset="0"/>
                <a:ea typeface="ヒラギノ角ゴ Pro W3"/>
                <a:cs typeface="gobCL" pitchFamily="50" charset="0"/>
                <a:sym typeface="Verdana" panose="020B0604030504040204" pitchFamily="34" charset="0"/>
              </a:rPr>
              <a:t>SERVICIO DE SALUD IQUIQUE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118350" y="6489701"/>
            <a:ext cx="3240088" cy="347663"/>
          </a:xfrm>
          <a:prstGeom prst="rect">
            <a:avLst/>
          </a:prstGeom>
          <a:noFill/>
          <a:ln>
            <a:noFill/>
          </a:ln>
          <a:extLst/>
        </p:spPr>
        <p:txBody>
          <a:bodyPr lIns="84906" tIns="42454" rIns="84906" bIns="424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424531" eaLnBrk="1" hangingPunct="1">
              <a:defRPr/>
            </a:pPr>
            <a:r>
              <a:rPr lang="es-CL" sz="1700" b="1" dirty="0">
                <a:latin typeface="+mn-lt"/>
                <a:cs typeface="gobCL" charset="0"/>
              </a:rPr>
              <a:t>Junio- 2017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55864" y="5054600"/>
            <a:ext cx="998537" cy="18034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133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3454400" y="5054600"/>
            <a:ext cx="1233488" cy="18034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23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455864" y="0"/>
            <a:ext cx="998537" cy="11303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3454400" y="0"/>
            <a:ext cx="1233488" cy="11303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4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pic>
        <p:nvPicPr>
          <p:cNvPr id="1434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380039"/>
            <a:ext cx="1993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152401"/>
            <a:ext cx="11318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09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1215957" y="1912939"/>
            <a:ext cx="8789653" cy="126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06" tIns="42454" rIns="84906" bIns="4245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/>
              <a:t>“Los Órganos de la Administración del Estado, anualmente, darán </a:t>
            </a:r>
          </a:p>
          <a:p>
            <a:pPr algn="ctr"/>
            <a:r>
              <a:rPr lang="es-CL" sz="2000" dirty="0"/>
              <a:t>cuenta pública participativa a la ciudadanía de la gestión de sus </a:t>
            </a:r>
          </a:p>
          <a:p>
            <a:pPr algn="ctr"/>
            <a:r>
              <a:rPr lang="es-CL" sz="2000" dirty="0"/>
              <a:t>políticas, planes, programas, acciones y de su ejecución presupuestaria”.  </a:t>
            </a:r>
            <a:endParaRPr lang="es-CL" altLang="es-CL" sz="2200" b="1" dirty="0">
              <a:latin typeface="Calibri" panose="020F0502020204030204" pitchFamily="34" charset="0"/>
              <a:ea typeface="ヒラギノ角ゴ Pro W3"/>
              <a:cs typeface="gobCL" pitchFamily="50" charset="0"/>
            </a:endParaRPr>
          </a:p>
        </p:txBody>
      </p:sp>
      <p:sp>
        <p:nvSpPr>
          <p:cNvPr id="14339" name="Rectangle 16"/>
          <p:cNvSpPr>
            <a:spLocks noChangeArrowheads="1"/>
          </p:cNvSpPr>
          <p:nvPr/>
        </p:nvSpPr>
        <p:spPr bwMode="auto">
          <a:xfrm>
            <a:off x="2346326" y="6251575"/>
            <a:ext cx="80121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6" tIns="42454" rIns="84906" bIns="424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s-ES_tradnl" altLang="es-CL" b="1">
                <a:latin typeface="Calibri" panose="020F0502020204030204" pitchFamily="34" charset="0"/>
                <a:ea typeface="ヒラギノ角ゴ Pro W3"/>
                <a:cs typeface="gobCL" pitchFamily="50" charset="0"/>
                <a:sym typeface="Verdana" panose="020B0604030504040204" pitchFamily="34" charset="0"/>
              </a:rPr>
              <a:t>SERVICIO DE SALUD IQUIQUE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118350" y="6489701"/>
            <a:ext cx="3240088" cy="347663"/>
          </a:xfrm>
          <a:prstGeom prst="rect">
            <a:avLst/>
          </a:prstGeom>
          <a:noFill/>
          <a:ln>
            <a:noFill/>
          </a:ln>
          <a:extLst/>
        </p:spPr>
        <p:txBody>
          <a:bodyPr lIns="84906" tIns="42454" rIns="84906" bIns="424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424531" eaLnBrk="1" hangingPunct="1">
              <a:defRPr/>
            </a:pPr>
            <a:r>
              <a:rPr lang="es-CL" sz="1700" b="1" dirty="0">
                <a:latin typeface="+mn-lt"/>
                <a:cs typeface="gobCL" charset="0"/>
              </a:rPr>
              <a:t>Junio- 2017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55864" y="5054600"/>
            <a:ext cx="998537" cy="18034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133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3454400" y="5054600"/>
            <a:ext cx="1233488" cy="18034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23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455864" y="0"/>
            <a:ext cx="998537" cy="11303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3454400" y="0"/>
            <a:ext cx="1233488" cy="11303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4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pic>
        <p:nvPicPr>
          <p:cNvPr id="1434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380039"/>
            <a:ext cx="1993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2103035" y="4638979"/>
            <a:ext cx="79025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152401"/>
            <a:ext cx="11318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06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1031132" y="1912938"/>
            <a:ext cx="10089204" cy="214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06" tIns="42454" rIns="84906" bIns="4245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/>
              <a:t>“LA CUENTA PÚBLICA PARTICIPATIVA ES: </a:t>
            </a:r>
          </a:p>
          <a:p>
            <a:pPr algn="ctr"/>
            <a:endParaRPr lang="es-CL" sz="2000" dirty="0"/>
          </a:p>
          <a:p>
            <a:pPr algn="ctr"/>
            <a:r>
              <a:rPr lang="es-CL" sz="2000" dirty="0"/>
              <a:t>Es un ejercicio Anual: La CPP es un ejercicio anual de rendición de cuentas</a:t>
            </a:r>
          </a:p>
          <a:p>
            <a:pPr algn="ctr"/>
            <a:r>
              <a:rPr lang="es-CL" sz="2000" dirty="0"/>
              <a:t> de los órganos del Estado, que comprende el período de gestión del año anterior.</a:t>
            </a:r>
          </a:p>
          <a:p>
            <a:pPr algn="ctr"/>
            <a:r>
              <a:rPr lang="es-CL" sz="2000" dirty="0"/>
              <a:t> El ejercicio de la CPP deber realizarse entre el mes de Marzo y Abril del Año siguiente.</a:t>
            </a:r>
          </a:p>
        </p:txBody>
      </p:sp>
      <p:sp>
        <p:nvSpPr>
          <p:cNvPr id="14339" name="Rectangle 16"/>
          <p:cNvSpPr>
            <a:spLocks noChangeArrowheads="1"/>
          </p:cNvSpPr>
          <p:nvPr/>
        </p:nvSpPr>
        <p:spPr bwMode="auto">
          <a:xfrm>
            <a:off x="2346326" y="6251575"/>
            <a:ext cx="80121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6" tIns="42454" rIns="84906" bIns="424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s-ES_tradnl" altLang="es-CL" b="1">
                <a:latin typeface="Calibri" panose="020F0502020204030204" pitchFamily="34" charset="0"/>
                <a:ea typeface="ヒラギノ角ゴ Pro W3"/>
                <a:cs typeface="gobCL" pitchFamily="50" charset="0"/>
                <a:sym typeface="Verdana" panose="020B0604030504040204" pitchFamily="34" charset="0"/>
              </a:rPr>
              <a:t>SERVICIO DE SALUD IQUIQUE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118350" y="6489701"/>
            <a:ext cx="3240088" cy="347663"/>
          </a:xfrm>
          <a:prstGeom prst="rect">
            <a:avLst/>
          </a:prstGeom>
          <a:noFill/>
          <a:ln>
            <a:noFill/>
          </a:ln>
          <a:extLst/>
        </p:spPr>
        <p:txBody>
          <a:bodyPr lIns="84906" tIns="42454" rIns="84906" bIns="424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424531" eaLnBrk="1" hangingPunct="1">
              <a:defRPr/>
            </a:pPr>
            <a:r>
              <a:rPr lang="es-CL" sz="1700" b="1" dirty="0">
                <a:latin typeface="+mn-lt"/>
                <a:cs typeface="gobCL" charset="0"/>
              </a:rPr>
              <a:t>Junio- 2017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55864" y="5054600"/>
            <a:ext cx="998537" cy="18034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133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3454400" y="5054600"/>
            <a:ext cx="1233488" cy="18034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23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455864" y="0"/>
            <a:ext cx="998537" cy="11303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3454400" y="0"/>
            <a:ext cx="1233488" cy="11303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4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pic>
        <p:nvPicPr>
          <p:cNvPr id="1434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380039"/>
            <a:ext cx="1993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2103035" y="4638979"/>
            <a:ext cx="79025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152401"/>
            <a:ext cx="11318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13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1031132" y="1912938"/>
            <a:ext cx="10089204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06" tIns="42454" rIns="84906" bIns="4245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/>
              <a:t>“</a:t>
            </a:r>
            <a:r>
              <a:rPr lang="es-CL" sz="2000" b="1" dirty="0"/>
              <a:t>Es un dialogo ciudadano</a:t>
            </a:r>
            <a:r>
              <a:rPr lang="es-CL" sz="2000" dirty="0"/>
              <a:t>: </a:t>
            </a:r>
          </a:p>
          <a:p>
            <a:pPr algn="ctr"/>
            <a:r>
              <a:rPr lang="es-CL" sz="2000" dirty="0"/>
              <a:t>La CPP se constituye como espacio de conversación y dialogo deliberativo </a:t>
            </a:r>
          </a:p>
          <a:p>
            <a:pPr algn="ctr"/>
            <a:r>
              <a:rPr lang="es-CL" sz="2000" dirty="0"/>
              <a:t>aunque no resolutivo, entre la autoridad y representantes de la sociedad civil, </a:t>
            </a:r>
          </a:p>
          <a:p>
            <a:pPr algn="ctr"/>
            <a:r>
              <a:rPr lang="es-CL" sz="2000" dirty="0"/>
              <a:t>respecto del desempeño y las acciones pasadas y futuras del órgano público. </a:t>
            </a:r>
          </a:p>
          <a:p>
            <a:pPr algn="ctr"/>
            <a:r>
              <a:rPr lang="es-CL" sz="2000" dirty="0"/>
              <a:t>Se refiere a la evaluación de la gestión pública: </a:t>
            </a:r>
          </a:p>
          <a:p>
            <a:pPr algn="ctr"/>
            <a:r>
              <a:rPr lang="es-CL" sz="2000" dirty="0"/>
              <a:t>La CPP es un ejercicio de rendición de cuentas que permite la evaluación, </a:t>
            </a:r>
          </a:p>
          <a:p>
            <a:pPr algn="ctr"/>
            <a:r>
              <a:rPr lang="es-CL" sz="2000" dirty="0"/>
              <a:t>balance de la gestión del año anterior, los resultados de las instituciones públicas ,</a:t>
            </a:r>
          </a:p>
          <a:p>
            <a:pPr algn="ctr"/>
            <a:r>
              <a:rPr lang="es-CL" sz="2000" dirty="0"/>
              <a:t> proyecciones y líneas de acción futura. </a:t>
            </a:r>
          </a:p>
          <a:p>
            <a:pPr algn="ctr"/>
            <a:endParaRPr lang="es-CL" sz="2000" dirty="0"/>
          </a:p>
        </p:txBody>
      </p:sp>
      <p:sp>
        <p:nvSpPr>
          <p:cNvPr id="14339" name="Rectangle 16"/>
          <p:cNvSpPr>
            <a:spLocks noChangeArrowheads="1"/>
          </p:cNvSpPr>
          <p:nvPr/>
        </p:nvSpPr>
        <p:spPr bwMode="auto">
          <a:xfrm>
            <a:off x="2346326" y="6251575"/>
            <a:ext cx="80121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6" tIns="42454" rIns="84906" bIns="424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s-ES_tradnl" altLang="es-CL" b="1">
                <a:latin typeface="Calibri" panose="020F0502020204030204" pitchFamily="34" charset="0"/>
                <a:ea typeface="ヒラギノ角ゴ Pro W3"/>
                <a:cs typeface="gobCL" pitchFamily="50" charset="0"/>
                <a:sym typeface="Verdana" panose="020B0604030504040204" pitchFamily="34" charset="0"/>
              </a:rPr>
              <a:t>SERVICIO DE SALUD IQUIQUE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118350" y="6489701"/>
            <a:ext cx="3240088" cy="347663"/>
          </a:xfrm>
          <a:prstGeom prst="rect">
            <a:avLst/>
          </a:prstGeom>
          <a:noFill/>
          <a:ln>
            <a:noFill/>
          </a:ln>
          <a:extLst/>
        </p:spPr>
        <p:txBody>
          <a:bodyPr lIns="84906" tIns="42454" rIns="84906" bIns="424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424531" eaLnBrk="1" hangingPunct="1">
              <a:defRPr/>
            </a:pPr>
            <a:r>
              <a:rPr lang="es-CL" sz="1700" b="1" dirty="0">
                <a:latin typeface="+mn-lt"/>
                <a:cs typeface="gobCL" charset="0"/>
              </a:rPr>
              <a:t>Junio- 2017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55864" y="5054600"/>
            <a:ext cx="998537" cy="18034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133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3454400" y="5054600"/>
            <a:ext cx="1233488" cy="18034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23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455864" y="0"/>
            <a:ext cx="998537" cy="11303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3454400" y="0"/>
            <a:ext cx="1233488" cy="11303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4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pic>
        <p:nvPicPr>
          <p:cNvPr id="1434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380039"/>
            <a:ext cx="1993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152401"/>
            <a:ext cx="11318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73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1031132" y="1912938"/>
            <a:ext cx="10089204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06" tIns="42454" rIns="84906" bIns="4245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/>
              <a:t>“</a:t>
            </a:r>
            <a:r>
              <a:rPr lang="es-CL" sz="2000" b="1" dirty="0"/>
              <a:t>Es un dialogo público</a:t>
            </a:r>
            <a:r>
              <a:rPr lang="es-CL" sz="2000" dirty="0"/>
              <a:t>: </a:t>
            </a:r>
          </a:p>
          <a:p>
            <a:pPr algn="ctr"/>
            <a:endParaRPr lang="es-CL" sz="2000" dirty="0"/>
          </a:p>
          <a:p>
            <a:pPr algn="ctr"/>
            <a:r>
              <a:rPr lang="es-CL" sz="2000" dirty="0"/>
              <a:t>La CPP es un dialogo público en el sentido que se debe difundir </a:t>
            </a:r>
          </a:p>
          <a:p>
            <a:pPr algn="ctr"/>
            <a:r>
              <a:rPr lang="es-CL" sz="2000" dirty="0"/>
              <a:t>el informe de Cuenta Pública, los planteamientos de la ciudadanía </a:t>
            </a:r>
          </a:p>
          <a:p>
            <a:pPr algn="ctr"/>
            <a:r>
              <a:rPr lang="es-CL" sz="2000" dirty="0"/>
              <a:t>y la respuesta por la cual la autoridad se hace cargo de ellos.</a:t>
            </a:r>
          </a:p>
          <a:p>
            <a:pPr algn="ctr"/>
            <a:r>
              <a:rPr lang="es-CL" sz="2000" dirty="0"/>
              <a:t> </a:t>
            </a:r>
          </a:p>
          <a:p>
            <a:pPr algn="ctr"/>
            <a:r>
              <a:rPr lang="es-CL" sz="2000" dirty="0"/>
              <a:t>Para ello es clave una estrategia comunicacional y  la utilización </a:t>
            </a:r>
          </a:p>
          <a:p>
            <a:pPr algn="ctr"/>
            <a:r>
              <a:rPr lang="es-CL" sz="2000" dirty="0"/>
              <a:t>de los medios propios de comunicación. </a:t>
            </a:r>
          </a:p>
        </p:txBody>
      </p:sp>
      <p:sp>
        <p:nvSpPr>
          <p:cNvPr id="14339" name="Rectangle 16"/>
          <p:cNvSpPr>
            <a:spLocks noChangeArrowheads="1"/>
          </p:cNvSpPr>
          <p:nvPr/>
        </p:nvSpPr>
        <p:spPr bwMode="auto">
          <a:xfrm>
            <a:off x="2346326" y="6251575"/>
            <a:ext cx="80121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6" tIns="42454" rIns="84906" bIns="424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s-ES_tradnl" altLang="es-CL" b="1">
                <a:latin typeface="Calibri" panose="020F0502020204030204" pitchFamily="34" charset="0"/>
                <a:ea typeface="ヒラギノ角ゴ Pro W3"/>
                <a:cs typeface="gobCL" pitchFamily="50" charset="0"/>
                <a:sym typeface="Verdana" panose="020B0604030504040204" pitchFamily="34" charset="0"/>
              </a:rPr>
              <a:t>SERVICIO DE SALUD IQUIQUE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118350" y="6489701"/>
            <a:ext cx="3240088" cy="347663"/>
          </a:xfrm>
          <a:prstGeom prst="rect">
            <a:avLst/>
          </a:prstGeom>
          <a:noFill/>
          <a:ln>
            <a:noFill/>
          </a:ln>
          <a:extLst/>
        </p:spPr>
        <p:txBody>
          <a:bodyPr lIns="84906" tIns="42454" rIns="84906" bIns="424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424531" eaLnBrk="1" hangingPunct="1">
              <a:defRPr/>
            </a:pPr>
            <a:r>
              <a:rPr lang="es-CL" sz="1700" b="1" dirty="0">
                <a:latin typeface="+mn-lt"/>
                <a:cs typeface="gobCL" charset="0"/>
              </a:rPr>
              <a:t>Junio- 2017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55864" y="5054600"/>
            <a:ext cx="998537" cy="18034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133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3454400" y="5054600"/>
            <a:ext cx="1233488" cy="18034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23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455864" y="0"/>
            <a:ext cx="998537" cy="11303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3454400" y="0"/>
            <a:ext cx="1233488" cy="11303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4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pic>
        <p:nvPicPr>
          <p:cNvPr id="1434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380039"/>
            <a:ext cx="1993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152401"/>
            <a:ext cx="11318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19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1031132" y="1912938"/>
            <a:ext cx="10089204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06" tIns="42454" rIns="84906" bIns="4245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/>
              <a:t>“COMO PROCESO, SE IDENTIFICAN 3 MOMENTOS: </a:t>
            </a:r>
          </a:p>
          <a:p>
            <a:pPr algn="ctr"/>
            <a:r>
              <a:rPr lang="es-CL" sz="2000" dirty="0"/>
              <a:t>•</a:t>
            </a:r>
          </a:p>
          <a:p>
            <a:pPr algn="ctr"/>
            <a:r>
              <a:rPr lang="es-CL" sz="2000" dirty="0"/>
              <a:t> 	1. Elaboración Informe cuenta pública - Difusión y convocatoria cuenta pública •</a:t>
            </a:r>
          </a:p>
          <a:p>
            <a:pPr algn="ctr"/>
            <a:r>
              <a:rPr lang="es-CL" sz="2000" dirty="0"/>
              <a:t> </a:t>
            </a:r>
          </a:p>
          <a:p>
            <a:r>
              <a:rPr lang="es-CL" sz="2000" dirty="0"/>
              <a:t>	2. Dialogo y planteamiento a la ciudadanía •</a:t>
            </a:r>
          </a:p>
          <a:p>
            <a:endParaRPr lang="es-CL" sz="2000" dirty="0"/>
          </a:p>
          <a:p>
            <a:r>
              <a:rPr lang="es-CL" sz="2000" dirty="0"/>
              <a:t>	3. Etapa Devolución </a:t>
            </a:r>
          </a:p>
        </p:txBody>
      </p:sp>
      <p:sp>
        <p:nvSpPr>
          <p:cNvPr id="14339" name="Rectangle 16"/>
          <p:cNvSpPr>
            <a:spLocks noChangeArrowheads="1"/>
          </p:cNvSpPr>
          <p:nvPr/>
        </p:nvSpPr>
        <p:spPr bwMode="auto">
          <a:xfrm>
            <a:off x="2346326" y="6251575"/>
            <a:ext cx="80121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6" tIns="42454" rIns="84906" bIns="424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s-ES_tradnl" altLang="es-CL" b="1">
                <a:latin typeface="Calibri" panose="020F0502020204030204" pitchFamily="34" charset="0"/>
                <a:ea typeface="ヒラギノ角ゴ Pro W3"/>
                <a:cs typeface="gobCL" pitchFamily="50" charset="0"/>
                <a:sym typeface="Verdana" panose="020B0604030504040204" pitchFamily="34" charset="0"/>
              </a:rPr>
              <a:t>SERVICIO DE SALUD IQUIQUE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118350" y="6489701"/>
            <a:ext cx="3240088" cy="347663"/>
          </a:xfrm>
          <a:prstGeom prst="rect">
            <a:avLst/>
          </a:prstGeom>
          <a:noFill/>
          <a:ln>
            <a:noFill/>
          </a:ln>
          <a:extLst/>
        </p:spPr>
        <p:txBody>
          <a:bodyPr lIns="84906" tIns="42454" rIns="84906" bIns="424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424531" eaLnBrk="1" hangingPunct="1">
              <a:defRPr/>
            </a:pPr>
            <a:r>
              <a:rPr lang="es-CL" sz="1700" b="1" dirty="0">
                <a:latin typeface="+mn-lt"/>
                <a:cs typeface="gobCL" charset="0"/>
              </a:rPr>
              <a:t>Junio- 2017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55864" y="5054600"/>
            <a:ext cx="998537" cy="18034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133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3454400" y="5054600"/>
            <a:ext cx="1233488" cy="18034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23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455864" y="0"/>
            <a:ext cx="998537" cy="11303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3454400" y="0"/>
            <a:ext cx="1233488" cy="11303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4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pic>
        <p:nvPicPr>
          <p:cNvPr id="1434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380039"/>
            <a:ext cx="1993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152401"/>
            <a:ext cx="11318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13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953310" y="1455739"/>
            <a:ext cx="10089204" cy="337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06" tIns="42454" rIns="84906" bIns="4245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/>
              <a:t>“Etapa Momento 1 : </a:t>
            </a:r>
          </a:p>
          <a:p>
            <a:pPr algn="ctr"/>
            <a:endParaRPr lang="es-CL" sz="2000" dirty="0"/>
          </a:p>
          <a:p>
            <a:r>
              <a:rPr lang="es-CL" sz="2000" dirty="0"/>
              <a:t>: Pre - cuenta “Elaboración Informe cuenta pública </a:t>
            </a:r>
          </a:p>
          <a:p>
            <a:r>
              <a:rPr lang="es-CL" sz="2000" dirty="0"/>
              <a:t>– Difusión y convocatoria cuenta pública” Se elabora un informe con resultados </a:t>
            </a:r>
          </a:p>
          <a:p>
            <a:r>
              <a:rPr lang="es-CL" sz="2000" dirty="0"/>
              <a:t>   de la institución, los hitos relevantes , ejecución de sus programas y servicios. </a:t>
            </a:r>
          </a:p>
          <a:p>
            <a:endParaRPr lang="es-CL" sz="2000" dirty="0"/>
          </a:p>
          <a:p>
            <a:r>
              <a:rPr lang="es-CL" sz="2000" dirty="0"/>
              <a:t>( INFORME CUENTA PUBLICA),Informe que se expone en una pre cuenta, en una</a:t>
            </a:r>
          </a:p>
          <a:p>
            <a:r>
              <a:rPr lang="es-CL" sz="2000" dirty="0"/>
              <a:t> reunión, en la que se invitan representantes de los consejos de desarrollo,</a:t>
            </a:r>
          </a:p>
          <a:p>
            <a:r>
              <a:rPr lang="es-CL" sz="2000" dirty="0"/>
              <a:t> organizaciones funcionales y territoriales vinculadas a salud.</a:t>
            </a:r>
          </a:p>
          <a:p>
            <a:r>
              <a:rPr lang="es-CL" sz="2000" dirty="0"/>
              <a:t>Se publica en la pagina WEB del SSI y se abre un Link con un formato de consulta	</a:t>
            </a:r>
          </a:p>
        </p:txBody>
      </p:sp>
      <p:sp>
        <p:nvSpPr>
          <p:cNvPr id="14339" name="Rectangle 16"/>
          <p:cNvSpPr>
            <a:spLocks noChangeArrowheads="1"/>
          </p:cNvSpPr>
          <p:nvPr/>
        </p:nvSpPr>
        <p:spPr bwMode="auto">
          <a:xfrm>
            <a:off x="2346326" y="6251575"/>
            <a:ext cx="80121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6" tIns="42454" rIns="84906" bIns="424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s-ES_tradnl" altLang="es-CL" b="1">
                <a:latin typeface="Calibri" panose="020F0502020204030204" pitchFamily="34" charset="0"/>
                <a:ea typeface="ヒラギノ角ゴ Pro W3"/>
                <a:cs typeface="gobCL" pitchFamily="50" charset="0"/>
                <a:sym typeface="Verdana" panose="020B0604030504040204" pitchFamily="34" charset="0"/>
              </a:rPr>
              <a:t>SERVICIO DE SALUD IQUIQUE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118350" y="6489701"/>
            <a:ext cx="3240088" cy="347663"/>
          </a:xfrm>
          <a:prstGeom prst="rect">
            <a:avLst/>
          </a:prstGeom>
          <a:noFill/>
          <a:ln>
            <a:noFill/>
          </a:ln>
          <a:extLst/>
        </p:spPr>
        <p:txBody>
          <a:bodyPr lIns="84906" tIns="42454" rIns="84906" bIns="424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424531" eaLnBrk="1" hangingPunct="1">
              <a:defRPr/>
            </a:pPr>
            <a:r>
              <a:rPr lang="es-CL" sz="1700" b="1" dirty="0">
                <a:latin typeface="+mn-lt"/>
                <a:cs typeface="gobCL" charset="0"/>
              </a:rPr>
              <a:t>Junio- 2017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55864" y="5054600"/>
            <a:ext cx="998537" cy="18034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133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3454400" y="5054600"/>
            <a:ext cx="1233488" cy="18034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23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455864" y="0"/>
            <a:ext cx="998537" cy="11303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3454400" y="0"/>
            <a:ext cx="1233488" cy="11303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4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pic>
        <p:nvPicPr>
          <p:cNvPr id="1434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380039"/>
            <a:ext cx="1993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152401"/>
            <a:ext cx="11318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09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690664" y="1368426"/>
            <a:ext cx="10468583" cy="361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06" tIns="42454" rIns="84906" bIns="4245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/>
              <a:t>“Etapa – Momento 2” </a:t>
            </a:r>
          </a:p>
          <a:p>
            <a:pPr algn="ctr"/>
            <a:r>
              <a:rPr lang="es-CL" sz="2000" dirty="0"/>
              <a:t>•</a:t>
            </a:r>
          </a:p>
          <a:p>
            <a:r>
              <a:rPr lang="es-CL" sz="2000" dirty="0"/>
              <a:t>Cuenta Pública Participativa “ Dialogo y Planteamiento a la ciudadanía”</a:t>
            </a:r>
          </a:p>
          <a:p>
            <a:r>
              <a:rPr lang="es-CL" sz="2000" dirty="0"/>
              <a:t>Consiste en el acto de la cuenta pública , y básicamente contiene : </a:t>
            </a:r>
          </a:p>
          <a:p>
            <a:pPr marL="457200" indent="-457200">
              <a:buAutoNum type="arabicPeriod"/>
            </a:pPr>
            <a:r>
              <a:rPr lang="es-CL" sz="2000" dirty="0"/>
              <a:t>La presentación de la cuenta pública a la comunidad por parte de la autoridad </a:t>
            </a:r>
          </a:p>
          <a:p>
            <a:pPr marL="457200" indent="-457200">
              <a:buAutoNum type="arabicPeriod"/>
            </a:pPr>
            <a:r>
              <a:rPr lang="es-CL" sz="2000" dirty="0"/>
              <a:t>La priorización de compromisos, a través de un proceso de discusión grupal de los </a:t>
            </a:r>
          </a:p>
          <a:p>
            <a:r>
              <a:rPr lang="es-CL" sz="2000" dirty="0"/>
              <a:t>temas a  abordar por el establecimiento durante el 2017, de acuerdo a los insumos</a:t>
            </a:r>
          </a:p>
          <a:p>
            <a:r>
              <a:rPr lang="es-CL" sz="2000" dirty="0"/>
              <a:t> arrojados en  la pre cuenta. </a:t>
            </a:r>
          </a:p>
          <a:p>
            <a:r>
              <a:rPr lang="es-CL" sz="2000" dirty="0"/>
              <a:t>3. Presentación de conclusiones </a:t>
            </a:r>
          </a:p>
          <a:p>
            <a:r>
              <a:rPr lang="es-CL" sz="2000" dirty="0"/>
              <a:t>4. Entrega de hoja consulta ciudadana.	</a:t>
            </a:r>
          </a:p>
        </p:txBody>
      </p:sp>
      <p:sp>
        <p:nvSpPr>
          <p:cNvPr id="14339" name="Rectangle 16"/>
          <p:cNvSpPr>
            <a:spLocks noChangeArrowheads="1"/>
          </p:cNvSpPr>
          <p:nvPr/>
        </p:nvSpPr>
        <p:spPr bwMode="auto">
          <a:xfrm>
            <a:off x="2346326" y="6251575"/>
            <a:ext cx="80121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6" tIns="42454" rIns="84906" bIns="424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s-ES_tradnl" altLang="es-CL" b="1">
                <a:latin typeface="Calibri" panose="020F0502020204030204" pitchFamily="34" charset="0"/>
                <a:ea typeface="ヒラギノ角ゴ Pro W3"/>
                <a:cs typeface="gobCL" pitchFamily="50" charset="0"/>
                <a:sym typeface="Verdana" panose="020B0604030504040204" pitchFamily="34" charset="0"/>
              </a:rPr>
              <a:t>SERVICIO DE SALUD IQUIQUE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118350" y="6489701"/>
            <a:ext cx="3240088" cy="347663"/>
          </a:xfrm>
          <a:prstGeom prst="rect">
            <a:avLst/>
          </a:prstGeom>
          <a:noFill/>
          <a:ln>
            <a:noFill/>
          </a:ln>
          <a:extLst/>
        </p:spPr>
        <p:txBody>
          <a:bodyPr lIns="84906" tIns="42454" rIns="84906" bIns="424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424531" eaLnBrk="1" hangingPunct="1">
              <a:defRPr/>
            </a:pPr>
            <a:r>
              <a:rPr lang="es-CL" sz="1700" b="1" dirty="0">
                <a:latin typeface="+mn-lt"/>
                <a:cs typeface="gobCL" charset="0"/>
              </a:rPr>
              <a:t>Junio- 2017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55864" y="5054600"/>
            <a:ext cx="998537" cy="18034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133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3454400" y="5054600"/>
            <a:ext cx="1233488" cy="18034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23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455864" y="0"/>
            <a:ext cx="998537" cy="11303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3454400" y="0"/>
            <a:ext cx="1233488" cy="11303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4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pic>
        <p:nvPicPr>
          <p:cNvPr id="1434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380039"/>
            <a:ext cx="1993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152401"/>
            <a:ext cx="11318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9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1031132" y="1298575"/>
            <a:ext cx="10089204" cy="38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06" tIns="42454" rIns="84906" bIns="42454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/>
              <a:t>“Etapa – Momento 3 : “ Devolución acuerdos cuenta pública ” </a:t>
            </a:r>
          </a:p>
          <a:p>
            <a:pPr algn="ctr"/>
            <a:endParaRPr lang="es-CL" sz="2000" dirty="0"/>
          </a:p>
          <a:p>
            <a:r>
              <a:rPr lang="es-CL" sz="2000" dirty="0"/>
              <a:t>La información que emerge como planteamientos ciudadanos y compromisos ,</a:t>
            </a:r>
          </a:p>
          <a:p>
            <a:r>
              <a:rPr lang="es-CL" sz="2000" dirty="0"/>
              <a:t> se deben sistematizar generando un documento  que puede ser enviado </a:t>
            </a:r>
          </a:p>
          <a:p>
            <a:r>
              <a:rPr lang="es-CL" sz="2000" dirty="0"/>
              <a:t>a los correos electrónicos de los asistentes  y/o publicado en la página del </a:t>
            </a:r>
          </a:p>
          <a:p>
            <a:r>
              <a:rPr lang="es-CL" sz="2000" dirty="0"/>
              <a:t>establecimiento y entregado además al referente de participación de cada territorio, </a:t>
            </a:r>
          </a:p>
          <a:p>
            <a:r>
              <a:rPr lang="es-CL" sz="2000" dirty="0"/>
              <a:t>de la Dirección de Servicio de salud Iquique o Presentación en el C.I.R.A.</a:t>
            </a:r>
          </a:p>
          <a:p>
            <a:endParaRPr lang="es-CL" sz="2000" dirty="0"/>
          </a:p>
          <a:p>
            <a:r>
              <a:rPr lang="es-CL" sz="2000" dirty="0"/>
              <a:t>Se responde por escrito las consultas individuales  generadas en la cuenta pública, </a:t>
            </a:r>
          </a:p>
          <a:p>
            <a:r>
              <a:rPr lang="es-CL" sz="2000" dirty="0"/>
              <a:t>esto en los plazos legales establecidos  ( 15 – 20 según corresponda ) , cuya gestiones </a:t>
            </a:r>
          </a:p>
          <a:p>
            <a:r>
              <a:rPr lang="es-CL" sz="2000" dirty="0"/>
              <a:t> estará a cargo de la OIRS de cada establecimiento.	</a:t>
            </a:r>
          </a:p>
        </p:txBody>
      </p:sp>
      <p:sp>
        <p:nvSpPr>
          <p:cNvPr id="14339" name="Rectangle 16"/>
          <p:cNvSpPr>
            <a:spLocks noChangeArrowheads="1"/>
          </p:cNvSpPr>
          <p:nvPr/>
        </p:nvSpPr>
        <p:spPr bwMode="auto">
          <a:xfrm>
            <a:off x="2346326" y="6251575"/>
            <a:ext cx="80121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06" tIns="42454" rIns="84906" bIns="424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3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s-ES_tradnl" altLang="es-CL" b="1">
                <a:latin typeface="Calibri" panose="020F0502020204030204" pitchFamily="34" charset="0"/>
                <a:ea typeface="ヒラギノ角ゴ Pro W3"/>
                <a:cs typeface="gobCL" pitchFamily="50" charset="0"/>
                <a:sym typeface="Verdana" panose="020B0604030504040204" pitchFamily="34" charset="0"/>
              </a:rPr>
              <a:t>SERVICIO DE SALUD IQUIQUE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118350" y="6489701"/>
            <a:ext cx="3240088" cy="347663"/>
          </a:xfrm>
          <a:prstGeom prst="rect">
            <a:avLst/>
          </a:prstGeom>
          <a:noFill/>
          <a:ln>
            <a:noFill/>
          </a:ln>
          <a:extLst/>
        </p:spPr>
        <p:txBody>
          <a:bodyPr lIns="84906" tIns="42454" rIns="84906" bIns="424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424531" eaLnBrk="1" hangingPunct="1">
              <a:defRPr/>
            </a:pPr>
            <a:r>
              <a:rPr lang="es-CL" sz="1700" b="1" dirty="0">
                <a:latin typeface="+mn-lt"/>
                <a:cs typeface="gobCL" charset="0"/>
              </a:rPr>
              <a:t>Junio- 2017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55864" y="5054600"/>
            <a:ext cx="998537" cy="18034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133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1" name="Rectangle 20"/>
          <p:cNvSpPr/>
          <p:nvPr/>
        </p:nvSpPr>
        <p:spPr>
          <a:xfrm>
            <a:off x="3454400" y="5054600"/>
            <a:ext cx="1233488" cy="18034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23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2" name="Rectangle 21"/>
          <p:cNvSpPr/>
          <p:nvPr/>
        </p:nvSpPr>
        <p:spPr>
          <a:xfrm>
            <a:off x="2455864" y="0"/>
            <a:ext cx="998537" cy="11303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sp>
        <p:nvSpPr>
          <p:cNvPr id="23" name="Rectangle 22"/>
          <p:cNvSpPr/>
          <p:nvPr/>
        </p:nvSpPr>
        <p:spPr>
          <a:xfrm>
            <a:off x="3454400" y="0"/>
            <a:ext cx="1233488" cy="11303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4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906" tIns="42454" rIns="84906" bIns="42454" anchor="ctr"/>
          <a:lstStyle/>
          <a:p>
            <a:pPr algn="ctr" defTabSz="424531">
              <a:defRPr/>
            </a:pPr>
            <a:endParaRPr lang="es-CL" dirty="0"/>
          </a:p>
        </p:txBody>
      </p:sp>
      <p:pic>
        <p:nvPicPr>
          <p:cNvPr id="1434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380039"/>
            <a:ext cx="1993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152401"/>
            <a:ext cx="11318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88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652</Words>
  <Application>Microsoft Office PowerPoint</Application>
  <PresentationFormat>Panorámica</PresentationFormat>
  <Paragraphs>95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gobCL</vt:lpstr>
      <vt:lpstr>Verdana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Miquel</dc:creator>
  <cp:lastModifiedBy>Rafael Miquel</cp:lastModifiedBy>
  <cp:revision>7</cp:revision>
  <dcterms:created xsi:type="dcterms:W3CDTF">2017-06-22T15:24:51Z</dcterms:created>
  <dcterms:modified xsi:type="dcterms:W3CDTF">2018-04-11T20:05:03Z</dcterms:modified>
</cp:coreProperties>
</file>