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9" r:id="rId4"/>
    <p:sldId id="267" r:id="rId5"/>
    <p:sldId id="265" r:id="rId6"/>
    <p:sldId id="264" r:id="rId7"/>
    <p:sldId id="258" r:id="rId8"/>
    <p:sldId id="260" r:id="rId9"/>
    <p:sldId id="262" r:id="rId10"/>
    <p:sldId id="261" r:id="rId11"/>
    <p:sldId id="263" r:id="rId12"/>
  </p:sldIdLst>
  <p:sldSz cx="12192000" cy="6858000"/>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3" autoAdjust="0"/>
    <p:restoredTop sz="94660"/>
  </p:normalViewPr>
  <p:slideViewPr>
    <p:cSldViewPr snapToGrid="0">
      <p:cViewPr varScale="1">
        <p:scale>
          <a:sx n="101" d="100"/>
          <a:sy n="101" d="100"/>
        </p:scale>
        <p:origin x="126" y="2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C5D2B40-AEC2-4072-8AF1-B1A9F59DF590}"/>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L"/>
          </a:p>
        </p:txBody>
      </p:sp>
      <p:sp>
        <p:nvSpPr>
          <p:cNvPr id="3" name="Subtítulo 2">
            <a:extLst>
              <a:ext uri="{FF2B5EF4-FFF2-40B4-BE49-F238E27FC236}">
                <a16:creationId xmlns:a16="http://schemas.microsoft.com/office/drawing/2014/main" id="{03C0DC6B-E934-403A-A07E-651589011C6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L"/>
          </a:p>
        </p:txBody>
      </p:sp>
      <p:sp>
        <p:nvSpPr>
          <p:cNvPr id="4" name="Marcador de fecha 3">
            <a:extLst>
              <a:ext uri="{FF2B5EF4-FFF2-40B4-BE49-F238E27FC236}">
                <a16:creationId xmlns:a16="http://schemas.microsoft.com/office/drawing/2014/main" id="{4815B997-755C-4470-809D-875F7ADCACB1}"/>
              </a:ext>
            </a:extLst>
          </p:cNvPr>
          <p:cNvSpPr>
            <a:spLocks noGrp="1"/>
          </p:cNvSpPr>
          <p:nvPr>
            <p:ph type="dt" sz="half" idx="10"/>
          </p:nvPr>
        </p:nvSpPr>
        <p:spPr/>
        <p:txBody>
          <a:bodyPr/>
          <a:lstStyle/>
          <a:p>
            <a:fld id="{CCDA7874-53F0-4F8C-9D10-BF484A9FF931}" type="datetimeFigureOut">
              <a:rPr lang="es-CL" smtClean="0"/>
              <a:t>12-04-2018</a:t>
            </a:fld>
            <a:endParaRPr lang="es-CL"/>
          </a:p>
        </p:txBody>
      </p:sp>
      <p:sp>
        <p:nvSpPr>
          <p:cNvPr id="5" name="Marcador de pie de página 4">
            <a:extLst>
              <a:ext uri="{FF2B5EF4-FFF2-40B4-BE49-F238E27FC236}">
                <a16:creationId xmlns:a16="http://schemas.microsoft.com/office/drawing/2014/main" id="{73970B80-5C22-49D5-97C9-23E140348272}"/>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A7AC79DC-E5CA-4A3E-B2D7-F199B5BA50AC}"/>
              </a:ext>
            </a:extLst>
          </p:cNvPr>
          <p:cNvSpPr>
            <a:spLocks noGrp="1"/>
          </p:cNvSpPr>
          <p:nvPr>
            <p:ph type="sldNum" sz="quarter" idx="12"/>
          </p:nvPr>
        </p:nvSpPr>
        <p:spPr/>
        <p:txBody>
          <a:bodyPr/>
          <a:lstStyle/>
          <a:p>
            <a:fld id="{FEC46B24-C629-4F47-987E-5182B10E9A1E}" type="slidenum">
              <a:rPr lang="es-CL" smtClean="0"/>
              <a:t>‹Nº›</a:t>
            </a:fld>
            <a:endParaRPr lang="es-CL"/>
          </a:p>
        </p:txBody>
      </p:sp>
    </p:spTree>
    <p:extLst>
      <p:ext uri="{BB962C8B-B14F-4D97-AF65-F5344CB8AC3E}">
        <p14:creationId xmlns:p14="http://schemas.microsoft.com/office/powerpoint/2010/main" val="17971039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D6AC4B9-C983-4666-95AC-26700C838F77}"/>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599ABF39-59E8-4160-A05A-C1E01DAF415B}"/>
              </a:ext>
            </a:extLst>
          </p:cNvPr>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7E320A1A-AE07-42AC-BF5B-B1B6C311D8EB}"/>
              </a:ext>
            </a:extLst>
          </p:cNvPr>
          <p:cNvSpPr>
            <a:spLocks noGrp="1"/>
          </p:cNvSpPr>
          <p:nvPr>
            <p:ph type="dt" sz="half" idx="10"/>
          </p:nvPr>
        </p:nvSpPr>
        <p:spPr/>
        <p:txBody>
          <a:bodyPr/>
          <a:lstStyle/>
          <a:p>
            <a:fld id="{CCDA7874-53F0-4F8C-9D10-BF484A9FF931}" type="datetimeFigureOut">
              <a:rPr lang="es-CL" smtClean="0"/>
              <a:t>12-04-2018</a:t>
            </a:fld>
            <a:endParaRPr lang="es-CL"/>
          </a:p>
        </p:txBody>
      </p:sp>
      <p:sp>
        <p:nvSpPr>
          <p:cNvPr id="5" name="Marcador de pie de página 4">
            <a:extLst>
              <a:ext uri="{FF2B5EF4-FFF2-40B4-BE49-F238E27FC236}">
                <a16:creationId xmlns:a16="http://schemas.microsoft.com/office/drawing/2014/main" id="{92BFBB2A-45FC-46FA-94FD-B67C520D5843}"/>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CBCA7FA1-A587-44EF-931A-DD82D7B8ECC1}"/>
              </a:ext>
            </a:extLst>
          </p:cNvPr>
          <p:cNvSpPr>
            <a:spLocks noGrp="1"/>
          </p:cNvSpPr>
          <p:nvPr>
            <p:ph type="sldNum" sz="quarter" idx="12"/>
          </p:nvPr>
        </p:nvSpPr>
        <p:spPr/>
        <p:txBody>
          <a:bodyPr/>
          <a:lstStyle/>
          <a:p>
            <a:fld id="{FEC46B24-C629-4F47-987E-5182B10E9A1E}" type="slidenum">
              <a:rPr lang="es-CL" smtClean="0"/>
              <a:t>‹Nº›</a:t>
            </a:fld>
            <a:endParaRPr lang="es-CL"/>
          </a:p>
        </p:txBody>
      </p:sp>
    </p:spTree>
    <p:extLst>
      <p:ext uri="{BB962C8B-B14F-4D97-AF65-F5344CB8AC3E}">
        <p14:creationId xmlns:p14="http://schemas.microsoft.com/office/powerpoint/2010/main" val="23194006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2A69ED01-2EB3-4D88-BD80-CA5246ABD5E9}"/>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E212CBAF-7B5A-4211-BE6F-2EAD283D7118}"/>
              </a:ext>
            </a:extLst>
          </p:cNvPr>
          <p:cNvSpPr>
            <a:spLocks noGrp="1"/>
          </p:cNvSpPr>
          <p:nvPr>
            <p:ph type="body" orient="vert" idx="1"/>
          </p:nvPr>
        </p:nvSpPr>
        <p:spPr>
          <a:xfrm>
            <a:off x="838200" y="365125"/>
            <a:ext cx="7734300" cy="5811838"/>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86DACFB7-6AE5-4322-B061-19B869536D00}"/>
              </a:ext>
            </a:extLst>
          </p:cNvPr>
          <p:cNvSpPr>
            <a:spLocks noGrp="1"/>
          </p:cNvSpPr>
          <p:nvPr>
            <p:ph type="dt" sz="half" idx="10"/>
          </p:nvPr>
        </p:nvSpPr>
        <p:spPr/>
        <p:txBody>
          <a:bodyPr/>
          <a:lstStyle/>
          <a:p>
            <a:fld id="{CCDA7874-53F0-4F8C-9D10-BF484A9FF931}" type="datetimeFigureOut">
              <a:rPr lang="es-CL" smtClean="0"/>
              <a:t>12-04-2018</a:t>
            </a:fld>
            <a:endParaRPr lang="es-CL"/>
          </a:p>
        </p:txBody>
      </p:sp>
      <p:sp>
        <p:nvSpPr>
          <p:cNvPr id="5" name="Marcador de pie de página 4">
            <a:extLst>
              <a:ext uri="{FF2B5EF4-FFF2-40B4-BE49-F238E27FC236}">
                <a16:creationId xmlns:a16="http://schemas.microsoft.com/office/drawing/2014/main" id="{16361DE4-7ACC-4299-B2E0-F15D80DB9D68}"/>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B5BD3E00-8148-4D80-864B-6064B8CBED88}"/>
              </a:ext>
            </a:extLst>
          </p:cNvPr>
          <p:cNvSpPr>
            <a:spLocks noGrp="1"/>
          </p:cNvSpPr>
          <p:nvPr>
            <p:ph type="sldNum" sz="quarter" idx="12"/>
          </p:nvPr>
        </p:nvSpPr>
        <p:spPr/>
        <p:txBody>
          <a:bodyPr/>
          <a:lstStyle/>
          <a:p>
            <a:fld id="{FEC46B24-C629-4F47-987E-5182B10E9A1E}" type="slidenum">
              <a:rPr lang="es-CL" smtClean="0"/>
              <a:t>‹Nº›</a:t>
            </a:fld>
            <a:endParaRPr lang="es-CL"/>
          </a:p>
        </p:txBody>
      </p:sp>
    </p:spTree>
    <p:extLst>
      <p:ext uri="{BB962C8B-B14F-4D97-AF65-F5344CB8AC3E}">
        <p14:creationId xmlns:p14="http://schemas.microsoft.com/office/powerpoint/2010/main" val="23137457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CCA08E4-527E-44B4-A248-A91A9FE8644B}"/>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D824429E-FBCC-4FF5-96A4-4A76F20AAA9F}"/>
              </a:ext>
            </a:extLst>
          </p:cNvPr>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CE0587AF-7E08-4D74-9E58-6ADC89E029F3}"/>
              </a:ext>
            </a:extLst>
          </p:cNvPr>
          <p:cNvSpPr>
            <a:spLocks noGrp="1"/>
          </p:cNvSpPr>
          <p:nvPr>
            <p:ph type="dt" sz="half" idx="10"/>
          </p:nvPr>
        </p:nvSpPr>
        <p:spPr/>
        <p:txBody>
          <a:bodyPr/>
          <a:lstStyle/>
          <a:p>
            <a:fld id="{CCDA7874-53F0-4F8C-9D10-BF484A9FF931}" type="datetimeFigureOut">
              <a:rPr lang="es-CL" smtClean="0"/>
              <a:t>12-04-2018</a:t>
            </a:fld>
            <a:endParaRPr lang="es-CL"/>
          </a:p>
        </p:txBody>
      </p:sp>
      <p:sp>
        <p:nvSpPr>
          <p:cNvPr id="5" name="Marcador de pie de página 4">
            <a:extLst>
              <a:ext uri="{FF2B5EF4-FFF2-40B4-BE49-F238E27FC236}">
                <a16:creationId xmlns:a16="http://schemas.microsoft.com/office/drawing/2014/main" id="{77E02703-16EF-4428-AC5D-CD1F54F33948}"/>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4AE7BE82-FB4B-4B06-8BAF-8D7AE042079D}"/>
              </a:ext>
            </a:extLst>
          </p:cNvPr>
          <p:cNvSpPr>
            <a:spLocks noGrp="1"/>
          </p:cNvSpPr>
          <p:nvPr>
            <p:ph type="sldNum" sz="quarter" idx="12"/>
          </p:nvPr>
        </p:nvSpPr>
        <p:spPr/>
        <p:txBody>
          <a:bodyPr/>
          <a:lstStyle/>
          <a:p>
            <a:fld id="{FEC46B24-C629-4F47-987E-5182B10E9A1E}" type="slidenum">
              <a:rPr lang="es-CL" smtClean="0"/>
              <a:t>‹Nº›</a:t>
            </a:fld>
            <a:endParaRPr lang="es-CL"/>
          </a:p>
        </p:txBody>
      </p:sp>
    </p:spTree>
    <p:extLst>
      <p:ext uri="{BB962C8B-B14F-4D97-AF65-F5344CB8AC3E}">
        <p14:creationId xmlns:p14="http://schemas.microsoft.com/office/powerpoint/2010/main" val="1796678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A65331F-1867-4E8A-A9C6-A4F3436B4630}"/>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3B9EAF08-87DA-40B2-BE3E-8F9875FE2AA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los estilos de texto del patrón</a:t>
            </a:r>
          </a:p>
        </p:txBody>
      </p:sp>
      <p:sp>
        <p:nvSpPr>
          <p:cNvPr id="4" name="Marcador de fecha 3">
            <a:extLst>
              <a:ext uri="{FF2B5EF4-FFF2-40B4-BE49-F238E27FC236}">
                <a16:creationId xmlns:a16="http://schemas.microsoft.com/office/drawing/2014/main" id="{8D95C216-955D-4C37-8384-C39A0F1CF192}"/>
              </a:ext>
            </a:extLst>
          </p:cNvPr>
          <p:cNvSpPr>
            <a:spLocks noGrp="1"/>
          </p:cNvSpPr>
          <p:nvPr>
            <p:ph type="dt" sz="half" idx="10"/>
          </p:nvPr>
        </p:nvSpPr>
        <p:spPr/>
        <p:txBody>
          <a:bodyPr/>
          <a:lstStyle/>
          <a:p>
            <a:fld id="{CCDA7874-53F0-4F8C-9D10-BF484A9FF931}" type="datetimeFigureOut">
              <a:rPr lang="es-CL" smtClean="0"/>
              <a:t>12-04-2018</a:t>
            </a:fld>
            <a:endParaRPr lang="es-CL"/>
          </a:p>
        </p:txBody>
      </p:sp>
      <p:sp>
        <p:nvSpPr>
          <p:cNvPr id="5" name="Marcador de pie de página 4">
            <a:extLst>
              <a:ext uri="{FF2B5EF4-FFF2-40B4-BE49-F238E27FC236}">
                <a16:creationId xmlns:a16="http://schemas.microsoft.com/office/drawing/2014/main" id="{3E3BD089-E73E-4DD6-9552-545AA052C04F}"/>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160B0EC3-2406-4169-AD84-B675F576D4E7}"/>
              </a:ext>
            </a:extLst>
          </p:cNvPr>
          <p:cNvSpPr>
            <a:spLocks noGrp="1"/>
          </p:cNvSpPr>
          <p:nvPr>
            <p:ph type="sldNum" sz="quarter" idx="12"/>
          </p:nvPr>
        </p:nvSpPr>
        <p:spPr/>
        <p:txBody>
          <a:bodyPr/>
          <a:lstStyle/>
          <a:p>
            <a:fld id="{FEC46B24-C629-4F47-987E-5182B10E9A1E}" type="slidenum">
              <a:rPr lang="es-CL" smtClean="0"/>
              <a:t>‹Nº›</a:t>
            </a:fld>
            <a:endParaRPr lang="es-CL"/>
          </a:p>
        </p:txBody>
      </p:sp>
    </p:spTree>
    <p:extLst>
      <p:ext uri="{BB962C8B-B14F-4D97-AF65-F5344CB8AC3E}">
        <p14:creationId xmlns:p14="http://schemas.microsoft.com/office/powerpoint/2010/main" val="7304685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A50BA0F-120F-44D3-9AB7-1ADCBAFE7162}"/>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7D8FC287-9D68-4F4C-9D31-2319B2966145}"/>
              </a:ext>
            </a:extLst>
          </p:cNvPr>
          <p:cNvSpPr>
            <a:spLocks noGrp="1"/>
          </p:cNvSpPr>
          <p:nvPr>
            <p:ph sz="half" idx="1"/>
          </p:nvPr>
        </p:nvSpPr>
        <p:spPr>
          <a:xfrm>
            <a:off x="838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contenido 3">
            <a:extLst>
              <a:ext uri="{FF2B5EF4-FFF2-40B4-BE49-F238E27FC236}">
                <a16:creationId xmlns:a16="http://schemas.microsoft.com/office/drawing/2014/main" id="{32DCA304-CF31-4497-82C8-9D4EF64C791A}"/>
              </a:ext>
            </a:extLst>
          </p:cNvPr>
          <p:cNvSpPr>
            <a:spLocks noGrp="1"/>
          </p:cNvSpPr>
          <p:nvPr>
            <p:ph sz="half" idx="2"/>
          </p:nvPr>
        </p:nvSpPr>
        <p:spPr>
          <a:xfrm>
            <a:off x="6172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fecha 4">
            <a:extLst>
              <a:ext uri="{FF2B5EF4-FFF2-40B4-BE49-F238E27FC236}">
                <a16:creationId xmlns:a16="http://schemas.microsoft.com/office/drawing/2014/main" id="{846C8B8E-1644-483A-8EBE-1410F8A3A729}"/>
              </a:ext>
            </a:extLst>
          </p:cNvPr>
          <p:cNvSpPr>
            <a:spLocks noGrp="1"/>
          </p:cNvSpPr>
          <p:nvPr>
            <p:ph type="dt" sz="half" idx="10"/>
          </p:nvPr>
        </p:nvSpPr>
        <p:spPr/>
        <p:txBody>
          <a:bodyPr/>
          <a:lstStyle/>
          <a:p>
            <a:fld id="{CCDA7874-53F0-4F8C-9D10-BF484A9FF931}" type="datetimeFigureOut">
              <a:rPr lang="es-CL" smtClean="0"/>
              <a:t>12-04-2018</a:t>
            </a:fld>
            <a:endParaRPr lang="es-CL"/>
          </a:p>
        </p:txBody>
      </p:sp>
      <p:sp>
        <p:nvSpPr>
          <p:cNvPr id="6" name="Marcador de pie de página 5">
            <a:extLst>
              <a:ext uri="{FF2B5EF4-FFF2-40B4-BE49-F238E27FC236}">
                <a16:creationId xmlns:a16="http://schemas.microsoft.com/office/drawing/2014/main" id="{05C83FD4-568C-4D58-8A9B-91747D1DC3BF}"/>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084284AA-339D-45A2-ADAE-F3D35BF7A089}"/>
              </a:ext>
            </a:extLst>
          </p:cNvPr>
          <p:cNvSpPr>
            <a:spLocks noGrp="1"/>
          </p:cNvSpPr>
          <p:nvPr>
            <p:ph type="sldNum" sz="quarter" idx="12"/>
          </p:nvPr>
        </p:nvSpPr>
        <p:spPr/>
        <p:txBody>
          <a:bodyPr/>
          <a:lstStyle/>
          <a:p>
            <a:fld id="{FEC46B24-C629-4F47-987E-5182B10E9A1E}" type="slidenum">
              <a:rPr lang="es-CL" smtClean="0"/>
              <a:t>‹Nº›</a:t>
            </a:fld>
            <a:endParaRPr lang="es-CL"/>
          </a:p>
        </p:txBody>
      </p:sp>
    </p:spTree>
    <p:extLst>
      <p:ext uri="{BB962C8B-B14F-4D97-AF65-F5344CB8AC3E}">
        <p14:creationId xmlns:p14="http://schemas.microsoft.com/office/powerpoint/2010/main" val="40236964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18E4298-36E8-45FE-89DB-1B997F9B1291}"/>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C968678D-84F4-442E-8231-8EA258502DE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Marcador de contenido 3">
            <a:extLst>
              <a:ext uri="{FF2B5EF4-FFF2-40B4-BE49-F238E27FC236}">
                <a16:creationId xmlns:a16="http://schemas.microsoft.com/office/drawing/2014/main" id="{46718C72-1416-444D-926D-AF1A52133F0A}"/>
              </a:ext>
            </a:extLst>
          </p:cNvPr>
          <p:cNvSpPr>
            <a:spLocks noGrp="1"/>
          </p:cNvSpPr>
          <p:nvPr>
            <p:ph sz="half" idx="2"/>
          </p:nvPr>
        </p:nvSpPr>
        <p:spPr>
          <a:xfrm>
            <a:off x="839788" y="2505075"/>
            <a:ext cx="5157787"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texto 4">
            <a:extLst>
              <a:ext uri="{FF2B5EF4-FFF2-40B4-BE49-F238E27FC236}">
                <a16:creationId xmlns:a16="http://schemas.microsoft.com/office/drawing/2014/main" id="{C7DAF699-246E-4DCE-8C16-400C9A4C2E3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Marcador de contenido 5">
            <a:extLst>
              <a:ext uri="{FF2B5EF4-FFF2-40B4-BE49-F238E27FC236}">
                <a16:creationId xmlns:a16="http://schemas.microsoft.com/office/drawing/2014/main" id="{5E61D73C-B5AC-4294-B9DD-1FA4B77F17E0}"/>
              </a:ext>
            </a:extLst>
          </p:cNvPr>
          <p:cNvSpPr>
            <a:spLocks noGrp="1"/>
          </p:cNvSpPr>
          <p:nvPr>
            <p:ph sz="quarter" idx="4"/>
          </p:nvPr>
        </p:nvSpPr>
        <p:spPr>
          <a:xfrm>
            <a:off x="6172200" y="2505075"/>
            <a:ext cx="5183188"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Marcador de fecha 6">
            <a:extLst>
              <a:ext uri="{FF2B5EF4-FFF2-40B4-BE49-F238E27FC236}">
                <a16:creationId xmlns:a16="http://schemas.microsoft.com/office/drawing/2014/main" id="{F874079C-61BE-4009-A08A-111C6A41D239}"/>
              </a:ext>
            </a:extLst>
          </p:cNvPr>
          <p:cNvSpPr>
            <a:spLocks noGrp="1"/>
          </p:cNvSpPr>
          <p:nvPr>
            <p:ph type="dt" sz="half" idx="10"/>
          </p:nvPr>
        </p:nvSpPr>
        <p:spPr/>
        <p:txBody>
          <a:bodyPr/>
          <a:lstStyle/>
          <a:p>
            <a:fld id="{CCDA7874-53F0-4F8C-9D10-BF484A9FF931}" type="datetimeFigureOut">
              <a:rPr lang="es-CL" smtClean="0"/>
              <a:t>12-04-2018</a:t>
            </a:fld>
            <a:endParaRPr lang="es-CL"/>
          </a:p>
        </p:txBody>
      </p:sp>
      <p:sp>
        <p:nvSpPr>
          <p:cNvPr id="8" name="Marcador de pie de página 7">
            <a:extLst>
              <a:ext uri="{FF2B5EF4-FFF2-40B4-BE49-F238E27FC236}">
                <a16:creationId xmlns:a16="http://schemas.microsoft.com/office/drawing/2014/main" id="{855EB564-35A6-4C28-AA68-3EAF1519DAF5}"/>
              </a:ext>
            </a:extLst>
          </p:cNvPr>
          <p:cNvSpPr>
            <a:spLocks noGrp="1"/>
          </p:cNvSpPr>
          <p:nvPr>
            <p:ph type="ftr" sz="quarter" idx="11"/>
          </p:nvPr>
        </p:nvSpPr>
        <p:spPr/>
        <p:txBody>
          <a:bodyPr/>
          <a:lstStyle/>
          <a:p>
            <a:endParaRPr lang="es-CL"/>
          </a:p>
        </p:txBody>
      </p:sp>
      <p:sp>
        <p:nvSpPr>
          <p:cNvPr id="9" name="Marcador de número de diapositiva 8">
            <a:extLst>
              <a:ext uri="{FF2B5EF4-FFF2-40B4-BE49-F238E27FC236}">
                <a16:creationId xmlns:a16="http://schemas.microsoft.com/office/drawing/2014/main" id="{7B565A63-0E4F-4536-A74F-C8B43C70954A}"/>
              </a:ext>
            </a:extLst>
          </p:cNvPr>
          <p:cNvSpPr>
            <a:spLocks noGrp="1"/>
          </p:cNvSpPr>
          <p:nvPr>
            <p:ph type="sldNum" sz="quarter" idx="12"/>
          </p:nvPr>
        </p:nvSpPr>
        <p:spPr/>
        <p:txBody>
          <a:bodyPr/>
          <a:lstStyle/>
          <a:p>
            <a:fld id="{FEC46B24-C629-4F47-987E-5182B10E9A1E}" type="slidenum">
              <a:rPr lang="es-CL" smtClean="0"/>
              <a:t>‹Nº›</a:t>
            </a:fld>
            <a:endParaRPr lang="es-CL"/>
          </a:p>
        </p:txBody>
      </p:sp>
    </p:spTree>
    <p:extLst>
      <p:ext uri="{BB962C8B-B14F-4D97-AF65-F5344CB8AC3E}">
        <p14:creationId xmlns:p14="http://schemas.microsoft.com/office/powerpoint/2010/main" val="4884481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0216832-D5B7-494C-973F-C82603451C23}"/>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fecha 2">
            <a:extLst>
              <a:ext uri="{FF2B5EF4-FFF2-40B4-BE49-F238E27FC236}">
                <a16:creationId xmlns:a16="http://schemas.microsoft.com/office/drawing/2014/main" id="{59A0BEA0-E71C-40EC-8D6E-87B775235255}"/>
              </a:ext>
            </a:extLst>
          </p:cNvPr>
          <p:cNvSpPr>
            <a:spLocks noGrp="1"/>
          </p:cNvSpPr>
          <p:nvPr>
            <p:ph type="dt" sz="half" idx="10"/>
          </p:nvPr>
        </p:nvSpPr>
        <p:spPr/>
        <p:txBody>
          <a:bodyPr/>
          <a:lstStyle/>
          <a:p>
            <a:fld id="{CCDA7874-53F0-4F8C-9D10-BF484A9FF931}" type="datetimeFigureOut">
              <a:rPr lang="es-CL" smtClean="0"/>
              <a:t>12-04-2018</a:t>
            </a:fld>
            <a:endParaRPr lang="es-CL"/>
          </a:p>
        </p:txBody>
      </p:sp>
      <p:sp>
        <p:nvSpPr>
          <p:cNvPr id="4" name="Marcador de pie de página 3">
            <a:extLst>
              <a:ext uri="{FF2B5EF4-FFF2-40B4-BE49-F238E27FC236}">
                <a16:creationId xmlns:a16="http://schemas.microsoft.com/office/drawing/2014/main" id="{5992866D-EF10-46EE-959A-5662931BE08D}"/>
              </a:ext>
            </a:extLst>
          </p:cNvPr>
          <p:cNvSpPr>
            <a:spLocks noGrp="1"/>
          </p:cNvSpPr>
          <p:nvPr>
            <p:ph type="ftr" sz="quarter" idx="11"/>
          </p:nvPr>
        </p:nvSpPr>
        <p:spPr/>
        <p:txBody>
          <a:bodyPr/>
          <a:lstStyle/>
          <a:p>
            <a:endParaRPr lang="es-CL"/>
          </a:p>
        </p:txBody>
      </p:sp>
      <p:sp>
        <p:nvSpPr>
          <p:cNvPr id="5" name="Marcador de número de diapositiva 4">
            <a:extLst>
              <a:ext uri="{FF2B5EF4-FFF2-40B4-BE49-F238E27FC236}">
                <a16:creationId xmlns:a16="http://schemas.microsoft.com/office/drawing/2014/main" id="{3C4758DB-76B5-4F6A-8E3C-1538D6CCB7DE}"/>
              </a:ext>
            </a:extLst>
          </p:cNvPr>
          <p:cNvSpPr>
            <a:spLocks noGrp="1"/>
          </p:cNvSpPr>
          <p:nvPr>
            <p:ph type="sldNum" sz="quarter" idx="12"/>
          </p:nvPr>
        </p:nvSpPr>
        <p:spPr/>
        <p:txBody>
          <a:bodyPr/>
          <a:lstStyle/>
          <a:p>
            <a:fld id="{FEC46B24-C629-4F47-987E-5182B10E9A1E}" type="slidenum">
              <a:rPr lang="es-CL" smtClean="0"/>
              <a:t>‹Nº›</a:t>
            </a:fld>
            <a:endParaRPr lang="es-CL"/>
          </a:p>
        </p:txBody>
      </p:sp>
    </p:spTree>
    <p:extLst>
      <p:ext uri="{BB962C8B-B14F-4D97-AF65-F5344CB8AC3E}">
        <p14:creationId xmlns:p14="http://schemas.microsoft.com/office/powerpoint/2010/main" val="17600729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825BF253-69F0-4917-A7CA-FD700A9EB13C}"/>
              </a:ext>
            </a:extLst>
          </p:cNvPr>
          <p:cNvSpPr>
            <a:spLocks noGrp="1"/>
          </p:cNvSpPr>
          <p:nvPr>
            <p:ph type="dt" sz="half" idx="10"/>
          </p:nvPr>
        </p:nvSpPr>
        <p:spPr/>
        <p:txBody>
          <a:bodyPr/>
          <a:lstStyle/>
          <a:p>
            <a:fld id="{CCDA7874-53F0-4F8C-9D10-BF484A9FF931}" type="datetimeFigureOut">
              <a:rPr lang="es-CL" smtClean="0"/>
              <a:t>12-04-2018</a:t>
            </a:fld>
            <a:endParaRPr lang="es-CL"/>
          </a:p>
        </p:txBody>
      </p:sp>
      <p:sp>
        <p:nvSpPr>
          <p:cNvPr id="3" name="Marcador de pie de página 2">
            <a:extLst>
              <a:ext uri="{FF2B5EF4-FFF2-40B4-BE49-F238E27FC236}">
                <a16:creationId xmlns:a16="http://schemas.microsoft.com/office/drawing/2014/main" id="{005B89E8-000E-4D28-B596-3CEDEEE9D3FB}"/>
              </a:ext>
            </a:extLst>
          </p:cNvPr>
          <p:cNvSpPr>
            <a:spLocks noGrp="1"/>
          </p:cNvSpPr>
          <p:nvPr>
            <p:ph type="ftr" sz="quarter" idx="11"/>
          </p:nvPr>
        </p:nvSpPr>
        <p:spPr/>
        <p:txBody>
          <a:bodyPr/>
          <a:lstStyle/>
          <a:p>
            <a:endParaRPr lang="es-CL"/>
          </a:p>
        </p:txBody>
      </p:sp>
      <p:sp>
        <p:nvSpPr>
          <p:cNvPr id="4" name="Marcador de número de diapositiva 3">
            <a:extLst>
              <a:ext uri="{FF2B5EF4-FFF2-40B4-BE49-F238E27FC236}">
                <a16:creationId xmlns:a16="http://schemas.microsoft.com/office/drawing/2014/main" id="{371218DA-9922-4781-9B36-47D3C87BEBBB}"/>
              </a:ext>
            </a:extLst>
          </p:cNvPr>
          <p:cNvSpPr>
            <a:spLocks noGrp="1"/>
          </p:cNvSpPr>
          <p:nvPr>
            <p:ph type="sldNum" sz="quarter" idx="12"/>
          </p:nvPr>
        </p:nvSpPr>
        <p:spPr/>
        <p:txBody>
          <a:bodyPr/>
          <a:lstStyle/>
          <a:p>
            <a:fld id="{FEC46B24-C629-4F47-987E-5182B10E9A1E}" type="slidenum">
              <a:rPr lang="es-CL" smtClean="0"/>
              <a:t>‹Nº›</a:t>
            </a:fld>
            <a:endParaRPr lang="es-CL"/>
          </a:p>
        </p:txBody>
      </p:sp>
    </p:spTree>
    <p:extLst>
      <p:ext uri="{BB962C8B-B14F-4D97-AF65-F5344CB8AC3E}">
        <p14:creationId xmlns:p14="http://schemas.microsoft.com/office/powerpoint/2010/main" val="27378779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D3E8A26-11D2-468B-955D-55734FFBFB12}"/>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2EE2C80B-22E4-44B9-81EF-891BB6FAC16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texto 3">
            <a:extLst>
              <a:ext uri="{FF2B5EF4-FFF2-40B4-BE49-F238E27FC236}">
                <a16:creationId xmlns:a16="http://schemas.microsoft.com/office/drawing/2014/main" id="{BA6DAB1F-D459-444C-9A18-526CD5B3932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Marcador de fecha 4">
            <a:extLst>
              <a:ext uri="{FF2B5EF4-FFF2-40B4-BE49-F238E27FC236}">
                <a16:creationId xmlns:a16="http://schemas.microsoft.com/office/drawing/2014/main" id="{25F6FBE0-D8E7-463C-A635-A845473B4E6A}"/>
              </a:ext>
            </a:extLst>
          </p:cNvPr>
          <p:cNvSpPr>
            <a:spLocks noGrp="1"/>
          </p:cNvSpPr>
          <p:nvPr>
            <p:ph type="dt" sz="half" idx="10"/>
          </p:nvPr>
        </p:nvSpPr>
        <p:spPr/>
        <p:txBody>
          <a:bodyPr/>
          <a:lstStyle/>
          <a:p>
            <a:fld id="{CCDA7874-53F0-4F8C-9D10-BF484A9FF931}" type="datetimeFigureOut">
              <a:rPr lang="es-CL" smtClean="0"/>
              <a:t>12-04-2018</a:t>
            </a:fld>
            <a:endParaRPr lang="es-CL"/>
          </a:p>
        </p:txBody>
      </p:sp>
      <p:sp>
        <p:nvSpPr>
          <p:cNvPr id="6" name="Marcador de pie de página 5">
            <a:extLst>
              <a:ext uri="{FF2B5EF4-FFF2-40B4-BE49-F238E27FC236}">
                <a16:creationId xmlns:a16="http://schemas.microsoft.com/office/drawing/2014/main" id="{CEABFF77-9340-4ACE-A2E2-DF221C42EC60}"/>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6F35C431-1D34-4ADA-B9F1-E572B0B6403D}"/>
              </a:ext>
            </a:extLst>
          </p:cNvPr>
          <p:cNvSpPr>
            <a:spLocks noGrp="1"/>
          </p:cNvSpPr>
          <p:nvPr>
            <p:ph type="sldNum" sz="quarter" idx="12"/>
          </p:nvPr>
        </p:nvSpPr>
        <p:spPr/>
        <p:txBody>
          <a:bodyPr/>
          <a:lstStyle/>
          <a:p>
            <a:fld id="{FEC46B24-C629-4F47-987E-5182B10E9A1E}" type="slidenum">
              <a:rPr lang="es-CL" smtClean="0"/>
              <a:t>‹Nº›</a:t>
            </a:fld>
            <a:endParaRPr lang="es-CL"/>
          </a:p>
        </p:txBody>
      </p:sp>
    </p:spTree>
    <p:extLst>
      <p:ext uri="{BB962C8B-B14F-4D97-AF65-F5344CB8AC3E}">
        <p14:creationId xmlns:p14="http://schemas.microsoft.com/office/powerpoint/2010/main" val="23399745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0E3A409-741C-4691-9B4E-C033060ECFF4}"/>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posición de imagen 2">
            <a:extLst>
              <a:ext uri="{FF2B5EF4-FFF2-40B4-BE49-F238E27FC236}">
                <a16:creationId xmlns:a16="http://schemas.microsoft.com/office/drawing/2014/main" id="{06EB2AB7-A161-4062-80D7-7B65F1240D2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Marcador de texto 3">
            <a:extLst>
              <a:ext uri="{FF2B5EF4-FFF2-40B4-BE49-F238E27FC236}">
                <a16:creationId xmlns:a16="http://schemas.microsoft.com/office/drawing/2014/main" id="{BA002A62-45EE-4F11-ADA3-32BD47632C4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Marcador de fecha 4">
            <a:extLst>
              <a:ext uri="{FF2B5EF4-FFF2-40B4-BE49-F238E27FC236}">
                <a16:creationId xmlns:a16="http://schemas.microsoft.com/office/drawing/2014/main" id="{B75465D5-7D85-418C-BC6D-1F765A6D78AD}"/>
              </a:ext>
            </a:extLst>
          </p:cNvPr>
          <p:cNvSpPr>
            <a:spLocks noGrp="1"/>
          </p:cNvSpPr>
          <p:nvPr>
            <p:ph type="dt" sz="half" idx="10"/>
          </p:nvPr>
        </p:nvSpPr>
        <p:spPr/>
        <p:txBody>
          <a:bodyPr/>
          <a:lstStyle/>
          <a:p>
            <a:fld id="{CCDA7874-53F0-4F8C-9D10-BF484A9FF931}" type="datetimeFigureOut">
              <a:rPr lang="es-CL" smtClean="0"/>
              <a:t>12-04-2018</a:t>
            </a:fld>
            <a:endParaRPr lang="es-CL"/>
          </a:p>
        </p:txBody>
      </p:sp>
      <p:sp>
        <p:nvSpPr>
          <p:cNvPr id="6" name="Marcador de pie de página 5">
            <a:extLst>
              <a:ext uri="{FF2B5EF4-FFF2-40B4-BE49-F238E27FC236}">
                <a16:creationId xmlns:a16="http://schemas.microsoft.com/office/drawing/2014/main" id="{B00034C0-029F-4671-A4DA-7AFA56BD53B0}"/>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06CA2EEC-E8BD-4158-8F7B-214C2CF723A3}"/>
              </a:ext>
            </a:extLst>
          </p:cNvPr>
          <p:cNvSpPr>
            <a:spLocks noGrp="1"/>
          </p:cNvSpPr>
          <p:nvPr>
            <p:ph type="sldNum" sz="quarter" idx="12"/>
          </p:nvPr>
        </p:nvSpPr>
        <p:spPr/>
        <p:txBody>
          <a:bodyPr/>
          <a:lstStyle/>
          <a:p>
            <a:fld id="{FEC46B24-C629-4F47-987E-5182B10E9A1E}" type="slidenum">
              <a:rPr lang="es-CL" smtClean="0"/>
              <a:t>‹Nº›</a:t>
            </a:fld>
            <a:endParaRPr lang="es-CL"/>
          </a:p>
        </p:txBody>
      </p:sp>
    </p:spTree>
    <p:extLst>
      <p:ext uri="{BB962C8B-B14F-4D97-AF65-F5344CB8AC3E}">
        <p14:creationId xmlns:p14="http://schemas.microsoft.com/office/powerpoint/2010/main" val="2085053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F6EF6C93-ADB8-4C49-9274-4CE703A4B49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C971755B-90F9-42E0-89E7-535B8E679A7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64D866A9-8BB8-4208-9570-38A98D1D3C3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DA7874-53F0-4F8C-9D10-BF484A9FF931}" type="datetimeFigureOut">
              <a:rPr lang="es-CL" smtClean="0"/>
              <a:t>12-04-2018</a:t>
            </a:fld>
            <a:endParaRPr lang="es-CL"/>
          </a:p>
        </p:txBody>
      </p:sp>
      <p:sp>
        <p:nvSpPr>
          <p:cNvPr id="5" name="Marcador de pie de página 4">
            <a:extLst>
              <a:ext uri="{FF2B5EF4-FFF2-40B4-BE49-F238E27FC236}">
                <a16:creationId xmlns:a16="http://schemas.microsoft.com/office/drawing/2014/main" id="{B6308C72-A957-4BA7-A98F-7A8B3B943BA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L"/>
          </a:p>
        </p:txBody>
      </p:sp>
      <p:sp>
        <p:nvSpPr>
          <p:cNvPr id="6" name="Marcador de número de diapositiva 5">
            <a:extLst>
              <a:ext uri="{FF2B5EF4-FFF2-40B4-BE49-F238E27FC236}">
                <a16:creationId xmlns:a16="http://schemas.microsoft.com/office/drawing/2014/main" id="{E7866F47-6492-4C82-8074-55EB576F5EE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C46B24-C629-4F47-987E-5182B10E9A1E}" type="slidenum">
              <a:rPr lang="es-CL" smtClean="0"/>
              <a:t>‹Nº›</a:t>
            </a:fld>
            <a:endParaRPr lang="es-CL"/>
          </a:p>
        </p:txBody>
      </p:sp>
    </p:spTree>
    <p:extLst>
      <p:ext uri="{BB962C8B-B14F-4D97-AF65-F5344CB8AC3E}">
        <p14:creationId xmlns:p14="http://schemas.microsoft.com/office/powerpoint/2010/main" val="16126978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emf"/><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7DE8214F-6A07-4695-8463-BF8C22A9853B}"/>
              </a:ext>
            </a:extLst>
          </p:cNvPr>
          <p:cNvSpPr/>
          <p:nvPr/>
        </p:nvSpPr>
        <p:spPr>
          <a:xfrm>
            <a:off x="167424" y="814387"/>
            <a:ext cx="11784169" cy="6217087"/>
          </a:xfrm>
          <a:prstGeom prst="rect">
            <a:avLst/>
          </a:prstGeom>
        </p:spPr>
        <p:txBody>
          <a:bodyPr wrap="square">
            <a:spAutoFit/>
          </a:bodyPr>
          <a:lstStyle/>
          <a:p>
            <a:pPr marL="74930" marR="443865" algn="just">
              <a:lnSpc>
                <a:spcPct val="105000"/>
              </a:lnSpc>
              <a:spcAft>
                <a:spcPts val="0"/>
              </a:spcAft>
            </a:pPr>
            <a:r>
              <a:rPr lang="es-CL" sz="1400" dirty="0">
                <a:latin typeface="Arial" panose="020B0604020202020204" pitchFamily="34" charset="0"/>
                <a:ea typeface="Arial" panose="020B0604020202020204" pitchFamily="34" charset="0"/>
              </a:rPr>
              <a:t>La</a:t>
            </a:r>
            <a:r>
              <a:rPr lang="es-CL" sz="1400" spc="-16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Norma</a:t>
            </a:r>
            <a:r>
              <a:rPr lang="es-CL" sz="1400" spc="-16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N°31</a:t>
            </a:r>
            <a:r>
              <a:rPr lang="es-CL" sz="1400" spc="-16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es,</a:t>
            </a:r>
            <a:r>
              <a:rPr lang="es-CL" sz="1400" spc="-16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también,</a:t>
            </a:r>
            <a:r>
              <a:rPr lang="es-CL" sz="1400" spc="-15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una</a:t>
            </a:r>
            <a:r>
              <a:rPr lang="es-CL" sz="1400" spc="-16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estrategia</a:t>
            </a:r>
            <a:r>
              <a:rPr lang="es-CL" sz="1400" spc="-15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política</a:t>
            </a:r>
            <a:r>
              <a:rPr lang="es-CL" sz="1400" spc="-15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que</a:t>
            </a:r>
            <a:r>
              <a:rPr lang="es-CL" sz="1400" spc="-16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fortalece</a:t>
            </a:r>
            <a:r>
              <a:rPr lang="es-CL" sz="1400" spc="-15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la</a:t>
            </a:r>
            <a:r>
              <a:rPr lang="es-CL" sz="1400" spc="-16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relación</a:t>
            </a:r>
            <a:r>
              <a:rPr lang="es-CL" sz="1400" spc="-16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horizontal</a:t>
            </a:r>
            <a:r>
              <a:rPr lang="es-CL" sz="1400" spc="-15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entre</a:t>
            </a:r>
            <a:r>
              <a:rPr lang="es-CL" sz="1400" spc="-15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la</a:t>
            </a:r>
            <a:r>
              <a:rPr lang="es-CL" sz="1400" spc="-16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ciudadanía y</a:t>
            </a:r>
            <a:r>
              <a:rPr lang="es-CL" sz="1400" spc="-11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los</a:t>
            </a:r>
            <a:r>
              <a:rPr lang="es-CL" sz="1400" spc="-12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equipos</a:t>
            </a:r>
            <a:r>
              <a:rPr lang="es-CL" sz="1400" spc="-12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de</a:t>
            </a:r>
            <a:r>
              <a:rPr lang="es-CL" sz="1400" spc="-11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salud,</a:t>
            </a:r>
            <a:r>
              <a:rPr lang="es-CL" sz="1400" spc="-12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mejorando</a:t>
            </a:r>
            <a:r>
              <a:rPr lang="es-CL" sz="1400" spc="-11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la</a:t>
            </a:r>
            <a:r>
              <a:rPr lang="es-CL" sz="1400" spc="-12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gestión</a:t>
            </a:r>
            <a:r>
              <a:rPr lang="es-CL" sz="1400" spc="-11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pública</a:t>
            </a:r>
            <a:r>
              <a:rPr lang="es-CL" sz="1400" spc="-11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a</a:t>
            </a:r>
            <a:r>
              <a:rPr lang="es-CL" sz="1400" spc="-12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partir</a:t>
            </a:r>
            <a:r>
              <a:rPr lang="es-CL" sz="1400" spc="-11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de</a:t>
            </a:r>
            <a:r>
              <a:rPr lang="es-CL" sz="1400" spc="-11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las</a:t>
            </a:r>
            <a:r>
              <a:rPr lang="es-CL" sz="1400" spc="-12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capacidades</a:t>
            </a:r>
            <a:r>
              <a:rPr lang="es-CL" sz="1400" spc="-11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que</a:t>
            </a:r>
            <a:r>
              <a:rPr lang="es-CL" sz="1400" spc="-11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la</a:t>
            </a:r>
            <a:r>
              <a:rPr lang="es-CL" sz="1400" spc="-11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ciudadanía</a:t>
            </a:r>
            <a:r>
              <a:rPr lang="es-CL" sz="1400" spc="-11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posee y</a:t>
            </a:r>
            <a:r>
              <a:rPr lang="es-CL" sz="1400" spc="-8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las</a:t>
            </a:r>
            <a:r>
              <a:rPr lang="es-CL" sz="1400" spc="-8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que</a:t>
            </a:r>
            <a:r>
              <a:rPr lang="es-CL" sz="1400" spc="-9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puede</a:t>
            </a:r>
            <a:r>
              <a:rPr lang="es-CL" sz="1400" spc="-8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llegar</a:t>
            </a:r>
            <a:r>
              <a:rPr lang="es-CL" sz="1400" spc="-10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a</a:t>
            </a:r>
            <a:r>
              <a:rPr lang="es-CL" sz="1400" spc="-8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desarrollar</a:t>
            </a:r>
            <a:r>
              <a:rPr lang="es-CL" sz="1400" spc="-9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en</a:t>
            </a:r>
            <a:r>
              <a:rPr lang="es-CL" sz="1400" spc="-9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el</a:t>
            </a:r>
            <a:r>
              <a:rPr lang="es-CL" sz="1400" spc="-9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contexto</a:t>
            </a:r>
            <a:r>
              <a:rPr lang="es-CL" sz="1400" spc="-8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de</a:t>
            </a:r>
            <a:r>
              <a:rPr lang="es-CL" sz="1400" spc="-9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esa</a:t>
            </a:r>
            <a:r>
              <a:rPr lang="es-CL" sz="1400" spc="-8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relación.</a:t>
            </a:r>
          </a:p>
          <a:p>
            <a:pPr marL="74930" marR="443865" algn="just">
              <a:lnSpc>
                <a:spcPct val="105000"/>
              </a:lnSpc>
              <a:spcAft>
                <a:spcPts val="0"/>
              </a:spcAft>
            </a:pPr>
            <a:endParaRPr lang="es-CL" sz="1400" dirty="0">
              <a:latin typeface="Arial" panose="020B0604020202020204" pitchFamily="34" charset="0"/>
              <a:ea typeface="Arial" panose="020B0604020202020204" pitchFamily="34" charset="0"/>
            </a:endParaRPr>
          </a:p>
          <a:p>
            <a:pPr marL="74930" marR="443865" algn="just">
              <a:lnSpc>
                <a:spcPct val="105000"/>
              </a:lnSpc>
              <a:spcAft>
                <a:spcPts val="0"/>
              </a:spcAft>
            </a:pPr>
            <a:r>
              <a:rPr lang="es-CL" dirty="0"/>
              <a:t>la Norma N°31 surge a partir de la Agenda Pro Participación Ciudadana 2014-2018, la cual enfatiza, entre otros temas, la incorporación activa de la ciudadanía en el diseño y elaboración de las decisiones públicas. En esta línea, la actual política pública de participación social en salud señala que ésta es, a la vez, un derecho humano y un Determinante Social en Salud</a:t>
            </a:r>
            <a:endParaRPr lang="es-CL" sz="1400" dirty="0">
              <a:latin typeface="Arial" panose="020B0604020202020204" pitchFamily="34" charset="0"/>
              <a:ea typeface="Arial" panose="020B0604020202020204" pitchFamily="34" charset="0"/>
            </a:endParaRPr>
          </a:p>
          <a:p>
            <a:pPr>
              <a:spcBef>
                <a:spcPts val="20"/>
              </a:spcBef>
              <a:spcAft>
                <a:spcPts val="0"/>
              </a:spcAft>
            </a:pPr>
            <a:r>
              <a:rPr lang="es-CL" sz="1400" dirty="0">
                <a:effectLst/>
                <a:latin typeface="Arial" panose="020B0604020202020204" pitchFamily="34" charset="0"/>
                <a:ea typeface="Arial" panose="020B0604020202020204" pitchFamily="34" charset="0"/>
              </a:rPr>
              <a:t> </a:t>
            </a:r>
            <a:endParaRPr lang="es-CL" sz="1400" dirty="0">
              <a:latin typeface="Arial" panose="020B0604020202020204" pitchFamily="34" charset="0"/>
              <a:ea typeface="Arial" panose="020B0604020202020204" pitchFamily="34" charset="0"/>
            </a:endParaRPr>
          </a:p>
          <a:p>
            <a:pPr marL="74930" marR="445135" algn="just">
              <a:lnSpc>
                <a:spcPct val="105000"/>
              </a:lnSpc>
              <a:spcAft>
                <a:spcPts val="0"/>
              </a:spcAft>
            </a:pPr>
            <a:r>
              <a:rPr lang="es-CL" sz="1400" dirty="0">
                <a:latin typeface="Arial" panose="020B0604020202020204" pitchFamily="34" charset="0"/>
                <a:ea typeface="Arial" panose="020B0604020202020204" pitchFamily="34" charset="0"/>
              </a:rPr>
              <a:t>Finalmente,</a:t>
            </a:r>
            <a:r>
              <a:rPr lang="es-CL" sz="1400" spc="-19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la</a:t>
            </a:r>
            <a:r>
              <a:rPr lang="es-CL" sz="1400" spc="-20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norma</a:t>
            </a:r>
            <a:r>
              <a:rPr lang="es-CL" sz="1400" spc="-19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fija</a:t>
            </a:r>
            <a:r>
              <a:rPr lang="es-CL" sz="1400" spc="-20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el</a:t>
            </a:r>
            <a:r>
              <a:rPr lang="es-CL" sz="1400" spc="-20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marco</a:t>
            </a:r>
            <a:r>
              <a:rPr lang="es-CL" sz="1400" spc="-19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general</a:t>
            </a:r>
            <a:r>
              <a:rPr lang="es-CL" sz="1400" spc="-19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para</a:t>
            </a:r>
            <a:r>
              <a:rPr lang="es-CL" sz="1400" spc="-20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que</a:t>
            </a:r>
            <a:r>
              <a:rPr lang="es-CL" sz="1400" spc="-19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los</a:t>
            </a:r>
            <a:r>
              <a:rPr lang="es-CL" sz="1400" spc="-20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órganos</a:t>
            </a:r>
            <a:r>
              <a:rPr lang="es-CL" sz="1400" spc="-20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del</a:t>
            </a:r>
            <a:r>
              <a:rPr lang="es-CL" sz="1400" spc="-19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sistema</a:t>
            </a:r>
            <a:r>
              <a:rPr lang="es-CL" sz="1400" spc="-19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de</a:t>
            </a:r>
            <a:r>
              <a:rPr lang="es-CL" sz="1400" spc="-19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salud</a:t>
            </a:r>
            <a:r>
              <a:rPr lang="es-CL" sz="1400" spc="-19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adecuen</a:t>
            </a:r>
            <a:r>
              <a:rPr lang="es-CL" sz="1400" spc="-19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su</a:t>
            </a:r>
            <a:r>
              <a:rPr lang="es-CL" sz="1400" spc="-20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aplicación en</a:t>
            </a:r>
            <a:r>
              <a:rPr lang="es-CL" sz="1400" spc="-11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la</a:t>
            </a:r>
            <a:r>
              <a:rPr lang="es-CL" sz="1400" spc="-10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perspectiva</a:t>
            </a:r>
            <a:r>
              <a:rPr lang="es-CL" sz="1400" spc="-11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de</a:t>
            </a:r>
            <a:r>
              <a:rPr lang="es-CL" sz="1400" spc="-10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facilitar</a:t>
            </a:r>
            <a:r>
              <a:rPr lang="es-CL" sz="1400" spc="-10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el</a:t>
            </a:r>
            <a:r>
              <a:rPr lang="es-CL" sz="1400" spc="-11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ejercicio</a:t>
            </a:r>
            <a:r>
              <a:rPr lang="es-CL" sz="1400" spc="-11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de</a:t>
            </a:r>
            <a:r>
              <a:rPr lang="es-CL" sz="1400" spc="-10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derechos</a:t>
            </a:r>
            <a:r>
              <a:rPr lang="es-CL" sz="1400" spc="-11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en</a:t>
            </a:r>
            <a:r>
              <a:rPr lang="es-CL" sz="1400" spc="-10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salud,</a:t>
            </a:r>
            <a:r>
              <a:rPr lang="es-CL" sz="1400" spc="-10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esto</a:t>
            </a:r>
            <a:r>
              <a:rPr lang="es-CL" sz="1400" spc="-10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a</a:t>
            </a:r>
            <a:r>
              <a:rPr lang="es-CL" sz="1400" spc="-11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través</a:t>
            </a:r>
            <a:r>
              <a:rPr lang="es-CL" sz="1400" spc="-10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de</a:t>
            </a:r>
            <a:r>
              <a:rPr lang="es-CL" sz="1400" spc="-10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la</a:t>
            </a:r>
            <a:r>
              <a:rPr lang="es-CL" sz="1400" spc="-12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definición</a:t>
            </a:r>
            <a:r>
              <a:rPr lang="es-CL" sz="1400" spc="-11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de</a:t>
            </a:r>
            <a:r>
              <a:rPr lang="es-CL" sz="1400" spc="-11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diferentes </a:t>
            </a:r>
            <a:r>
              <a:rPr lang="es-CL" sz="1400" i="1" dirty="0">
                <a:latin typeface="Arial" panose="020B0604020202020204" pitchFamily="34" charset="0"/>
                <a:ea typeface="Arial" panose="020B0604020202020204" pitchFamily="34" charset="0"/>
              </a:rPr>
              <a:t>Mecanismos de Participación</a:t>
            </a:r>
            <a:r>
              <a:rPr lang="es-CL" sz="1400" dirty="0">
                <a:latin typeface="Arial" panose="020B0604020202020204" pitchFamily="34" charset="0"/>
                <a:ea typeface="Arial" panose="020B0604020202020204" pitchFamily="34" charset="0"/>
              </a:rPr>
              <a:t>. A continuación se mencionan estos mecanismos y se describen, brevemente, algunos aspectos</a:t>
            </a:r>
            <a:r>
              <a:rPr lang="es-CL" sz="1400" spc="-22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relevantes:</a:t>
            </a:r>
          </a:p>
          <a:p>
            <a:pPr>
              <a:spcBef>
                <a:spcPts val="35"/>
              </a:spcBef>
              <a:spcAft>
                <a:spcPts val="0"/>
              </a:spcAft>
            </a:pPr>
            <a:r>
              <a:rPr lang="es-CL" sz="1400" dirty="0">
                <a:effectLst/>
                <a:latin typeface="Arial" panose="020B0604020202020204" pitchFamily="34" charset="0"/>
                <a:ea typeface="Arial" panose="020B0604020202020204" pitchFamily="34" charset="0"/>
              </a:rPr>
              <a:t> </a:t>
            </a:r>
            <a:endParaRPr lang="es-CL" sz="1400" dirty="0">
              <a:latin typeface="Arial" panose="020B0604020202020204" pitchFamily="34" charset="0"/>
              <a:ea typeface="Arial" panose="020B0604020202020204" pitchFamily="34" charset="0"/>
            </a:endParaRPr>
          </a:p>
          <a:p>
            <a:pPr marL="74930" marR="445135" algn="just">
              <a:lnSpc>
                <a:spcPct val="105000"/>
              </a:lnSpc>
              <a:spcAft>
                <a:spcPts val="0"/>
              </a:spcAft>
            </a:pPr>
            <a:r>
              <a:rPr lang="es-CL" sz="1400" b="1" dirty="0">
                <a:latin typeface="Arial" panose="020B0604020202020204" pitchFamily="34" charset="0"/>
                <a:ea typeface="Arial" panose="020B0604020202020204" pitchFamily="34" charset="0"/>
              </a:rPr>
              <a:t>Cuentas</a:t>
            </a:r>
            <a:r>
              <a:rPr lang="es-CL" sz="1400" b="1" spc="-95" dirty="0">
                <a:latin typeface="Arial" panose="020B0604020202020204" pitchFamily="34" charset="0"/>
                <a:ea typeface="Arial" panose="020B0604020202020204" pitchFamily="34" charset="0"/>
              </a:rPr>
              <a:t> </a:t>
            </a:r>
            <a:r>
              <a:rPr lang="es-CL" sz="1400" b="1" dirty="0">
                <a:latin typeface="Arial" panose="020B0604020202020204" pitchFamily="34" charset="0"/>
                <a:ea typeface="Arial" panose="020B0604020202020204" pitchFamily="34" charset="0"/>
              </a:rPr>
              <a:t>Públicas</a:t>
            </a:r>
            <a:r>
              <a:rPr lang="es-CL" sz="1400" b="1" spc="-95" dirty="0">
                <a:latin typeface="Arial" panose="020B0604020202020204" pitchFamily="34" charset="0"/>
                <a:ea typeface="Arial" panose="020B0604020202020204" pitchFamily="34" charset="0"/>
              </a:rPr>
              <a:t> </a:t>
            </a:r>
            <a:r>
              <a:rPr lang="es-CL" sz="1400" b="1" dirty="0">
                <a:latin typeface="Arial" panose="020B0604020202020204" pitchFamily="34" charset="0"/>
                <a:ea typeface="Arial" panose="020B0604020202020204" pitchFamily="34" charset="0"/>
              </a:rPr>
              <a:t>Participativas:</a:t>
            </a:r>
            <a:r>
              <a:rPr lang="es-CL" sz="1400" b="1" spc="-9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Instancias</a:t>
            </a:r>
            <a:r>
              <a:rPr lang="es-CL" sz="1400" spc="-9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donde</a:t>
            </a:r>
            <a:r>
              <a:rPr lang="es-CL" sz="1400" spc="-9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los</a:t>
            </a:r>
            <a:r>
              <a:rPr lang="es-CL" sz="1400" spc="-10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órganos</a:t>
            </a:r>
            <a:r>
              <a:rPr lang="es-CL" sz="1400" spc="-9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del</a:t>
            </a:r>
            <a:r>
              <a:rPr lang="es-CL" sz="1400" spc="-9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sistema</a:t>
            </a:r>
            <a:r>
              <a:rPr lang="es-CL" sz="1400" spc="-9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rinden</a:t>
            </a:r>
            <a:r>
              <a:rPr lang="es-CL" sz="1400" spc="-9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cuenta</a:t>
            </a:r>
            <a:r>
              <a:rPr lang="es-CL" sz="1400" spc="-9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anual</a:t>
            </a:r>
            <a:r>
              <a:rPr lang="es-CL" sz="1400" spc="-9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de</a:t>
            </a:r>
            <a:r>
              <a:rPr lang="es-CL" sz="1400" spc="-9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su gestión</a:t>
            </a:r>
            <a:r>
              <a:rPr lang="es-CL" sz="1400" spc="-14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a</a:t>
            </a:r>
            <a:r>
              <a:rPr lang="es-CL" sz="1400" spc="-14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la</a:t>
            </a:r>
            <a:r>
              <a:rPr lang="es-CL" sz="1400" spc="-14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ciudadanía.</a:t>
            </a:r>
            <a:r>
              <a:rPr lang="es-CL" sz="1400" spc="-13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Se</a:t>
            </a:r>
            <a:r>
              <a:rPr lang="es-CL" sz="1400" spc="-14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espera</a:t>
            </a:r>
            <a:r>
              <a:rPr lang="es-CL" sz="1400" spc="-13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que</a:t>
            </a:r>
            <a:r>
              <a:rPr lang="es-CL" sz="1400" spc="-14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los</a:t>
            </a:r>
            <a:r>
              <a:rPr lang="es-CL" sz="1400" spc="-14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contenidos</a:t>
            </a:r>
            <a:r>
              <a:rPr lang="es-CL" sz="1400" spc="-13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y</a:t>
            </a:r>
            <a:r>
              <a:rPr lang="es-CL" sz="1400" spc="-14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el</a:t>
            </a:r>
            <a:r>
              <a:rPr lang="es-CL" sz="1400" spc="-14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formato</a:t>
            </a:r>
            <a:r>
              <a:rPr lang="es-CL" sz="1400" spc="-13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sean</a:t>
            </a:r>
            <a:r>
              <a:rPr lang="es-CL" sz="1400" spc="-14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definidos</a:t>
            </a:r>
            <a:r>
              <a:rPr lang="es-CL" sz="1400" spc="-14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en</a:t>
            </a:r>
            <a:r>
              <a:rPr lang="es-CL" sz="1400" spc="-13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conjunto</a:t>
            </a:r>
            <a:r>
              <a:rPr lang="es-CL" sz="1400" spc="-14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con</a:t>
            </a:r>
            <a:r>
              <a:rPr lang="es-CL" sz="1400" spc="-14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la comunidad.</a:t>
            </a:r>
            <a:r>
              <a:rPr lang="es-CL" sz="1400" spc="-20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Destacar</a:t>
            </a:r>
            <a:r>
              <a:rPr lang="es-CL" sz="1400" spc="-21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que</a:t>
            </a:r>
            <a:r>
              <a:rPr lang="es-CL" sz="1400" spc="-20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este</a:t>
            </a:r>
            <a:r>
              <a:rPr lang="es-CL" sz="1400" spc="-20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proceso</a:t>
            </a:r>
            <a:r>
              <a:rPr lang="es-CL" sz="1400" spc="-20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es</a:t>
            </a:r>
            <a:r>
              <a:rPr lang="es-CL" sz="1400" spc="-20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de</a:t>
            </a:r>
            <a:r>
              <a:rPr lang="es-CL" sz="1400" spc="-20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responsabilidad</a:t>
            </a:r>
            <a:r>
              <a:rPr lang="es-CL" sz="1400" spc="-20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de</a:t>
            </a:r>
            <a:r>
              <a:rPr lang="es-CL" sz="1400" spc="-20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los/as</a:t>
            </a:r>
            <a:r>
              <a:rPr lang="es-CL" sz="1400" spc="-21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directores/as</a:t>
            </a:r>
            <a:r>
              <a:rPr lang="es-CL" sz="1400" spc="-20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de</a:t>
            </a:r>
            <a:r>
              <a:rPr lang="es-CL" sz="1400" spc="-20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establecimientos, quienes deben</a:t>
            </a:r>
            <a:r>
              <a:rPr lang="es-CL" sz="1400" spc="-13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liderarlo.</a:t>
            </a:r>
          </a:p>
          <a:p>
            <a:pPr>
              <a:spcBef>
                <a:spcPts val="25"/>
              </a:spcBef>
              <a:spcAft>
                <a:spcPts val="0"/>
              </a:spcAft>
            </a:pPr>
            <a:r>
              <a:rPr lang="es-CL" sz="1400" dirty="0">
                <a:effectLst/>
                <a:latin typeface="Arial" panose="020B0604020202020204" pitchFamily="34" charset="0"/>
                <a:ea typeface="Arial" panose="020B0604020202020204" pitchFamily="34" charset="0"/>
              </a:rPr>
              <a:t> </a:t>
            </a:r>
            <a:endParaRPr lang="es-CL" sz="1400" dirty="0">
              <a:latin typeface="Arial" panose="020B0604020202020204" pitchFamily="34" charset="0"/>
              <a:ea typeface="Arial" panose="020B0604020202020204" pitchFamily="34" charset="0"/>
            </a:endParaRPr>
          </a:p>
          <a:p>
            <a:pPr marL="74930" marR="445135" algn="just">
              <a:lnSpc>
                <a:spcPct val="105000"/>
              </a:lnSpc>
              <a:spcAft>
                <a:spcPts val="0"/>
              </a:spcAft>
            </a:pPr>
            <a:r>
              <a:rPr lang="es-CL" sz="1400" b="1" dirty="0">
                <a:latin typeface="Arial" panose="020B0604020202020204" pitchFamily="34" charset="0"/>
                <a:ea typeface="Arial" panose="020B0604020202020204" pitchFamily="34" charset="0"/>
              </a:rPr>
              <a:t>Consejos</a:t>
            </a:r>
            <a:r>
              <a:rPr lang="es-CL" sz="1400" b="1" spc="-70" dirty="0">
                <a:latin typeface="Arial" panose="020B0604020202020204" pitchFamily="34" charset="0"/>
                <a:ea typeface="Arial" panose="020B0604020202020204" pitchFamily="34" charset="0"/>
              </a:rPr>
              <a:t> </a:t>
            </a:r>
            <a:r>
              <a:rPr lang="es-CL" sz="1400" b="1" dirty="0">
                <a:latin typeface="Arial" panose="020B0604020202020204" pitchFamily="34" charset="0"/>
                <a:ea typeface="Arial" panose="020B0604020202020204" pitchFamily="34" charset="0"/>
              </a:rPr>
              <a:t>de</a:t>
            </a:r>
            <a:r>
              <a:rPr lang="es-CL" sz="1400" b="1" spc="-70" dirty="0">
                <a:latin typeface="Arial" panose="020B0604020202020204" pitchFamily="34" charset="0"/>
                <a:ea typeface="Arial" panose="020B0604020202020204" pitchFamily="34" charset="0"/>
              </a:rPr>
              <a:t> </a:t>
            </a:r>
            <a:r>
              <a:rPr lang="es-CL" sz="1400" b="1" dirty="0">
                <a:latin typeface="Arial" panose="020B0604020202020204" pitchFamily="34" charset="0"/>
                <a:ea typeface="Arial" panose="020B0604020202020204" pitchFamily="34" charset="0"/>
              </a:rPr>
              <a:t>la</a:t>
            </a:r>
            <a:r>
              <a:rPr lang="es-CL" sz="1400" b="1" spc="-75" dirty="0">
                <a:latin typeface="Arial" panose="020B0604020202020204" pitchFamily="34" charset="0"/>
                <a:ea typeface="Arial" panose="020B0604020202020204" pitchFamily="34" charset="0"/>
              </a:rPr>
              <a:t> </a:t>
            </a:r>
            <a:r>
              <a:rPr lang="es-CL" sz="1400" b="1" dirty="0">
                <a:latin typeface="Arial" panose="020B0604020202020204" pitchFamily="34" charset="0"/>
                <a:ea typeface="Arial" panose="020B0604020202020204" pitchFamily="34" charset="0"/>
              </a:rPr>
              <a:t>Sociedad</a:t>
            </a:r>
            <a:r>
              <a:rPr lang="es-CL" sz="1400" b="1" spc="-70" dirty="0">
                <a:latin typeface="Arial" panose="020B0604020202020204" pitchFamily="34" charset="0"/>
                <a:ea typeface="Arial" panose="020B0604020202020204" pitchFamily="34" charset="0"/>
              </a:rPr>
              <a:t> </a:t>
            </a:r>
            <a:r>
              <a:rPr lang="es-CL" sz="1400" b="1" dirty="0">
                <a:latin typeface="Arial" panose="020B0604020202020204" pitchFamily="34" charset="0"/>
                <a:ea typeface="Arial" panose="020B0604020202020204" pitchFamily="34" charset="0"/>
              </a:rPr>
              <a:t>Civil:</a:t>
            </a:r>
            <a:r>
              <a:rPr lang="es-CL" sz="1400" b="1" spc="-6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Son</a:t>
            </a:r>
            <a:r>
              <a:rPr lang="es-CL" sz="1400" spc="-8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órganos</a:t>
            </a:r>
            <a:r>
              <a:rPr lang="es-CL" sz="1400" spc="-7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de</a:t>
            </a:r>
            <a:r>
              <a:rPr lang="es-CL" sz="1400" spc="-7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carácter</a:t>
            </a:r>
            <a:r>
              <a:rPr lang="es-CL" sz="1400" spc="-7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representativo</a:t>
            </a:r>
            <a:r>
              <a:rPr lang="es-CL" sz="1400" spc="-7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y</a:t>
            </a:r>
            <a:r>
              <a:rPr lang="es-CL" sz="1400" spc="-7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participativo</a:t>
            </a:r>
            <a:r>
              <a:rPr lang="es-CL" sz="1400" spc="-7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en</a:t>
            </a:r>
            <a:r>
              <a:rPr lang="es-CL" sz="1400" spc="-7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que</a:t>
            </a:r>
            <a:r>
              <a:rPr lang="es-CL" sz="1400" spc="-6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actores sociales</a:t>
            </a:r>
            <a:r>
              <a:rPr lang="es-CL" sz="1400" spc="-2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inciden</a:t>
            </a:r>
            <a:r>
              <a:rPr lang="es-CL" sz="1400" spc="-3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en</a:t>
            </a:r>
            <a:r>
              <a:rPr lang="es-CL" sz="1400" spc="-2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la</a:t>
            </a:r>
            <a:r>
              <a:rPr lang="es-CL" sz="1400" spc="-2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gestión</a:t>
            </a:r>
            <a:r>
              <a:rPr lang="es-CL" sz="1400" spc="-2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pública.</a:t>
            </a:r>
            <a:r>
              <a:rPr lang="es-CL" sz="1400" spc="-2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Las</a:t>
            </a:r>
            <a:r>
              <a:rPr lang="es-CL" sz="1400" spc="-3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instituciones</a:t>
            </a:r>
            <a:r>
              <a:rPr lang="es-CL" sz="1400" spc="-1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deben</a:t>
            </a:r>
            <a:r>
              <a:rPr lang="es-CL" sz="1400" spc="-3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asegurar</a:t>
            </a:r>
            <a:r>
              <a:rPr lang="es-CL" sz="1400" spc="-2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autonomía,</a:t>
            </a:r>
            <a:r>
              <a:rPr lang="es-CL" sz="1400" spc="-2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representatividad territorial</a:t>
            </a:r>
            <a:r>
              <a:rPr lang="es-CL" sz="1400" spc="-9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y</a:t>
            </a:r>
            <a:r>
              <a:rPr lang="es-CL" sz="1400" spc="-8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funcional,</a:t>
            </a:r>
            <a:r>
              <a:rPr lang="es-CL" sz="1400" spc="-9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diversidad</a:t>
            </a:r>
            <a:r>
              <a:rPr lang="es-CL" sz="1400" spc="-9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y</a:t>
            </a:r>
            <a:r>
              <a:rPr lang="es-CL" sz="1400" spc="-6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efectividad</a:t>
            </a:r>
            <a:r>
              <a:rPr lang="es-CL" sz="1400" spc="-9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de</a:t>
            </a:r>
            <a:r>
              <a:rPr lang="es-CL" sz="1400" spc="-8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los</a:t>
            </a:r>
            <a:r>
              <a:rPr lang="es-CL" sz="1400" spc="-7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Consejos.</a:t>
            </a:r>
          </a:p>
          <a:p>
            <a:pPr marL="74930" marR="445135" algn="just">
              <a:lnSpc>
                <a:spcPct val="105000"/>
              </a:lnSpc>
              <a:spcAft>
                <a:spcPts val="0"/>
              </a:spcAft>
            </a:pPr>
            <a:endParaRPr lang="es-CL" sz="1400" dirty="0">
              <a:latin typeface="Arial" panose="020B0604020202020204" pitchFamily="34" charset="0"/>
              <a:ea typeface="Arial" panose="020B0604020202020204" pitchFamily="34" charset="0"/>
            </a:endParaRPr>
          </a:p>
          <a:p>
            <a:pPr marL="74930" marR="443865" algn="just">
              <a:lnSpc>
                <a:spcPct val="105000"/>
              </a:lnSpc>
              <a:spcBef>
                <a:spcPts val="295"/>
              </a:spcBef>
              <a:spcAft>
                <a:spcPts val="0"/>
              </a:spcAft>
            </a:pPr>
            <a:r>
              <a:rPr lang="es-CL" sz="1400" b="1" dirty="0">
                <a:latin typeface="Arial" panose="020B0604020202020204" pitchFamily="34" charset="0"/>
                <a:ea typeface="Arial" panose="020B0604020202020204" pitchFamily="34" charset="0"/>
              </a:rPr>
              <a:t>Consejos</a:t>
            </a:r>
            <a:r>
              <a:rPr lang="es-CL" sz="1400" b="1" spc="-180" dirty="0">
                <a:latin typeface="Arial" panose="020B0604020202020204" pitchFamily="34" charset="0"/>
                <a:ea typeface="Arial" panose="020B0604020202020204" pitchFamily="34" charset="0"/>
              </a:rPr>
              <a:t> </a:t>
            </a:r>
            <a:r>
              <a:rPr lang="es-CL" sz="1400" b="1" dirty="0">
                <a:latin typeface="Arial" panose="020B0604020202020204" pitchFamily="34" charset="0"/>
                <a:ea typeface="Arial" panose="020B0604020202020204" pitchFamily="34" charset="0"/>
              </a:rPr>
              <a:t>Consultivos,</a:t>
            </a:r>
            <a:r>
              <a:rPr lang="es-CL" sz="1400" b="1" spc="-170" dirty="0">
                <a:latin typeface="Arial" panose="020B0604020202020204" pitchFamily="34" charset="0"/>
                <a:ea typeface="Arial" panose="020B0604020202020204" pitchFamily="34" charset="0"/>
              </a:rPr>
              <a:t> </a:t>
            </a:r>
            <a:r>
              <a:rPr lang="es-CL" sz="1400" b="1" dirty="0">
                <a:latin typeface="Arial" panose="020B0604020202020204" pitchFamily="34" charset="0"/>
                <a:ea typeface="Arial" panose="020B0604020202020204" pitchFamily="34" charset="0"/>
              </a:rPr>
              <a:t>de</a:t>
            </a:r>
            <a:r>
              <a:rPr lang="es-CL" sz="1400" b="1" spc="-175" dirty="0">
                <a:latin typeface="Arial" panose="020B0604020202020204" pitchFamily="34" charset="0"/>
                <a:ea typeface="Arial" panose="020B0604020202020204" pitchFamily="34" charset="0"/>
              </a:rPr>
              <a:t> </a:t>
            </a:r>
            <a:r>
              <a:rPr lang="es-CL" sz="1400" b="1" dirty="0">
                <a:latin typeface="Arial" panose="020B0604020202020204" pitchFamily="34" charset="0"/>
                <a:ea typeface="Arial" panose="020B0604020202020204" pitchFamily="34" charset="0"/>
              </a:rPr>
              <a:t>Usuarios</a:t>
            </a:r>
            <a:r>
              <a:rPr lang="es-CL" sz="1400" b="1" spc="-175" dirty="0">
                <a:latin typeface="Arial" panose="020B0604020202020204" pitchFamily="34" charset="0"/>
                <a:ea typeface="Arial" panose="020B0604020202020204" pitchFamily="34" charset="0"/>
              </a:rPr>
              <a:t> </a:t>
            </a:r>
            <a:r>
              <a:rPr lang="es-CL" sz="1400" b="1" dirty="0">
                <a:latin typeface="Arial" panose="020B0604020202020204" pitchFamily="34" charset="0"/>
                <a:ea typeface="Arial" panose="020B0604020202020204" pitchFamily="34" charset="0"/>
              </a:rPr>
              <a:t>o</a:t>
            </a:r>
            <a:r>
              <a:rPr lang="es-CL" sz="1400" b="1" spc="-175" dirty="0">
                <a:latin typeface="Arial" panose="020B0604020202020204" pitchFamily="34" charset="0"/>
                <a:ea typeface="Arial" panose="020B0604020202020204" pitchFamily="34" charset="0"/>
              </a:rPr>
              <a:t> </a:t>
            </a:r>
            <a:r>
              <a:rPr lang="es-CL" sz="1400" b="1" dirty="0">
                <a:latin typeface="Arial" panose="020B0604020202020204" pitchFamily="34" charset="0"/>
                <a:ea typeface="Arial" panose="020B0604020202020204" pitchFamily="34" charset="0"/>
              </a:rPr>
              <a:t>de</a:t>
            </a:r>
            <a:r>
              <a:rPr lang="es-CL" sz="1400" b="1" spc="-175" dirty="0">
                <a:latin typeface="Arial" panose="020B0604020202020204" pitchFamily="34" charset="0"/>
                <a:ea typeface="Arial" panose="020B0604020202020204" pitchFamily="34" charset="0"/>
              </a:rPr>
              <a:t> </a:t>
            </a:r>
            <a:r>
              <a:rPr lang="es-CL" sz="1400" b="1" dirty="0">
                <a:latin typeface="Arial" panose="020B0604020202020204" pitchFamily="34" charset="0"/>
                <a:ea typeface="Arial" panose="020B0604020202020204" pitchFamily="34" charset="0"/>
              </a:rPr>
              <a:t>Desarrollo</a:t>
            </a:r>
            <a:r>
              <a:rPr lang="es-CL" sz="1400" b="1" spc="-175" dirty="0">
                <a:latin typeface="Arial" panose="020B0604020202020204" pitchFamily="34" charset="0"/>
                <a:ea typeface="Arial" panose="020B0604020202020204" pitchFamily="34" charset="0"/>
              </a:rPr>
              <a:t> </a:t>
            </a:r>
            <a:r>
              <a:rPr lang="es-CL" sz="1400" b="1" dirty="0">
                <a:latin typeface="Arial" panose="020B0604020202020204" pitchFamily="34" charset="0"/>
                <a:ea typeface="Arial" panose="020B0604020202020204" pitchFamily="34" charset="0"/>
              </a:rPr>
              <a:t>Local:</a:t>
            </a:r>
            <a:r>
              <a:rPr lang="es-CL" sz="1400" b="1" spc="-16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Organizaciones</a:t>
            </a:r>
            <a:r>
              <a:rPr lang="es-CL" sz="1400" spc="-17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donde</a:t>
            </a:r>
            <a:r>
              <a:rPr lang="es-CL" sz="1400" spc="-17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la</a:t>
            </a:r>
            <a:r>
              <a:rPr lang="es-CL" sz="1400" spc="-18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comunidad</a:t>
            </a:r>
            <a:r>
              <a:rPr lang="es-CL" sz="1400" spc="-17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organizada participa.</a:t>
            </a:r>
            <a:r>
              <a:rPr lang="es-CL" sz="1400" spc="-7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Se</a:t>
            </a:r>
            <a:r>
              <a:rPr lang="es-CL" sz="1400" spc="-6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espera</a:t>
            </a:r>
            <a:r>
              <a:rPr lang="es-CL" sz="1400" spc="-6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que</a:t>
            </a:r>
            <a:r>
              <a:rPr lang="es-CL" sz="1400" spc="-7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tengan</a:t>
            </a:r>
            <a:r>
              <a:rPr lang="es-CL" sz="1400" spc="-6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incidencia</a:t>
            </a:r>
            <a:r>
              <a:rPr lang="es-CL" sz="1400" spc="-6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en</a:t>
            </a:r>
            <a:r>
              <a:rPr lang="es-CL" sz="1400" spc="-6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la</a:t>
            </a:r>
            <a:r>
              <a:rPr lang="es-CL" sz="1400" spc="-6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formulación,</a:t>
            </a:r>
            <a:r>
              <a:rPr lang="es-CL" sz="1400" spc="-6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implementación</a:t>
            </a:r>
            <a:r>
              <a:rPr lang="es-CL" sz="1400" spc="-7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y</a:t>
            </a:r>
            <a:r>
              <a:rPr lang="es-CL" sz="1400" spc="-7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evaluación</a:t>
            </a:r>
            <a:r>
              <a:rPr lang="es-CL" sz="1400" spc="-6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de</a:t>
            </a:r>
            <a:r>
              <a:rPr lang="es-CL" sz="1400" spc="-6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políticas vinculadas</a:t>
            </a:r>
            <a:r>
              <a:rPr lang="es-CL" sz="1400" spc="-7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con</a:t>
            </a:r>
            <a:r>
              <a:rPr lang="es-CL" sz="1400" spc="-7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el</a:t>
            </a:r>
            <a:r>
              <a:rPr lang="es-CL" sz="1400" spc="-8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ámbito</a:t>
            </a:r>
            <a:r>
              <a:rPr lang="es-CL" sz="1400" spc="-6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de</a:t>
            </a:r>
            <a:r>
              <a:rPr lang="es-CL" sz="1400" spc="-6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su</a:t>
            </a:r>
            <a:r>
              <a:rPr lang="es-CL" sz="1400" spc="-7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interés.</a:t>
            </a:r>
          </a:p>
          <a:p>
            <a:pPr>
              <a:spcBef>
                <a:spcPts val="30"/>
              </a:spcBef>
              <a:spcAft>
                <a:spcPts val="0"/>
              </a:spcAft>
            </a:pPr>
            <a:r>
              <a:rPr lang="es-CL" sz="1400" dirty="0">
                <a:effectLst/>
                <a:latin typeface="Arial" panose="020B0604020202020204" pitchFamily="34" charset="0"/>
                <a:ea typeface="Arial" panose="020B0604020202020204" pitchFamily="34" charset="0"/>
              </a:rPr>
              <a:t> </a:t>
            </a:r>
            <a:endParaRPr lang="es-CL" sz="1400" dirty="0">
              <a:latin typeface="Arial" panose="020B0604020202020204" pitchFamily="34" charset="0"/>
              <a:ea typeface="Arial" panose="020B0604020202020204" pitchFamily="34" charset="0"/>
            </a:endParaRPr>
          </a:p>
          <a:p>
            <a:pPr marL="74930" marR="445135" algn="just">
              <a:lnSpc>
                <a:spcPct val="105000"/>
              </a:lnSpc>
              <a:spcAft>
                <a:spcPts val="0"/>
              </a:spcAft>
            </a:pPr>
            <a:r>
              <a:rPr lang="es-CL" sz="1400" b="1" dirty="0">
                <a:latin typeface="Arial" panose="020B0604020202020204" pitchFamily="34" charset="0"/>
                <a:ea typeface="Arial" panose="020B0604020202020204" pitchFamily="34" charset="0"/>
              </a:rPr>
              <a:t>Acceso</a:t>
            </a:r>
            <a:r>
              <a:rPr lang="es-CL" sz="1400" b="1" spc="-185" dirty="0">
                <a:latin typeface="Arial" panose="020B0604020202020204" pitchFamily="34" charset="0"/>
                <a:ea typeface="Arial" panose="020B0604020202020204" pitchFamily="34" charset="0"/>
              </a:rPr>
              <a:t> </a:t>
            </a:r>
            <a:r>
              <a:rPr lang="es-CL" sz="1400" b="1" dirty="0">
                <a:latin typeface="Arial" panose="020B0604020202020204" pitchFamily="34" charset="0"/>
                <a:ea typeface="Arial" panose="020B0604020202020204" pitchFamily="34" charset="0"/>
              </a:rPr>
              <a:t>a</a:t>
            </a:r>
            <a:r>
              <a:rPr lang="es-CL" sz="1400" b="1" spc="-180" dirty="0">
                <a:latin typeface="Arial" panose="020B0604020202020204" pitchFamily="34" charset="0"/>
                <a:ea typeface="Arial" panose="020B0604020202020204" pitchFamily="34" charset="0"/>
              </a:rPr>
              <a:t> </a:t>
            </a:r>
            <a:r>
              <a:rPr lang="es-CL" sz="1400" b="1" dirty="0">
                <a:latin typeface="Arial" panose="020B0604020202020204" pitchFamily="34" charset="0"/>
                <a:ea typeface="Arial" panose="020B0604020202020204" pitchFamily="34" charset="0"/>
              </a:rPr>
              <a:t>la</a:t>
            </a:r>
            <a:r>
              <a:rPr lang="es-CL" sz="1400" b="1" spc="-180" dirty="0">
                <a:latin typeface="Arial" panose="020B0604020202020204" pitchFamily="34" charset="0"/>
                <a:ea typeface="Arial" panose="020B0604020202020204" pitchFamily="34" charset="0"/>
              </a:rPr>
              <a:t> </a:t>
            </a:r>
            <a:r>
              <a:rPr lang="es-CL" sz="1400" b="1" dirty="0">
                <a:latin typeface="Arial" panose="020B0604020202020204" pitchFamily="34" charset="0"/>
                <a:ea typeface="Arial" panose="020B0604020202020204" pitchFamily="34" charset="0"/>
              </a:rPr>
              <a:t>Información</a:t>
            </a:r>
            <a:r>
              <a:rPr lang="es-CL" sz="1400" b="1" spc="-175" dirty="0">
                <a:latin typeface="Arial" panose="020B0604020202020204" pitchFamily="34" charset="0"/>
                <a:ea typeface="Arial" panose="020B0604020202020204" pitchFamily="34" charset="0"/>
              </a:rPr>
              <a:t> </a:t>
            </a:r>
            <a:r>
              <a:rPr lang="es-CL" sz="1400" b="1" dirty="0">
                <a:latin typeface="Arial" panose="020B0604020202020204" pitchFamily="34" charset="0"/>
                <a:ea typeface="Arial" panose="020B0604020202020204" pitchFamily="34" charset="0"/>
              </a:rPr>
              <a:t>Pública:</a:t>
            </a:r>
            <a:r>
              <a:rPr lang="es-CL" sz="1400" b="1" spc="-18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Las</a:t>
            </a:r>
            <a:r>
              <a:rPr lang="es-CL" sz="1400" spc="-18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instituciones</a:t>
            </a:r>
            <a:r>
              <a:rPr lang="es-CL" sz="1400" spc="-18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deben</a:t>
            </a:r>
            <a:r>
              <a:rPr lang="es-CL" sz="1400" spc="-18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asegurar</a:t>
            </a:r>
            <a:r>
              <a:rPr lang="es-CL" sz="1400" spc="-18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el</a:t>
            </a:r>
            <a:r>
              <a:rPr lang="es-CL" sz="1400" spc="-18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acceso</a:t>
            </a:r>
            <a:r>
              <a:rPr lang="es-CL" sz="1400" spc="-17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a</a:t>
            </a:r>
            <a:r>
              <a:rPr lang="es-CL" sz="1400" spc="-18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la</a:t>
            </a:r>
            <a:r>
              <a:rPr lang="es-CL" sz="1400" spc="-18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información</a:t>
            </a:r>
            <a:r>
              <a:rPr lang="es-CL" sz="1400" spc="-18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pública</a:t>
            </a:r>
            <a:r>
              <a:rPr lang="es-CL" sz="1400" spc="-18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en función</a:t>
            </a:r>
            <a:r>
              <a:rPr lang="es-CL" sz="1400" spc="-18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de</a:t>
            </a:r>
            <a:r>
              <a:rPr lang="es-CL" sz="1400" spc="-18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lo</a:t>
            </a:r>
            <a:r>
              <a:rPr lang="es-CL" sz="1400" spc="-18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señalado</a:t>
            </a:r>
            <a:r>
              <a:rPr lang="es-CL" sz="1400" spc="-18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en</a:t>
            </a:r>
            <a:r>
              <a:rPr lang="es-CL" sz="1400" spc="-18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la</a:t>
            </a:r>
            <a:r>
              <a:rPr lang="es-CL" sz="1400" spc="-17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Constitución</a:t>
            </a:r>
            <a:r>
              <a:rPr lang="es-CL" sz="1400" spc="-18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Política</a:t>
            </a:r>
            <a:r>
              <a:rPr lang="es-CL" sz="1400" spc="-18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y</a:t>
            </a:r>
            <a:r>
              <a:rPr lang="es-CL" sz="1400" spc="-18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en</a:t>
            </a:r>
            <a:r>
              <a:rPr lang="es-CL" sz="1400" spc="-18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la</a:t>
            </a:r>
            <a:r>
              <a:rPr lang="es-CL" sz="1400" spc="-18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Ley</a:t>
            </a:r>
            <a:r>
              <a:rPr lang="es-CL" sz="1400" spc="-18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20.285</a:t>
            </a:r>
            <a:r>
              <a:rPr lang="es-CL" sz="1400" spc="-18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sobre</a:t>
            </a:r>
            <a:r>
              <a:rPr lang="es-CL" sz="1400" spc="-18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Acceso</a:t>
            </a:r>
            <a:r>
              <a:rPr lang="es-CL" sz="1400" spc="-18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a</a:t>
            </a:r>
            <a:r>
              <a:rPr lang="es-CL" sz="1400" spc="-17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la</a:t>
            </a:r>
            <a:r>
              <a:rPr lang="es-CL" sz="1400" spc="-18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Información</a:t>
            </a:r>
            <a:r>
              <a:rPr lang="es-CL" sz="1400" spc="-18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Pública.</a:t>
            </a:r>
          </a:p>
          <a:p>
            <a:pPr>
              <a:spcBef>
                <a:spcPts val="40"/>
              </a:spcBef>
              <a:spcAft>
                <a:spcPts val="0"/>
              </a:spcAft>
            </a:pPr>
            <a:r>
              <a:rPr lang="es-CL" sz="1400" dirty="0">
                <a:effectLst/>
                <a:latin typeface="Arial" panose="020B0604020202020204" pitchFamily="34" charset="0"/>
                <a:ea typeface="Arial" panose="020B0604020202020204" pitchFamily="34" charset="0"/>
              </a:rPr>
              <a:t> </a:t>
            </a:r>
            <a:endParaRPr lang="es-CL" sz="1400" dirty="0">
              <a:latin typeface="Arial" panose="020B0604020202020204" pitchFamily="34" charset="0"/>
              <a:ea typeface="Arial" panose="020B0604020202020204" pitchFamily="34" charset="0"/>
            </a:endParaRPr>
          </a:p>
          <a:p>
            <a:pPr marL="74930" marR="445135" algn="just">
              <a:lnSpc>
                <a:spcPct val="105000"/>
              </a:lnSpc>
              <a:spcAft>
                <a:spcPts val="0"/>
              </a:spcAft>
            </a:pPr>
            <a:endParaRPr lang="es-CL" sz="1400" dirty="0">
              <a:latin typeface="Arial" panose="020B0604020202020204" pitchFamily="34" charset="0"/>
              <a:ea typeface="Arial" panose="020B0604020202020204" pitchFamily="34" charset="0"/>
            </a:endParaRPr>
          </a:p>
        </p:txBody>
      </p:sp>
      <p:sp>
        <p:nvSpPr>
          <p:cNvPr id="3" name="Rectángulo 2">
            <a:extLst>
              <a:ext uri="{FF2B5EF4-FFF2-40B4-BE49-F238E27FC236}">
                <a16:creationId xmlns:a16="http://schemas.microsoft.com/office/drawing/2014/main" id="{18E633C2-0A01-493E-B2CC-B138C5A240E9}"/>
              </a:ext>
            </a:extLst>
          </p:cNvPr>
          <p:cNvSpPr/>
          <p:nvPr/>
        </p:nvSpPr>
        <p:spPr>
          <a:xfrm>
            <a:off x="1850264" y="90152"/>
            <a:ext cx="7757375" cy="369332"/>
          </a:xfrm>
          <a:prstGeom prst="rect">
            <a:avLst/>
          </a:prstGeom>
        </p:spPr>
        <p:txBody>
          <a:bodyPr wrap="square">
            <a:spAutoFit/>
          </a:bodyPr>
          <a:lstStyle/>
          <a:p>
            <a:pPr marL="74930" algn="just">
              <a:spcBef>
                <a:spcPts val="295"/>
              </a:spcBef>
              <a:spcAft>
                <a:spcPts val="0"/>
              </a:spcAft>
            </a:pPr>
            <a:r>
              <a:rPr lang="es-CL" b="1" dirty="0">
                <a:latin typeface="Arial" panose="020B0604020202020204" pitchFamily="34" charset="0"/>
                <a:ea typeface="Arial" panose="020B0604020202020204" pitchFamily="34" charset="0"/>
              </a:rPr>
              <a:t>CONTEXTO DE LA PARTICIPACIÓN CIUDADANA EN SALUD</a:t>
            </a:r>
          </a:p>
        </p:txBody>
      </p:sp>
    </p:spTree>
    <p:extLst>
      <p:ext uri="{BB962C8B-B14F-4D97-AF65-F5344CB8AC3E}">
        <p14:creationId xmlns:p14="http://schemas.microsoft.com/office/powerpoint/2010/main" val="37599173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2B6B9550-35CA-400D-B0D1-161D6FAB7ADE}"/>
              </a:ext>
            </a:extLst>
          </p:cNvPr>
          <p:cNvSpPr/>
          <p:nvPr/>
        </p:nvSpPr>
        <p:spPr>
          <a:xfrm>
            <a:off x="1409699" y="1367603"/>
            <a:ext cx="8448675" cy="4220130"/>
          </a:xfrm>
          <a:prstGeom prst="rect">
            <a:avLst/>
          </a:prstGeom>
        </p:spPr>
        <p:txBody>
          <a:bodyPr wrap="square">
            <a:spAutoFit/>
          </a:bodyPr>
          <a:lstStyle/>
          <a:p>
            <a:pPr>
              <a:lnSpc>
                <a:spcPct val="115000"/>
              </a:lnSpc>
              <a:spcAft>
                <a:spcPts val="0"/>
              </a:spcAft>
            </a:pPr>
            <a:r>
              <a:rPr lang="es-CO" sz="1200" dirty="0">
                <a:latin typeface="Arial" panose="020B0604020202020204" pitchFamily="34" charset="0"/>
                <a:ea typeface="Times New Roman" panose="02020603050405020304" pitchFamily="18" charset="0"/>
                <a:cs typeface="Calibri" panose="020F0502020204030204" pitchFamily="34" charset="0"/>
              </a:rPr>
              <a:t>En cuanto metodología de supervisión del plan de participación:</a:t>
            </a:r>
            <a:endParaRPr lang="es-CL" sz="1200" dirty="0">
              <a:latin typeface="Calibri" panose="020F0502020204030204" pitchFamily="34" charset="0"/>
              <a:ea typeface="Times New Roman" panose="02020603050405020304" pitchFamily="18" charset="0"/>
              <a:cs typeface="Calibri" panose="020F0502020204030204" pitchFamily="34" charset="0"/>
            </a:endParaRPr>
          </a:p>
          <a:p>
            <a:pPr>
              <a:lnSpc>
                <a:spcPct val="115000"/>
              </a:lnSpc>
              <a:spcAft>
                <a:spcPts val="0"/>
              </a:spcAft>
            </a:pPr>
            <a:r>
              <a:rPr lang="es-CO" sz="1200" dirty="0">
                <a:latin typeface="Arial" panose="020B0604020202020204" pitchFamily="34" charset="0"/>
                <a:ea typeface="Times New Roman" panose="02020603050405020304" pitchFamily="18" charset="0"/>
                <a:cs typeface="Calibri" panose="020F0502020204030204" pitchFamily="34" charset="0"/>
              </a:rPr>
              <a:t> </a:t>
            </a:r>
            <a:endParaRPr lang="es-CL" sz="1200" dirty="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spcAft>
                <a:spcPts val="0"/>
              </a:spcAft>
            </a:pPr>
            <a:r>
              <a:rPr lang="es-CO" sz="1200" dirty="0">
                <a:latin typeface="Arial" panose="020B0604020202020204" pitchFamily="34" charset="0"/>
                <a:ea typeface="Times New Roman" panose="02020603050405020304" pitchFamily="18" charset="0"/>
                <a:cs typeface="Calibri" panose="020F0502020204030204" pitchFamily="34" charset="0"/>
              </a:rPr>
              <a:t>I.- Metodología de Supervisión. Se propone conformar 3 equipos de trabajo, uno para las actividades del plan de participación del Servicio de Salud (7 Actividades) conformado por Mireya Soto, </a:t>
            </a:r>
            <a:r>
              <a:rPr lang="es-CO" sz="1200" dirty="0" err="1">
                <a:latin typeface="Arial" panose="020B0604020202020204" pitchFamily="34" charset="0"/>
                <a:ea typeface="Times New Roman" panose="02020603050405020304" pitchFamily="18" charset="0"/>
                <a:cs typeface="Calibri" panose="020F0502020204030204" pitchFamily="34" charset="0"/>
              </a:rPr>
              <a:t>Abdulia</a:t>
            </a:r>
            <a:r>
              <a:rPr lang="es-CO" sz="1200" dirty="0">
                <a:latin typeface="Arial" panose="020B0604020202020204" pitchFamily="34" charset="0"/>
                <a:ea typeface="Times New Roman" panose="02020603050405020304" pitchFamily="18" charset="0"/>
                <a:cs typeface="Calibri" panose="020F0502020204030204" pitchFamily="34" charset="0"/>
              </a:rPr>
              <a:t> Bascuñán y Magda Angel), otro para el plan eje </a:t>
            </a:r>
            <a:r>
              <a:rPr lang="es-CO" sz="1200" dirty="0" err="1">
                <a:latin typeface="Arial" panose="020B0604020202020204" pitchFamily="34" charset="0"/>
                <a:ea typeface="Times New Roman" panose="02020603050405020304" pitchFamily="18" charset="0"/>
                <a:cs typeface="Calibri" panose="020F0502020204030204" pitchFamily="34" charset="0"/>
              </a:rPr>
              <a:t>Minsal</a:t>
            </a:r>
            <a:r>
              <a:rPr lang="es-CO" sz="1200" dirty="0">
                <a:latin typeface="Arial" panose="020B0604020202020204" pitchFamily="34" charset="0"/>
                <a:ea typeface="Times New Roman" panose="02020603050405020304" pitchFamily="18" charset="0"/>
                <a:cs typeface="Calibri" panose="020F0502020204030204" pitchFamily="34" charset="0"/>
              </a:rPr>
              <a:t>  con 6 actividades conformado por Nelson Castillo, Suzy Marin y Nazareth Cayo. , y un tercer grupo que también evaluará plan de participación eje </a:t>
            </a:r>
            <a:r>
              <a:rPr lang="es-CO" sz="1200" dirty="0" err="1">
                <a:latin typeface="Arial" panose="020B0604020202020204" pitchFamily="34" charset="0"/>
                <a:ea typeface="Times New Roman" panose="02020603050405020304" pitchFamily="18" charset="0"/>
                <a:cs typeface="Calibri" panose="020F0502020204030204" pitchFamily="34" charset="0"/>
              </a:rPr>
              <a:t>minsal</a:t>
            </a:r>
            <a:r>
              <a:rPr lang="es-CO" sz="1200" dirty="0">
                <a:latin typeface="Arial" panose="020B0604020202020204" pitchFamily="34" charset="0"/>
                <a:ea typeface="Times New Roman" panose="02020603050405020304" pitchFamily="18" charset="0"/>
                <a:cs typeface="Calibri" panose="020F0502020204030204" pitchFamily="34" charset="0"/>
              </a:rPr>
              <a:t> con otras 6 actividades conformado por Rafael Miquel Manuel Castro y Alicia Naranjo. </a:t>
            </a:r>
            <a:endParaRPr lang="es-CL" sz="1200" dirty="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spcAft>
                <a:spcPts val="0"/>
              </a:spcAft>
            </a:pPr>
            <a:r>
              <a:rPr lang="es-CO" sz="1200" dirty="0">
                <a:latin typeface="Arial" panose="020B0604020202020204" pitchFamily="34" charset="0"/>
                <a:ea typeface="Times New Roman" panose="02020603050405020304" pitchFamily="18" charset="0"/>
                <a:cs typeface="Calibri" panose="020F0502020204030204" pitchFamily="34" charset="0"/>
              </a:rPr>
              <a:t> </a:t>
            </a:r>
            <a:endParaRPr lang="es-CL" sz="1200" dirty="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spcAft>
                <a:spcPts val="0"/>
              </a:spcAft>
            </a:pPr>
            <a:r>
              <a:rPr lang="es-CO" sz="1200" dirty="0">
                <a:latin typeface="Arial" panose="020B0604020202020204" pitchFamily="34" charset="0"/>
                <a:ea typeface="Times New Roman" panose="02020603050405020304" pitchFamily="18" charset="0"/>
                <a:cs typeface="Calibri" panose="020F0502020204030204" pitchFamily="34" charset="0"/>
              </a:rPr>
              <a:t>En relación con la metodología para su seguimiento y evaluación. </a:t>
            </a:r>
            <a:r>
              <a:rPr lang="es-CL" sz="1200" dirty="0">
                <a:latin typeface="Arial" panose="020B0604020202020204" pitchFamily="34" charset="0"/>
                <a:ea typeface="Times New Roman" panose="02020603050405020304" pitchFamily="18" charset="0"/>
                <a:cs typeface="Calibri" panose="020F0502020204030204" pitchFamily="34" charset="0"/>
              </a:rPr>
              <a:t>se pueden proponer </a:t>
            </a:r>
            <a:r>
              <a:rPr lang="es-CL" sz="1200" b="1" dirty="0">
                <a:latin typeface="Arial" panose="020B0604020202020204" pitchFamily="34" charset="0"/>
                <a:ea typeface="Times New Roman" panose="02020603050405020304" pitchFamily="18" charset="0"/>
                <a:cs typeface="Calibri" panose="020F0502020204030204" pitchFamily="34" charset="0"/>
              </a:rPr>
              <a:t>indicadores </a:t>
            </a:r>
            <a:r>
              <a:rPr lang="es-CL" sz="1200" dirty="0">
                <a:latin typeface="Arial" panose="020B0604020202020204" pitchFamily="34" charset="0"/>
                <a:ea typeface="Times New Roman" panose="02020603050405020304" pitchFamily="18" charset="0"/>
                <a:cs typeface="Calibri" panose="020F0502020204030204" pitchFamily="34" charset="0"/>
              </a:rPr>
              <a:t>que permitan medir y valorar cuál es </a:t>
            </a:r>
            <a:r>
              <a:rPr lang="es-CL" sz="1200" b="1" dirty="0">
                <a:latin typeface="Arial" panose="020B0604020202020204" pitchFamily="34" charset="0"/>
                <a:ea typeface="Times New Roman" panose="02020603050405020304" pitchFamily="18" charset="0"/>
                <a:cs typeface="Calibri" panose="020F0502020204030204" pitchFamily="34" charset="0"/>
              </a:rPr>
              <a:t>la situación de partida</a:t>
            </a:r>
            <a:r>
              <a:rPr lang="es-CL" sz="1200" dirty="0">
                <a:latin typeface="Arial" panose="020B0604020202020204" pitchFamily="34" charset="0"/>
                <a:ea typeface="Times New Roman" panose="02020603050405020304" pitchFamily="18" charset="0"/>
                <a:cs typeface="Calibri" panose="020F0502020204030204" pitchFamily="34" charset="0"/>
              </a:rPr>
              <a:t>, </a:t>
            </a:r>
            <a:r>
              <a:rPr lang="es-CL" sz="1200" b="1" dirty="0">
                <a:latin typeface="Arial" panose="020B0604020202020204" pitchFamily="34" charset="0"/>
                <a:ea typeface="Times New Roman" panose="02020603050405020304" pitchFamily="18" charset="0"/>
                <a:cs typeface="Calibri" panose="020F0502020204030204" pitchFamily="34" charset="0"/>
              </a:rPr>
              <a:t>la situación actual</a:t>
            </a:r>
            <a:r>
              <a:rPr lang="es-CL" sz="1200" dirty="0">
                <a:latin typeface="Arial" panose="020B0604020202020204" pitchFamily="34" charset="0"/>
                <a:ea typeface="Times New Roman" panose="02020603050405020304" pitchFamily="18" charset="0"/>
                <a:cs typeface="Calibri" panose="020F0502020204030204" pitchFamily="34" charset="0"/>
              </a:rPr>
              <a:t>, y </a:t>
            </a:r>
            <a:r>
              <a:rPr lang="es-CL" sz="1200" b="1" dirty="0">
                <a:latin typeface="Arial" panose="020B0604020202020204" pitchFamily="34" charset="0"/>
                <a:ea typeface="Times New Roman" panose="02020603050405020304" pitchFamily="18" charset="0"/>
                <a:cs typeface="Calibri" panose="020F0502020204030204" pitchFamily="34" charset="0"/>
              </a:rPr>
              <a:t>la situación previsible </a:t>
            </a:r>
            <a:r>
              <a:rPr lang="es-CL" sz="1200" dirty="0">
                <a:latin typeface="Arial" panose="020B0604020202020204" pitchFamily="34" charset="0"/>
                <a:ea typeface="Times New Roman" panose="02020603050405020304" pitchFamily="18" charset="0"/>
                <a:cs typeface="Calibri" panose="020F0502020204030204" pitchFamily="34" charset="0"/>
              </a:rPr>
              <a:t>en relación con la propuesta. Se pueden usar índices de lo que hay o podemos proponer la construcción de indicadores alternativos que estén apoyados en procesos participativos.</a:t>
            </a:r>
            <a:endParaRPr lang="es-CL" sz="1200" dirty="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spcAft>
                <a:spcPts val="0"/>
              </a:spcAft>
            </a:pPr>
            <a:r>
              <a:rPr lang="es-CL" sz="1200" dirty="0">
                <a:latin typeface="Arial" panose="020B0604020202020204" pitchFamily="34" charset="0"/>
                <a:ea typeface="Times New Roman" panose="02020603050405020304" pitchFamily="18" charset="0"/>
                <a:cs typeface="Calibri" panose="020F0502020204030204" pitchFamily="34" charset="0"/>
              </a:rPr>
              <a:t> Las técnicas propuestas son:  </a:t>
            </a:r>
            <a:endParaRPr lang="es-CL" sz="1200" dirty="0">
              <a:latin typeface="Calibri" panose="020F0502020204030204" pitchFamily="34" charset="0"/>
              <a:ea typeface="Times New Roman" panose="02020603050405020304" pitchFamily="18" charset="0"/>
              <a:cs typeface="Calibri" panose="020F0502020204030204" pitchFamily="34" charset="0"/>
            </a:endParaRPr>
          </a:p>
          <a:p>
            <a:pPr>
              <a:lnSpc>
                <a:spcPct val="115000"/>
              </a:lnSpc>
              <a:spcAft>
                <a:spcPts val="1000"/>
              </a:spcAft>
            </a:pPr>
            <a:r>
              <a:rPr lang="es-CL" sz="1200" dirty="0">
                <a:latin typeface="Arial" panose="020B0604020202020204" pitchFamily="34" charset="0"/>
                <a:ea typeface="Times New Roman" panose="02020603050405020304" pitchFamily="18" charset="0"/>
                <a:cs typeface="Calibri" panose="020F0502020204030204" pitchFamily="34" charset="0"/>
              </a:rPr>
              <a:t>1.-Evaluación PAIS.</a:t>
            </a:r>
            <a:r>
              <a:rPr lang="es-CL" sz="1200"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s-CL" sz="1200" dirty="0">
                <a:solidFill>
                  <a:srgbClr val="000000"/>
                </a:solidFill>
                <a:latin typeface="Arial" panose="020B0604020202020204" pitchFamily="34" charset="0"/>
                <a:ea typeface="Calibri" panose="020F0502020204030204" pitchFamily="34" charset="0"/>
                <a:cs typeface="Calibri" panose="020F0502020204030204" pitchFamily="34" charset="0"/>
              </a:rPr>
              <a:t>Para la evaluación se pueden proponer </a:t>
            </a:r>
            <a:r>
              <a:rPr lang="es-CL" sz="1200" b="1" dirty="0">
                <a:solidFill>
                  <a:srgbClr val="000000"/>
                </a:solidFill>
                <a:latin typeface="Arial" panose="020B0604020202020204" pitchFamily="34" charset="0"/>
                <a:ea typeface="Calibri" panose="020F0502020204030204" pitchFamily="34" charset="0"/>
                <a:cs typeface="Calibri" panose="020F0502020204030204" pitchFamily="34" charset="0"/>
              </a:rPr>
              <a:t>indicadores </a:t>
            </a:r>
            <a:r>
              <a:rPr lang="es-CL" sz="1200" dirty="0">
                <a:solidFill>
                  <a:srgbClr val="000000"/>
                </a:solidFill>
                <a:latin typeface="Arial" panose="020B0604020202020204" pitchFamily="34" charset="0"/>
                <a:ea typeface="Calibri" panose="020F0502020204030204" pitchFamily="34" charset="0"/>
                <a:cs typeface="Calibri" panose="020F0502020204030204" pitchFamily="34" charset="0"/>
              </a:rPr>
              <a:t>que permitan medir y valorar cuál es </a:t>
            </a:r>
            <a:r>
              <a:rPr lang="es-CL" sz="1200" b="1" dirty="0">
                <a:solidFill>
                  <a:srgbClr val="000000"/>
                </a:solidFill>
                <a:latin typeface="Arial" panose="020B0604020202020204" pitchFamily="34" charset="0"/>
                <a:ea typeface="Calibri" panose="020F0502020204030204" pitchFamily="34" charset="0"/>
                <a:cs typeface="Calibri" panose="020F0502020204030204" pitchFamily="34" charset="0"/>
              </a:rPr>
              <a:t>la situación de partida</a:t>
            </a:r>
            <a:r>
              <a:rPr lang="es-CL" sz="1200" dirty="0">
                <a:solidFill>
                  <a:srgbClr val="000000"/>
                </a:solidFill>
                <a:latin typeface="Arial" panose="020B0604020202020204" pitchFamily="34" charset="0"/>
                <a:ea typeface="Calibri" panose="020F0502020204030204" pitchFamily="34" charset="0"/>
                <a:cs typeface="Calibri" panose="020F0502020204030204" pitchFamily="34" charset="0"/>
              </a:rPr>
              <a:t>, </a:t>
            </a:r>
            <a:r>
              <a:rPr lang="es-CL" sz="1200" b="1" dirty="0">
                <a:solidFill>
                  <a:srgbClr val="000000"/>
                </a:solidFill>
                <a:latin typeface="Arial" panose="020B0604020202020204" pitchFamily="34" charset="0"/>
                <a:ea typeface="Calibri" panose="020F0502020204030204" pitchFamily="34" charset="0"/>
                <a:cs typeface="Calibri" panose="020F0502020204030204" pitchFamily="34" charset="0"/>
              </a:rPr>
              <a:t>la situación actual</a:t>
            </a:r>
            <a:r>
              <a:rPr lang="es-CL" sz="1200" dirty="0">
                <a:solidFill>
                  <a:srgbClr val="000000"/>
                </a:solidFill>
                <a:latin typeface="Arial" panose="020B0604020202020204" pitchFamily="34" charset="0"/>
                <a:ea typeface="Calibri" panose="020F0502020204030204" pitchFamily="34" charset="0"/>
                <a:cs typeface="Calibri" panose="020F0502020204030204" pitchFamily="34" charset="0"/>
              </a:rPr>
              <a:t>, y </a:t>
            </a:r>
            <a:r>
              <a:rPr lang="es-CL" sz="1200" b="1" dirty="0">
                <a:solidFill>
                  <a:srgbClr val="000000"/>
                </a:solidFill>
                <a:latin typeface="Arial" panose="020B0604020202020204" pitchFamily="34" charset="0"/>
                <a:ea typeface="Calibri" panose="020F0502020204030204" pitchFamily="34" charset="0"/>
                <a:cs typeface="Calibri" panose="020F0502020204030204" pitchFamily="34" charset="0"/>
              </a:rPr>
              <a:t>la situación previsible </a:t>
            </a:r>
            <a:r>
              <a:rPr lang="es-CL" sz="1200" dirty="0">
                <a:solidFill>
                  <a:srgbClr val="000000"/>
                </a:solidFill>
                <a:latin typeface="Arial" panose="020B0604020202020204" pitchFamily="34" charset="0"/>
                <a:ea typeface="Calibri" panose="020F0502020204030204" pitchFamily="34" charset="0"/>
                <a:cs typeface="Calibri" panose="020F0502020204030204" pitchFamily="34" charset="0"/>
              </a:rPr>
              <a:t>en relación con la propuesta.</a:t>
            </a:r>
            <a:endParaRPr lang="es-CL" sz="1200" dirty="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spcAft>
                <a:spcPts val="0"/>
              </a:spcAft>
            </a:pPr>
            <a:r>
              <a:rPr lang="es-CL" sz="1200" dirty="0">
                <a:latin typeface="Arial" panose="020B0604020202020204" pitchFamily="34" charset="0"/>
                <a:ea typeface="Times New Roman" panose="02020603050405020304" pitchFamily="18" charset="0"/>
                <a:cs typeface="Calibri" panose="020F0502020204030204" pitchFamily="34" charset="0"/>
              </a:rPr>
              <a:t>2.- El </a:t>
            </a:r>
            <a:r>
              <a:rPr lang="es-CL" sz="1200" dirty="0" err="1">
                <a:latin typeface="Arial" panose="020B0604020202020204" pitchFamily="34" charset="0"/>
                <a:ea typeface="Times New Roman" panose="02020603050405020304" pitchFamily="18" charset="0"/>
                <a:cs typeface="Calibri" panose="020F0502020204030204" pitchFamily="34" charset="0"/>
              </a:rPr>
              <a:t>Coherenciómetro</a:t>
            </a:r>
            <a:r>
              <a:rPr lang="es-CL" sz="1200" b="1" dirty="0">
                <a:latin typeface="Calibri" panose="020F0502020204030204" pitchFamily="34" charset="0"/>
                <a:ea typeface="Times New Roman" panose="02020603050405020304" pitchFamily="18" charset="0"/>
                <a:cs typeface="Calibri" panose="020F0502020204030204" pitchFamily="34" charset="0"/>
              </a:rPr>
              <a:t>: </a:t>
            </a:r>
            <a:r>
              <a:rPr lang="es-CL" sz="1200" dirty="0">
                <a:latin typeface="Arial" panose="020B0604020202020204" pitchFamily="34" charset="0"/>
                <a:ea typeface="Times New Roman" panose="02020603050405020304" pitchFamily="18" charset="0"/>
                <a:cs typeface="Calibri" panose="020F0502020204030204" pitchFamily="34" charset="0"/>
              </a:rPr>
              <a:t>Es</a:t>
            </a:r>
            <a:r>
              <a:rPr lang="es-CL" sz="1200" dirty="0">
                <a:latin typeface="Calibri" panose="020F0502020204030204" pitchFamily="34" charset="0"/>
                <a:ea typeface="Times New Roman" panose="02020603050405020304" pitchFamily="18" charset="0"/>
                <a:cs typeface="Calibri" panose="020F0502020204030204" pitchFamily="34" charset="0"/>
              </a:rPr>
              <a:t> una técnica muy simple pero que nos ayudará a una </a:t>
            </a:r>
            <a:r>
              <a:rPr lang="es-CL" sz="1200" b="1" dirty="0">
                <a:latin typeface="Calibri" panose="020F0502020204030204" pitchFamily="34" charset="0"/>
                <a:ea typeface="Times New Roman" panose="02020603050405020304" pitchFamily="18" charset="0"/>
                <a:cs typeface="Calibri" panose="020F0502020204030204" pitchFamily="34" charset="0"/>
              </a:rPr>
              <a:t>evaluación continua </a:t>
            </a:r>
            <a:r>
              <a:rPr lang="es-CL" sz="1200" dirty="0">
                <a:latin typeface="Calibri" panose="020F0502020204030204" pitchFamily="34" charset="0"/>
                <a:ea typeface="Times New Roman" panose="02020603050405020304" pitchFamily="18" charset="0"/>
                <a:cs typeface="Calibri" panose="020F0502020204030204" pitchFamily="34" charset="0"/>
              </a:rPr>
              <a:t>de las acciones programadas. Para que las acciones mantengan una mínima coherencia con los </a:t>
            </a:r>
            <a:r>
              <a:rPr lang="es-CL" sz="1200" b="1" dirty="0">
                <a:latin typeface="Calibri" panose="020F0502020204030204" pitchFamily="34" charset="0"/>
                <a:ea typeface="Times New Roman" panose="02020603050405020304" pitchFamily="18" charset="0"/>
                <a:cs typeface="Calibri" panose="020F0502020204030204" pitchFamily="34" charset="0"/>
              </a:rPr>
              <a:t>objetivos de transformación </a:t>
            </a:r>
            <a:r>
              <a:rPr lang="es-CL" sz="1200" dirty="0">
                <a:latin typeface="Calibri" panose="020F0502020204030204" pitchFamily="34" charset="0"/>
                <a:ea typeface="Times New Roman" panose="02020603050405020304" pitchFamily="18" charset="0"/>
                <a:cs typeface="Calibri" panose="020F0502020204030204" pitchFamily="34" charset="0"/>
              </a:rPr>
              <a:t>y con la </a:t>
            </a:r>
            <a:r>
              <a:rPr lang="es-CL" sz="1200" b="1" dirty="0">
                <a:latin typeface="Calibri" panose="020F0502020204030204" pitchFamily="34" charset="0"/>
                <a:ea typeface="Times New Roman" panose="02020603050405020304" pitchFamily="18" charset="0"/>
                <a:cs typeface="Calibri" panose="020F0502020204030204" pitchFamily="34" charset="0"/>
              </a:rPr>
              <a:t>Idea Fuerza</a:t>
            </a:r>
            <a:r>
              <a:rPr lang="es-CL" sz="1200" dirty="0">
                <a:latin typeface="Calibri" panose="020F0502020204030204" pitchFamily="34" charset="0"/>
                <a:ea typeface="Times New Roman" panose="02020603050405020304" pitchFamily="18" charset="0"/>
                <a:cs typeface="Calibri" panose="020F0502020204030204" pitchFamily="34" charset="0"/>
              </a:rPr>
              <a:t>, es conveniente reflexionarlas a la vista de esos objetivos y de esa Idea aglutinadora. </a:t>
            </a:r>
            <a:r>
              <a:rPr lang="es-CO" sz="1200" dirty="0">
                <a:latin typeface="Arial" panose="020B0604020202020204" pitchFamily="34" charset="0"/>
                <a:ea typeface="Times New Roman" panose="02020603050405020304" pitchFamily="18" charset="0"/>
                <a:cs typeface="Calibri" panose="020F0502020204030204" pitchFamily="34" charset="0"/>
              </a:rPr>
              <a:t>(Metodologías Participativas).</a:t>
            </a:r>
            <a:endParaRPr lang="es-CL" sz="1200" dirty="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spcAft>
                <a:spcPts val="0"/>
              </a:spcAft>
            </a:pPr>
            <a:r>
              <a:rPr lang="es-CO" sz="1000" dirty="0">
                <a:latin typeface="Arial" panose="020B0604020202020204" pitchFamily="34" charset="0"/>
                <a:ea typeface="Times New Roman" panose="02020603050405020304" pitchFamily="18" charset="0"/>
                <a:cs typeface="Calibri" panose="020F0502020204030204" pitchFamily="34" charset="0"/>
              </a:rPr>
              <a:t> </a:t>
            </a:r>
            <a:endParaRPr lang="es-CL" sz="1100" dirty="0">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3637944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a 2">
            <a:extLst>
              <a:ext uri="{FF2B5EF4-FFF2-40B4-BE49-F238E27FC236}">
                <a16:creationId xmlns:a16="http://schemas.microsoft.com/office/drawing/2014/main" id="{2A93F709-B33D-43F8-AC8F-96491F7D9772}"/>
              </a:ext>
            </a:extLst>
          </p:cNvPr>
          <p:cNvGraphicFramePr>
            <a:graphicFrameLocks noGrp="1"/>
          </p:cNvGraphicFramePr>
          <p:nvPr>
            <p:extLst>
              <p:ext uri="{D42A27DB-BD31-4B8C-83A1-F6EECF244321}">
                <p14:modId xmlns:p14="http://schemas.microsoft.com/office/powerpoint/2010/main" val="1356409775"/>
              </p:ext>
            </p:extLst>
          </p:nvPr>
        </p:nvGraphicFramePr>
        <p:xfrm>
          <a:off x="2" y="280693"/>
          <a:ext cx="12191998" cy="7200261"/>
        </p:xfrm>
        <a:graphic>
          <a:graphicData uri="http://schemas.openxmlformats.org/drawingml/2006/table">
            <a:tbl>
              <a:tblPr firstRow="1" firstCol="1" bandRow="1">
                <a:tableStyleId>{5C22544A-7EE6-4342-B048-85BDC9FD1C3A}</a:tableStyleId>
              </a:tblPr>
              <a:tblGrid>
                <a:gridCol w="1231934">
                  <a:extLst>
                    <a:ext uri="{9D8B030D-6E8A-4147-A177-3AD203B41FA5}">
                      <a16:colId xmlns:a16="http://schemas.microsoft.com/office/drawing/2014/main" val="4166297691"/>
                    </a:ext>
                  </a:extLst>
                </a:gridCol>
                <a:gridCol w="1153226">
                  <a:extLst>
                    <a:ext uri="{9D8B030D-6E8A-4147-A177-3AD203B41FA5}">
                      <a16:colId xmlns:a16="http://schemas.microsoft.com/office/drawing/2014/main" val="711338458"/>
                    </a:ext>
                  </a:extLst>
                </a:gridCol>
                <a:gridCol w="1116228">
                  <a:extLst>
                    <a:ext uri="{9D8B030D-6E8A-4147-A177-3AD203B41FA5}">
                      <a16:colId xmlns:a16="http://schemas.microsoft.com/office/drawing/2014/main" val="4266214230"/>
                    </a:ext>
                  </a:extLst>
                </a:gridCol>
                <a:gridCol w="1395196">
                  <a:extLst>
                    <a:ext uri="{9D8B030D-6E8A-4147-A177-3AD203B41FA5}">
                      <a16:colId xmlns:a16="http://schemas.microsoft.com/office/drawing/2014/main" val="2176683664"/>
                    </a:ext>
                  </a:extLst>
                </a:gridCol>
                <a:gridCol w="1395196">
                  <a:extLst>
                    <a:ext uri="{9D8B030D-6E8A-4147-A177-3AD203B41FA5}">
                      <a16:colId xmlns:a16="http://schemas.microsoft.com/office/drawing/2014/main" val="1397524250"/>
                    </a:ext>
                  </a:extLst>
                </a:gridCol>
                <a:gridCol w="945919">
                  <a:extLst>
                    <a:ext uri="{9D8B030D-6E8A-4147-A177-3AD203B41FA5}">
                      <a16:colId xmlns:a16="http://schemas.microsoft.com/office/drawing/2014/main" val="6336305"/>
                    </a:ext>
                  </a:extLst>
                </a:gridCol>
                <a:gridCol w="980188">
                  <a:extLst>
                    <a:ext uri="{9D8B030D-6E8A-4147-A177-3AD203B41FA5}">
                      <a16:colId xmlns:a16="http://schemas.microsoft.com/office/drawing/2014/main" val="4125961993"/>
                    </a:ext>
                  </a:extLst>
                </a:gridCol>
                <a:gridCol w="980188">
                  <a:extLst>
                    <a:ext uri="{9D8B030D-6E8A-4147-A177-3AD203B41FA5}">
                      <a16:colId xmlns:a16="http://schemas.microsoft.com/office/drawing/2014/main" val="1025299816"/>
                    </a:ext>
                  </a:extLst>
                </a:gridCol>
                <a:gridCol w="173465">
                  <a:extLst>
                    <a:ext uri="{9D8B030D-6E8A-4147-A177-3AD203B41FA5}">
                      <a16:colId xmlns:a16="http://schemas.microsoft.com/office/drawing/2014/main" val="502014752"/>
                    </a:ext>
                  </a:extLst>
                </a:gridCol>
                <a:gridCol w="196286">
                  <a:extLst>
                    <a:ext uri="{9D8B030D-6E8A-4147-A177-3AD203B41FA5}">
                      <a16:colId xmlns:a16="http://schemas.microsoft.com/office/drawing/2014/main" val="1246319646"/>
                    </a:ext>
                  </a:extLst>
                </a:gridCol>
                <a:gridCol w="196286">
                  <a:extLst>
                    <a:ext uri="{9D8B030D-6E8A-4147-A177-3AD203B41FA5}">
                      <a16:colId xmlns:a16="http://schemas.microsoft.com/office/drawing/2014/main" val="1315218033"/>
                    </a:ext>
                  </a:extLst>
                </a:gridCol>
                <a:gridCol w="196286">
                  <a:extLst>
                    <a:ext uri="{9D8B030D-6E8A-4147-A177-3AD203B41FA5}">
                      <a16:colId xmlns:a16="http://schemas.microsoft.com/office/drawing/2014/main" val="2012064642"/>
                    </a:ext>
                  </a:extLst>
                </a:gridCol>
                <a:gridCol w="196286">
                  <a:extLst>
                    <a:ext uri="{9D8B030D-6E8A-4147-A177-3AD203B41FA5}">
                      <a16:colId xmlns:a16="http://schemas.microsoft.com/office/drawing/2014/main" val="2944229930"/>
                    </a:ext>
                  </a:extLst>
                </a:gridCol>
                <a:gridCol w="173465">
                  <a:extLst>
                    <a:ext uri="{9D8B030D-6E8A-4147-A177-3AD203B41FA5}">
                      <a16:colId xmlns:a16="http://schemas.microsoft.com/office/drawing/2014/main" val="3807019626"/>
                    </a:ext>
                  </a:extLst>
                </a:gridCol>
                <a:gridCol w="173465">
                  <a:extLst>
                    <a:ext uri="{9D8B030D-6E8A-4147-A177-3AD203B41FA5}">
                      <a16:colId xmlns:a16="http://schemas.microsoft.com/office/drawing/2014/main" val="3327677300"/>
                    </a:ext>
                  </a:extLst>
                </a:gridCol>
                <a:gridCol w="173465">
                  <a:extLst>
                    <a:ext uri="{9D8B030D-6E8A-4147-A177-3AD203B41FA5}">
                      <a16:colId xmlns:a16="http://schemas.microsoft.com/office/drawing/2014/main" val="380547698"/>
                    </a:ext>
                  </a:extLst>
                </a:gridCol>
                <a:gridCol w="173465">
                  <a:extLst>
                    <a:ext uri="{9D8B030D-6E8A-4147-A177-3AD203B41FA5}">
                      <a16:colId xmlns:a16="http://schemas.microsoft.com/office/drawing/2014/main" val="4099652535"/>
                    </a:ext>
                  </a:extLst>
                </a:gridCol>
                <a:gridCol w="173465">
                  <a:extLst>
                    <a:ext uri="{9D8B030D-6E8A-4147-A177-3AD203B41FA5}">
                      <a16:colId xmlns:a16="http://schemas.microsoft.com/office/drawing/2014/main" val="1467545991"/>
                    </a:ext>
                  </a:extLst>
                </a:gridCol>
                <a:gridCol w="173465">
                  <a:extLst>
                    <a:ext uri="{9D8B030D-6E8A-4147-A177-3AD203B41FA5}">
                      <a16:colId xmlns:a16="http://schemas.microsoft.com/office/drawing/2014/main" val="3106990921"/>
                    </a:ext>
                  </a:extLst>
                </a:gridCol>
                <a:gridCol w="497262">
                  <a:extLst>
                    <a:ext uri="{9D8B030D-6E8A-4147-A177-3AD203B41FA5}">
                      <a16:colId xmlns:a16="http://schemas.microsoft.com/office/drawing/2014/main" val="3177129598"/>
                    </a:ext>
                  </a:extLst>
                </a:gridCol>
                <a:gridCol w="497262">
                  <a:extLst>
                    <a:ext uri="{9D8B030D-6E8A-4147-A177-3AD203B41FA5}">
                      <a16:colId xmlns:a16="http://schemas.microsoft.com/office/drawing/2014/main" val="1127264070"/>
                    </a:ext>
                  </a:extLst>
                </a:gridCol>
              </a:tblGrid>
              <a:tr h="119448">
                <a:tc rowSpan="2">
                  <a:txBody>
                    <a:bodyPr/>
                    <a:lstStyle/>
                    <a:p>
                      <a:pPr algn="ctr">
                        <a:lnSpc>
                          <a:spcPct val="107000"/>
                        </a:lnSpc>
                        <a:spcAft>
                          <a:spcPts val="0"/>
                        </a:spcAft>
                      </a:pPr>
                      <a:r>
                        <a:rPr lang="es-CL" sz="800" dirty="0">
                          <a:effectLst/>
                        </a:rPr>
                        <a:t>Objetivo Estratégico/General</a:t>
                      </a:r>
                      <a:endParaRPr lang="es-C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nchor="ctr"/>
                </a:tc>
                <a:tc rowSpan="2">
                  <a:txBody>
                    <a:bodyPr/>
                    <a:lstStyle/>
                    <a:p>
                      <a:pPr algn="ctr">
                        <a:lnSpc>
                          <a:spcPct val="107000"/>
                        </a:lnSpc>
                        <a:spcAft>
                          <a:spcPts val="0"/>
                        </a:spcAft>
                      </a:pPr>
                      <a:r>
                        <a:rPr lang="es-CL" sz="800" dirty="0">
                          <a:effectLst/>
                        </a:rPr>
                        <a:t>Objetivo(s) Específico(s)</a:t>
                      </a:r>
                      <a:endParaRPr lang="es-C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nchor="ctr"/>
                </a:tc>
                <a:tc rowSpan="2">
                  <a:txBody>
                    <a:bodyPr/>
                    <a:lstStyle/>
                    <a:p>
                      <a:pPr algn="ctr">
                        <a:lnSpc>
                          <a:spcPct val="107000"/>
                        </a:lnSpc>
                        <a:spcAft>
                          <a:spcPts val="0"/>
                        </a:spcAft>
                      </a:pPr>
                      <a:r>
                        <a:rPr lang="es-CL" sz="800" dirty="0">
                          <a:effectLst/>
                        </a:rPr>
                        <a:t>Actividad(es)</a:t>
                      </a:r>
                      <a:endParaRPr lang="es-C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nchor="ctr"/>
                </a:tc>
                <a:tc rowSpan="2">
                  <a:txBody>
                    <a:bodyPr/>
                    <a:lstStyle/>
                    <a:p>
                      <a:pPr algn="ctr">
                        <a:lnSpc>
                          <a:spcPct val="107000"/>
                        </a:lnSpc>
                        <a:spcAft>
                          <a:spcPts val="0"/>
                        </a:spcAft>
                      </a:pPr>
                      <a:r>
                        <a:rPr lang="es-CL" sz="800">
                          <a:effectLst/>
                        </a:rPr>
                        <a:t>Descripción Metodológica</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nchor="ctr"/>
                </a:tc>
                <a:tc rowSpan="2">
                  <a:txBody>
                    <a:bodyPr/>
                    <a:lstStyle/>
                    <a:p>
                      <a:pPr algn="ctr">
                        <a:lnSpc>
                          <a:spcPct val="107000"/>
                        </a:lnSpc>
                        <a:spcAft>
                          <a:spcPts val="0"/>
                        </a:spcAft>
                      </a:pPr>
                      <a:r>
                        <a:rPr lang="es-CL" sz="800">
                          <a:effectLst/>
                        </a:rPr>
                        <a:t>Producto Esperado o Resultado/Impacto</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nchor="ctr"/>
                </a:tc>
                <a:tc rowSpan="2">
                  <a:txBody>
                    <a:bodyPr/>
                    <a:lstStyle/>
                    <a:p>
                      <a:pPr algn="ctr">
                        <a:lnSpc>
                          <a:spcPct val="107000"/>
                        </a:lnSpc>
                        <a:spcAft>
                          <a:spcPts val="0"/>
                        </a:spcAft>
                      </a:pPr>
                      <a:r>
                        <a:rPr lang="es-CL" sz="800">
                          <a:effectLst/>
                        </a:rPr>
                        <a:t>Medio Verificador</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nchor="ctr"/>
                </a:tc>
                <a:tc rowSpan="2">
                  <a:txBody>
                    <a:bodyPr/>
                    <a:lstStyle/>
                    <a:p>
                      <a:pPr algn="ctr">
                        <a:lnSpc>
                          <a:spcPct val="107000"/>
                        </a:lnSpc>
                        <a:spcAft>
                          <a:spcPts val="0"/>
                        </a:spcAft>
                      </a:pPr>
                      <a:r>
                        <a:rPr lang="es-CL" sz="800">
                          <a:effectLst/>
                        </a:rPr>
                        <a:t>Responsables</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nchor="ctr"/>
                </a:tc>
                <a:tc rowSpan="2">
                  <a:txBody>
                    <a:bodyPr/>
                    <a:lstStyle/>
                    <a:p>
                      <a:pPr algn="ctr">
                        <a:lnSpc>
                          <a:spcPct val="107000"/>
                        </a:lnSpc>
                        <a:spcAft>
                          <a:spcPts val="0"/>
                        </a:spcAft>
                      </a:pPr>
                      <a:r>
                        <a:rPr lang="es-CL" sz="800">
                          <a:effectLst/>
                        </a:rPr>
                        <a:t>Participantes</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nchor="ctr"/>
                </a:tc>
                <a:tc gridSpan="12">
                  <a:txBody>
                    <a:bodyPr/>
                    <a:lstStyle/>
                    <a:p>
                      <a:pPr algn="ctr">
                        <a:lnSpc>
                          <a:spcPct val="107000"/>
                        </a:lnSpc>
                        <a:spcAft>
                          <a:spcPts val="0"/>
                        </a:spcAft>
                      </a:pPr>
                      <a:r>
                        <a:rPr lang="es-CL" sz="300">
                          <a:effectLst/>
                        </a:rPr>
                        <a:t>Cronograma</a:t>
                      </a:r>
                      <a:endParaRPr lang="es-CL" sz="4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nchor="ctr"/>
                </a:tc>
                <a:tc hMerge="1">
                  <a:txBody>
                    <a:bodyPr/>
                    <a:lstStyle/>
                    <a:p>
                      <a:endParaRPr lang="es-CL"/>
                    </a:p>
                  </a:txBody>
                  <a:tcPr/>
                </a:tc>
                <a:tc hMerge="1">
                  <a:txBody>
                    <a:bodyPr/>
                    <a:lstStyle/>
                    <a:p>
                      <a:endParaRPr lang="es-CL"/>
                    </a:p>
                  </a:txBody>
                  <a:tcPr/>
                </a:tc>
                <a:tc hMerge="1">
                  <a:txBody>
                    <a:bodyPr/>
                    <a:lstStyle/>
                    <a:p>
                      <a:endParaRPr lang="es-CL"/>
                    </a:p>
                  </a:txBody>
                  <a:tcPr/>
                </a:tc>
                <a:tc hMerge="1">
                  <a:txBody>
                    <a:bodyPr/>
                    <a:lstStyle/>
                    <a:p>
                      <a:endParaRPr lang="es-CL"/>
                    </a:p>
                  </a:txBody>
                  <a:tcPr/>
                </a:tc>
                <a:tc hMerge="1">
                  <a:txBody>
                    <a:bodyPr/>
                    <a:lstStyle/>
                    <a:p>
                      <a:endParaRPr lang="es-CL"/>
                    </a:p>
                  </a:txBody>
                  <a:tcPr/>
                </a:tc>
                <a:tc hMerge="1">
                  <a:txBody>
                    <a:bodyPr/>
                    <a:lstStyle/>
                    <a:p>
                      <a:endParaRPr lang="es-CL"/>
                    </a:p>
                  </a:txBody>
                  <a:tcPr/>
                </a:tc>
                <a:tc hMerge="1">
                  <a:txBody>
                    <a:bodyPr/>
                    <a:lstStyle/>
                    <a:p>
                      <a:endParaRPr lang="es-CL"/>
                    </a:p>
                  </a:txBody>
                  <a:tcPr/>
                </a:tc>
                <a:tc hMerge="1">
                  <a:txBody>
                    <a:bodyPr/>
                    <a:lstStyle/>
                    <a:p>
                      <a:endParaRPr lang="es-CL"/>
                    </a:p>
                  </a:txBody>
                  <a:tcPr/>
                </a:tc>
                <a:tc hMerge="1">
                  <a:txBody>
                    <a:bodyPr/>
                    <a:lstStyle/>
                    <a:p>
                      <a:endParaRPr lang="es-CL"/>
                    </a:p>
                  </a:txBody>
                  <a:tcPr/>
                </a:tc>
                <a:tc hMerge="1">
                  <a:txBody>
                    <a:bodyPr/>
                    <a:lstStyle/>
                    <a:p>
                      <a:endParaRPr lang="es-CL"/>
                    </a:p>
                  </a:txBody>
                  <a:tcPr/>
                </a:tc>
                <a:tc hMerge="1">
                  <a:txBody>
                    <a:bodyPr/>
                    <a:lstStyle/>
                    <a:p>
                      <a:endParaRPr lang="es-CL"/>
                    </a:p>
                  </a:txBody>
                  <a:tcPr/>
                </a:tc>
                <a:tc rowSpan="2">
                  <a:txBody>
                    <a:bodyPr/>
                    <a:lstStyle/>
                    <a:p>
                      <a:pPr algn="ctr">
                        <a:lnSpc>
                          <a:spcPct val="107000"/>
                        </a:lnSpc>
                        <a:spcAft>
                          <a:spcPts val="0"/>
                        </a:spcAft>
                      </a:pPr>
                      <a:r>
                        <a:rPr lang="es-CL" sz="800">
                          <a:effectLst/>
                        </a:rPr>
                        <a:t>Cumple</a:t>
                      </a:r>
                    </a:p>
                    <a:p>
                      <a:pPr algn="ctr">
                        <a:lnSpc>
                          <a:spcPct val="107000"/>
                        </a:lnSpc>
                        <a:spcAft>
                          <a:spcPts val="0"/>
                        </a:spcAft>
                      </a:pPr>
                      <a:r>
                        <a:rPr lang="es-CL" sz="800">
                          <a:effectLst/>
                        </a:rPr>
                        <a:t>SI/NO</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nchor="ctr"/>
                </a:tc>
                <a:extLst>
                  <a:ext uri="{0D108BD9-81ED-4DB2-BD59-A6C34878D82A}">
                    <a16:rowId xmlns:a16="http://schemas.microsoft.com/office/drawing/2014/main" val="3682459601"/>
                  </a:ext>
                </a:extLst>
              </a:tr>
              <a:tr h="168076">
                <a:tc vMerge="1">
                  <a:txBody>
                    <a:bodyPr/>
                    <a:lstStyle/>
                    <a:p>
                      <a:endParaRPr lang="es-CL"/>
                    </a:p>
                  </a:txBody>
                  <a:tcPr/>
                </a:tc>
                <a:tc vMerge="1">
                  <a:txBody>
                    <a:bodyPr/>
                    <a:lstStyle/>
                    <a:p>
                      <a:endParaRPr lang="es-CL"/>
                    </a:p>
                  </a:txBody>
                  <a:tcPr/>
                </a:tc>
                <a:tc vMerge="1">
                  <a:txBody>
                    <a:bodyPr/>
                    <a:lstStyle/>
                    <a:p>
                      <a:endParaRPr lang="es-CL"/>
                    </a:p>
                  </a:txBody>
                  <a:tcPr/>
                </a:tc>
                <a:tc vMerge="1">
                  <a:txBody>
                    <a:bodyPr/>
                    <a:lstStyle/>
                    <a:p>
                      <a:endParaRPr lang="es-CL"/>
                    </a:p>
                  </a:txBody>
                  <a:tcPr/>
                </a:tc>
                <a:tc vMerge="1">
                  <a:txBody>
                    <a:bodyPr/>
                    <a:lstStyle/>
                    <a:p>
                      <a:endParaRPr lang="es-CL"/>
                    </a:p>
                  </a:txBody>
                  <a:tcPr/>
                </a:tc>
                <a:tc vMerge="1">
                  <a:txBody>
                    <a:bodyPr/>
                    <a:lstStyle/>
                    <a:p>
                      <a:endParaRPr lang="es-CL"/>
                    </a:p>
                  </a:txBody>
                  <a:tcPr/>
                </a:tc>
                <a:tc vMerge="1">
                  <a:txBody>
                    <a:bodyPr/>
                    <a:lstStyle/>
                    <a:p>
                      <a:endParaRPr lang="es-CL"/>
                    </a:p>
                  </a:txBody>
                  <a:tcPr/>
                </a:tc>
                <a:tc vMerge="1">
                  <a:txBody>
                    <a:bodyPr/>
                    <a:lstStyle/>
                    <a:p>
                      <a:endParaRPr lang="es-CL"/>
                    </a:p>
                  </a:txBody>
                  <a:tcPr/>
                </a:tc>
                <a:tc>
                  <a:txBody>
                    <a:bodyPr/>
                    <a:lstStyle/>
                    <a:p>
                      <a:pPr algn="ctr">
                        <a:lnSpc>
                          <a:spcPct val="107000"/>
                        </a:lnSpc>
                        <a:spcAft>
                          <a:spcPts val="0"/>
                        </a:spcAft>
                      </a:pPr>
                      <a:r>
                        <a:rPr lang="es-CL" sz="800">
                          <a:effectLst/>
                        </a:rPr>
                        <a:t>E</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nchor="ctr"/>
                </a:tc>
                <a:tc>
                  <a:txBody>
                    <a:bodyPr/>
                    <a:lstStyle/>
                    <a:p>
                      <a:pPr algn="ctr">
                        <a:lnSpc>
                          <a:spcPct val="107000"/>
                        </a:lnSpc>
                        <a:spcAft>
                          <a:spcPts val="0"/>
                        </a:spcAft>
                      </a:pPr>
                      <a:r>
                        <a:rPr lang="es-CL" sz="800">
                          <a:effectLst/>
                        </a:rPr>
                        <a:t>F</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nchor="ctr"/>
                </a:tc>
                <a:tc>
                  <a:txBody>
                    <a:bodyPr/>
                    <a:lstStyle/>
                    <a:p>
                      <a:pPr algn="ctr">
                        <a:lnSpc>
                          <a:spcPct val="107000"/>
                        </a:lnSpc>
                        <a:spcAft>
                          <a:spcPts val="0"/>
                        </a:spcAft>
                      </a:pPr>
                      <a:r>
                        <a:rPr lang="es-CL" sz="800">
                          <a:effectLst/>
                        </a:rPr>
                        <a:t>M</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nchor="ctr"/>
                </a:tc>
                <a:tc>
                  <a:txBody>
                    <a:bodyPr/>
                    <a:lstStyle/>
                    <a:p>
                      <a:pPr algn="ctr">
                        <a:lnSpc>
                          <a:spcPct val="107000"/>
                        </a:lnSpc>
                        <a:spcAft>
                          <a:spcPts val="0"/>
                        </a:spcAft>
                      </a:pPr>
                      <a:r>
                        <a:rPr lang="es-CL" sz="800">
                          <a:effectLst/>
                        </a:rPr>
                        <a:t>A</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nchor="ctr"/>
                </a:tc>
                <a:tc>
                  <a:txBody>
                    <a:bodyPr/>
                    <a:lstStyle/>
                    <a:p>
                      <a:pPr algn="ctr">
                        <a:lnSpc>
                          <a:spcPct val="107000"/>
                        </a:lnSpc>
                        <a:spcAft>
                          <a:spcPts val="0"/>
                        </a:spcAft>
                      </a:pPr>
                      <a:r>
                        <a:rPr lang="es-CL" sz="800">
                          <a:effectLst/>
                        </a:rPr>
                        <a:t>M</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nchor="ctr"/>
                </a:tc>
                <a:tc>
                  <a:txBody>
                    <a:bodyPr/>
                    <a:lstStyle/>
                    <a:p>
                      <a:pPr algn="ctr">
                        <a:lnSpc>
                          <a:spcPct val="107000"/>
                        </a:lnSpc>
                        <a:spcAft>
                          <a:spcPts val="0"/>
                        </a:spcAft>
                      </a:pPr>
                      <a:r>
                        <a:rPr lang="es-CL" sz="800">
                          <a:effectLst/>
                        </a:rPr>
                        <a:t>J</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nchor="ctr"/>
                </a:tc>
                <a:tc>
                  <a:txBody>
                    <a:bodyPr/>
                    <a:lstStyle/>
                    <a:p>
                      <a:pPr algn="ctr">
                        <a:lnSpc>
                          <a:spcPct val="107000"/>
                        </a:lnSpc>
                        <a:spcAft>
                          <a:spcPts val="0"/>
                        </a:spcAft>
                      </a:pPr>
                      <a:r>
                        <a:rPr lang="es-CL" sz="800">
                          <a:effectLst/>
                        </a:rPr>
                        <a:t>J</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nchor="ctr"/>
                </a:tc>
                <a:tc>
                  <a:txBody>
                    <a:bodyPr/>
                    <a:lstStyle/>
                    <a:p>
                      <a:pPr algn="ctr">
                        <a:lnSpc>
                          <a:spcPct val="107000"/>
                        </a:lnSpc>
                        <a:spcAft>
                          <a:spcPts val="0"/>
                        </a:spcAft>
                      </a:pPr>
                      <a:r>
                        <a:rPr lang="es-CL" sz="800">
                          <a:effectLst/>
                        </a:rPr>
                        <a:t>A</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nchor="ctr"/>
                </a:tc>
                <a:tc>
                  <a:txBody>
                    <a:bodyPr/>
                    <a:lstStyle/>
                    <a:p>
                      <a:pPr algn="ctr">
                        <a:lnSpc>
                          <a:spcPct val="107000"/>
                        </a:lnSpc>
                        <a:spcAft>
                          <a:spcPts val="0"/>
                        </a:spcAft>
                      </a:pPr>
                      <a:r>
                        <a:rPr lang="es-CL" sz="800">
                          <a:effectLst/>
                        </a:rPr>
                        <a:t>S</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nchor="ctr"/>
                </a:tc>
                <a:tc>
                  <a:txBody>
                    <a:bodyPr/>
                    <a:lstStyle/>
                    <a:p>
                      <a:pPr algn="ctr">
                        <a:lnSpc>
                          <a:spcPct val="107000"/>
                        </a:lnSpc>
                        <a:spcAft>
                          <a:spcPts val="0"/>
                        </a:spcAft>
                      </a:pPr>
                      <a:r>
                        <a:rPr lang="es-CL" sz="800">
                          <a:effectLst/>
                        </a:rPr>
                        <a:t>O</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nchor="ctr"/>
                </a:tc>
                <a:tc>
                  <a:txBody>
                    <a:bodyPr/>
                    <a:lstStyle/>
                    <a:p>
                      <a:pPr algn="ctr">
                        <a:lnSpc>
                          <a:spcPct val="107000"/>
                        </a:lnSpc>
                        <a:spcAft>
                          <a:spcPts val="0"/>
                        </a:spcAft>
                      </a:pPr>
                      <a:r>
                        <a:rPr lang="es-CL" sz="800">
                          <a:effectLst/>
                        </a:rPr>
                        <a:t>N</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nchor="ctr"/>
                </a:tc>
                <a:tc>
                  <a:txBody>
                    <a:bodyPr/>
                    <a:lstStyle/>
                    <a:p>
                      <a:pPr algn="ctr">
                        <a:lnSpc>
                          <a:spcPct val="107000"/>
                        </a:lnSpc>
                        <a:spcAft>
                          <a:spcPts val="0"/>
                        </a:spcAft>
                      </a:pPr>
                      <a:r>
                        <a:rPr lang="es-CL" sz="800">
                          <a:effectLst/>
                        </a:rPr>
                        <a:t>D</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nchor="ctr"/>
                </a:tc>
                <a:tc vMerge="1">
                  <a:txBody>
                    <a:bodyPr/>
                    <a:lstStyle/>
                    <a:p>
                      <a:endParaRPr lang="es-CL"/>
                    </a:p>
                  </a:txBody>
                  <a:tcPr/>
                </a:tc>
                <a:extLst>
                  <a:ext uri="{0D108BD9-81ED-4DB2-BD59-A6C34878D82A}">
                    <a16:rowId xmlns:a16="http://schemas.microsoft.com/office/drawing/2014/main" val="1284653080"/>
                  </a:ext>
                </a:extLst>
              </a:tr>
              <a:tr h="507011">
                <a:tc rowSpan="13">
                  <a:txBody>
                    <a:bodyPr/>
                    <a:lstStyle/>
                    <a:p>
                      <a:pPr algn="ctr">
                        <a:lnSpc>
                          <a:spcPct val="107000"/>
                        </a:lnSpc>
                        <a:spcAft>
                          <a:spcPts val="0"/>
                        </a:spcAft>
                      </a:pPr>
                      <a:r>
                        <a:rPr lang="es-CL" sz="800" dirty="0">
                          <a:effectLst/>
                        </a:rPr>
                        <a:t>Fortalecer el desarrollo de la Participación Ciudadana efectiva en Salud con enfoque territorial, pertinencia sociocultural y de derechos, involucrando a los equipos de trabajo de los establecimientos de salud, las personas que se atienden en la red asistencial y las organizaciones comunitarias</a:t>
                      </a:r>
                      <a:endParaRPr lang="es-C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nchor="ctr"/>
                </a:tc>
                <a:tc rowSpan="2">
                  <a:txBody>
                    <a:bodyPr/>
                    <a:lstStyle/>
                    <a:p>
                      <a:pPr>
                        <a:lnSpc>
                          <a:spcPct val="107000"/>
                        </a:lnSpc>
                        <a:spcAft>
                          <a:spcPts val="0"/>
                        </a:spcAft>
                      </a:pPr>
                      <a:r>
                        <a:rPr lang="es-CL" sz="800" dirty="0">
                          <a:effectLst/>
                        </a:rPr>
                        <a:t>Realizar balance de gestión ante el COSOC y/o realización de Cuenta Pública Participativa.</a:t>
                      </a:r>
                      <a:endParaRPr lang="es-C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nchor="ctr"/>
                </a:tc>
                <a:tc>
                  <a:txBody>
                    <a:bodyPr/>
                    <a:lstStyle/>
                    <a:p>
                      <a:pPr>
                        <a:lnSpc>
                          <a:spcPct val="107000"/>
                        </a:lnSpc>
                        <a:spcAft>
                          <a:spcPts val="0"/>
                        </a:spcAft>
                      </a:pPr>
                      <a:r>
                        <a:rPr lang="es-CL" sz="800" dirty="0">
                          <a:effectLst/>
                        </a:rPr>
                        <a:t>Participar en el proceso de Cuenta Pública del SSI y/o Informe de Gestión.</a:t>
                      </a:r>
                    </a:p>
                    <a:p>
                      <a:pPr>
                        <a:lnSpc>
                          <a:spcPct val="107000"/>
                        </a:lnSpc>
                        <a:spcAft>
                          <a:spcPts val="0"/>
                        </a:spcAft>
                      </a:pPr>
                      <a:r>
                        <a:rPr lang="es-CL" sz="800" dirty="0">
                          <a:effectLst/>
                        </a:rPr>
                        <a:t> </a:t>
                      </a:r>
                      <a:endParaRPr lang="es-C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800" dirty="0">
                          <a:effectLst/>
                        </a:rPr>
                        <a:t>Metodología implementada por la DOS.</a:t>
                      </a:r>
                    </a:p>
                    <a:p>
                      <a:pPr>
                        <a:lnSpc>
                          <a:spcPct val="107000"/>
                        </a:lnSpc>
                        <a:spcAft>
                          <a:spcPts val="0"/>
                        </a:spcAft>
                      </a:pPr>
                      <a:r>
                        <a:rPr lang="es-CL" sz="800" dirty="0">
                          <a:effectLst/>
                        </a:rPr>
                        <a:t> </a:t>
                      </a:r>
                      <a:endParaRPr lang="es-C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800" dirty="0">
                          <a:effectLst/>
                        </a:rPr>
                        <a:t>Contar con balance institucional participativo</a:t>
                      </a:r>
                      <a:endParaRPr lang="es-C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800" dirty="0">
                          <a:effectLst/>
                        </a:rPr>
                        <a:t>Citaciones, actas y asistencias.</a:t>
                      </a:r>
                    </a:p>
                    <a:p>
                      <a:pPr>
                        <a:lnSpc>
                          <a:spcPct val="107000"/>
                        </a:lnSpc>
                        <a:spcAft>
                          <a:spcPts val="0"/>
                        </a:spcAft>
                      </a:pPr>
                      <a:r>
                        <a:rPr lang="es-CL" sz="800" dirty="0">
                          <a:effectLst/>
                        </a:rPr>
                        <a:t> </a:t>
                      </a:r>
                      <a:endParaRPr lang="es-C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800" dirty="0">
                          <a:effectLst/>
                        </a:rPr>
                        <a:t>Unidad de Participación, Comunicaciones y Asesor Directora.</a:t>
                      </a:r>
                      <a:endParaRPr lang="es-C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800" dirty="0">
                          <a:effectLst/>
                        </a:rPr>
                        <a:t>Funcionarios y comunidad.</a:t>
                      </a:r>
                    </a:p>
                    <a:p>
                      <a:pPr>
                        <a:lnSpc>
                          <a:spcPct val="107000"/>
                        </a:lnSpc>
                        <a:spcAft>
                          <a:spcPts val="0"/>
                        </a:spcAft>
                      </a:pPr>
                      <a:r>
                        <a:rPr lang="es-CL" sz="800" dirty="0">
                          <a:effectLst/>
                        </a:rPr>
                        <a:t> </a:t>
                      </a:r>
                      <a:endParaRPr lang="es-C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dirty="0">
                          <a:effectLst/>
                        </a:rPr>
                        <a:t> </a:t>
                      </a:r>
                      <a:endParaRPr lang="es-CL" sz="7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X</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gn="ct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nchor="ctr"/>
                </a:tc>
                <a:extLst>
                  <a:ext uri="{0D108BD9-81ED-4DB2-BD59-A6C34878D82A}">
                    <a16:rowId xmlns:a16="http://schemas.microsoft.com/office/drawing/2014/main" val="2710424682"/>
                  </a:ext>
                </a:extLst>
              </a:tr>
              <a:tr h="503377">
                <a:tc vMerge="1">
                  <a:txBody>
                    <a:bodyPr/>
                    <a:lstStyle/>
                    <a:p>
                      <a:endParaRPr lang="es-CL"/>
                    </a:p>
                  </a:txBody>
                  <a:tcPr/>
                </a:tc>
                <a:tc vMerge="1">
                  <a:txBody>
                    <a:bodyPr/>
                    <a:lstStyle/>
                    <a:p>
                      <a:endParaRPr lang="es-CL"/>
                    </a:p>
                  </a:txBody>
                  <a:tcPr/>
                </a:tc>
                <a:tc>
                  <a:txBody>
                    <a:bodyPr/>
                    <a:lstStyle/>
                    <a:p>
                      <a:pPr>
                        <a:lnSpc>
                          <a:spcPct val="107000"/>
                        </a:lnSpc>
                        <a:spcAft>
                          <a:spcPts val="0"/>
                        </a:spcAft>
                      </a:pPr>
                      <a:r>
                        <a:rPr lang="es-CL" sz="800">
                          <a:effectLst/>
                        </a:rPr>
                        <a:t>Difusión de Metodología de cuentas públicas participativas a Referentes de participación red.</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800" dirty="0">
                          <a:effectLst/>
                        </a:rPr>
                        <a:t>Entregar material y fortalecer conocimientos con referentes.</a:t>
                      </a:r>
                      <a:endParaRPr lang="es-C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800" dirty="0">
                          <a:effectLst/>
                        </a:rPr>
                        <a:t>Contar con referentes empoderados en la metodología DOS.</a:t>
                      </a:r>
                      <a:endParaRPr lang="es-C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800" dirty="0">
                          <a:effectLst/>
                        </a:rPr>
                        <a:t>Acta y asistencia.</a:t>
                      </a:r>
                      <a:endParaRPr lang="es-C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800" dirty="0">
                          <a:effectLst/>
                        </a:rPr>
                        <a:t>Referente de Participación del SSI.</a:t>
                      </a:r>
                      <a:endParaRPr lang="es-C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800" dirty="0">
                          <a:effectLst/>
                        </a:rPr>
                        <a:t>Referentes de todos los establecimientos.</a:t>
                      </a:r>
                      <a:endParaRPr lang="es-C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dirty="0">
                          <a:effectLst/>
                        </a:rPr>
                        <a:t> </a:t>
                      </a:r>
                      <a:endParaRPr lang="es-CL" sz="7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dirty="0">
                          <a:effectLst/>
                        </a:rPr>
                        <a:t>X</a:t>
                      </a:r>
                    </a:p>
                    <a:p>
                      <a:pPr>
                        <a:lnSpc>
                          <a:spcPct val="107000"/>
                        </a:lnSpc>
                        <a:spcAft>
                          <a:spcPts val="0"/>
                        </a:spcAft>
                      </a:pPr>
                      <a:r>
                        <a:rPr lang="es-CL" sz="700" dirty="0">
                          <a:effectLst/>
                        </a:rPr>
                        <a:t> </a:t>
                      </a:r>
                      <a:endParaRPr lang="es-CL" sz="7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dirty="0">
                          <a:effectLst/>
                        </a:rPr>
                        <a:t> </a:t>
                      </a:r>
                      <a:endParaRPr lang="es-CL" sz="7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dirty="0">
                          <a:effectLst/>
                        </a:rPr>
                        <a:t> </a:t>
                      </a:r>
                      <a:endParaRPr lang="es-CL" sz="7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dirty="0">
                          <a:effectLst/>
                        </a:rPr>
                        <a:t> </a:t>
                      </a:r>
                      <a:endParaRPr lang="es-CL" sz="7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dirty="0">
                          <a:effectLst/>
                        </a:rPr>
                        <a:t> </a:t>
                      </a:r>
                      <a:endParaRPr lang="es-CL" sz="7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dirty="0">
                          <a:effectLst/>
                        </a:rPr>
                        <a:t> </a:t>
                      </a:r>
                      <a:endParaRPr lang="es-CL" sz="7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dirty="0">
                          <a:effectLst/>
                        </a:rPr>
                        <a:t> </a:t>
                      </a:r>
                      <a:endParaRPr lang="es-CL" sz="7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gn="ct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nchor="ctr"/>
                </a:tc>
                <a:extLst>
                  <a:ext uri="{0D108BD9-81ED-4DB2-BD59-A6C34878D82A}">
                    <a16:rowId xmlns:a16="http://schemas.microsoft.com/office/drawing/2014/main" val="1962229744"/>
                  </a:ext>
                </a:extLst>
              </a:tr>
              <a:tr h="755065">
                <a:tc vMerge="1">
                  <a:txBody>
                    <a:bodyPr/>
                    <a:lstStyle/>
                    <a:p>
                      <a:endParaRPr lang="es-CL"/>
                    </a:p>
                  </a:txBody>
                  <a:tcPr/>
                </a:tc>
                <a:tc>
                  <a:txBody>
                    <a:bodyPr/>
                    <a:lstStyle/>
                    <a:p>
                      <a:pPr>
                        <a:lnSpc>
                          <a:spcPct val="107000"/>
                        </a:lnSpc>
                        <a:spcAft>
                          <a:spcPts val="0"/>
                        </a:spcAft>
                      </a:pPr>
                      <a:r>
                        <a:rPr lang="es-CL" sz="800">
                          <a:effectLst/>
                        </a:rPr>
                        <a:t>Fortalecer el trabajo coordinado en el COSOC.</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nchor="ctr"/>
                </a:tc>
                <a:tc>
                  <a:txBody>
                    <a:bodyPr/>
                    <a:lstStyle/>
                    <a:p>
                      <a:pPr>
                        <a:lnSpc>
                          <a:spcPct val="107000"/>
                        </a:lnSpc>
                        <a:spcAft>
                          <a:spcPts val="0"/>
                        </a:spcAft>
                      </a:pPr>
                      <a:r>
                        <a:rPr lang="es-CL" sz="800">
                          <a:effectLst/>
                        </a:rPr>
                        <a:t>Reuniones de trabajo trimestral con el COSOC.</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800">
                          <a:effectLst/>
                        </a:rPr>
                        <a:t>Temas:</a:t>
                      </a:r>
                    </a:p>
                    <a:p>
                      <a:pPr marL="342900" lvl="0" indent="-342900">
                        <a:lnSpc>
                          <a:spcPct val="107000"/>
                        </a:lnSpc>
                        <a:spcAft>
                          <a:spcPts val="0"/>
                        </a:spcAft>
                        <a:buFont typeface="Calibri" panose="020F0502020204030204" pitchFamily="34" charset="0"/>
                        <a:buChar char="-"/>
                      </a:pPr>
                      <a:r>
                        <a:rPr lang="es-CL" sz="800">
                          <a:effectLst/>
                        </a:rPr>
                        <a:t> Presentación, monitoreo y evaluación Plan.</a:t>
                      </a:r>
                    </a:p>
                    <a:p>
                      <a:pPr marL="342900" lvl="0" indent="-342900">
                        <a:lnSpc>
                          <a:spcPct val="107000"/>
                        </a:lnSpc>
                        <a:spcAft>
                          <a:spcPts val="0"/>
                        </a:spcAft>
                        <a:buFont typeface="Calibri" panose="020F0502020204030204" pitchFamily="34" charset="0"/>
                        <a:buChar char="-"/>
                      </a:pPr>
                      <a:r>
                        <a:rPr lang="es-CL" sz="800">
                          <a:effectLst/>
                        </a:rPr>
                        <a:t> CPP</a:t>
                      </a:r>
                    </a:p>
                    <a:p>
                      <a:pPr marL="342900" lvl="0" indent="-342900">
                        <a:lnSpc>
                          <a:spcPct val="107000"/>
                        </a:lnSpc>
                        <a:spcAft>
                          <a:spcPts val="0"/>
                        </a:spcAft>
                        <a:buFont typeface="Calibri" panose="020F0502020204030204" pitchFamily="34" charset="0"/>
                        <a:buChar char="-"/>
                      </a:pPr>
                      <a:r>
                        <a:rPr lang="es-CL" sz="800">
                          <a:effectLst/>
                        </a:rPr>
                        <a:t> Inversiones y proyectos.</a:t>
                      </a:r>
                    </a:p>
                    <a:p>
                      <a:pPr marL="342900" lvl="0" indent="-342900">
                        <a:lnSpc>
                          <a:spcPct val="107000"/>
                        </a:lnSpc>
                        <a:spcAft>
                          <a:spcPts val="0"/>
                        </a:spcAft>
                        <a:buFont typeface="Calibri" panose="020F0502020204030204" pitchFamily="34" charset="0"/>
                        <a:buChar char="-"/>
                      </a:pPr>
                      <a:r>
                        <a:rPr lang="es-CL" sz="800">
                          <a:effectLst/>
                        </a:rPr>
                        <a:t> Trato.</a:t>
                      </a:r>
                      <a:endParaRPr lang="es-CL" sz="800">
                        <a:effectLst/>
                        <a:latin typeface="Calibri" panose="020F0502020204030204" pitchFamily="34" charset="0"/>
                        <a:ea typeface="Times New Roman" panose="02020603050405020304" pitchFamily="18" charset="0"/>
                        <a:cs typeface="Times New Roman" panose="02020603050405020304" pitchFamily="18" charset="0"/>
                      </a:endParaRPr>
                    </a:p>
                  </a:txBody>
                  <a:tcPr marL="15404" marR="15404" marT="0" marB="0"/>
                </a:tc>
                <a:tc>
                  <a:txBody>
                    <a:bodyPr/>
                    <a:lstStyle/>
                    <a:p>
                      <a:pPr>
                        <a:lnSpc>
                          <a:spcPct val="107000"/>
                        </a:lnSpc>
                        <a:spcAft>
                          <a:spcPts val="0"/>
                        </a:spcAft>
                      </a:pPr>
                      <a:r>
                        <a:rPr lang="es-CL" sz="800">
                          <a:effectLst/>
                        </a:rPr>
                        <a:t>Involucrar a las organizaciones y los equipos del SSI en un trabajo coordinado relevando la pertenencia de participación en salud.</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800">
                          <a:effectLst/>
                        </a:rPr>
                        <a:t>Acta y asistencia</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800" dirty="0">
                          <a:effectLst/>
                        </a:rPr>
                        <a:t>Unidad de Participación Social.</a:t>
                      </a:r>
                      <a:endParaRPr lang="es-C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800" dirty="0">
                          <a:effectLst/>
                        </a:rPr>
                        <a:t>Integrantes del COSOC</a:t>
                      </a:r>
                      <a:endParaRPr lang="es-C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gn="ctr">
                        <a:lnSpc>
                          <a:spcPct val="107000"/>
                        </a:lnSpc>
                        <a:spcAft>
                          <a:spcPts val="0"/>
                        </a:spcAft>
                      </a:pPr>
                      <a:r>
                        <a:rPr lang="es-CL" sz="700" dirty="0">
                          <a:effectLst/>
                        </a:rPr>
                        <a:t> </a:t>
                      </a:r>
                      <a:endParaRPr lang="es-CL" sz="7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gn="ctr">
                        <a:lnSpc>
                          <a:spcPct val="107000"/>
                        </a:lnSpc>
                        <a:spcAft>
                          <a:spcPts val="0"/>
                        </a:spcAft>
                      </a:pPr>
                      <a:r>
                        <a:rPr lang="es-CL" sz="700" dirty="0">
                          <a:effectLst/>
                        </a:rPr>
                        <a:t> </a:t>
                      </a:r>
                      <a:endParaRPr lang="es-CL" sz="7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gn="ctr">
                        <a:lnSpc>
                          <a:spcPct val="107000"/>
                        </a:lnSpc>
                        <a:spcAft>
                          <a:spcPts val="0"/>
                        </a:spcAft>
                      </a:pPr>
                      <a:r>
                        <a:rPr lang="es-CL" sz="700">
                          <a:effectLst/>
                        </a:rPr>
                        <a:t>X</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gn="ct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gn="ct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gn="ctr">
                        <a:lnSpc>
                          <a:spcPct val="107000"/>
                        </a:lnSpc>
                        <a:spcAft>
                          <a:spcPts val="0"/>
                        </a:spcAft>
                      </a:pPr>
                      <a:r>
                        <a:rPr lang="es-CL" sz="700">
                          <a:effectLst/>
                        </a:rPr>
                        <a:t>X</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gn="ct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gn="ct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gn="ctr">
                        <a:lnSpc>
                          <a:spcPct val="107000"/>
                        </a:lnSpc>
                        <a:spcAft>
                          <a:spcPts val="0"/>
                        </a:spcAft>
                      </a:pPr>
                      <a:r>
                        <a:rPr lang="es-CL" sz="700">
                          <a:effectLst/>
                        </a:rPr>
                        <a:t>X</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gn="ctr">
                        <a:lnSpc>
                          <a:spcPct val="107000"/>
                        </a:lnSpc>
                        <a:spcAft>
                          <a:spcPts val="0"/>
                        </a:spcAft>
                      </a:pPr>
                      <a:r>
                        <a:rPr lang="es-CL" sz="700" dirty="0">
                          <a:effectLst/>
                        </a:rPr>
                        <a:t> </a:t>
                      </a:r>
                      <a:endParaRPr lang="es-CL" sz="7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gn="ctr">
                        <a:lnSpc>
                          <a:spcPct val="107000"/>
                        </a:lnSpc>
                        <a:spcAft>
                          <a:spcPts val="0"/>
                        </a:spcAft>
                      </a:pPr>
                      <a:r>
                        <a:rPr lang="es-CL" sz="700" dirty="0">
                          <a:effectLst/>
                        </a:rPr>
                        <a:t>X</a:t>
                      </a:r>
                      <a:endParaRPr lang="es-CL" sz="7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gn="ctr">
                        <a:lnSpc>
                          <a:spcPct val="107000"/>
                        </a:lnSpc>
                        <a:spcAft>
                          <a:spcPts val="0"/>
                        </a:spcAft>
                      </a:pPr>
                      <a:r>
                        <a:rPr lang="es-CL" sz="700" dirty="0">
                          <a:effectLst/>
                        </a:rPr>
                        <a:t> </a:t>
                      </a:r>
                      <a:endParaRPr lang="es-CL" sz="7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gn="ct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nchor="ctr"/>
                </a:tc>
                <a:extLst>
                  <a:ext uri="{0D108BD9-81ED-4DB2-BD59-A6C34878D82A}">
                    <a16:rowId xmlns:a16="http://schemas.microsoft.com/office/drawing/2014/main" val="2212917157"/>
                  </a:ext>
                </a:extLst>
              </a:tr>
              <a:tr h="377532">
                <a:tc vMerge="1">
                  <a:txBody>
                    <a:bodyPr/>
                    <a:lstStyle/>
                    <a:p>
                      <a:endParaRPr lang="es-CL"/>
                    </a:p>
                  </a:txBody>
                  <a:tcPr/>
                </a:tc>
                <a:tc>
                  <a:txBody>
                    <a:bodyPr/>
                    <a:lstStyle/>
                    <a:p>
                      <a:pPr>
                        <a:lnSpc>
                          <a:spcPct val="107000"/>
                        </a:lnSpc>
                        <a:spcAft>
                          <a:spcPts val="0"/>
                        </a:spcAft>
                      </a:pPr>
                      <a:r>
                        <a:rPr lang="es-CL" sz="800">
                          <a:effectLst/>
                        </a:rPr>
                        <a:t>Coordinación con referentes de participación de la Red (Hospital y APS).</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800">
                          <a:effectLst/>
                        </a:rPr>
                        <a:t>Jornadas de trabajo con referentes APS y HETG de forma trimestral.</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800">
                          <a:effectLst/>
                        </a:rPr>
                        <a:t>Citar a referentes a jornada de trabajo.</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800">
                          <a:effectLst/>
                        </a:rPr>
                        <a:t>Contar con equipos coordinados y empoderados para el cumplimiento de metas.</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800">
                          <a:effectLst/>
                        </a:rPr>
                        <a:t>Acta y asistencia.</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800">
                          <a:effectLst/>
                        </a:rPr>
                        <a:t>Referente de Participación</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800" dirty="0">
                          <a:effectLst/>
                        </a:rPr>
                        <a:t>Referente SSI y Referentes APS y Hospital.</a:t>
                      </a:r>
                      <a:endParaRPr lang="es-C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gn="ct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gn="ctr">
                        <a:lnSpc>
                          <a:spcPct val="107000"/>
                        </a:lnSpc>
                        <a:spcAft>
                          <a:spcPts val="0"/>
                        </a:spcAft>
                      </a:pPr>
                      <a:r>
                        <a:rPr lang="es-CL" sz="700">
                          <a:effectLst/>
                        </a:rPr>
                        <a:t>X</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gn="ctr">
                        <a:lnSpc>
                          <a:spcPct val="107000"/>
                        </a:lnSpc>
                        <a:spcAft>
                          <a:spcPts val="0"/>
                        </a:spcAft>
                      </a:pPr>
                      <a:r>
                        <a:rPr lang="es-CL" sz="700">
                          <a:effectLst/>
                        </a:rPr>
                        <a:t>X</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gn="ct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gn="ct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gn="ctr">
                        <a:lnSpc>
                          <a:spcPct val="107000"/>
                        </a:lnSpc>
                        <a:spcAft>
                          <a:spcPts val="0"/>
                        </a:spcAft>
                      </a:pPr>
                      <a:r>
                        <a:rPr lang="es-CL" sz="700">
                          <a:effectLst/>
                        </a:rPr>
                        <a:t>X</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gn="ctr">
                        <a:lnSpc>
                          <a:spcPct val="107000"/>
                        </a:lnSpc>
                        <a:spcAft>
                          <a:spcPts val="0"/>
                        </a:spcAft>
                      </a:pPr>
                      <a:r>
                        <a:rPr lang="es-CL" sz="700" dirty="0">
                          <a:effectLst/>
                        </a:rPr>
                        <a:t> </a:t>
                      </a:r>
                      <a:endParaRPr lang="es-CL" sz="7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gn="ctr">
                        <a:lnSpc>
                          <a:spcPct val="107000"/>
                        </a:lnSpc>
                        <a:spcAft>
                          <a:spcPts val="0"/>
                        </a:spcAft>
                      </a:pPr>
                      <a:r>
                        <a:rPr lang="es-CL" sz="700" dirty="0">
                          <a:effectLst/>
                        </a:rPr>
                        <a:t> </a:t>
                      </a:r>
                      <a:endParaRPr lang="es-CL" sz="7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gn="ctr">
                        <a:lnSpc>
                          <a:spcPct val="107000"/>
                        </a:lnSpc>
                        <a:spcAft>
                          <a:spcPts val="0"/>
                        </a:spcAft>
                      </a:pPr>
                      <a:r>
                        <a:rPr lang="es-CL" sz="700">
                          <a:effectLst/>
                        </a:rPr>
                        <a:t>X</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gn="ct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gn="ct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gn="ctr">
                        <a:lnSpc>
                          <a:spcPct val="107000"/>
                        </a:lnSpc>
                        <a:spcAft>
                          <a:spcPts val="0"/>
                        </a:spcAft>
                      </a:pPr>
                      <a:r>
                        <a:rPr lang="es-CL" sz="700" dirty="0">
                          <a:effectLst/>
                        </a:rPr>
                        <a:t>X</a:t>
                      </a:r>
                      <a:endParaRPr lang="es-CL" sz="7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gn="ct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extLst>
                  <a:ext uri="{0D108BD9-81ED-4DB2-BD59-A6C34878D82A}">
                    <a16:rowId xmlns:a16="http://schemas.microsoft.com/office/drawing/2014/main" val="2096057911"/>
                  </a:ext>
                </a:extLst>
              </a:tr>
              <a:tr h="377532">
                <a:tc vMerge="1">
                  <a:txBody>
                    <a:bodyPr/>
                    <a:lstStyle/>
                    <a:p>
                      <a:endParaRPr lang="es-CL"/>
                    </a:p>
                  </a:txBody>
                  <a:tcPr/>
                </a:tc>
                <a:tc rowSpan="2">
                  <a:txBody>
                    <a:bodyPr/>
                    <a:lstStyle/>
                    <a:p>
                      <a:pPr>
                        <a:lnSpc>
                          <a:spcPct val="107000"/>
                        </a:lnSpc>
                        <a:spcAft>
                          <a:spcPts val="0"/>
                        </a:spcAft>
                      </a:pPr>
                      <a:r>
                        <a:rPr lang="es-CL" sz="800">
                          <a:effectLst/>
                        </a:rPr>
                        <a:t>Fortalecimiento de consejos consultivos, consejos de desarrollo local y otras instancias de participación de la ciudadanía, fomentando la incorporación de sectores  de la población (jóvenes, migrantes u otros)</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nchor="ctr"/>
                </a:tc>
                <a:tc>
                  <a:txBody>
                    <a:bodyPr/>
                    <a:lstStyle/>
                    <a:p>
                      <a:pPr>
                        <a:lnSpc>
                          <a:spcPct val="107000"/>
                        </a:lnSpc>
                        <a:spcAft>
                          <a:spcPts val="0"/>
                        </a:spcAft>
                      </a:pPr>
                      <a:r>
                        <a:rPr lang="es-CL" sz="800">
                          <a:effectLst/>
                        </a:rPr>
                        <a:t>Encuentros Mesa Provincial de Iquique y del Tamarugal.</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800" dirty="0">
                          <a:effectLst/>
                        </a:rPr>
                        <a:t>Convocar a CDL de ambas provincias para la activación de mesas de trabajo.</a:t>
                      </a:r>
                      <a:endParaRPr lang="es-C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800">
                          <a:effectLst/>
                        </a:rPr>
                        <a:t>Consejos de Desarrollo Local coordinados.</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800">
                          <a:effectLst/>
                        </a:rPr>
                        <a:t>Acta y  asistencia. Nota informativa.</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800">
                          <a:effectLst/>
                        </a:rPr>
                        <a:t>Referente de Participación y Comunicaciones.</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800" dirty="0">
                          <a:effectLst/>
                        </a:rPr>
                        <a:t>CDL de todos los establecimientos.</a:t>
                      </a:r>
                      <a:endParaRPr lang="es-C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dirty="0">
                          <a:effectLst/>
                        </a:rPr>
                        <a:t> </a:t>
                      </a:r>
                      <a:endParaRPr lang="es-CL" sz="7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X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X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gn="ctr">
                        <a:lnSpc>
                          <a:spcPct val="107000"/>
                        </a:lnSpc>
                        <a:spcAft>
                          <a:spcPts val="0"/>
                        </a:spcAft>
                      </a:pPr>
                      <a:r>
                        <a:rPr lang="es-CL" sz="700" dirty="0">
                          <a:effectLst/>
                        </a:rPr>
                        <a:t> </a:t>
                      </a:r>
                      <a:endParaRPr lang="es-CL" sz="7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nchor="ctr"/>
                </a:tc>
                <a:tc>
                  <a:txBody>
                    <a:bodyPr/>
                    <a:lstStyle/>
                    <a:p>
                      <a:pPr algn="ct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nchor="ctr"/>
                </a:tc>
                <a:extLst>
                  <a:ext uri="{0D108BD9-81ED-4DB2-BD59-A6C34878D82A}">
                    <a16:rowId xmlns:a16="http://schemas.microsoft.com/office/drawing/2014/main" val="2662416347"/>
                  </a:ext>
                </a:extLst>
              </a:tr>
              <a:tr h="629221">
                <a:tc vMerge="1">
                  <a:txBody>
                    <a:bodyPr/>
                    <a:lstStyle/>
                    <a:p>
                      <a:endParaRPr lang="es-CL"/>
                    </a:p>
                  </a:txBody>
                  <a:tcPr/>
                </a:tc>
                <a:tc vMerge="1">
                  <a:txBody>
                    <a:bodyPr/>
                    <a:lstStyle/>
                    <a:p>
                      <a:endParaRPr lang="es-CL"/>
                    </a:p>
                  </a:txBody>
                  <a:tcPr/>
                </a:tc>
                <a:tc>
                  <a:txBody>
                    <a:bodyPr/>
                    <a:lstStyle/>
                    <a:p>
                      <a:pPr>
                        <a:lnSpc>
                          <a:spcPct val="107000"/>
                        </a:lnSpc>
                        <a:spcAft>
                          <a:spcPts val="0"/>
                        </a:spcAft>
                      </a:pPr>
                      <a:r>
                        <a:rPr lang="es-CL" sz="800">
                          <a:effectLst/>
                        </a:rPr>
                        <a:t>Invitar a agrupación de jóvenes a integrarse a los CDL.</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800">
                          <a:effectLst/>
                        </a:rPr>
                        <a:t>Coordinar junto a referentes la invitación de jóvenes a cada CDL</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800" dirty="0">
                          <a:effectLst/>
                        </a:rPr>
                        <a:t>Contar con jóvenes informados y comprometidos  en salud</a:t>
                      </a:r>
                      <a:endParaRPr lang="es-C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800">
                          <a:effectLst/>
                        </a:rPr>
                        <a:t>Acta y asistencia.</a:t>
                      </a:r>
                    </a:p>
                    <a:p>
                      <a:pPr>
                        <a:lnSpc>
                          <a:spcPct val="107000"/>
                        </a:lnSpc>
                        <a:spcAft>
                          <a:spcPts val="0"/>
                        </a:spcAft>
                      </a:pPr>
                      <a:r>
                        <a:rPr lang="es-CL" sz="800">
                          <a:effectLst/>
                        </a:rPr>
                        <a:t>Nota Informativa</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800">
                          <a:effectLst/>
                        </a:rPr>
                        <a:t>Referente de Participación del SSI y de la Red.</a:t>
                      </a:r>
                    </a:p>
                    <a:p>
                      <a:pPr>
                        <a:lnSpc>
                          <a:spcPct val="107000"/>
                        </a:lnSpc>
                        <a:spcAft>
                          <a:spcPts val="0"/>
                        </a:spcAft>
                      </a:pPr>
                      <a:r>
                        <a:rPr lang="es-CL" sz="800">
                          <a:effectLst/>
                        </a:rPr>
                        <a:t>Comunicaciones</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800" dirty="0">
                          <a:effectLst/>
                        </a:rPr>
                        <a:t>Referentes y CDL.</a:t>
                      </a:r>
                      <a:endParaRPr lang="es-C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dirty="0">
                          <a:effectLst/>
                        </a:rPr>
                        <a:t> </a:t>
                      </a:r>
                      <a:endParaRPr lang="es-CL" sz="7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dirty="0">
                          <a:effectLst/>
                        </a:rPr>
                        <a:t>X </a:t>
                      </a:r>
                      <a:endParaRPr lang="es-CL" sz="7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dirty="0">
                          <a:effectLst/>
                        </a:rPr>
                        <a:t> </a:t>
                      </a:r>
                      <a:endParaRPr lang="es-CL" sz="7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gn="ctr">
                        <a:lnSpc>
                          <a:spcPct val="107000"/>
                        </a:lnSpc>
                        <a:spcAft>
                          <a:spcPts val="0"/>
                        </a:spcAft>
                      </a:pPr>
                      <a:r>
                        <a:rPr lang="es-CL" sz="700" dirty="0">
                          <a:effectLst/>
                        </a:rPr>
                        <a:t> </a:t>
                      </a:r>
                      <a:endParaRPr lang="es-CL" sz="7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nchor="ctr"/>
                </a:tc>
                <a:tc>
                  <a:txBody>
                    <a:bodyPr/>
                    <a:lstStyle/>
                    <a:p>
                      <a:pPr algn="ct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nchor="ctr"/>
                </a:tc>
                <a:extLst>
                  <a:ext uri="{0D108BD9-81ED-4DB2-BD59-A6C34878D82A}">
                    <a16:rowId xmlns:a16="http://schemas.microsoft.com/office/drawing/2014/main" val="2285210805"/>
                  </a:ext>
                </a:extLst>
              </a:tr>
              <a:tr h="377532">
                <a:tc vMerge="1">
                  <a:txBody>
                    <a:bodyPr/>
                    <a:lstStyle/>
                    <a:p>
                      <a:endParaRPr lang="es-CL"/>
                    </a:p>
                  </a:txBody>
                  <a:tcPr/>
                </a:tc>
                <a:tc rowSpan="4">
                  <a:txBody>
                    <a:bodyPr/>
                    <a:lstStyle/>
                    <a:p>
                      <a:pPr>
                        <a:lnSpc>
                          <a:spcPct val="107000"/>
                        </a:lnSpc>
                        <a:spcAft>
                          <a:spcPts val="0"/>
                        </a:spcAft>
                      </a:pPr>
                      <a:r>
                        <a:rPr lang="es-CL" sz="800">
                          <a:effectLst/>
                        </a:rPr>
                        <a:t>Coordinación de diferentes programas e instituciones del sector salud que realizan iniciativas de interés ciudadano, orientadas a informar, mejorar el acceso y la oportunidad de atención en grupos vulnerables y/o de mayor riesgo sanitario.</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nchor="ctr"/>
                </a:tc>
                <a:tc>
                  <a:txBody>
                    <a:bodyPr/>
                    <a:lstStyle/>
                    <a:p>
                      <a:pPr>
                        <a:lnSpc>
                          <a:spcPct val="107000"/>
                        </a:lnSpc>
                        <a:spcAft>
                          <a:spcPts val="0"/>
                        </a:spcAft>
                      </a:pPr>
                      <a:r>
                        <a:rPr lang="es-CL" sz="800">
                          <a:effectLst/>
                        </a:rPr>
                        <a:t>Conversatorio con jóvenes en VIH.</a:t>
                      </a:r>
                    </a:p>
                    <a:p>
                      <a:pP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800">
                          <a:effectLst/>
                        </a:rPr>
                        <a:t>Coordinar con centros de alumnos  del territorio de establecimientos de APS.</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800">
                          <a:effectLst/>
                        </a:rPr>
                        <a:t>Jóvenes informados y comprometidos en temas relevantes de salud.</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800">
                          <a:effectLst/>
                        </a:rPr>
                        <a:t>Nota informativa y asistencia.</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800">
                          <a:effectLst/>
                        </a:rPr>
                        <a:t>Referente de Participación y Comunicaciones.</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800" dirty="0">
                          <a:effectLst/>
                        </a:rPr>
                        <a:t>Comunidad de estudiantes.</a:t>
                      </a:r>
                      <a:endParaRPr lang="es-C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dirty="0">
                          <a:effectLst/>
                        </a:rPr>
                        <a:t> </a:t>
                      </a:r>
                      <a:endParaRPr lang="es-CL" sz="7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dirty="0">
                          <a:effectLst/>
                        </a:rPr>
                        <a:t> </a:t>
                      </a:r>
                      <a:endParaRPr lang="es-CL" sz="7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X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X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dirty="0">
                          <a:effectLst/>
                        </a:rPr>
                        <a:t> </a:t>
                      </a:r>
                      <a:endParaRPr lang="es-CL" sz="7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gn="ct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nchor="ctr"/>
                </a:tc>
                <a:extLst>
                  <a:ext uri="{0D108BD9-81ED-4DB2-BD59-A6C34878D82A}">
                    <a16:rowId xmlns:a16="http://schemas.microsoft.com/office/drawing/2014/main" val="3957726595"/>
                  </a:ext>
                </a:extLst>
              </a:tr>
              <a:tr h="377532">
                <a:tc vMerge="1">
                  <a:txBody>
                    <a:bodyPr/>
                    <a:lstStyle/>
                    <a:p>
                      <a:endParaRPr lang="es-CL"/>
                    </a:p>
                  </a:txBody>
                  <a:tcPr/>
                </a:tc>
                <a:tc vMerge="1">
                  <a:txBody>
                    <a:bodyPr/>
                    <a:lstStyle/>
                    <a:p>
                      <a:endParaRPr lang="es-CL"/>
                    </a:p>
                  </a:txBody>
                  <a:tcPr/>
                </a:tc>
                <a:tc>
                  <a:txBody>
                    <a:bodyPr/>
                    <a:lstStyle/>
                    <a:p>
                      <a:pPr>
                        <a:lnSpc>
                          <a:spcPct val="107000"/>
                        </a:lnSpc>
                        <a:spcAft>
                          <a:spcPts val="0"/>
                        </a:spcAft>
                      </a:pPr>
                      <a:r>
                        <a:rPr lang="es-CL" sz="800" dirty="0">
                          <a:effectLst/>
                        </a:rPr>
                        <a:t>Conversatorio y taller Adulto Mayor.</a:t>
                      </a:r>
                    </a:p>
                    <a:p>
                      <a:pPr>
                        <a:lnSpc>
                          <a:spcPct val="107000"/>
                        </a:lnSpc>
                        <a:spcAft>
                          <a:spcPts val="0"/>
                        </a:spcAft>
                      </a:pPr>
                      <a:r>
                        <a:rPr lang="es-CL" sz="800" dirty="0">
                          <a:effectLst/>
                        </a:rPr>
                        <a:t> </a:t>
                      </a:r>
                      <a:endParaRPr lang="es-C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800">
                          <a:effectLst/>
                        </a:rPr>
                        <a:t>Convocar a agrupaciones de Adulto Mayor a taller en temas relacionados con la salud y el autocuidado.</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800">
                          <a:effectLst/>
                        </a:rPr>
                        <a:t>Adultos mayores informados y comprometidos en tema relevantes de salud.</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800">
                          <a:effectLst/>
                        </a:rPr>
                        <a:t>Nota Informativa y asistencia</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800">
                          <a:effectLst/>
                        </a:rPr>
                        <a:t>Referente de participación y comunicaciones</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800" dirty="0">
                          <a:effectLst/>
                        </a:rPr>
                        <a:t>Comunidad de adultos mayores.</a:t>
                      </a:r>
                      <a:endParaRPr lang="es-C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dirty="0">
                          <a:effectLst/>
                        </a:rPr>
                        <a:t> </a:t>
                      </a:r>
                      <a:endParaRPr lang="es-CL" sz="7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X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gn="ct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nchor="ctr"/>
                </a:tc>
                <a:extLst>
                  <a:ext uri="{0D108BD9-81ED-4DB2-BD59-A6C34878D82A}">
                    <a16:rowId xmlns:a16="http://schemas.microsoft.com/office/drawing/2014/main" val="1773376893"/>
                  </a:ext>
                </a:extLst>
              </a:tr>
              <a:tr h="503377">
                <a:tc vMerge="1">
                  <a:txBody>
                    <a:bodyPr/>
                    <a:lstStyle/>
                    <a:p>
                      <a:endParaRPr lang="es-CL"/>
                    </a:p>
                  </a:txBody>
                  <a:tcPr/>
                </a:tc>
                <a:tc vMerge="1">
                  <a:txBody>
                    <a:bodyPr/>
                    <a:lstStyle/>
                    <a:p>
                      <a:endParaRPr lang="es-CL"/>
                    </a:p>
                  </a:txBody>
                  <a:tcPr/>
                </a:tc>
                <a:tc>
                  <a:txBody>
                    <a:bodyPr/>
                    <a:lstStyle/>
                    <a:p>
                      <a:pPr>
                        <a:lnSpc>
                          <a:spcPct val="107000"/>
                        </a:lnSpc>
                        <a:spcAft>
                          <a:spcPts val="0"/>
                        </a:spcAft>
                      </a:pPr>
                      <a:r>
                        <a:rPr lang="es-CL" sz="800">
                          <a:effectLst/>
                        </a:rPr>
                        <a:t>Reunión de coordinación con Encargado de Emergencia del SSI.</a:t>
                      </a:r>
                    </a:p>
                    <a:p>
                      <a:pP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800">
                          <a:effectLst/>
                        </a:rPr>
                        <a:t>Citar a encargado de emergencia y planificar plan que permita preparar a la comunidad ante emergencia y desastre.</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800">
                          <a:effectLst/>
                        </a:rPr>
                        <a:t>Preparar y fortalecer a la comunidad ante desastres.</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800">
                          <a:effectLst/>
                        </a:rPr>
                        <a:t>Acta con plan de trabajo y asistencia.</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800">
                          <a:effectLst/>
                        </a:rPr>
                        <a:t>Referente de participación.</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800" dirty="0">
                          <a:effectLst/>
                        </a:rPr>
                        <a:t>Comunidad y funcionarios.</a:t>
                      </a:r>
                      <a:endParaRPr lang="es-C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X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dirty="0">
                          <a:effectLst/>
                        </a:rPr>
                        <a:t> </a:t>
                      </a:r>
                      <a:endParaRPr lang="es-CL" sz="7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gn="ct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nchor="ctr"/>
                </a:tc>
                <a:extLst>
                  <a:ext uri="{0D108BD9-81ED-4DB2-BD59-A6C34878D82A}">
                    <a16:rowId xmlns:a16="http://schemas.microsoft.com/office/drawing/2014/main" val="2894354302"/>
                  </a:ext>
                </a:extLst>
              </a:tr>
              <a:tr h="503377">
                <a:tc vMerge="1">
                  <a:txBody>
                    <a:bodyPr/>
                    <a:lstStyle/>
                    <a:p>
                      <a:endParaRPr lang="es-CL"/>
                    </a:p>
                  </a:txBody>
                  <a:tcPr/>
                </a:tc>
                <a:tc vMerge="1">
                  <a:txBody>
                    <a:bodyPr/>
                    <a:lstStyle/>
                    <a:p>
                      <a:endParaRPr lang="es-CL"/>
                    </a:p>
                  </a:txBody>
                  <a:tcPr/>
                </a:tc>
                <a:tc>
                  <a:txBody>
                    <a:bodyPr/>
                    <a:lstStyle/>
                    <a:p>
                      <a:pPr>
                        <a:lnSpc>
                          <a:spcPct val="107000"/>
                        </a:lnSpc>
                        <a:spcAft>
                          <a:spcPts val="0"/>
                        </a:spcAft>
                      </a:pPr>
                      <a:r>
                        <a:rPr lang="es-CL" sz="800">
                          <a:effectLst/>
                        </a:rPr>
                        <a:t>Ejecutar actividades según coordinación con Encargado de Emergencia del SSI.</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800">
                          <a:effectLst/>
                        </a:rPr>
                        <a:t>Implementar acuerdos de trabajo coordinado junto a los CDL de los establecimientos.</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800">
                          <a:effectLst/>
                        </a:rPr>
                        <a:t>Preparar a la comunidad ante emergencia y desastres.</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800">
                          <a:effectLst/>
                        </a:rPr>
                        <a:t>Informe (formato MINSAL).</a:t>
                      </a:r>
                    </a:p>
                    <a:p>
                      <a:pPr>
                        <a:lnSpc>
                          <a:spcPct val="107000"/>
                        </a:lnSpc>
                        <a:spcAft>
                          <a:spcPts val="0"/>
                        </a:spcAft>
                      </a:pPr>
                      <a:r>
                        <a:rPr lang="es-CL" sz="800">
                          <a:effectLst/>
                        </a:rPr>
                        <a:t>Asistencia y nota informativa.</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800">
                          <a:effectLst/>
                        </a:rPr>
                        <a:t>Referente de Participación.</a:t>
                      </a:r>
                    </a:p>
                    <a:p>
                      <a:pPr>
                        <a:lnSpc>
                          <a:spcPct val="107000"/>
                        </a:lnSpc>
                        <a:spcAft>
                          <a:spcPts val="0"/>
                        </a:spcAft>
                      </a:pPr>
                      <a:r>
                        <a:rPr lang="es-CL" sz="800">
                          <a:effectLst/>
                        </a:rPr>
                        <a:t>Encargado de Emergencia y Comunicaciones.</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800" dirty="0">
                          <a:effectLst/>
                        </a:rPr>
                        <a:t>Comunidad y funcionarios.</a:t>
                      </a:r>
                    </a:p>
                    <a:p>
                      <a:pPr>
                        <a:lnSpc>
                          <a:spcPct val="107000"/>
                        </a:lnSpc>
                        <a:spcAft>
                          <a:spcPts val="0"/>
                        </a:spcAft>
                      </a:pPr>
                      <a:r>
                        <a:rPr lang="es-CL" sz="800" dirty="0">
                          <a:effectLst/>
                        </a:rPr>
                        <a:t> </a:t>
                      </a:r>
                      <a:endParaRPr lang="es-C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X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dirty="0">
                          <a:effectLst/>
                        </a:rPr>
                        <a:t> </a:t>
                      </a:r>
                      <a:endParaRPr lang="es-CL" sz="7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gn="ct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nchor="ctr"/>
                </a:tc>
                <a:extLst>
                  <a:ext uri="{0D108BD9-81ED-4DB2-BD59-A6C34878D82A}">
                    <a16:rowId xmlns:a16="http://schemas.microsoft.com/office/drawing/2014/main" val="2136889160"/>
                  </a:ext>
                </a:extLst>
              </a:tr>
              <a:tr h="377532">
                <a:tc vMerge="1">
                  <a:txBody>
                    <a:bodyPr/>
                    <a:lstStyle/>
                    <a:p>
                      <a:endParaRPr lang="es-CL"/>
                    </a:p>
                  </a:txBody>
                  <a:tcPr/>
                </a:tc>
                <a:tc rowSpan="3">
                  <a:txBody>
                    <a:bodyPr/>
                    <a:lstStyle/>
                    <a:p>
                      <a:pPr>
                        <a:lnSpc>
                          <a:spcPct val="107000"/>
                        </a:lnSpc>
                        <a:spcAft>
                          <a:spcPts val="0"/>
                        </a:spcAft>
                      </a:pPr>
                      <a:r>
                        <a:rPr lang="es-CL" sz="800">
                          <a:effectLst/>
                        </a:rPr>
                        <a:t> </a:t>
                      </a:r>
                    </a:p>
                    <a:p>
                      <a:pPr>
                        <a:lnSpc>
                          <a:spcPct val="107000"/>
                        </a:lnSpc>
                        <a:spcAft>
                          <a:spcPts val="0"/>
                        </a:spcAft>
                      </a:pPr>
                      <a:r>
                        <a:rPr lang="es-CL" sz="800">
                          <a:effectLst/>
                        </a:rPr>
                        <a:t>Implementar propuestas de trabajo surgidas en el proceso de devolución de resultados de los conversatorios del Congreso de Atención Primaria en Salud.</a:t>
                      </a:r>
                    </a:p>
                    <a:p>
                      <a:pP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nchor="ctr"/>
                </a:tc>
                <a:tc>
                  <a:txBody>
                    <a:bodyPr/>
                    <a:lstStyle/>
                    <a:p>
                      <a:pPr>
                        <a:lnSpc>
                          <a:spcPct val="107000"/>
                        </a:lnSpc>
                        <a:spcAft>
                          <a:spcPts val="0"/>
                        </a:spcAft>
                      </a:pPr>
                      <a:r>
                        <a:rPr lang="es-CL" sz="800">
                          <a:effectLst/>
                        </a:rPr>
                        <a:t>Conversatorios en los CDL de cada establecimiento de la Comuna de Iquique.</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800">
                          <a:effectLst/>
                        </a:rPr>
                        <a:t>Matriz para informar actividades (formato MINSAL).</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rowSpan="3">
                  <a:txBody>
                    <a:bodyPr/>
                    <a:lstStyle/>
                    <a:p>
                      <a:pPr>
                        <a:lnSpc>
                          <a:spcPct val="107000"/>
                        </a:lnSpc>
                        <a:spcAft>
                          <a:spcPts val="0"/>
                        </a:spcAft>
                      </a:pPr>
                      <a:r>
                        <a:rPr lang="es-CL" sz="800" dirty="0">
                          <a:effectLst/>
                        </a:rPr>
                        <a:t>Generar aportes para la </a:t>
                      </a:r>
                      <a:r>
                        <a:rPr lang="es-CL" sz="800" dirty="0" err="1">
                          <a:effectLst/>
                        </a:rPr>
                        <a:t>co</a:t>
                      </a:r>
                      <a:r>
                        <a:rPr lang="es-CL" sz="800" dirty="0">
                          <a:effectLst/>
                        </a:rPr>
                        <a:t>-construcción de salud y fortalecimiento de la APS.</a:t>
                      </a:r>
                      <a:endParaRPr lang="es-C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nchor="ctr"/>
                </a:tc>
                <a:tc rowSpan="2">
                  <a:txBody>
                    <a:bodyPr/>
                    <a:lstStyle/>
                    <a:p>
                      <a:pPr>
                        <a:lnSpc>
                          <a:spcPct val="107000"/>
                        </a:lnSpc>
                        <a:spcAft>
                          <a:spcPts val="0"/>
                        </a:spcAft>
                      </a:pPr>
                      <a:r>
                        <a:rPr lang="es-CL" sz="800" baseline="0">
                          <a:effectLst/>
                        </a:rPr>
                        <a:t>Informe y asistencia.</a:t>
                      </a:r>
                    </a:p>
                    <a:p>
                      <a:pPr>
                        <a:lnSpc>
                          <a:spcPct val="107000"/>
                        </a:lnSpc>
                        <a:spcAft>
                          <a:spcPts val="0"/>
                        </a:spcAft>
                      </a:pPr>
                      <a:r>
                        <a:rPr lang="es-CL" sz="800" baseline="0">
                          <a:effectLst/>
                        </a:rPr>
                        <a:t>Nota informativa.</a:t>
                      </a:r>
                      <a:endParaRPr lang="es-CL" sz="800" baseline="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rowSpan="2">
                  <a:txBody>
                    <a:bodyPr/>
                    <a:lstStyle/>
                    <a:p>
                      <a:pPr>
                        <a:lnSpc>
                          <a:spcPct val="107000"/>
                        </a:lnSpc>
                        <a:spcAft>
                          <a:spcPts val="0"/>
                        </a:spcAft>
                      </a:pPr>
                      <a:r>
                        <a:rPr lang="es-CL" sz="800" baseline="0" dirty="0">
                          <a:effectLst/>
                        </a:rPr>
                        <a:t>Referente de participación social.</a:t>
                      </a:r>
                    </a:p>
                    <a:p>
                      <a:pPr>
                        <a:lnSpc>
                          <a:spcPct val="107000"/>
                        </a:lnSpc>
                        <a:spcAft>
                          <a:spcPts val="0"/>
                        </a:spcAft>
                      </a:pPr>
                      <a:r>
                        <a:rPr lang="es-CL" sz="800" baseline="0" dirty="0">
                          <a:effectLst/>
                        </a:rPr>
                        <a:t>Comunicaciones</a:t>
                      </a:r>
                      <a:endParaRPr lang="es-CL" sz="8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rowSpan="2">
                  <a:txBody>
                    <a:bodyPr/>
                    <a:lstStyle/>
                    <a:p>
                      <a:pPr>
                        <a:lnSpc>
                          <a:spcPct val="107000"/>
                        </a:lnSpc>
                        <a:spcAft>
                          <a:spcPts val="0"/>
                        </a:spcAft>
                      </a:pPr>
                      <a:r>
                        <a:rPr lang="es-CL" sz="800" baseline="0" dirty="0">
                          <a:effectLst/>
                        </a:rPr>
                        <a:t>Funcionarios, CDL y comunidad.</a:t>
                      </a:r>
                      <a:endParaRPr lang="es-CL" sz="8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rowSpan="2">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rowSpan="2">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rowSpan="2">
                  <a:txBody>
                    <a:bodyPr/>
                    <a:lstStyle/>
                    <a:p>
                      <a:pPr>
                        <a:lnSpc>
                          <a:spcPct val="107000"/>
                        </a:lnSpc>
                        <a:spcAft>
                          <a:spcPts val="0"/>
                        </a:spcAft>
                      </a:pPr>
                      <a:r>
                        <a:rPr lang="es-CL" sz="700">
                          <a:effectLst/>
                        </a:rPr>
                        <a:t>X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rowSpan="2">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rowSpan="2">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rowSpan="2">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rowSpan="2">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rowSpan="2">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rowSpan="2">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rowSpan="2">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rowSpan="2">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rowSpan="2">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rowSpan="2">
                  <a:txBody>
                    <a:bodyPr/>
                    <a:lstStyle/>
                    <a:p>
                      <a:pPr algn="ctr">
                        <a:lnSpc>
                          <a:spcPct val="107000"/>
                        </a:lnSpc>
                        <a:spcAft>
                          <a:spcPts val="0"/>
                        </a:spcAft>
                      </a:pPr>
                      <a:r>
                        <a:rPr lang="es-CL" sz="700" dirty="0">
                          <a:effectLst/>
                        </a:rPr>
                        <a:t> </a:t>
                      </a:r>
                      <a:endParaRPr lang="es-CL" sz="7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nchor="ctr"/>
                </a:tc>
                <a:extLst>
                  <a:ext uri="{0D108BD9-81ED-4DB2-BD59-A6C34878D82A}">
                    <a16:rowId xmlns:a16="http://schemas.microsoft.com/office/drawing/2014/main" val="4154023669"/>
                  </a:ext>
                </a:extLst>
              </a:tr>
              <a:tr h="149543">
                <a:tc vMerge="1">
                  <a:txBody>
                    <a:bodyPr/>
                    <a:lstStyle/>
                    <a:p>
                      <a:endParaRPr lang="es-CL"/>
                    </a:p>
                  </a:txBody>
                  <a:tcPr/>
                </a:tc>
                <a:tc vMerge="1">
                  <a:txBody>
                    <a:bodyPr/>
                    <a:lstStyle/>
                    <a:p>
                      <a:endParaRPr lang="es-CL"/>
                    </a:p>
                  </a:txBody>
                  <a:tcPr/>
                </a:tc>
                <a:tc rowSpan="2">
                  <a:txBody>
                    <a:bodyPr/>
                    <a:lstStyle/>
                    <a:p>
                      <a:pPr>
                        <a:lnSpc>
                          <a:spcPct val="107000"/>
                        </a:lnSpc>
                        <a:spcAft>
                          <a:spcPts val="0"/>
                        </a:spcAft>
                      </a:pPr>
                      <a:r>
                        <a:rPr lang="es-CL" sz="800" dirty="0">
                          <a:effectLst/>
                        </a:rPr>
                        <a:t>Continuidad conversatorio para proceso devolución.</a:t>
                      </a:r>
                      <a:endParaRPr lang="es-C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rowSpan="2">
                  <a:txBody>
                    <a:bodyPr/>
                    <a:lstStyle/>
                    <a:p>
                      <a:pPr>
                        <a:lnSpc>
                          <a:spcPct val="107000"/>
                        </a:lnSpc>
                        <a:spcAft>
                          <a:spcPts val="0"/>
                        </a:spcAft>
                      </a:pPr>
                      <a:r>
                        <a:rPr lang="es-CL" sz="800" dirty="0">
                          <a:effectLst/>
                        </a:rPr>
                        <a:t>Informe ejecutivo que da cuenta de los implementado (formato MINSAL)</a:t>
                      </a:r>
                      <a:endParaRPr lang="es-C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vMerge="1">
                  <a:txBody>
                    <a:bodyPr/>
                    <a:lstStyle/>
                    <a:p>
                      <a:endParaRPr lang="es-CL"/>
                    </a:p>
                  </a:txBody>
                  <a:tcPr/>
                </a:tc>
                <a:tc vMerge="1">
                  <a:txBody>
                    <a:bodyPr/>
                    <a:lstStyle/>
                    <a:p>
                      <a:pPr>
                        <a:lnSpc>
                          <a:spcPct val="107000"/>
                        </a:lnSpc>
                        <a:spcAft>
                          <a:spcPts val="0"/>
                        </a:spcAft>
                      </a:pPr>
                      <a:endParaRPr lang="es-CL" sz="4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vMerge="1">
                  <a:txBody>
                    <a:bodyPr/>
                    <a:lstStyle/>
                    <a:p>
                      <a:pPr>
                        <a:lnSpc>
                          <a:spcPct val="107000"/>
                        </a:lnSpc>
                        <a:spcAft>
                          <a:spcPts val="0"/>
                        </a:spcAft>
                      </a:pPr>
                      <a:endParaRPr lang="es-CL" sz="4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vMerge="1">
                  <a:txBody>
                    <a:bodyPr/>
                    <a:lstStyle/>
                    <a:p>
                      <a:pPr>
                        <a:lnSpc>
                          <a:spcPct val="107000"/>
                        </a:lnSpc>
                        <a:spcAft>
                          <a:spcPts val="0"/>
                        </a:spcAft>
                      </a:pPr>
                      <a:endParaRPr lang="es-CL" sz="4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vMerge="1">
                  <a:txBody>
                    <a:bodyPr/>
                    <a:lstStyle/>
                    <a:p>
                      <a:pPr>
                        <a:lnSpc>
                          <a:spcPct val="107000"/>
                        </a:lnSpc>
                        <a:spcAft>
                          <a:spcPts val="0"/>
                        </a:spcAft>
                      </a:pPr>
                      <a:endParaRPr lang="es-CL" sz="4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vMerge="1">
                  <a:txBody>
                    <a:bodyPr/>
                    <a:lstStyle/>
                    <a:p>
                      <a:pPr>
                        <a:lnSpc>
                          <a:spcPct val="107000"/>
                        </a:lnSpc>
                        <a:spcAft>
                          <a:spcPts val="0"/>
                        </a:spcAft>
                      </a:pPr>
                      <a:endParaRPr lang="es-CL" sz="4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vMerge="1">
                  <a:txBody>
                    <a:bodyPr/>
                    <a:lstStyle/>
                    <a:p>
                      <a:pPr>
                        <a:lnSpc>
                          <a:spcPct val="107000"/>
                        </a:lnSpc>
                        <a:spcAft>
                          <a:spcPts val="0"/>
                        </a:spcAft>
                      </a:pPr>
                      <a:endParaRPr lang="es-CL" sz="4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vMerge="1">
                  <a:txBody>
                    <a:bodyPr/>
                    <a:lstStyle/>
                    <a:p>
                      <a:pPr>
                        <a:lnSpc>
                          <a:spcPct val="107000"/>
                        </a:lnSpc>
                        <a:spcAft>
                          <a:spcPts val="0"/>
                        </a:spcAft>
                      </a:pPr>
                      <a:endParaRPr lang="es-CL" sz="4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vMerge="1">
                  <a:txBody>
                    <a:bodyPr/>
                    <a:lstStyle/>
                    <a:p>
                      <a:pPr>
                        <a:lnSpc>
                          <a:spcPct val="107000"/>
                        </a:lnSpc>
                        <a:spcAft>
                          <a:spcPts val="0"/>
                        </a:spcAft>
                      </a:pPr>
                      <a:endParaRPr lang="es-CL" sz="4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vMerge="1">
                  <a:txBody>
                    <a:bodyPr/>
                    <a:lstStyle/>
                    <a:p>
                      <a:pPr>
                        <a:lnSpc>
                          <a:spcPct val="107000"/>
                        </a:lnSpc>
                        <a:spcAft>
                          <a:spcPts val="0"/>
                        </a:spcAft>
                      </a:pPr>
                      <a:endParaRPr lang="es-CL" sz="4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vMerge="1">
                  <a:txBody>
                    <a:bodyPr/>
                    <a:lstStyle/>
                    <a:p>
                      <a:pPr>
                        <a:lnSpc>
                          <a:spcPct val="107000"/>
                        </a:lnSpc>
                        <a:spcAft>
                          <a:spcPts val="0"/>
                        </a:spcAft>
                      </a:pPr>
                      <a:endParaRPr lang="es-CL" sz="4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vMerge="1">
                  <a:txBody>
                    <a:bodyPr/>
                    <a:lstStyle/>
                    <a:p>
                      <a:pPr>
                        <a:lnSpc>
                          <a:spcPct val="107000"/>
                        </a:lnSpc>
                        <a:spcAft>
                          <a:spcPts val="0"/>
                        </a:spcAft>
                      </a:pPr>
                      <a:endParaRPr lang="es-CL" sz="4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vMerge="1">
                  <a:txBody>
                    <a:bodyPr/>
                    <a:lstStyle/>
                    <a:p>
                      <a:pPr>
                        <a:lnSpc>
                          <a:spcPct val="107000"/>
                        </a:lnSpc>
                        <a:spcAft>
                          <a:spcPts val="0"/>
                        </a:spcAft>
                      </a:pPr>
                      <a:endParaRPr lang="es-CL" sz="4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vMerge="1">
                  <a:txBody>
                    <a:bodyPr/>
                    <a:lstStyle/>
                    <a:p>
                      <a:pPr>
                        <a:lnSpc>
                          <a:spcPct val="107000"/>
                        </a:lnSpc>
                        <a:spcAft>
                          <a:spcPts val="0"/>
                        </a:spcAft>
                      </a:pPr>
                      <a:endParaRPr lang="es-CL" sz="4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vMerge="1">
                  <a:txBody>
                    <a:bodyPr/>
                    <a:lstStyle/>
                    <a:p>
                      <a:pPr>
                        <a:lnSpc>
                          <a:spcPct val="107000"/>
                        </a:lnSpc>
                        <a:spcAft>
                          <a:spcPts val="0"/>
                        </a:spcAft>
                      </a:pPr>
                      <a:endParaRPr lang="es-CL" sz="4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vMerge="1">
                  <a:txBody>
                    <a:bodyPr/>
                    <a:lstStyle/>
                    <a:p>
                      <a:pPr>
                        <a:lnSpc>
                          <a:spcPct val="107000"/>
                        </a:lnSpc>
                        <a:spcAft>
                          <a:spcPts val="0"/>
                        </a:spcAft>
                      </a:pPr>
                      <a:endParaRPr lang="es-CL" sz="4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vMerge="1">
                  <a:txBody>
                    <a:bodyPr/>
                    <a:lstStyle/>
                    <a:p>
                      <a:pPr algn="ctr">
                        <a:lnSpc>
                          <a:spcPct val="107000"/>
                        </a:lnSpc>
                        <a:spcAft>
                          <a:spcPts val="0"/>
                        </a:spcAft>
                      </a:pPr>
                      <a:endParaRPr lang="es-CL" sz="4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nchor="ctr"/>
                </a:tc>
                <a:extLst>
                  <a:ext uri="{0D108BD9-81ED-4DB2-BD59-A6C34878D82A}">
                    <a16:rowId xmlns:a16="http://schemas.microsoft.com/office/drawing/2014/main" val="2974499645"/>
                  </a:ext>
                </a:extLst>
              </a:tr>
              <a:tr h="479677">
                <a:tc vMerge="1">
                  <a:txBody>
                    <a:bodyPr/>
                    <a:lstStyle/>
                    <a:p>
                      <a:endParaRPr lang="es-CL"/>
                    </a:p>
                  </a:txBody>
                  <a:tcPr/>
                </a:tc>
                <a:tc vMerge="1">
                  <a:txBody>
                    <a:bodyPr/>
                    <a:lstStyle/>
                    <a:p>
                      <a:endParaRPr lang="es-CL"/>
                    </a:p>
                  </a:txBody>
                  <a:tcPr/>
                </a:tc>
                <a:tc vMerge="1">
                  <a:txBody>
                    <a:bodyPr/>
                    <a:lstStyle/>
                    <a:p>
                      <a:pPr>
                        <a:lnSpc>
                          <a:spcPct val="107000"/>
                        </a:lnSpc>
                        <a:spcAft>
                          <a:spcPts val="0"/>
                        </a:spcAft>
                      </a:pPr>
                      <a:r>
                        <a:rPr lang="es-CL" sz="300">
                          <a:effectLst/>
                        </a:rPr>
                        <a:t>Continuidad conversatorio para proceso devolución.</a:t>
                      </a:r>
                      <a:endParaRPr lang="es-CL" sz="4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vMerge="1">
                  <a:txBody>
                    <a:bodyPr/>
                    <a:lstStyle/>
                    <a:p>
                      <a:pPr>
                        <a:lnSpc>
                          <a:spcPct val="107000"/>
                        </a:lnSpc>
                        <a:spcAft>
                          <a:spcPts val="0"/>
                        </a:spcAft>
                      </a:pPr>
                      <a:r>
                        <a:rPr lang="es-CL" sz="300">
                          <a:effectLst/>
                        </a:rPr>
                        <a:t>Informe ejecutivo que da cuenta de los implementado (formato MINSAL)</a:t>
                      </a:r>
                      <a:endParaRPr lang="es-CL" sz="4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vMerge="1">
                  <a:txBody>
                    <a:bodyPr/>
                    <a:lstStyle/>
                    <a:p>
                      <a:endParaRPr lang="es-CL"/>
                    </a:p>
                  </a:txBody>
                  <a:tcPr/>
                </a:tc>
                <a:tc>
                  <a:txBody>
                    <a:bodyPr/>
                    <a:lstStyle/>
                    <a:p>
                      <a:pPr>
                        <a:lnSpc>
                          <a:spcPct val="107000"/>
                        </a:lnSpc>
                        <a:spcAft>
                          <a:spcPts val="0"/>
                        </a:spcAft>
                      </a:pPr>
                      <a:r>
                        <a:rPr lang="es-CL" sz="800" baseline="0" dirty="0">
                          <a:effectLst/>
                        </a:rPr>
                        <a:t>Informe y asistencia.</a:t>
                      </a:r>
                    </a:p>
                    <a:p>
                      <a:pPr>
                        <a:lnSpc>
                          <a:spcPct val="107000"/>
                        </a:lnSpc>
                        <a:spcAft>
                          <a:spcPts val="0"/>
                        </a:spcAft>
                      </a:pPr>
                      <a:r>
                        <a:rPr lang="es-CL" sz="800" baseline="0" dirty="0">
                          <a:effectLst/>
                        </a:rPr>
                        <a:t>Nota informativa.</a:t>
                      </a:r>
                      <a:endParaRPr lang="es-CL" sz="8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800" baseline="0" dirty="0">
                          <a:effectLst/>
                        </a:rPr>
                        <a:t>Referente de participación social.</a:t>
                      </a:r>
                    </a:p>
                    <a:p>
                      <a:pPr>
                        <a:lnSpc>
                          <a:spcPct val="107000"/>
                        </a:lnSpc>
                        <a:spcAft>
                          <a:spcPts val="0"/>
                        </a:spcAft>
                      </a:pPr>
                      <a:r>
                        <a:rPr lang="es-CL" sz="800" baseline="0" dirty="0">
                          <a:effectLst/>
                        </a:rPr>
                        <a:t>Comunicaciones</a:t>
                      </a:r>
                      <a:endParaRPr lang="es-CL" sz="8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800" baseline="0" dirty="0">
                          <a:effectLst/>
                        </a:rPr>
                        <a:t>Funcionarios, CDL y comunidad.</a:t>
                      </a:r>
                      <a:endParaRPr lang="es-CL" sz="8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dirty="0">
                          <a:effectLst/>
                        </a:rPr>
                        <a:t> </a:t>
                      </a:r>
                      <a:endParaRPr lang="es-CL" sz="7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a:effectLst/>
                        </a:rPr>
                        <a:t> </a:t>
                      </a:r>
                      <a:endParaRPr lang="es-CL" sz="70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dirty="0">
                          <a:effectLst/>
                        </a:rPr>
                        <a:t> </a:t>
                      </a:r>
                      <a:endParaRPr lang="es-CL" sz="7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dirty="0">
                          <a:effectLst/>
                        </a:rPr>
                        <a:t>X </a:t>
                      </a:r>
                      <a:endParaRPr lang="es-CL" sz="7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dirty="0">
                          <a:effectLst/>
                        </a:rPr>
                        <a:t> </a:t>
                      </a:r>
                      <a:endParaRPr lang="es-CL" sz="7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dirty="0">
                          <a:effectLst/>
                        </a:rPr>
                        <a:t> </a:t>
                      </a:r>
                      <a:endParaRPr lang="es-CL" sz="7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dirty="0">
                          <a:effectLst/>
                        </a:rPr>
                        <a:t> </a:t>
                      </a:r>
                      <a:endParaRPr lang="es-CL" sz="7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dirty="0">
                          <a:effectLst/>
                        </a:rPr>
                        <a:t> </a:t>
                      </a:r>
                      <a:endParaRPr lang="es-CL" sz="7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dirty="0">
                          <a:effectLst/>
                        </a:rPr>
                        <a:t> </a:t>
                      </a:r>
                      <a:endParaRPr lang="es-CL" sz="7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dirty="0">
                          <a:effectLst/>
                        </a:rPr>
                        <a:t> </a:t>
                      </a:r>
                      <a:endParaRPr lang="es-CL" sz="7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nSpc>
                          <a:spcPct val="107000"/>
                        </a:lnSpc>
                        <a:spcAft>
                          <a:spcPts val="0"/>
                        </a:spcAft>
                      </a:pPr>
                      <a:r>
                        <a:rPr lang="es-CL" sz="700" dirty="0">
                          <a:effectLst/>
                        </a:rPr>
                        <a:t> </a:t>
                      </a:r>
                      <a:endParaRPr lang="es-CL" sz="7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tc>
                <a:tc>
                  <a:txBody>
                    <a:bodyPr/>
                    <a:lstStyle/>
                    <a:p>
                      <a:pPr algn="ctr">
                        <a:lnSpc>
                          <a:spcPct val="107000"/>
                        </a:lnSpc>
                        <a:spcAft>
                          <a:spcPts val="0"/>
                        </a:spcAft>
                      </a:pPr>
                      <a:r>
                        <a:rPr lang="es-CL" sz="700" dirty="0">
                          <a:effectLst/>
                        </a:rPr>
                        <a:t> </a:t>
                      </a:r>
                      <a:endParaRPr lang="es-CL" sz="700" dirty="0">
                        <a:effectLst/>
                        <a:latin typeface="Calibri" panose="020F0502020204030204" pitchFamily="34" charset="0"/>
                        <a:ea typeface="Calibri" panose="020F0502020204030204" pitchFamily="34" charset="0"/>
                        <a:cs typeface="Times New Roman" panose="02020603050405020304" pitchFamily="18" charset="0"/>
                      </a:endParaRPr>
                    </a:p>
                  </a:txBody>
                  <a:tcPr marL="15404" marR="15404" marT="0" marB="0" anchor="ctr"/>
                </a:tc>
                <a:extLst>
                  <a:ext uri="{0D108BD9-81ED-4DB2-BD59-A6C34878D82A}">
                    <a16:rowId xmlns:a16="http://schemas.microsoft.com/office/drawing/2014/main" val="634321360"/>
                  </a:ext>
                </a:extLst>
              </a:tr>
            </a:tbl>
          </a:graphicData>
        </a:graphic>
      </p:graphicFrame>
      <p:sp>
        <p:nvSpPr>
          <p:cNvPr id="4" name="Rectángulo 3">
            <a:extLst>
              <a:ext uri="{FF2B5EF4-FFF2-40B4-BE49-F238E27FC236}">
                <a16:creationId xmlns:a16="http://schemas.microsoft.com/office/drawing/2014/main" id="{DD3D9995-E628-41DC-8877-C825F5101BD0}"/>
              </a:ext>
            </a:extLst>
          </p:cNvPr>
          <p:cNvSpPr/>
          <p:nvPr/>
        </p:nvSpPr>
        <p:spPr>
          <a:xfrm>
            <a:off x="2647950" y="0"/>
            <a:ext cx="6096000" cy="375552"/>
          </a:xfrm>
          <a:prstGeom prst="rect">
            <a:avLst/>
          </a:prstGeom>
        </p:spPr>
        <p:txBody>
          <a:bodyPr>
            <a:spAutoFit/>
          </a:bodyPr>
          <a:lstStyle/>
          <a:p>
            <a:pPr>
              <a:lnSpc>
                <a:spcPct val="107000"/>
              </a:lnSpc>
              <a:spcAft>
                <a:spcPts val="0"/>
              </a:spcAft>
            </a:pPr>
            <a:r>
              <a:rPr lang="es-CL" sz="1600" b="1" dirty="0">
                <a:latin typeface="Calibri" panose="020F0502020204030204" pitchFamily="34" charset="0"/>
                <a:ea typeface="Calibri" panose="020F0502020204030204" pitchFamily="34" charset="0"/>
                <a:cs typeface="Times New Roman" panose="02020603050405020304" pitchFamily="18" charset="0"/>
              </a:rPr>
              <a:t> </a:t>
            </a:r>
            <a:r>
              <a:rPr lang="es-CL" b="1" dirty="0">
                <a:solidFill>
                  <a:srgbClr val="C45911"/>
                </a:solidFill>
                <a:latin typeface="Calibri" panose="020F0502020204030204" pitchFamily="34" charset="0"/>
                <a:ea typeface="Calibri" panose="020F0502020204030204" pitchFamily="34" charset="0"/>
                <a:cs typeface="Times New Roman" panose="02020603050405020304" pitchFamily="18" charset="0"/>
              </a:rPr>
              <a:t>PLAN DE PARTICIPACIÓN SOCIAL EJE MINSAL</a:t>
            </a:r>
            <a:endParaRPr lang="es-CL"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390132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95A6CD3E-CB52-40C1-AC1F-60C41FBE9D99}"/>
              </a:ext>
            </a:extLst>
          </p:cNvPr>
          <p:cNvSpPr/>
          <p:nvPr/>
        </p:nvSpPr>
        <p:spPr>
          <a:xfrm>
            <a:off x="167425" y="104201"/>
            <a:ext cx="11565228" cy="6566413"/>
          </a:xfrm>
          <a:prstGeom prst="rect">
            <a:avLst/>
          </a:prstGeom>
        </p:spPr>
        <p:txBody>
          <a:bodyPr wrap="square">
            <a:spAutoFit/>
          </a:bodyPr>
          <a:lstStyle/>
          <a:p>
            <a:pPr>
              <a:spcBef>
                <a:spcPts val="25"/>
              </a:spcBef>
              <a:spcAft>
                <a:spcPts val="0"/>
              </a:spcAft>
            </a:pPr>
            <a:r>
              <a:rPr lang="es-CL" sz="1400" dirty="0">
                <a:effectLst/>
                <a:latin typeface="Arial" panose="020B0604020202020204" pitchFamily="34" charset="0"/>
                <a:ea typeface="Arial" panose="020B0604020202020204" pitchFamily="34" charset="0"/>
              </a:rPr>
              <a:t> </a:t>
            </a:r>
            <a:endParaRPr lang="es-CL" sz="1400" dirty="0">
              <a:latin typeface="Arial" panose="020B0604020202020204" pitchFamily="34" charset="0"/>
              <a:ea typeface="Arial" panose="020B0604020202020204" pitchFamily="34" charset="0"/>
            </a:endParaRPr>
          </a:p>
          <a:p>
            <a:pPr marL="74930" marR="443865" algn="just">
              <a:lnSpc>
                <a:spcPct val="105000"/>
              </a:lnSpc>
              <a:spcBef>
                <a:spcPts val="5"/>
              </a:spcBef>
              <a:spcAft>
                <a:spcPts val="0"/>
              </a:spcAft>
            </a:pPr>
            <a:r>
              <a:rPr lang="es-CL" sz="1400" b="1" dirty="0">
                <a:latin typeface="Arial" panose="020B0604020202020204" pitchFamily="34" charset="0"/>
                <a:ea typeface="Arial" panose="020B0604020202020204" pitchFamily="34" charset="0"/>
              </a:rPr>
              <a:t>Presupuestos</a:t>
            </a:r>
            <a:r>
              <a:rPr lang="es-CL" sz="1400" b="1" spc="-45" dirty="0">
                <a:latin typeface="Arial" panose="020B0604020202020204" pitchFamily="34" charset="0"/>
                <a:ea typeface="Arial" panose="020B0604020202020204" pitchFamily="34" charset="0"/>
              </a:rPr>
              <a:t> </a:t>
            </a:r>
            <a:r>
              <a:rPr lang="es-CL" sz="1400" b="1" dirty="0">
                <a:latin typeface="Arial" panose="020B0604020202020204" pitchFamily="34" charset="0"/>
                <a:ea typeface="Arial" panose="020B0604020202020204" pitchFamily="34" charset="0"/>
              </a:rPr>
              <a:t>Participativos:</a:t>
            </a:r>
            <a:r>
              <a:rPr lang="es-CL" sz="1400" b="1" spc="-5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Cuando</a:t>
            </a:r>
            <a:r>
              <a:rPr lang="es-CL" sz="1400" spc="-4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corresponda,</a:t>
            </a:r>
            <a:r>
              <a:rPr lang="es-CL" sz="1400" spc="-4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se</a:t>
            </a:r>
            <a:r>
              <a:rPr lang="es-CL" sz="1400" spc="-5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debe</a:t>
            </a:r>
            <a:r>
              <a:rPr lang="es-CL" sz="1400" spc="-4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asegurar</a:t>
            </a:r>
            <a:r>
              <a:rPr lang="es-CL" sz="1400" spc="-5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la</a:t>
            </a:r>
            <a:r>
              <a:rPr lang="es-CL" sz="1400" spc="-4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participación</a:t>
            </a:r>
            <a:r>
              <a:rPr lang="es-CL" sz="1400" spc="-5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de</a:t>
            </a:r>
            <a:r>
              <a:rPr lang="es-CL" sz="1400" spc="-4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la</a:t>
            </a:r>
            <a:r>
              <a:rPr lang="es-CL" sz="1400" spc="-4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ciudadanía</a:t>
            </a:r>
            <a:r>
              <a:rPr lang="es-CL" sz="1400" spc="-4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en la</a:t>
            </a:r>
            <a:r>
              <a:rPr lang="es-CL" sz="1400" spc="-16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definición</a:t>
            </a:r>
            <a:r>
              <a:rPr lang="es-CL" sz="1400" spc="-16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del</a:t>
            </a:r>
            <a:r>
              <a:rPr lang="es-CL" sz="1400" spc="-15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uso</a:t>
            </a:r>
            <a:r>
              <a:rPr lang="es-CL" sz="1400" spc="-16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de</a:t>
            </a:r>
            <a:r>
              <a:rPr lang="es-CL" sz="1400" spc="-16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los</a:t>
            </a:r>
            <a:r>
              <a:rPr lang="es-CL" sz="1400" spc="-16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recursos</a:t>
            </a:r>
            <a:r>
              <a:rPr lang="es-CL" sz="1400" spc="-16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públicos</a:t>
            </a:r>
            <a:r>
              <a:rPr lang="es-CL" sz="1400" spc="-16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en</a:t>
            </a:r>
            <a:r>
              <a:rPr lang="es-CL" sz="1400" spc="-15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salud,</a:t>
            </a:r>
            <a:r>
              <a:rPr lang="es-CL" sz="1400" spc="-16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a</a:t>
            </a:r>
            <a:r>
              <a:rPr lang="es-CL" sz="1400" spc="-16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través</a:t>
            </a:r>
            <a:r>
              <a:rPr lang="es-CL" sz="1400" spc="-15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de</a:t>
            </a:r>
            <a:r>
              <a:rPr lang="es-CL" sz="1400" spc="-16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mecanismos</a:t>
            </a:r>
            <a:r>
              <a:rPr lang="es-CL" sz="1400" spc="-16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deliberativos,</a:t>
            </a:r>
            <a:r>
              <a:rPr lang="es-CL" sz="1400" spc="-16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propositivos y</a:t>
            </a:r>
            <a:r>
              <a:rPr lang="es-CL" sz="1400" spc="-6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resolutivos.</a:t>
            </a:r>
          </a:p>
          <a:p>
            <a:pPr>
              <a:spcBef>
                <a:spcPts val="30"/>
              </a:spcBef>
              <a:spcAft>
                <a:spcPts val="0"/>
              </a:spcAft>
            </a:pPr>
            <a:r>
              <a:rPr lang="es-CL" sz="1400" dirty="0">
                <a:effectLst/>
                <a:latin typeface="Arial" panose="020B0604020202020204" pitchFamily="34" charset="0"/>
                <a:ea typeface="Arial" panose="020B0604020202020204" pitchFamily="34" charset="0"/>
              </a:rPr>
              <a:t> </a:t>
            </a:r>
            <a:endParaRPr lang="es-CL" sz="1400" dirty="0">
              <a:latin typeface="Arial" panose="020B0604020202020204" pitchFamily="34" charset="0"/>
              <a:ea typeface="Arial" panose="020B0604020202020204" pitchFamily="34" charset="0"/>
            </a:endParaRPr>
          </a:p>
          <a:p>
            <a:pPr marL="74930" marR="445770" algn="just">
              <a:lnSpc>
                <a:spcPct val="105000"/>
              </a:lnSpc>
              <a:spcAft>
                <a:spcPts val="0"/>
              </a:spcAft>
            </a:pPr>
            <a:r>
              <a:rPr lang="es-CL" sz="1400" b="1" dirty="0">
                <a:latin typeface="Arial" panose="020B0604020202020204" pitchFamily="34" charset="0"/>
                <a:ea typeface="Arial" panose="020B0604020202020204" pitchFamily="34" charset="0"/>
              </a:rPr>
              <a:t>Diálogos</a:t>
            </a:r>
            <a:r>
              <a:rPr lang="es-CL" sz="1400" b="1" spc="-30" dirty="0">
                <a:latin typeface="Arial" panose="020B0604020202020204" pitchFamily="34" charset="0"/>
                <a:ea typeface="Arial" panose="020B0604020202020204" pitchFamily="34" charset="0"/>
              </a:rPr>
              <a:t> </a:t>
            </a:r>
            <a:r>
              <a:rPr lang="es-CL" sz="1400" b="1" dirty="0">
                <a:latin typeface="Arial" panose="020B0604020202020204" pitchFamily="34" charset="0"/>
                <a:ea typeface="Arial" panose="020B0604020202020204" pitchFamily="34" charset="0"/>
              </a:rPr>
              <a:t>y</a:t>
            </a:r>
            <a:r>
              <a:rPr lang="es-CL" sz="1400" b="1" spc="-30" dirty="0">
                <a:latin typeface="Arial" panose="020B0604020202020204" pitchFamily="34" charset="0"/>
                <a:ea typeface="Arial" panose="020B0604020202020204" pitchFamily="34" charset="0"/>
              </a:rPr>
              <a:t> </a:t>
            </a:r>
            <a:r>
              <a:rPr lang="es-CL" sz="1400" b="1" dirty="0">
                <a:latin typeface="Arial" panose="020B0604020202020204" pitchFamily="34" charset="0"/>
                <a:ea typeface="Arial" panose="020B0604020202020204" pitchFamily="34" charset="0"/>
              </a:rPr>
              <a:t>Consultas</a:t>
            </a:r>
            <a:r>
              <a:rPr lang="es-CL" sz="1400" b="1" spc="-30" dirty="0">
                <a:latin typeface="Arial" panose="020B0604020202020204" pitchFamily="34" charset="0"/>
                <a:ea typeface="Arial" panose="020B0604020202020204" pitchFamily="34" charset="0"/>
              </a:rPr>
              <a:t> </a:t>
            </a:r>
            <a:r>
              <a:rPr lang="es-CL" sz="1400" b="1" dirty="0">
                <a:latin typeface="Arial" panose="020B0604020202020204" pitchFamily="34" charset="0"/>
                <a:ea typeface="Arial" panose="020B0604020202020204" pitchFamily="34" charset="0"/>
              </a:rPr>
              <a:t>Ciudadanas:</a:t>
            </a:r>
            <a:r>
              <a:rPr lang="es-CL" sz="1400" b="1" spc="-1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Los</a:t>
            </a:r>
            <a:r>
              <a:rPr lang="es-CL" sz="1400" spc="-2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diálogos</a:t>
            </a:r>
            <a:r>
              <a:rPr lang="es-CL" sz="1400" spc="-3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y</a:t>
            </a:r>
            <a:r>
              <a:rPr lang="es-CL" sz="1400" spc="-2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consultas</a:t>
            </a:r>
            <a:r>
              <a:rPr lang="es-CL" sz="1400" spc="-2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ciudadanas</a:t>
            </a:r>
            <a:r>
              <a:rPr lang="es-CL" sz="1400" spc="-2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se</a:t>
            </a:r>
            <a:r>
              <a:rPr lang="es-CL" sz="1400" spc="-3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realizan</a:t>
            </a:r>
            <a:r>
              <a:rPr lang="es-CL" sz="1400" spc="-2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en</a:t>
            </a:r>
            <a:r>
              <a:rPr lang="es-CL" sz="1400" spc="-2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relación</a:t>
            </a:r>
            <a:r>
              <a:rPr lang="es-CL" sz="1400" spc="-2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a</a:t>
            </a:r>
            <a:r>
              <a:rPr lang="es-CL" sz="1400" spc="-3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ofertas programáticas,</a:t>
            </a:r>
            <a:r>
              <a:rPr lang="es-CL" sz="1400" spc="-3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temas</a:t>
            </a:r>
            <a:r>
              <a:rPr lang="es-CL" sz="1400" spc="-3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emergentes,</a:t>
            </a:r>
            <a:r>
              <a:rPr lang="es-CL" sz="1400" spc="-4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modificaciones</a:t>
            </a:r>
            <a:r>
              <a:rPr lang="es-CL" sz="1400" spc="-2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legales,</a:t>
            </a:r>
            <a:r>
              <a:rPr lang="es-CL" sz="1400" spc="-3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incorporación</a:t>
            </a:r>
            <a:r>
              <a:rPr lang="es-CL" sz="1400" spc="-3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de</a:t>
            </a:r>
            <a:r>
              <a:rPr lang="es-CL" sz="1400" spc="-3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nueva</a:t>
            </a:r>
            <a:r>
              <a:rPr lang="es-CL" sz="1400" spc="-3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tecnologías,</a:t>
            </a:r>
            <a:r>
              <a:rPr lang="es-CL" sz="1400" spc="-3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entre otros.</a:t>
            </a:r>
            <a:r>
              <a:rPr lang="es-CL" sz="1400" spc="-13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Se</a:t>
            </a:r>
            <a:r>
              <a:rPr lang="es-CL" sz="1400" spc="-12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esperan</a:t>
            </a:r>
            <a:r>
              <a:rPr lang="es-CL" sz="1400" spc="-12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relaciones</a:t>
            </a:r>
            <a:r>
              <a:rPr lang="es-CL" sz="1400" spc="-13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de</a:t>
            </a:r>
            <a:r>
              <a:rPr lang="es-CL" sz="1400" spc="-12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carácter</a:t>
            </a:r>
            <a:r>
              <a:rPr lang="es-CL" sz="1400" spc="-13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vinculante,</a:t>
            </a:r>
            <a:r>
              <a:rPr lang="es-CL" sz="1400" spc="-12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para</a:t>
            </a:r>
            <a:r>
              <a:rPr lang="es-CL" sz="1400" spc="-12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asegurar</a:t>
            </a:r>
            <a:r>
              <a:rPr lang="es-CL" sz="1400" spc="-12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la</a:t>
            </a:r>
            <a:r>
              <a:rPr lang="es-CL" sz="1400" spc="-13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capacidad</a:t>
            </a:r>
            <a:r>
              <a:rPr lang="es-CL" sz="1400" spc="-13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de</a:t>
            </a:r>
            <a:r>
              <a:rPr lang="es-CL" sz="1400" spc="-12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incidencia</a:t>
            </a:r>
            <a:r>
              <a:rPr lang="es-CL" sz="1400" spc="-13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en</a:t>
            </a:r>
            <a:r>
              <a:rPr lang="es-CL" sz="1400" spc="-12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la</a:t>
            </a:r>
            <a:r>
              <a:rPr lang="es-CL" sz="1400" spc="-12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toma de</a:t>
            </a:r>
            <a:r>
              <a:rPr lang="es-CL" sz="1400" spc="-6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decisiones.</a:t>
            </a:r>
          </a:p>
          <a:p>
            <a:pPr marL="74930" marR="445770" algn="just">
              <a:lnSpc>
                <a:spcPct val="105000"/>
              </a:lnSpc>
              <a:spcAft>
                <a:spcPts val="0"/>
              </a:spcAft>
            </a:pPr>
            <a:endParaRPr lang="es-CL" sz="1400" b="1" dirty="0">
              <a:latin typeface="Arial" panose="020B0604020202020204" pitchFamily="34" charset="0"/>
              <a:ea typeface="Arial" panose="020B0604020202020204" pitchFamily="34" charset="0"/>
            </a:endParaRPr>
          </a:p>
          <a:p>
            <a:pPr marL="74930" marR="445770" algn="just">
              <a:lnSpc>
                <a:spcPct val="105000"/>
              </a:lnSpc>
              <a:spcAft>
                <a:spcPts val="0"/>
              </a:spcAft>
            </a:pPr>
            <a:r>
              <a:rPr lang="es-CL" sz="1400" b="1" dirty="0">
                <a:latin typeface="Arial" panose="020B0604020202020204" pitchFamily="34" charset="0"/>
                <a:ea typeface="Arial" panose="020B0604020202020204" pitchFamily="34" charset="0"/>
              </a:rPr>
              <a:t>Comités</a:t>
            </a:r>
            <a:r>
              <a:rPr lang="es-CL" sz="1400" b="1" spc="-190" dirty="0">
                <a:latin typeface="Arial" panose="020B0604020202020204" pitchFamily="34" charset="0"/>
                <a:ea typeface="Arial" panose="020B0604020202020204" pitchFamily="34" charset="0"/>
              </a:rPr>
              <a:t> </a:t>
            </a:r>
            <a:r>
              <a:rPr lang="es-CL" sz="1400" b="1" dirty="0">
                <a:latin typeface="Arial" panose="020B0604020202020204" pitchFamily="34" charset="0"/>
                <a:ea typeface="Arial" panose="020B0604020202020204" pitchFamily="34" charset="0"/>
              </a:rPr>
              <a:t>y</a:t>
            </a:r>
            <a:r>
              <a:rPr lang="es-CL" sz="1400" b="1" spc="-185" dirty="0">
                <a:latin typeface="Arial" panose="020B0604020202020204" pitchFamily="34" charset="0"/>
                <a:ea typeface="Arial" panose="020B0604020202020204" pitchFamily="34" charset="0"/>
              </a:rPr>
              <a:t> </a:t>
            </a:r>
            <a:r>
              <a:rPr lang="es-CL" sz="1400" b="1" dirty="0">
                <a:latin typeface="Arial" panose="020B0604020202020204" pitchFamily="34" charset="0"/>
                <a:ea typeface="Arial" panose="020B0604020202020204" pitchFamily="34" charset="0"/>
              </a:rPr>
              <a:t>Mesas</a:t>
            </a:r>
            <a:r>
              <a:rPr lang="es-CL" sz="1400" b="1" spc="-190" dirty="0">
                <a:latin typeface="Arial" panose="020B0604020202020204" pitchFamily="34" charset="0"/>
                <a:ea typeface="Arial" panose="020B0604020202020204" pitchFamily="34" charset="0"/>
              </a:rPr>
              <a:t> </a:t>
            </a:r>
            <a:r>
              <a:rPr lang="es-CL" sz="1400" b="1" dirty="0">
                <a:latin typeface="Arial" panose="020B0604020202020204" pitchFamily="34" charset="0"/>
                <a:ea typeface="Arial" panose="020B0604020202020204" pitchFamily="34" charset="0"/>
              </a:rPr>
              <a:t>de</a:t>
            </a:r>
            <a:r>
              <a:rPr lang="es-CL" sz="1400" b="1" spc="-190" dirty="0">
                <a:latin typeface="Arial" panose="020B0604020202020204" pitchFamily="34" charset="0"/>
                <a:ea typeface="Arial" panose="020B0604020202020204" pitchFamily="34" charset="0"/>
              </a:rPr>
              <a:t> </a:t>
            </a:r>
            <a:r>
              <a:rPr lang="es-CL" sz="1400" b="1" dirty="0">
                <a:latin typeface="Arial" panose="020B0604020202020204" pitchFamily="34" charset="0"/>
                <a:ea typeface="Arial" panose="020B0604020202020204" pitchFamily="34" charset="0"/>
              </a:rPr>
              <a:t>Trabajo:</a:t>
            </a:r>
            <a:r>
              <a:rPr lang="es-CL" sz="1400" b="1" spc="-18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Los</a:t>
            </a:r>
            <a:r>
              <a:rPr lang="es-CL" sz="1400" spc="-19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órganos</a:t>
            </a:r>
            <a:r>
              <a:rPr lang="es-CL" sz="1400" spc="-18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del</a:t>
            </a:r>
            <a:r>
              <a:rPr lang="es-CL" sz="1400" spc="-19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sistema</a:t>
            </a:r>
            <a:r>
              <a:rPr lang="es-CL" sz="1400" spc="-19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constituyen</a:t>
            </a:r>
            <a:r>
              <a:rPr lang="es-CL" sz="1400" spc="-18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estas</a:t>
            </a:r>
            <a:r>
              <a:rPr lang="es-CL" sz="1400" spc="-19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instancias</a:t>
            </a:r>
            <a:r>
              <a:rPr lang="es-CL" sz="1400" spc="-18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con</a:t>
            </a:r>
            <a:r>
              <a:rPr lang="es-CL" sz="1400" spc="-19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la</a:t>
            </a:r>
            <a:r>
              <a:rPr lang="es-CL" sz="1400" spc="-19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sociedad</a:t>
            </a:r>
            <a:r>
              <a:rPr lang="es-CL" sz="1400" spc="-19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civil</a:t>
            </a:r>
            <a:r>
              <a:rPr lang="es-CL" sz="1400" spc="-19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y actores</a:t>
            </a:r>
            <a:r>
              <a:rPr lang="es-CL" sz="1400" spc="-12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relevantes</a:t>
            </a:r>
            <a:r>
              <a:rPr lang="es-CL" sz="1400" spc="-12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de</a:t>
            </a:r>
            <a:r>
              <a:rPr lang="es-CL" sz="1400" spc="-13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los</a:t>
            </a:r>
            <a:r>
              <a:rPr lang="es-CL" sz="1400" spc="-13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temas</a:t>
            </a:r>
            <a:r>
              <a:rPr lang="es-CL" sz="1400" spc="-12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a</a:t>
            </a:r>
            <a:r>
              <a:rPr lang="es-CL" sz="1400" spc="-13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tratar</a:t>
            </a:r>
            <a:r>
              <a:rPr lang="es-CL" sz="1400" spc="-12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para</a:t>
            </a:r>
            <a:r>
              <a:rPr lang="es-CL" sz="1400" spc="-12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apoyar</a:t>
            </a:r>
            <a:r>
              <a:rPr lang="es-CL" sz="1400" spc="-12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el</a:t>
            </a:r>
            <a:r>
              <a:rPr lang="es-CL" sz="1400" spc="-13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logro</a:t>
            </a:r>
            <a:r>
              <a:rPr lang="es-CL" sz="1400" spc="-12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de</a:t>
            </a:r>
            <a:r>
              <a:rPr lang="es-CL" sz="1400" spc="-13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los</a:t>
            </a:r>
            <a:r>
              <a:rPr lang="es-CL" sz="1400" spc="-13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objetivos</a:t>
            </a:r>
            <a:r>
              <a:rPr lang="es-CL" sz="1400" spc="-12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sanitarios</a:t>
            </a:r>
            <a:r>
              <a:rPr lang="es-CL" sz="1400" spc="-13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y</a:t>
            </a:r>
            <a:r>
              <a:rPr lang="es-CL" sz="1400" spc="-12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trabajar</a:t>
            </a:r>
            <a:r>
              <a:rPr lang="es-CL" sz="1400" spc="-13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en</a:t>
            </a:r>
            <a:r>
              <a:rPr lang="es-CL" sz="1400" spc="-12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torno al</a:t>
            </a:r>
            <a:r>
              <a:rPr lang="es-CL" sz="1400" spc="-8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diseño,</a:t>
            </a:r>
            <a:r>
              <a:rPr lang="es-CL" sz="1400" spc="-9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implementación</a:t>
            </a:r>
            <a:r>
              <a:rPr lang="es-CL" sz="1400" spc="-9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y</a:t>
            </a:r>
            <a:r>
              <a:rPr lang="es-CL" sz="1400" spc="-8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evaluación</a:t>
            </a:r>
            <a:r>
              <a:rPr lang="es-CL" sz="1400" spc="-8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de</a:t>
            </a:r>
            <a:r>
              <a:rPr lang="es-CL" sz="1400" spc="-8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políticas</a:t>
            </a:r>
            <a:r>
              <a:rPr lang="es-CL" sz="1400" spc="-9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públicas.</a:t>
            </a:r>
          </a:p>
          <a:p>
            <a:pPr>
              <a:spcBef>
                <a:spcPts val="30"/>
              </a:spcBef>
              <a:spcAft>
                <a:spcPts val="0"/>
              </a:spcAft>
            </a:pPr>
            <a:r>
              <a:rPr lang="es-CL" sz="1400" dirty="0">
                <a:effectLst/>
                <a:latin typeface="Arial" panose="020B0604020202020204" pitchFamily="34" charset="0"/>
                <a:ea typeface="Arial" panose="020B0604020202020204" pitchFamily="34" charset="0"/>
              </a:rPr>
              <a:t> </a:t>
            </a:r>
            <a:endParaRPr lang="es-CL" sz="1400" dirty="0">
              <a:latin typeface="Arial" panose="020B0604020202020204" pitchFamily="34" charset="0"/>
              <a:ea typeface="Arial" panose="020B0604020202020204" pitchFamily="34" charset="0"/>
            </a:endParaRPr>
          </a:p>
          <a:p>
            <a:pPr marL="74930" marR="446405" algn="just">
              <a:lnSpc>
                <a:spcPct val="105000"/>
              </a:lnSpc>
              <a:spcAft>
                <a:spcPts val="0"/>
              </a:spcAft>
            </a:pPr>
            <a:r>
              <a:rPr lang="es-CL" sz="1400" b="1" dirty="0">
                <a:latin typeface="Arial" panose="020B0604020202020204" pitchFamily="34" charset="0"/>
                <a:ea typeface="Arial" panose="020B0604020202020204" pitchFamily="34" charset="0"/>
              </a:rPr>
              <a:t>Apoyo</a:t>
            </a:r>
            <a:r>
              <a:rPr lang="es-CL" sz="1400" b="1" spc="-185" dirty="0">
                <a:latin typeface="Arial" panose="020B0604020202020204" pitchFamily="34" charset="0"/>
                <a:ea typeface="Arial" panose="020B0604020202020204" pitchFamily="34" charset="0"/>
              </a:rPr>
              <a:t> </a:t>
            </a:r>
            <a:r>
              <a:rPr lang="es-CL" sz="1400" b="1" dirty="0">
                <a:latin typeface="Arial" panose="020B0604020202020204" pitchFamily="34" charset="0"/>
                <a:ea typeface="Arial" panose="020B0604020202020204" pitchFamily="34" charset="0"/>
              </a:rPr>
              <a:t>al</a:t>
            </a:r>
            <a:r>
              <a:rPr lang="es-CL" sz="1400" b="1" spc="-185" dirty="0">
                <a:latin typeface="Arial" panose="020B0604020202020204" pitchFamily="34" charset="0"/>
                <a:ea typeface="Arial" panose="020B0604020202020204" pitchFamily="34" charset="0"/>
              </a:rPr>
              <a:t> </a:t>
            </a:r>
            <a:r>
              <a:rPr lang="es-CL" sz="1400" b="1" dirty="0">
                <a:latin typeface="Arial" panose="020B0604020202020204" pitchFamily="34" charset="0"/>
                <a:ea typeface="Arial" panose="020B0604020202020204" pitchFamily="34" charset="0"/>
              </a:rPr>
              <a:t>Voluntariado</a:t>
            </a:r>
            <a:r>
              <a:rPr lang="es-CL" sz="1400" b="1" spc="-185" dirty="0">
                <a:latin typeface="Arial" panose="020B0604020202020204" pitchFamily="34" charset="0"/>
                <a:ea typeface="Arial" panose="020B0604020202020204" pitchFamily="34" charset="0"/>
              </a:rPr>
              <a:t> </a:t>
            </a:r>
            <a:r>
              <a:rPr lang="es-CL" sz="1400" b="1" dirty="0">
                <a:latin typeface="Arial" panose="020B0604020202020204" pitchFamily="34" charset="0"/>
                <a:ea typeface="Arial" panose="020B0604020202020204" pitchFamily="34" charset="0"/>
              </a:rPr>
              <a:t>en</a:t>
            </a:r>
            <a:r>
              <a:rPr lang="es-CL" sz="1400" b="1" spc="-185" dirty="0">
                <a:latin typeface="Arial" panose="020B0604020202020204" pitchFamily="34" charset="0"/>
                <a:ea typeface="Arial" panose="020B0604020202020204" pitchFamily="34" charset="0"/>
              </a:rPr>
              <a:t> </a:t>
            </a:r>
            <a:r>
              <a:rPr lang="es-CL" sz="1400" b="1" dirty="0">
                <a:latin typeface="Arial" panose="020B0604020202020204" pitchFamily="34" charset="0"/>
                <a:ea typeface="Arial" panose="020B0604020202020204" pitchFamily="34" charset="0"/>
              </a:rPr>
              <a:t>Salud:</a:t>
            </a:r>
            <a:r>
              <a:rPr lang="es-CL" sz="1400" b="1" spc="-18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Las</a:t>
            </a:r>
            <a:r>
              <a:rPr lang="es-CL" sz="1400" spc="-18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instituciones</a:t>
            </a:r>
            <a:r>
              <a:rPr lang="es-CL" sz="1400" spc="-18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de</a:t>
            </a:r>
            <a:r>
              <a:rPr lang="es-CL" sz="1400" spc="-19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salud</a:t>
            </a:r>
            <a:r>
              <a:rPr lang="es-CL" sz="1400" spc="-18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apoyan</a:t>
            </a:r>
            <a:r>
              <a:rPr lang="es-CL" sz="1400" spc="-18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a</a:t>
            </a:r>
            <a:r>
              <a:rPr lang="es-CL" sz="1400" spc="-18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las</a:t>
            </a:r>
            <a:r>
              <a:rPr lang="es-CL" sz="1400" spc="-19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organizaciones</a:t>
            </a:r>
            <a:r>
              <a:rPr lang="es-CL" sz="1400" spc="-18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de</a:t>
            </a:r>
            <a:r>
              <a:rPr lang="es-CL" sz="1400" spc="-18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voluntariado disponiendo</a:t>
            </a:r>
            <a:r>
              <a:rPr lang="es-CL" sz="1400" spc="-10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espacios</a:t>
            </a:r>
            <a:r>
              <a:rPr lang="es-CL" sz="1400" spc="-9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y</a:t>
            </a:r>
            <a:r>
              <a:rPr lang="es-CL" sz="1400" spc="-10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mecanismos</a:t>
            </a:r>
            <a:r>
              <a:rPr lang="es-CL" sz="1400" spc="-9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de</a:t>
            </a:r>
            <a:r>
              <a:rPr lang="es-CL" sz="1400" spc="-10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articulación</a:t>
            </a:r>
            <a:r>
              <a:rPr lang="es-CL" sz="1400" spc="-9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con</a:t>
            </a:r>
            <a:r>
              <a:rPr lang="es-CL" sz="1400" spc="-9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el</a:t>
            </a:r>
            <a:r>
              <a:rPr lang="es-CL" sz="1400" spc="-10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sistema.</a:t>
            </a:r>
          </a:p>
          <a:p>
            <a:pPr>
              <a:spcBef>
                <a:spcPts val="30"/>
              </a:spcBef>
              <a:spcAft>
                <a:spcPts val="0"/>
              </a:spcAft>
            </a:pPr>
            <a:r>
              <a:rPr lang="es-CL" sz="1400" dirty="0">
                <a:effectLst/>
                <a:latin typeface="Arial" panose="020B0604020202020204" pitchFamily="34" charset="0"/>
                <a:ea typeface="Arial" panose="020B0604020202020204" pitchFamily="34" charset="0"/>
              </a:rPr>
              <a:t> </a:t>
            </a:r>
            <a:endParaRPr lang="es-CL" sz="1400" dirty="0">
              <a:latin typeface="Arial" panose="020B0604020202020204" pitchFamily="34" charset="0"/>
              <a:ea typeface="Arial" panose="020B0604020202020204" pitchFamily="34" charset="0"/>
            </a:endParaRPr>
          </a:p>
          <a:p>
            <a:pPr marL="74930" marR="446405" algn="just">
              <a:lnSpc>
                <a:spcPct val="105000"/>
              </a:lnSpc>
              <a:spcAft>
                <a:spcPts val="0"/>
              </a:spcAft>
            </a:pPr>
            <a:r>
              <a:rPr lang="es-CL" sz="1400" b="1" dirty="0">
                <a:latin typeface="Arial" panose="020B0604020202020204" pitchFamily="34" charset="0"/>
                <a:ea typeface="Arial" panose="020B0604020202020204" pitchFamily="34" charset="0"/>
              </a:rPr>
              <a:t>Estrategias</a:t>
            </a:r>
            <a:r>
              <a:rPr lang="es-CL" sz="1400" b="1" spc="-200" dirty="0">
                <a:latin typeface="Arial" panose="020B0604020202020204" pitchFamily="34" charset="0"/>
                <a:ea typeface="Arial" panose="020B0604020202020204" pitchFamily="34" charset="0"/>
              </a:rPr>
              <a:t> </a:t>
            </a:r>
            <a:r>
              <a:rPr lang="es-CL" sz="1400" b="1" dirty="0">
                <a:latin typeface="Arial" panose="020B0604020202020204" pitchFamily="34" charset="0"/>
                <a:ea typeface="Arial" panose="020B0604020202020204" pitchFamily="34" charset="0"/>
              </a:rPr>
              <a:t>Comunitarias:</a:t>
            </a:r>
            <a:r>
              <a:rPr lang="es-CL" sz="1400" b="1" spc="-19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Los</a:t>
            </a:r>
            <a:r>
              <a:rPr lang="es-CL" sz="1400" spc="-19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órganos</a:t>
            </a:r>
            <a:r>
              <a:rPr lang="es-CL" sz="1400" spc="-19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del</a:t>
            </a:r>
            <a:r>
              <a:rPr lang="es-CL" sz="1400" spc="-19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sistema</a:t>
            </a:r>
            <a:r>
              <a:rPr lang="es-CL" sz="1400" spc="-19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buscan</a:t>
            </a:r>
            <a:r>
              <a:rPr lang="es-CL" sz="1400" spc="-19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la</a:t>
            </a:r>
            <a:r>
              <a:rPr lang="es-CL" sz="1400" spc="-19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incorporación</a:t>
            </a:r>
            <a:r>
              <a:rPr lang="es-CL" sz="1400" spc="-19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activa</a:t>
            </a:r>
            <a:r>
              <a:rPr lang="es-CL" sz="1400" spc="-19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de</a:t>
            </a:r>
            <a:r>
              <a:rPr lang="es-CL" sz="1400" spc="-19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la</a:t>
            </a:r>
            <a:r>
              <a:rPr lang="es-CL" sz="1400" spc="-19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comunidad</a:t>
            </a:r>
            <a:r>
              <a:rPr lang="es-CL" sz="1400" spc="-19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en</a:t>
            </a:r>
            <a:r>
              <a:rPr lang="es-CL" sz="1400" spc="-19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el desarrollo</a:t>
            </a:r>
            <a:r>
              <a:rPr lang="es-CL" sz="1400" spc="-9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de</a:t>
            </a:r>
            <a:r>
              <a:rPr lang="es-CL" sz="1400" spc="-9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estrategias</a:t>
            </a:r>
            <a:r>
              <a:rPr lang="es-CL" sz="1400" spc="-9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que</a:t>
            </a:r>
            <a:r>
              <a:rPr lang="es-CL" sz="1400" spc="-8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contribuyan</a:t>
            </a:r>
            <a:r>
              <a:rPr lang="es-CL" sz="1400" spc="-9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al</a:t>
            </a:r>
            <a:r>
              <a:rPr lang="es-CL" sz="1400" spc="-10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logro</a:t>
            </a:r>
            <a:r>
              <a:rPr lang="es-CL" sz="1400" spc="-9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de</a:t>
            </a:r>
            <a:r>
              <a:rPr lang="es-CL" sz="1400" spc="-9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los</a:t>
            </a:r>
            <a:r>
              <a:rPr lang="es-CL" sz="1400" spc="-10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objetivos</a:t>
            </a:r>
            <a:r>
              <a:rPr lang="es-CL" sz="1400" spc="-9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sanitarios</a:t>
            </a:r>
            <a:r>
              <a:rPr lang="es-CL" sz="1400" spc="-9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y</a:t>
            </a:r>
            <a:r>
              <a:rPr lang="es-CL" sz="1400" spc="-9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resultados</a:t>
            </a:r>
            <a:r>
              <a:rPr lang="es-CL" sz="1400" spc="-9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en</a:t>
            </a:r>
            <a:r>
              <a:rPr lang="es-CL" sz="1400" spc="-9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salud, favoreciendo</a:t>
            </a:r>
            <a:r>
              <a:rPr lang="es-CL" sz="1400" spc="-8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la</a:t>
            </a:r>
            <a:r>
              <a:rPr lang="es-CL" sz="1400" spc="-8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sistematización</a:t>
            </a:r>
            <a:r>
              <a:rPr lang="es-CL" sz="1400" spc="-8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de</a:t>
            </a:r>
            <a:r>
              <a:rPr lang="es-CL" sz="1400" spc="-9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experiencias</a:t>
            </a:r>
            <a:r>
              <a:rPr lang="es-CL" sz="1400" spc="-8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positivas.</a:t>
            </a:r>
          </a:p>
          <a:p>
            <a:pPr>
              <a:spcBef>
                <a:spcPts val="20"/>
              </a:spcBef>
              <a:spcAft>
                <a:spcPts val="0"/>
              </a:spcAft>
            </a:pPr>
            <a:r>
              <a:rPr lang="es-CL" sz="1400" dirty="0">
                <a:effectLst/>
                <a:latin typeface="Arial" panose="020B0604020202020204" pitchFamily="34" charset="0"/>
                <a:ea typeface="Arial" panose="020B0604020202020204" pitchFamily="34" charset="0"/>
              </a:rPr>
              <a:t> </a:t>
            </a:r>
            <a:endParaRPr lang="es-CL" sz="1400" dirty="0">
              <a:latin typeface="Arial" panose="020B0604020202020204" pitchFamily="34" charset="0"/>
              <a:ea typeface="Arial" panose="020B0604020202020204" pitchFamily="34" charset="0"/>
            </a:endParaRPr>
          </a:p>
          <a:p>
            <a:pPr marL="74930" marR="445135" algn="just">
              <a:lnSpc>
                <a:spcPct val="105000"/>
              </a:lnSpc>
              <a:spcAft>
                <a:spcPts val="0"/>
              </a:spcAft>
            </a:pPr>
            <a:r>
              <a:rPr lang="es-CL" sz="1400" b="1" dirty="0">
                <a:latin typeface="Arial" panose="020B0604020202020204" pitchFamily="34" charset="0"/>
                <a:ea typeface="Arial" panose="020B0604020202020204" pitchFamily="34" charset="0"/>
              </a:rPr>
              <a:t>Audiencias</a:t>
            </a:r>
            <a:r>
              <a:rPr lang="es-CL" sz="1400" b="1" spc="-180" dirty="0">
                <a:latin typeface="Arial" panose="020B0604020202020204" pitchFamily="34" charset="0"/>
                <a:ea typeface="Arial" panose="020B0604020202020204" pitchFamily="34" charset="0"/>
              </a:rPr>
              <a:t> </a:t>
            </a:r>
            <a:r>
              <a:rPr lang="es-CL" sz="1400" b="1" dirty="0">
                <a:latin typeface="Arial" panose="020B0604020202020204" pitchFamily="34" charset="0"/>
                <a:ea typeface="Arial" panose="020B0604020202020204" pitchFamily="34" charset="0"/>
              </a:rPr>
              <a:t>Públicas:</a:t>
            </a:r>
            <a:r>
              <a:rPr lang="es-CL" sz="1400" b="1" spc="-17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Las</a:t>
            </a:r>
            <a:r>
              <a:rPr lang="es-CL" sz="1400" spc="-17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autoridades</a:t>
            </a:r>
            <a:r>
              <a:rPr lang="es-CL" sz="1400" spc="-17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deben</a:t>
            </a:r>
            <a:r>
              <a:rPr lang="es-CL" sz="1400" spc="-18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disponer</a:t>
            </a:r>
            <a:r>
              <a:rPr lang="es-CL" sz="1400" spc="-17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de</a:t>
            </a:r>
            <a:r>
              <a:rPr lang="es-CL" sz="1400" spc="-17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espacios</a:t>
            </a:r>
            <a:r>
              <a:rPr lang="es-CL" sz="1400" spc="-17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de</a:t>
            </a:r>
            <a:r>
              <a:rPr lang="es-CL" sz="1400" spc="-17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atención</a:t>
            </a:r>
            <a:r>
              <a:rPr lang="es-CL" sz="1400" spc="-17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directa</a:t>
            </a:r>
            <a:r>
              <a:rPr lang="es-CL" sz="1400" spc="-18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a</a:t>
            </a:r>
            <a:r>
              <a:rPr lang="es-CL" sz="1400" spc="-17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representantes de</a:t>
            </a:r>
            <a:r>
              <a:rPr lang="es-CL" sz="1400" spc="-14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la</a:t>
            </a:r>
            <a:r>
              <a:rPr lang="es-CL" sz="1400" spc="-14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población,</a:t>
            </a:r>
            <a:r>
              <a:rPr lang="es-CL" sz="1400" spc="-14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asegurando</a:t>
            </a:r>
            <a:r>
              <a:rPr lang="es-CL" sz="1400" spc="-14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el</a:t>
            </a:r>
            <a:r>
              <a:rPr lang="es-CL" sz="1400" spc="-15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seguimiento</a:t>
            </a:r>
            <a:r>
              <a:rPr lang="es-CL" sz="1400" spc="-14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de</a:t>
            </a:r>
            <a:r>
              <a:rPr lang="es-CL" sz="1400" spc="-13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acuerdos</a:t>
            </a:r>
            <a:r>
              <a:rPr lang="es-CL" sz="1400" spc="-15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y</a:t>
            </a:r>
            <a:r>
              <a:rPr lang="es-CL" sz="1400" spc="-14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compromisos</a:t>
            </a:r>
            <a:r>
              <a:rPr lang="es-CL" sz="1400" spc="-14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adoptados</a:t>
            </a:r>
            <a:r>
              <a:rPr lang="es-CL" sz="1400" spc="-14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en</a:t>
            </a:r>
            <a:r>
              <a:rPr lang="es-CL" sz="1400" spc="-15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esas</a:t>
            </a:r>
            <a:r>
              <a:rPr lang="es-CL" sz="1400" spc="-15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instancias.</a:t>
            </a:r>
          </a:p>
          <a:p>
            <a:pPr>
              <a:spcBef>
                <a:spcPts val="30"/>
              </a:spcBef>
              <a:spcAft>
                <a:spcPts val="0"/>
              </a:spcAft>
            </a:pPr>
            <a:r>
              <a:rPr lang="es-CL" sz="1400" dirty="0">
                <a:effectLst/>
                <a:latin typeface="Arial" panose="020B0604020202020204" pitchFamily="34" charset="0"/>
                <a:ea typeface="Arial" panose="020B0604020202020204" pitchFamily="34" charset="0"/>
              </a:rPr>
              <a:t> </a:t>
            </a:r>
            <a:endParaRPr lang="es-CL" sz="1400" dirty="0">
              <a:latin typeface="Arial" panose="020B0604020202020204" pitchFamily="34" charset="0"/>
              <a:ea typeface="Arial" panose="020B0604020202020204" pitchFamily="34" charset="0"/>
            </a:endParaRPr>
          </a:p>
          <a:p>
            <a:pPr marL="74930" marR="443865" algn="just">
              <a:lnSpc>
                <a:spcPct val="105000"/>
              </a:lnSpc>
              <a:spcAft>
                <a:spcPts val="0"/>
              </a:spcAft>
            </a:pPr>
            <a:r>
              <a:rPr lang="es-CL" sz="1400" b="1" dirty="0">
                <a:latin typeface="Arial" panose="020B0604020202020204" pitchFamily="34" charset="0"/>
                <a:ea typeface="Arial" panose="020B0604020202020204" pitchFamily="34" charset="0"/>
              </a:rPr>
              <a:t>Cabildos Ciudadanos, Territoriales y Sectoriales: </a:t>
            </a:r>
            <a:r>
              <a:rPr lang="es-CL" sz="1400" dirty="0">
                <a:latin typeface="Arial" panose="020B0604020202020204" pitchFamily="34" charset="0"/>
                <a:ea typeface="Arial" panose="020B0604020202020204" pitchFamily="34" charset="0"/>
              </a:rPr>
              <a:t>Los directivos pueden realizar encuentros con comunidades</a:t>
            </a:r>
            <a:r>
              <a:rPr lang="es-CL" sz="1400" spc="-14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locales</a:t>
            </a:r>
            <a:r>
              <a:rPr lang="es-CL" sz="1400" spc="-14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para</a:t>
            </a:r>
            <a:r>
              <a:rPr lang="es-CL" sz="1400" spc="-14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recoger</a:t>
            </a:r>
            <a:r>
              <a:rPr lang="es-CL" sz="1400" spc="-14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opiniones</a:t>
            </a:r>
            <a:r>
              <a:rPr lang="es-CL" sz="1400" spc="-14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en</a:t>
            </a:r>
            <a:r>
              <a:rPr lang="es-CL" sz="1400" spc="-14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relación</a:t>
            </a:r>
            <a:r>
              <a:rPr lang="es-CL" sz="1400" spc="-14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a</a:t>
            </a:r>
            <a:r>
              <a:rPr lang="es-CL" sz="1400" spc="-14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sus</a:t>
            </a:r>
            <a:r>
              <a:rPr lang="es-CL" sz="1400" spc="-13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necesidades</a:t>
            </a:r>
            <a:r>
              <a:rPr lang="es-CL" sz="1400" spc="-14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y</a:t>
            </a:r>
            <a:r>
              <a:rPr lang="es-CL" sz="1400" spc="-14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formas</a:t>
            </a:r>
            <a:r>
              <a:rPr lang="es-CL" sz="1400" spc="-13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de</a:t>
            </a:r>
            <a:r>
              <a:rPr lang="es-CL" sz="1400" spc="-14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actuar</a:t>
            </a:r>
            <a:r>
              <a:rPr lang="es-CL" sz="1400" spc="-14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y</a:t>
            </a:r>
            <a:r>
              <a:rPr lang="es-CL" sz="1400" spc="-13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conocer las</a:t>
            </a:r>
            <a:r>
              <a:rPr lang="es-CL" sz="1400" spc="-10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respuestas</a:t>
            </a:r>
            <a:r>
              <a:rPr lang="es-CL" sz="1400" spc="-9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del</a:t>
            </a:r>
            <a:r>
              <a:rPr lang="es-CL" sz="1400" spc="-10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sector</a:t>
            </a:r>
            <a:r>
              <a:rPr lang="es-CL" sz="1400" spc="-10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en</a:t>
            </a:r>
            <a:r>
              <a:rPr lang="es-CL" sz="1400" spc="-9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relación</a:t>
            </a:r>
            <a:r>
              <a:rPr lang="es-CL" sz="1400" spc="-11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a</a:t>
            </a:r>
            <a:r>
              <a:rPr lang="es-CL" sz="1400" spc="-9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las</a:t>
            </a:r>
            <a:r>
              <a:rPr lang="es-CL" sz="1400" spc="-9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demandas</a:t>
            </a:r>
            <a:r>
              <a:rPr lang="es-CL" sz="1400" spc="-11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expresadas.</a:t>
            </a:r>
          </a:p>
          <a:p>
            <a:pPr>
              <a:spcBef>
                <a:spcPts val="15"/>
              </a:spcBef>
              <a:spcAft>
                <a:spcPts val="0"/>
              </a:spcAft>
            </a:pPr>
            <a:r>
              <a:rPr lang="es-CL" sz="1400" dirty="0">
                <a:effectLst/>
                <a:latin typeface="Arial" panose="020B0604020202020204" pitchFamily="34" charset="0"/>
                <a:ea typeface="Arial" panose="020B0604020202020204" pitchFamily="34" charset="0"/>
              </a:rPr>
              <a:t> </a:t>
            </a:r>
            <a:endParaRPr lang="es-CL" sz="1400" dirty="0">
              <a:latin typeface="Arial" panose="020B0604020202020204" pitchFamily="34" charset="0"/>
              <a:ea typeface="Arial" panose="020B0604020202020204" pitchFamily="34" charset="0"/>
            </a:endParaRPr>
          </a:p>
          <a:p>
            <a:pPr marL="74930" marR="443230" algn="just">
              <a:lnSpc>
                <a:spcPct val="105000"/>
              </a:lnSpc>
              <a:spcBef>
                <a:spcPts val="5"/>
              </a:spcBef>
              <a:spcAft>
                <a:spcPts val="0"/>
              </a:spcAft>
            </a:pPr>
            <a:r>
              <a:rPr lang="es-CL" sz="1400" b="1" dirty="0">
                <a:latin typeface="Arial" panose="020B0604020202020204" pitchFamily="34" charset="0"/>
                <a:ea typeface="Arial" panose="020B0604020202020204" pitchFamily="34" charset="0"/>
              </a:rPr>
              <a:t>Sistema</a:t>
            </a:r>
            <a:r>
              <a:rPr lang="es-CL" sz="1400" b="1" spc="-120" dirty="0">
                <a:latin typeface="Arial" panose="020B0604020202020204" pitchFamily="34" charset="0"/>
                <a:ea typeface="Arial" panose="020B0604020202020204" pitchFamily="34" charset="0"/>
              </a:rPr>
              <a:t> </a:t>
            </a:r>
            <a:r>
              <a:rPr lang="es-CL" sz="1400" b="1" dirty="0">
                <a:latin typeface="Arial" panose="020B0604020202020204" pitchFamily="34" charset="0"/>
                <a:ea typeface="Arial" panose="020B0604020202020204" pitchFamily="34" charset="0"/>
              </a:rPr>
              <a:t>Integral</a:t>
            </a:r>
            <a:r>
              <a:rPr lang="es-CL" sz="1400" b="1" spc="-115" dirty="0">
                <a:latin typeface="Arial" panose="020B0604020202020204" pitchFamily="34" charset="0"/>
                <a:ea typeface="Arial" panose="020B0604020202020204" pitchFamily="34" charset="0"/>
              </a:rPr>
              <a:t> </a:t>
            </a:r>
            <a:r>
              <a:rPr lang="es-CL" sz="1400" b="1" dirty="0">
                <a:latin typeface="Arial" panose="020B0604020202020204" pitchFamily="34" charset="0"/>
                <a:ea typeface="Arial" panose="020B0604020202020204" pitchFamily="34" charset="0"/>
              </a:rPr>
              <a:t>de</a:t>
            </a:r>
            <a:r>
              <a:rPr lang="es-CL" sz="1400" b="1" spc="-115" dirty="0">
                <a:latin typeface="Arial" panose="020B0604020202020204" pitchFamily="34" charset="0"/>
                <a:ea typeface="Arial" panose="020B0604020202020204" pitchFamily="34" charset="0"/>
              </a:rPr>
              <a:t> </a:t>
            </a:r>
            <a:r>
              <a:rPr lang="es-CL" sz="1400" b="1" dirty="0">
                <a:latin typeface="Arial" panose="020B0604020202020204" pitchFamily="34" charset="0"/>
                <a:ea typeface="Arial" panose="020B0604020202020204" pitchFamily="34" charset="0"/>
              </a:rPr>
              <a:t>Atención</a:t>
            </a:r>
            <a:r>
              <a:rPr lang="es-CL" sz="1400" b="1" spc="-115" dirty="0">
                <a:latin typeface="Arial" panose="020B0604020202020204" pitchFamily="34" charset="0"/>
                <a:ea typeface="Arial" panose="020B0604020202020204" pitchFamily="34" charset="0"/>
              </a:rPr>
              <a:t> </a:t>
            </a:r>
            <a:r>
              <a:rPr lang="es-CL" sz="1400" b="1" dirty="0">
                <a:latin typeface="Arial" panose="020B0604020202020204" pitchFamily="34" charset="0"/>
                <a:ea typeface="Arial" panose="020B0604020202020204" pitchFamily="34" charset="0"/>
              </a:rPr>
              <a:t>Ciudadana:</a:t>
            </a:r>
            <a:r>
              <a:rPr lang="es-CL" sz="1400" b="1" spc="-11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El</a:t>
            </a:r>
            <a:r>
              <a:rPr lang="es-CL" sz="1400" spc="-11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sector</a:t>
            </a:r>
            <a:r>
              <a:rPr lang="es-CL" sz="1400" spc="-11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salud</a:t>
            </a:r>
            <a:r>
              <a:rPr lang="es-CL" sz="1400" spc="-11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debe</a:t>
            </a:r>
            <a:r>
              <a:rPr lang="es-CL" sz="1400" spc="-11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mantener</a:t>
            </a:r>
            <a:r>
              <a:rPr lang="es-CL" sz="1400" spc="-11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un</a:t>
            </a:r>
            <a:r>
              <a:rPr lang="es-CL" sz="1400" spc="-11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sistema</a:t>
            </a:r>
            <a:r>
              <a:rPr lang="es-CL" sz="1400" spc="-12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de</a:t>
            </a:r>
            <a:r>
              <a:rPr lang="es-CL" sz="1400" spc="-11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atención ciudadana</a:t>
            </a:r>
            <a:r>
              <a:rPr lang="es-CL" sz="1400" spc="-16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que</a:t>
            </a:r>
            <a:r>
              <a:rPr lang="es-CL" sz="1400" spc="-16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integre</a:t>
            </a:r>
            <a:r>
              <a:rPr lang="es-CL" sz="1400" spc="-16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los</a:t>
            </a:r>
            <a:r>
              <a:rPr lang="es-CL" sz="1400" spc="-16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distintos</a:t>
            </a:r>
            <a:r>
              <a:rPr lang="es-CL" sz="1400" spc="-16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puntos</a:t>
            </a:r>
            <a:r>
              <a:rPr lang="es-CL" sz="1400" spc="-16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de</a:t>
            </a:r>
            <a:r>
              <a:rPr lang="es-CL" sz="1400" spc="-16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contacto</a:t>
            </a:r>
            <a:r>
              <a:rPr lang="es-CL" sz="1400" spc="-16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de</a:t>
            </a:r>
            <a:r>
              <a:rPr lang="es-CL" sz="1400" spc="-16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la</a:t>
            </a:r>
            <a:r>
              <a:rPr lang="es-CL" sz="1400" spc="-16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población</a:t>
            </a:r>
            <a:r>
              <a:rPr lang="es-CL" sz="1400" spc="-16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(presenciales,</a:t>
            </a:r>
            <a:r>
              <a:rPr lang="es-CL" sz="1400" spc="-16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virtuales,</a:t>
            </a:r>
            <a:r>
              <a:rPr lang="es-CL" sz="1400" spc="-16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telefónico, etc.),</a:t>
            </a:r>
            <a:r>
              <a:rPr lang="es-CL" sz="1400" spc="-14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bajo</a:t>
            </a:r>
            <a:r>
              <a:rPr lang="es-CL" sz="1400" spc="-13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el</a:t>
            </a:r>
            <a:r>
              <a:rPr lang="es-CL" sz="1400" spc="-14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enfoque</a:t>
            </a:r>
            <a:r>
              <a:rPr lang="es-CL" sz="1400" spc="-14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de</a:t>
            </a:r>
            <a:r>
              <a:rPr lang="es-CL" sz="1400" spc="-14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ventanilla</a:t>
            </a:r>
            <a:r>
              <a:rPr lang="es-CL" sz="1400" spc="-13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única.</a:t>
            </a:r>
            <a:r>
              <a:rPr lang="es-CL" sz="1400" spc="-13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Este</a:t>
            </a:r>
            <a:r>
              <a:rPr lang="es-CL" sz="1400" spc="-13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sistema</a:t>
            </a:r>
            <a:r>
              <a:rPr lang="es-CL" sz="1400" spc="-14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vela</a:t>
            </a:r>
            <a:r>
              <a:rPr lang="es-CL" sz="1400" spc="-13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por</a:t>
            </a:r>
            <a:r>
              <a:rPr lang="es-CL" sz="1400" spc="-13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la</a:t>
            </a:r>
            <a:r>
              <a:rPr lang="es-CL" sz="1400" spc="-13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adecuada</a:t>
            </a:r>
            <a:r>
              <a:rPr lang="es-CL" sz="1400" spc="-13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recepción</a:t>
            </a:r>
            <a:r>
              <a:rPr lang="es-CL" sz="1400" spc="-14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y</a:t>
            </a:r>
            <a:r>
              <a:rPr lang="es-CL" sz="1400" spc="-13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derivación</a:t>
            </a:r>
            <a:r>
              <a:rPr lang="es-CL" sz="1400" spc="-14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de</a:t>
            </a:r>
            <a:r>
              <a:rPr lang="es-CL" sz="1400" spc="-14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las solicitudes</a:t>
            </a:r>
            <a:r>
              <a:rPr lang="es-CL" sz="1400" spc="-8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ciudadanas.</a:t>
            </a:r>
          </a:p>
          <a:p>
            <a:pPr>
              <a:spcBef>
                <a:spcPts val="35"/>
              </a:spcBef>
              <a:spcAft>
                <a:spcPts val="0"/>
              </a:spcAft>
            </a:pPr>
            <a:r>
              <a:rPr lang="es-CL" sz="1400" dirty="0">
                <a:effectLst/>
                <a:latin typeface="Arial" panose="020B0604020202020204" pitchFamily="34" charset="0"/>
                <a:ea typeface="Arial" panose="020B0604020202020204" pitchFamily="34" charset="0"/>
              </a:rPr>
              <a:t> </a:t>
            </a:r>
            <a:endParaRPr lang="es-CL" sz="1400" dirty="0">
              <a:latin typeface="Arial" panose="020B0604020202020204" pitchFamily="34" charset="0"/>
              <a:ea typeface="Arial" panose="020B0604020202020204" pitchFamily="34" charset="0"/>
            </a:endParaRPr>
          </a:p>
          <a:p>
            <a:pPr marL="74930" marR="443865" algn="just">
              <a:lnSpc>
                <a:spcPct val="105000"/>
              </a:lnSpc>
              <a:spcAft>
                <a:spcPts val="0"/>
              </a:spcAft>
            </a:pPr>
            <a:r>
              <a:rPr lang="es-CL" sz="1400" b="1" dirty="0">
                <a:latin typeface="Arial" panose="020B0604020202020204" pitchFamily="34" charset="0"/>
                <a:ea typeface="Arial" panose="020B0604020202020204" pitchFamily="34" charset="0"/>
              </a:rPr>
              <a:t>Plataformas</a:t>
            </a:r>
            <a:r>
              <a:rPr lang="es-CL" sz="1400" b="1" spc="-40" dirty="0">
                <a:latin typeface="Arial" panose="020B0604020202020204" pitchFamily="34" charset="0"/>
                <a:ea typeface="Arial" panose="020B0604020202020204" pitchFamily="34" charset="0"/>
              </a:rPr>
              <a:t> </a:t>
            </a:r>
            <a:r>
              <a:rPr lang="es-CL" sz="1400" b="1" dirty="0">
                <a:latin typeface="Arial" panose="020B0604020202020204" pitchFamily="34" charset="0"/>
                <a:ea typeface="Arial" panose="020B0604020202020204" pitchFamily="34" charset="0"/>
              </a:rPr>
              <a:t>Digitales</a:t>
            </a:r>
            <a:r>
              <a:rPr lang="es-CL" sz="1400" b="1" spc="-35" dirty="0">
                <a:latin typeface="Arial" panose="020B0604020202020204" pitchFamily="34" charset="0"/>
                <a:ea typeface="Arial" panose="020B0604020202020204" pitchFamily="34" charset="0"/>
              </a:rPr>
              <a:t> </a:t>
            </a:r>
            <a:r>
              <a:rPr lang="es-CL" sz="1400" b="1" dirty="0">
                <a:latin typeface="Arial" panose="020B0604020202020204" pitchFamily="34" charset="0"/>
                <a:ea typeface="Arial" panose="020B0604020202020204" pitchFamily="34" charset="0"/>
              </a:rPr>
              <a:t>Participativas:</a:t>
            </a:r>
            <a:r>
              <a:rPr lang="es-CL" sz="1400" b="1" spc="-3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Las</a:t>
            </a:r>
            <a:r>
              <a:rPr lang="es-CL" sz="1400" spc="-4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instituciones</a:t>
            </a:r>
            <a:r>
              <a:rPr lang="es-CL" sz="1400" spc="-5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deben</a:t>
            </a:r>
            <a:r>
              <a:rPr lang="es-CL" sz="1400" spc="-2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procurar</a:t>
            </a:r>
            <a:r>
              <a:rPr lang="es-CL" sz="1400" spc="-4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el</a:t>
            </a:r>
            <a:r>
              <a:rPr lang="es-CL" sz="1400" spc="-2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contar</a:t>
            </a:r>
            <a:r>
              <a:rPr lang="es-CL" sz="1400" spc="-4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con</a:t>
            </a:r>
            <a:r>
              <a:rPr lang="es-CL" sz="1400" spc="-3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plataformas</a:t>
            </a:r>
            <a:r>
              <a:rPr lang="es-CL" sz="1400" spc="-3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digitales que</a:t>
            </a:r>
            <a:r>
              <a:rPr lang="es-CL" sz="1400" spc="-17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permitan</a:t>
            </a:r>
            <a:r>
              <a:rPr lang="es-CL" sz="1400" spc="-18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ampliar</a:t>
            </a:r>
            <a:r>
              <a:rPr lang="es-CL" sz="1400" spc="-17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la</a:t>
            </a:r>
            <a:r>
              <a:rPr lang="es-CL" sz="1400" spc="-18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participación</a:t>
            </a:r>
            <a:r>
              <a:rPr lang="es-CL" sz="1400" spc="-18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directa</a:t>
            </a:r>
            <a:r>
              <a:rPr lang="es-CL" sz="1400" spc="-18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en</a:t>
            </a:r>
            <a:r>
              <a:rPr lang="es-CL" sz="1400" spc="-17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procesos</a:t>
            </a:r>
            <a:r>
              <a:rPr lang="es-CL" sz="1400" spc="-18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de</a:t>
            </a:r>
            <a:r>
              <a:rPr lang="es-CL" sz="1400" spc="-17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consultas</a:t>
            </a:r>
            <a:r>
              <a:rPr lang="es-CL" sz="1400" spc="-18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ciudadanas,</a:t>
            </a:r>
            <a:r>
              <a:rPr lang="es-CL" sz="1400" spc="-17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acceso</a:t>
            </a:r>
            <a:r>
              <a:rPr lang="es-CL" sz="1400" spc="-17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a</a:t>
            </a:r>
            <a:r>
              <a:rPr lang="es-CL" sz="1400" spc="-18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información, vinculación</a:t>
            </a:r>
            <a:r>
              <a:rPr lang="es-CL" sz="1400" spc="-8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con</a:t>
            </a:r>
            <a:r>
              <a:rPr lang="es-CL" sz="1400" spc="-80"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redes,</a:t>
            </a:r>
            <a:r>
              <a:rPr lang="es-CL" sz="1400" spc="-7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entre</a:t>
            </a:r>
            <a:r>
              <a:rPr lang="es-CL" sz="1400" spc="-65" dirty="0">
                <a:latin typeface="Arial" panose="020B0604020202020204" pitchFamily="34" charset="0"/>
                <a:ea typeface="Arial" panose="020B0604020202020204" pitchFamily="34" charset="0"/>
              </a:rPr>
              <a:t> </a:t>
            </a:r>
            <a:r>
              <a:rPr lang="es-CL" sz="1400" dirty="0">
                <a:latin typeface="Arial" panose="020B0604020202020204" pitchFamily="34" charset="0"/>
                <a:ea typeface="Arial" panose="020B0604020202020204" pitchFamily="34" charset="0"/>
              </a:rPr>
              <a:t>otros.</a:t>
            </a:r>
          </a:p>
        </p:txBody>
      </p:sp>
    </p:spTree>
    <p:extLst>
      <p:ext uri="{BB962C8B-B14F-4D97-AF65-F5344CB8AC3E}">
        <p14:creationId xmlns:p14="http://schemas.microsoft.com/office/powerpoint/2010/main" val="40871129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5CD46A34-96BD-4A46-B6B1-B90B02D5A1BD}"/>
              </a:ext>
            </a:extLst>
          </p:cNvPr>
          <p:cNvSpPr/>
          <p:nvPr/>
        </p:nvSpPr>
        <p:spPr>
          <a:xfrm>
            <a:off x="2706866" y="617044"/>
            <a:ext cx="7089761" cy="369332"/>
          </a:xfrm>
          <a:prstGeom prst="rect">
            <a:avLst/>
          </a:prstGeom>
        </p:spPr>
        <p:txBody>
          <a:bodyPr wrap="none">
            <a:spAutoFit/>
          </a:bodyPr>
          <a:lstStyle/>
          <a:p>
            <a:r>
              <a:rPr lang="es-CL" dirty="0">
                <a:latin typeface="Arial" panose="020B0604020202020204" pitchFamily="34" charset="0"/>
                <a:ea typeface="Arial" panose="020B0604020202020204" pitchFamily="34" charset="0"/>
              </a:rPr>
              <a:t> Estado</a:t>
            </a:r>
            <a:r>
              <a:rPr lang="es-CL" spc="-185" dirty="0">
                <a:latin typeface="Arial" panose="020B0604020202020204" pitchFamily="34" charset="0"/>
                <a:ea typeface="Arial" panose="020B0604020202020204" pitchFamily="34" charset="0"/>
              </a:rPr>
              <a:t> </a:t>
            </a:r>
            <a:r>
              <a:rPr lang="es-CL" dirty="0">
                <a:latin typeface="Arial" panose="020B0604020202020204" pitchFamily="34" charset="0"/>
                <a:ea typeface="Arial" panose="020B0604020202020204" pitchFamily="34" charset="0"/>
              </a:rPr>
              <a:t>actual</a:t>
            </a:r>
            <a:r>
              <a:rPr lang="es-CL" spc="-175" dirty="0">
                <a:latin typeface="Arial" panose="020B0604020202020204" pitchFamily="34" charset="0"/>
                <a:ea typeface="Arial" panose="020B0604020202020204" pitchFamily="34" charset="0"/>
              </a:rPr>
              <a:t> </a:t>
            </a:r>
            <a:r>
              <a:rPr lang="es-CL" dirty="0">
                <a:latin typeface="Arial" panose="020B0604020202020204" pitchFamily="34" charset="0"/>
                <a:ea typeface="Arial" panose="020B0604020202020204" pitchFamily="34" charset="0"/>
              </a:rPr>
              <a:t>de</a:t>
            </a:r>
            <a:r>
              <a:rPr lang="es-CL" spc="-185" dirty="0">
                <a:latin typeface="Arial" panose="020B0604020202020204" pitchFamily="34" charset="0"/>
                <a:ea typeface="Arial" panose="020B0604020202020204" pitchFamily="34" charset="0"/>
              </a:rPr>
              <a:t> </a:t>
            </a:r>
            <a:r>
              <a:rPr lang="es-CL" dirty="0">
                <a:latin typeface="Arial" panose="020B0604020202020204" pitchFamily="34" charset="0"/>
                <a:ea typeface="Arial" panose="020B0604020202020204" pitchFamily="34" charset="0"/>
              </a:rPr>
              <a:t>la</a:t>
            </a:r>
            <a:r>
              <a:rPr lang="es-CL" spc="-185" dirty="0">
                <a:latin typeface="Arial" panose="020B0604020202020204" pitchFamily="34" charset="0"/>
                <a:ea typeface="Arial" panose="020B0604020202020204" pitchFamily="34" charset="0"/>
              </a:rPr>
              <a:t> </a:t>
            </a:r>
            <a:r>
              <a:rPr lang="es-CL" dirty="0">
                <a:latin typeface="Arial" panose="020B0604020202020204" pitchFamily="34" charset="0"/>
                <a:ea typeface="Arial" panose="020B0604020202020204" pitchFamily="34" charset="0"/>
              </a:rPr>
              <a:t>Participación</a:t>
            </a:r>
            <a:r>
              <a:rPr lang="es-CL" spc="-180" dirty="0">
                <a:latin typeface="Arial" panose="020B0604020202020204" pitchFamily="34" charset="0"/>
                <a:ea typeface="Arial" panose="020B0604020202020204" pitchFamily="34" charset="0"/>
              </a:rPr>
              <a:t> </a:t>
            </a:r>
            <a:r>
              <a:rPr lang="es-CL" dirty="0">
                <a:latin typeface="Arial" panose="020B0604020202020204" pitchFamily="34" charset="0"/>
                <a:ea typeface="Arial" panose="020B0604020202020204" pitchFamily="34" charset="0"/>
              </a:rPr>
              <a:t>Social</a:t>
            </a:r>
            <a:r>
              <a:rPr lang="es-CL" spc="-180" dirty="0">
                <a:latin typeface="Arial" panose="020B0604020202020204" pitchFamily="34" charset="0"/>
                <a:ea typeface="Arial" panose="020B0604020202020204" pitchFamily="34" charset="0"/>
              </a:rPr>
              <a:t> </a:t>
            </a:r>
            <a:r>
              <a:rPr lang="es-CL" dirty="0">
                <a:latin typeface="Arial" panose="020B0604020202020204" pitchFamily="34" charset="0"/>
                <a:ea typeface="Arial" panose="020B0604020202020204" pitchFamily="34" charset="0"/>
              </a:rPr>
              <a:t>en</a:t>
            </a:r>
            <a:r>
              <a:rPr lang="es-CL" spc="-185" dirty="0">
                <a:latin typeface="Arial" panose="020B0604020202020204" pitchFamily="34" charset="0"/>
                <a:ea typeface="Arial" panose="020B0604020202020204" pitchFamily="34" charset="0"/>
              </a:rPr>
              <a:t> </a:t>
            </a:r>
            <a:r>
              <a:rPr lang="es-CL" dirty="0">
                <a:latin typeface="Arial" panose="020B0604020202020204" pitchFamily="34" charset="0"/>
                <a:ea typeface="Arial" panose="020B0604020202020204" pitchFamily="34" charset="0"/>
              </a:rPr>
              <a:t>el Servicio Salud Iquique</a:t>
            </a:r>
            <a:r>
              <a:rPr lang="es-CL" spc="-180" dirty="0">
                <a:latin typeface="Arial" panose="020B0604020202020204" pitchFamily="34" charset="0"/>
                <a:ea typeface="Arial" panose="020B0604020202020204" pitchFamily="34" charset="0"/>
              </a:rPr>
              <a:t> </a:t>
            </a:r>
            <a:endParaRPr lang="es-CL" dirty="0"/>
          </a:p>
        </p:txBody>
      </p:sp>
      <p:graphicFrame>
        <p:nvGraphicFramePr>
          <p:cNvPr id="4" name="Tabla 3">
            <a:extLst>
              <a:ext uri="{FF2B5EF4-FFF2-40B4-BE49-F238E27FC236}">
                <a16:creationId xmlns:a16="http://schemas.microsoft.com/office/drawing/2014/main" id="{F3842134-A786-4FDC-9AB9-5170BB0F52EA}"/>
              </a:ext>
            </a:extLst>
          </p:cNvPr>
          <p:cNvGraphicFramePr>
            <a:graphicFrameLocks noGrp="1"/>
          </p:cNvGraphicFramePr>
          <p:nvPr>
            <p:extLst>
              <p:ext uri="{D42A27DB-BD31-4B8C-83A1-F6EECF244321}">
                <p14:modId xmlns:p14="http://schemas.microsoft.com/office/powerpoint/2010/main" val="3463657708"/>
              </p:ext>
            </p:extLst>
          </p:nvPr>
        </p:nvGraphicFramePr>
        <p:xfrm>
          <a:off x="1619249" y="1235233"/>
          <a:ext cx="8258175" cy="4394044"/>
        </p:xfrm>
        <a:graphic>
          <a:graphicData uri="http://schemas.openxmlformats.org/drawingml/2006/table">
            <a:tbl>
              <a:tblPr firstRow="1" firstCol="1" bandRow="1">
                <a:tableStyleId>{5C22544A-7EE6-4342-B048-85BDC9FD1C3A}</a:tableStyleId>
              </a:tblPr>
              <a:tblGrid>
                <a:gridCol w="3649839">
                  <a:extLst>
                    <a:ext uri="{9D8B030D-6E8A-4147-A177-3AD203B41FA5}">
                      <a16:colId xmlns:a16="http://schemas.microsoft.com/office/drawing/2014/main" val="3432121227"/>
                    </a:ext>
                  </a:extLst>
                </a:gridCol>
                <a:gridCol w="4608336">
                  <a:extLst>
                    <a:ext uri="{9D8B030D-6E8A-4147-A177-3AD203B41FA5}">
                      <a16:colId xmlns:a16="http://schemas.microsoft.com/office/drawing/2014/main" val="1711243976"/>
                    </a:ext>
                  </a:extLst>
                </a:gridCol>
              </a:tblGrid>
              <a:tr h="392305">
                <a:tc>
                  <a:txBody>
                    <a:bodyPr/>
                    <a:lstStyle/>
                    <a:p>
                      <a:pPr>
                        <a:lnSpc>
                          <a:spcPct val="107000"/>
                        </a:lnSpc>
                        <a:spcAft>
                          <a:spcPts val="0"/>
                        </a:spcAft>
                      </a:pPr>
                      <a:r>
                        <a:rPr lang="es-CL" sz="1400">
                          <a:effectLst/>
                        </a:rPr>
                        <a:t>Mecanismos</a:t>
                      </a:r>
                      <a:endParaRPr lang="es-CL"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CL" sz="1400">
                          <a:effectLst/>
                        </a:rPr>
                        <a:t>Estado</a:t>
                      </a:r>
                      <a:endParaRPr lang="es-CL"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13638647"/>
                  </a:ext>
                </a:extLst>
              </a:tr>
              <a:tr h="308272">
                <a:tc>
                  <a:txBody>
                    <a:bodyPr/>
                    <a:lstStyle/>
                    <a:p>
                      <a:pPr>
                        <a:lnSpc>
                          <a:spcPct val="107000"/>
                        </a:lnSpc>
                        <a:spcAft>
                          <a:spcPts val="0"/>
                        </a:spcAft>
                      </a:pPr>
                      <a:r>
                        <a:rPr lang="es-CL" sz="1600">
                          <a:effectLst/>
                        </a:rPr>
                        <a:t>Consejo de la Sociedad Civil</a:t>
                      </a:r>
                      <a:endParaRPr lang="es-CL"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CL" sz="1600">
                          <a:effectLst/>
                        </a:rPr>
                        <a:t>Actualizado en Junio 2017</a:t>
                      </a:r>
                      <a:endParaRPr lang="es-CL"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4143945"/>
                  </a:ext>
                </a:extLst>
              </a:tr>
              <a:tr h="630817">
                <a:tc>
                  <a:txBody>
                    <a:bodyPr/>
                    <a:lstStyle/>
                    <a:p>
                      <a:pPr>
                        <a:lnSpc>
                          <a:spcPct val="107000"/>
                        </a:lnSpc>
                        <a:spcAft>
                          <a:spcPts val="0"/>
                        </a:spcAft>
                      </a:pPr>
                      <a:r>
                        <a:rPr lang="es-CL" sz="1600">
                          <a:effectLst/>
                        </a:rPr>
                        <a:t>Consejos Consultivos y de Usuarios</a:t>
                      </a:r>
                      <a:endParaRPr lang="es-CL"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CL" sz="1600">
                          <a:effectLst/>
                        </a:rPr>
                        <a:t>Constituídos y funcionando en los establecimientos del la red (Sin funcionar CDL Pedro Pulgar)</a:t>
                      </a:r>
                      <a:endParaRPr lang="es-CL"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15140843"/>
                  </a:ext>
                </a:extLst>
              </a:tr>
              <a:tr h="861927">
                <a:tc>
                  <a:txBody>
                    <a:bodyPr/>
                    <a:lstStyle/>
                    <a:p>
                      <a:pPr>
                        <a:lnSpc>
                          <a:spcPct val="107000"/>
                        </a:lnSpc>
                        <a:spcAft>
                          <a:spcPts val="0"/>
                        </a:spcAft>
                      </a:pPr>
                      <a:r>
                        <a:rPr lang="es-CL" sz="1600" dirty="0">
                          <a:effectLst/>
                        </a:rPr>
                        <a:t>Cuentas publicas Participativas</a:t>
                      </a:r>
                      <a:endParaRPr lang="es-C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CL" sz="1600" dirty="0">
                          <a:effectLst/>
                        </a:rPr>
                        <a:t>Ejecutadas periódicamente en Servicio de salud y desde hace unos años en Hospital Regional y algunos establecimientos de salud de la comuna de Iquique.</a:t>
                      </a:r>
                      <a:endParaRPr lang="es-C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60499984"/>
                  </a:ext>
                </a:extLst>
              </a:tr>
              <a:tr h="308272">
                <a:tc>
                  <a:txBody>
                    <a:bodyPr/>
                    <a:lstStyle/>
                    <a:p>
                      <a:pPr>
                        <a:lnSpc>
                          <a:spcPct val="107000"/>
                        </a:lnSpc>
                        <a:spcAft>
                          <a:spcPts val="0"/>
                        </a:spcAft>
                      </a:pPr>
                      <a:r>
                        <a:rPr lang="es-CL" sz="1600">
                          <a:effectLst/>
                        </a:rPr>
                        <a:t>Presupuestos Participativos</a:t>
                      </a:r>
                      <a:endParaRPr lang="es-CL"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CL" sz="1600">
                          <a:effectLst/>
                        </a:rPr>
                        <a:t>Se desarrollaron en el año 2009 y no se continúo</a:t>
                      </a:r>
                      <a:endParaRPr lang="es-CL"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38585384"/>
                  </a:ext>
                </a:extLst>
              </a:tr>
              <a:tr h="630817">
                <a:tc>
                  <a:txBody>
                    <a:bodyPr/>
                    <a:lstStyle/>
                    <a:p>
                      <a:pPr>
                        <a:lnSpc>
                          <a:spcPct val="107000"/>
                        </a:lnSpc>
                        <a:spcAft>
                          <a:spcPts val="0"/>
                        </a:spcAft>
                      </a:pPr>
                      <a:r>
                        <a:rPr lang="es-CL" sz="1600" dirty="0">
                          <a:effectLst/>
                        </a:rPr>
                        <a:t>Diálogos Ciudadanos</a:t>
                      </a:r>
                      <a:endParaRPr lang="es-C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CL" sz="1600">
                          <a:effectLst/>
                        </a:rPr>
                        <a:t>Desarrollados en las provincia de Iquique y el tamarugal 2017 y 2018</a:t>
                      </a:r>
                      <a:endParaRPr lang="es-CL"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81646642"/>
                  </a:ext>
                </a:extLst>
              </a:tr>
              <a:tr h="630817">
                <a:tc>
                  <a:txBody>
                    <a:bodyPr/>
                    <a:lstStyle/>
                    <a:p>
                      <a:pPr>
                        <a:lnSpc>
                          <a:spcPct val="107000"/>
                        </a:lnSpc>
                        <a:spcAft>
                          <a:spcPts val="0"/>
                        </a:spcAft>
                      </a:pPr>
                      <a:r>
                        <a:rPr lang="es-CL" sz="1600">
                          <a:effectLst/>
                        </a:rPr>
                        <a:t>Acceso a la Información Publica</a:t>
                      </a:r>
                      <a:endParaRPr lang="es-CL"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CL" sz="1600">
                          <a:effectLst/>
                        </a:rPr>
                        <a:t>Disponibilidad de sistema de acceso a la información pública desde la entrada en vigencia Ley 20.285</a:t>
                      </a:r>
                      <a:endParaRPr lang="es-CL"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16086876"/>
                  </a:ext>
                </a:extLst>
              </a:tr>
              <a:tr h="630817">
                <a:tc>
                  <a:txBody>
                    <a:bodyPr/>
                    <a:lstStyle/>
                    <a:p>
                      <a:pPr>
                        <a:lnSpc>
                          <a:spcPct val="107000"/>
                        </a:lnSpc>
                        <a:spcAft>
                          <a:spcPts val="0"/>
                        </a:spcAft>
                      </a:pPr>
                      <a:r>
                        <a:rPr lang="es-CL" sz="1600">
                          <a:effectLst/>
                        </a:rPr>
                        <a:t>Sistema Integtral de Atención Ciudadana</a:t>
                      </a:r>
                      <a:endParaRPr lang="es-CL"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CL" sz="1600" dirty="0">
                          <a:effectLst/>
                        </a:rPr>
                        <a:t>Disponibilidad de sistemas de acceso de acuerdo a instrucción ministerial.</a:t>
                      </a:r>
                      <a:endParaRPr lang="es-C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81415390"/>
                  </a:ext>
                </a:extLst>
              </a:tr>
            </a:tbl>
          </a:graphicData>
        </a:graphic>
      </p:graphicFrame>
    </p:spTree>
    <p:extLst>
      <p:ext uri="{BB962C8B-B14F-4D97-AF65-F5344CB8AC3E}">
        <p14:creationId xmlns:p14="http://schemas.microsoft.com/office/powerpoint/2010/main" val="411917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DA515E9E-B9B4-4727-A66A-EC21DF9F24E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71073" y="299601"/>
            <a:ext cx="8449854" cy="6258798"/>
          </a:xfrm>
          <a:prstGeom prst="rect">
            <a:avLst/>
          </a:prstGeom>
        </p:spPr>
      </p:pic>
    </p:spTree>
    <p:extLst>
      <p:ext uri="{BB962C8B-B14F-4D97-AF65-F5344CB8AC3E}">
        <p14:creationId xmlns:p14="http://schemas.microsoft.com/office/powerpoint/2010/main" val="11082961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7C95E091-F907-40D7-A42B-7DD83BBCDF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89577" y="0"/>
            <a:ext cx="8012845" cy="6858000"/>
          </a:xfrm>
          <a:prstGeom prst="rect">
            <a:avLst/>
          </a:prstGeom>
        </p:spPr>
      </p:pic>
    </p:spTree>
    <p:extLst>
      <p:ext uri="{BB962C8B-B14F-4D97-AF65-F5344CB8AC3E}">
        <p14:creationId xmlns:p14="http://schemas.microsoft.com/office/powerpoint/2010/main" val="3631861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5AB7DF68-831F-49CF-9677-460C9FC19220}"/>
              </a:ext>
            </a:extLst>
          </p:cNvPr>
          <p:cNvSpPr/>
          <p:nvPr/>
        </p:nvSpPr>
        <p:spPr>
          <a:xfrm>
            <a:off x="1152525" y="1443841"/>
            <a:ext cx="9077325" cy="3970318"/>
          </a:xfrm>
          <a:prstGeom prst="rect">
            <a:avLst/>
          </a:prstGeom>
        </p:spPr>
        <p:txBody>
          <a:bodyPr wrap="square">
            <a:spAutoFit/>
          </a:bodyPr>
          <a:lstStyle/>
          <a:p>
            <a:pPr algn="just"/>
            <a:r>
              <a:rPr lang="es-CL" b="1" dirty="0">
                <a:solidFill>
                  <a:srgbClr val="475156"/>
                </a:solidFill>
                <a:latin typeface="Open Sans"/>
              </a:rPr>
              <a:t>Participación .- Es la </a:t>
            </a:r>
            <a:r>
              <a:rPr lang="es-CL" b="1" i="1" dirty="0">
                <a:solidFill>
                  <a:srgbClr val="475156"/>
                </a:solidFill>
                <a:latin typeface="Open Sans"/>
              </a:rPr>
              <a:t>capacidad de distintos actores sociales de organizarse, movilizar recursos y desarrollar acciones, con el fin de incidir en las decisiones que les afectan. Esta puede ser un proceso individual o colectivo e involucrar al conjunto de la ciudadanía o a grupos organizados de la comunidad</a:t>
            </a:r>
            <a:r>
              <a:rPr lang="es-CL" b="1" dirty="0">
                <a:solidFill>
                  <a:srgbClr val="475156"/>
                </a:solidFill>
                <a:latin typeface="Open Sans"/>
              </a:rPr>
              <a:t>.</a:t>
            </a:r>
          </a:p>
          <a:p>
            <a:pPr algn="just"/>
            <a:endParaRPr lang="es-CL" dirty="0">
              <a:solidFill>
                <a:srgbClr val="475156"/>
              </a:solidFill>
              <a:latin typeface="Open Sans"/>
            </a:endParaRPr>
          </a:p>
          <a:p>
            <a:pPr algn="just"/>
            <a:endParaRPr lang="es-CL" dirty="0">
              <a:solidFill>
                <a:srgbClr val="475156"/>
              </a:solidFill>
              <a:latin typeface="Open Sans"/>
            </a:endParaRPr>
          </a:p>
          <a:p>
            <a:pPr algn="just"/>
            <a:endParaRPr lang="es-CL" dirty="0">
              <a:solidFill>
                <a:srgbClr val="475156"/>
              </a:solidFill>
              <a:latin typeface="Open Sans"/>
            </a:endParaRPr>
          </a:p>
          <a:p>
            <a:pPr algn="just"/>
            <a:endParaRPr lang="es-CL" dirty="0">
              <a:solidFill>
                <a:srgbClr val="475156"/>
              </a:solidFill>
              <a:latin typeface="Open Sans"/>
            </a:endParaRPr>
          </a:p>
          <a:p>
            <a:pPr algn="just"/>
            <a:r>
              <a:rPr lang="es-CL" b="1" dirty="0">
                <a:solidFill>
                  <a:srgbClr val="475156"/>
                </a:solidFill>
                <a:latin typeface="Open Sans"/>
              </a:rPr>
              <a:t>La Promoción de la Salud requiere de la </a:t>
            </a:r>
            <a:r>
              <a:rPr lang="es-CL" b="1" i="1" dirty="0">
                <a:solidFill>
                  <a:srgbClr val="475156"/>
                </a:solidFill>
                <a:latin typeface="Open Sans"/>
              </a:rPr>
              <a:t>participación, inclusión e implicación</a:t>
            </a:r>
            <a:r>
              <a:rPr lang="es-CL" b="1" dirty="0">
                <a:solidFill>
                  <a:srgbClr val="475156"/>
                </a:solidFill>
                <a:latin typeface="Open Sans"/>
              </a:rPr>
              <a:t> de distintos </a:t>
            </a:r>
            <a:r>
              <a:rPr lang="es-CL" b="1" i="1" dirty="0">
                <a:solidFill>
                  <a:srgbClr val="475156"/>
                </a:solidFill>
                <a:latin typeface="Open Sans"/>
              </a:rPr>
              <a:t>actores sociales</a:t>
            </a:r>
            <a:r>
              <a:rPr lang="es-CL" b="1" dirty="0">
                <a:solidFill>
                  <a:srgbClr val="475156"/>
                </a:solidFill>
                <a:latin typeface="Open Sans"/>
              </a:rPr>
              <a:t> de manera de otorgar </a:t>
            </a:r>
            <a:r>
              <a:rPr lang="es-CL" b="1" i="1" dirty="0">
                <a:solidFill>
                  <a:srgbClr val="475156"/>
                </a:solidFill>
                <a:latin typeface="Open Sans"/>
              </a:rPr>
              <a:t>pertinencia</a:t>
            </a:r>
            <a:r>
              <a:rPr lang="es-CL" b="1" dirty="0">
                <a:solidFill>
                  <a:srgbClr val="475156"/>
                </a:solidFill>
                <a:latin typeface="Open Sans"/>
              </a:rPr>
              <a:t> a las acciones, en el ámbito de lo </a:t>
            </a:r>
            <a:r>
              <a:rPr lang="es-CL" b="1" i="1" dirty="0">
                <a:solidFill>
                  <a:srgbClr val="475156"/>
                </a:solidFill>
                <a:latin typeface="Open Sans"/>
              </a:rPr>
              <a:t>individual y familiar</a:t>
            </a:r>
            <a:r>
              <a:rPr lang="es-CL" b="1" dirty="0">
                <a:solidFill>
                  <a:srgbClr val="475156"/>
                </a:solidFill>
                <a:latin typeface="Open Sans"/>
              </a:rPr>
              <a:t>, y </a:t>
            </a:r>
            <a:r>
              <a:rPr lang="es-CL" b="1" i="1" dirty="0">
                <a:solidFill>
                  <a:srgbClr val="475156"/>
                </a:solidFill>
                <a:latin typeface="Open Sans"/>
              </a:rPr>
              <a:t>entornos más cercanos</a:t>
            </a:r>
            <a:r>
              <a:rPr lang="es-CL" b="1" dirty="0">
                <a:solidFill>
                  <a:srgbClr val="475156"/>
                </a:solidFill>
                <a:latin typeface="Open Sans"/>
              </a:rPr>
              <a:t>. Esto para </a:t>
            </a:r>
            <a:r>
              <a:rPr lang="es-CL" b="1" i="1" dirty="0">
                <a:solidFill>
                  <a:srgbClr val="475156"/>
                </a:solidFill>
                <a:latin typeface="Open Sans"/>
              </a:rPr>
              <a:t>incidir en cambios culturales más profundos</a:t>
            </a:r>
            <a:r>
              <a:rPr lang="es-CL" b="1" dirty="0">
                <a:solidFill>
                  <a:srgbClr val="475156"/>
                </a:solidFill>
                <a:latin typeface="Open Sans"/>
              </a:rPr>
              <a:t> que, a su vez, abran nuevas posibilidades donde las personas </a:t>
            </a:r>
            <a:r>
              <a:rPr lang="es-CL" b="1" i="1" dirty="0">
                <a:solidFill>
                  <a:srgbClr val="475156"/>
                </a:solidFill>
                <a:latin typeface="Open Sans"/>
              </a:rPr>
              <a:t>asuman su rol de ciudadanía activa</a:t>
            </a:r>
            <a:r>
              <a:rPr lang="es-CL" b="1" dirty="0">
                <a:solidFill>
                  <a:srgbClr val="475156"/>
                </a:solidFill>
                <a:latin typeface="Open Sans"/>
              </a:rPr>
              <a:t>, convirtiéndolos en protagonista de sus propios procesos de cambio</a:t>
            </a:r>
            <a:endParaRPr lang="es-CL" b="1" i="0" dirty="0">
              <a:solidFill>
                <a:srgbClr val="475156"/>
              </a:solidFill>
              <a:effectLst/>
              <a:latin typeface="Open Sans"/>
            </a:endParaRPr>
          </a:p>
        </p:txBody>
      </p:sp>
      <p:pic>
        <p:nvPicPr>
          <p:cNvPr id="3" name="Imagen 2">
            <a:extLst>
              <a:ext uri="{FF2B5EF4-FFF2-40B4-BE49-F238E27FC236}">
                <a16:creationId xmlns:a16="http://schemas.microsoft.com/office/drawing/2014/main" id="{19273CC9-396D-42C8-884C-9154B30B95F7}"/>
              </a:ext>
            </a:extLst>
          </p:cNvPr>
          <p:cNvPicPr>
            <a:picLocks noChangeAspect="1"/>
          </p:cNvPicPr>
          <p:nvPr/>
        </p:nvPicPr>
        <p:blipFill>
          <a:blip r:embed="rId2"/>
          <a:stretch>
            <a:fillRect/>
          </a:stretch>
        </p:blipFill>
        <p:spPr>
          <a:xfrm>
            <a:off x="1190540" y="0"/>
            <a:ext cx="9810920" cy="6858000"/>
          </a:xfrm>
          <a:prstGeom prst="rect">
            <a:avLst/>
          </a:prstGeom>
        </p:spPr>
      </p:pic>
      <p:pic>
        <p:nvPicPr>
          <p:cNvPr id="5" name="Imagen 4">
            <a:extLst>
              <a:ext uri="{FF2B5EF4-FFF2-40B4-BE49-F238E27FC236}">
                <a16:creationId xmlns:a16="http://schemas.microsoft.com/office/drawing/2014/main" id="{CB5E50E8-13C1-4B80-BC8B-4A31442BC8D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84828" y="202263"/>
            <a:ext cx="7540198" cy="6453473"/>
          </a:xfrm>
          <a:prstGeom prst="rect">
            <a:avLst/>
          </a:prstGeom>
        </p:spPr>
      </p:pic>
      <p:pic>
        <p:nvPicPr>
          <p:cNvPr id="7" name="Imagen 6">
            <a:extLst>
              <a:ext uri="{FF2B5EF4-FFF2-40B4-BE49-F238E27FC236}">
                <a16:creationId xmlns:a16="http://schemas.microsoft.com/office/drawing/2014/main" id="{47AF8479-EA03-4B49-9321-79D8AC8CE98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92144" y="0"/>
            <a:ext cx="8207712" cy="6858000"/>
          </a:xfrm>
          <a:prstGeom prst="rect">
            <a:avLst/>
          </a:prstGeom>
        </p:spPr>
      </p:pic>
    </p:spTree>
    <p:extLst>
      <p:ext uri="{BB962C8B-B14F-4D97-AF65-F5344CB8AC3E}">
        <p14:creationId xmlns:p14="http://schemas.microsoft.com/office/powerpoint/2010/main" val="39054279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a 2">
            <a:extLst>
              <a:ext uri="{FF2B5EF4-FFF2-40B4-BE49-F238E27FC236}">
                <a16:creationId xmlns:a16="http://schemas.microsoft.com/office/drawing/2014/main" id="{8D7CF603-8E8D-4582-913D-2F770C6185D9}"/>
              </a:ext>
            </a:extLst>
          </p:cNvPr>
          <p:cNvGraphicFramePr>
            <a:graphicFrameLocks noGrp="1"/>
          </p:cNvGraphicFramePr>
          <p:nvPr>
            <p:extLst>
              <p:ext uri="{D42A27DB-BD31-4B8C-83A1-F6EECF244321}">
                <p14:modId xmlns:p14="http://schemas.microsoft.com/office/powerpoint/2010/main" val="2966341389"/>
              </p:ext>
            </p:extLst>
          </p:nvPr>
        </p:nvGraphicFramePr>
        <p:xfrm>
          <a:off x="676274" y="523875"/>
          <a:ext cx="9610725" cy="5773225"/>
        </p:xfrm>
        <a:graphic>
          <a:graphicData uri="http://schemas.openxmlformats.org/drawingml/2006/table">
            <a:tbl>
              <a:tblPr firstRow="1" firstCol="1" bandRow="1"/>
              <a:tblGrid>
                <a:gridCol w="2407489">
                  <a:extLst>
                    <a:ext uri="{9D8B030D-6E8A-4147-A177-3AD203B41FA5}">
                      <a16:colId xmlns:a16="http://schemas.microsoft.com/office/drawing/2014/main" val="2746319561"/>
                    </a:ext>
                  </a:extLst>
                </a:gridCol>
                <a:gridCol w="2843965">
                  <a:extLst>
                    <a:ext uri="{9D8B030D-6E8A-4147-A177-3AD203B41FA5}">
                      <a16:colId xmlns:a16="http://schemas.microsoft.com/office/drawing/2014/main" val="2703968640"/>
                    </a:ext>
                  </a:extLst>
                </a:gridCol>
                <a:gridCol w="2396591">
                  <a:extLst>
                    <a:ext uri="{9D8B030D-6E8A-4147-A177-3AD203B41FA5}">
                      <a16:colId xmlns:a16="http://schemas.microsoft.com/office/drawing/2014/main" val="4058966917"/>
                    </a:ext>
                  </a:extLst>
                </a:gridCol>
                <a:gridCol w="1962680">
                  <a:extLst>
                    <a:ext uri="{9D8B030D-6E8A-4147-A177-3AD203B41FA5}">
                      <a16:colId xmlns:a16="http://schemas.microsoft.com/office/drawing/2014/main" val="2071302837"/>
                    </a:ext>
                  </a:extLst>
                </a:gridCol>
              </a:tblGrid>
              <a:tr h="232336">
                <a:tc gridSpan="4">
                  <a:txBody>
                    <a:bodyPr/>
                    <a:lstStyle/>
                    <a:p>
                      <a:pPr algn="just">
                        <a:spcAft>
                          <a:spcPts val="600"/>
                        </a:spcAft>
                      </a:pPr>
                      <a:r>
                        <a:rPr lang="es-CL" sz="1200" dirty="0">
                          <a:effectLst/>
                          <a:latin typeface="Calibri" panose="020F0502020204030204" pitchFamily="34" charset="0"/>
                          <a:ea typeface="Calibri" panose="020F0502020204030204" pitchFamily="34" charset="0"/>
                          <a:cs typeface="Times New Roman" panose="02020603050405020304" pitchFamily="18" charset="0"/>
                        </a:rPr>
                        <a:t>Eje </a:t>
                      </a:r>
                      <a:r>
                        <a:rPr lang="es-CL" sz="1200" dirty="0" err="1">
                          <a:effectLst/>
                          <a:latin typeface="Calibri" panose="020F0502020204030204" pitchFamily="34" charset="0"/>
                          <a:ea typeface="Calibri" panose="020F0502020204030204" pitchFamily="34" charset="0"/>
                          <a:cs typeface="Times New Roman" panose="02020603050405020304" pitchFamily="18" charset="0"/>
                        </a:rPr>
                        <a:t>Minsal</a:t>
                      </a:r>
                      <a:r>
                        <a:rPr lang="es-CL" sz="1200" dirty="0">
                          <a:effectLst/>
                          <a:latin typeface="Calibri" panose="020F0502020204030204" pitchFamily="34" charset="0"/>
                          <a:ea typeface="Calibri" panose="020F0502020204030204" pitchFamily="34" charset="0"/>
                          <a:cs typeface="Times New Roman" panose="02020603050405020304" pitchFamily="18" charset="0"/>
                        </a:rPr>
                        <a:t>: Trabajo con COSOC</a:t>
                      </a:r>
                      <a:endParaRPr lang="es-C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51025" marR="51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c hMerge="1">
                  <a:txBody>
                    <a:bodyPr/>
                    <a:lstStyle/>
                    <a:p>
                      <a:endParaRPr lang="es-CL"/>
                    </a:p>
                  </a:txBody>
                  <a:tcPr/>
                </a:tc>
                <a:tc hMerge="1">
                  <a:txBody>
                    <a:bodyPr/>
                    <a:lstStyle/>
                    <a:p>
                      <a:endParaRPr lang="es-CL"/>
                    </a:p>
                  </a:txBody>
                  <a:tcPr/>
                </a:tc>
                <a:tc hMerge="1">
                  <a:txBody>
                    <a:bodyPr/>
                    <a:lstStyle/>
                    <a:p>
                      <a:endParaRPr lang="es-CL"/>
                    </a:p>
                  </a:txBody>
                  <a:tcPr/>
                </a:tc>
                <a:extLst>
                  <a:ext uri="{0D108BD9-81ED-4DB2-BD59-A6C34878D82A}">
                    <a16:rowId xmlns:a16="http://schemas.microsoft.com/office/drawing/2014/main" val="3522257017"/>
                  </a:ext>
                </a:extLst>
              </a:tr>
              <a:tr h="313050">
                <a:tc>
                  <a:txBody>
                    <a:bodyPr/>
                    <a:lstStyle/>
                    <a:p>
                      <a:pPr algn="ctr">
                        <a:spcAft>
                          <a:spcPts val="600"/>
                        </a:spcAft>
                      </a:pPr>
                      <a:r>
                        <a:rPr lang="es-CL" sz="10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Problemática territorial</a:t>
                      </a:r>
                      <a:endParaRPr lang="es-CL" sz="1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025" marR="510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a:spcAft>
                          <a:spcPts val="600"/>
                        </a:spcAft>
                      </a:pPr>
                      <a:r>
                        <a:rPr lang="es-CL" sz="10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Estrategia utilizada</a:t>
                      </a:r>
                      <a:endParaRPr lang="es-CL" sz="1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025" marR="510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a:spcAft>
                          <a:spcPts val="600"/>
                        </a:spcAft>
                      </a:pPr>
                      <a:r>
                        <a:rPr lang="es-CL" sz="10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Evaluación: fortalezas y/o debilidades</a:t>
                      </a:r>
                      <a:endParaRPr lang="es-CL" sz="1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025" marR="510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a:spcAft>
                          <a:spcPts val="600"/>
                        </a:spcAft>
                      </a:pPr>
                      <a:r>
                        <a:rPr lang="es-CL" sz="10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Consideraciones para planificación 2018</a:t>
                      </a:r>
                      <a:endParaRPr lang="es-CL" sz="1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025" marR="510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309100448"/>
                  </a:ext>
                </a:extLst>
              </a:tr>
              <a:tr h="5227839">
                <a:tc>
                  <a:txBody>
                    <a:bodyPr/>
                    <a:lstStyle/>
                    <a:p>
                      <a:pPr algn="just">
                        <a:spcAft>
                          <a:spcPts val="600"/>
                        </a:spcAft>
                      </a:pPr>
                      <a:r>
                        <a:rPr lang="es-CL" sz="1050" dirty="0">
                          <a:effectLst/>
                          <a:latin typeface="Calibri" panose="020F0502020204030204" pitchFamily="34" charset="0"/>
                          <a:ea typeface="Calibri" panose="020F0502020204030204" pitchFamily="34" charset="0"/>
                          <a:cs typeface="Times New Roman" panose="02020603050405020304" pitchFamily="18" charset="0"/>
                        </a:rPr>
                        <a:t>El crecimiento urbano de los últimos decenios en el territorio es uno de los fenómenos que más ha impactado, sobre todo por la migración interna. </a:t>
                      </a:r>
                    </a:p>
                    <a:p>
                      <a:pPr algn="just">
                        <a:spcAft>
                          <a:spcPts val="600"/>
                        </a:spcAft>
                      </a:pPr>
                      <a:r>
                        <a:rPr lang="es-CL" sz="1050" dirty="0">
                          <a:effectLst/>
                          <a:latin typeface="Calibri" panose="020F0502020204030204" pitchFamily="34" charset="0"/>
                          <a:ea typeface="Calibri" panose="020F0502020204030204" pitchFamily="34" charset="0"/>
                          <a:cs typeface="Times New Roman" panose="02020603050405020304" pitchFamily="18" charset="0"/>
                        </a:rPr>
                        <a:t>Por otra parte, en una sociedad de consumo estimulada por la zona franca, en donde lo resolutivo, está por sobre la preventivo.</a:t>
                      </a:r>
                    </a:p>
                    <a:p>
                      <a:pPr algn="just">
                        <a:spcAft>
                          <a:spcPts val="600"/>
                        </a:spcAft>
                      </a:pPr>
                      <a:r>
                        <a:rPr lang="es-CL" sz="1050" dirty="0">
                          <a:effectLst/>
                          <a:latin typeface="Calibri" panose="020F0502020204030204" pitchFamily="34" charset="0"/>
                          <a:ea typeface="Calibri" panose="020F0502020204030204" pitchFamily="34" charset="0"/>
                          <a:cs typeface="Times New Roman" panose="02020603050405020304" pitchFamily="18" charset="0"/>
                        </a:rPr>
                        <a:t>Una cultura participativa en donde el beneficio a corto plazo se impone</a:t>
                      </a:r>
                    </a:p>
                    <a:p>
                      <a:pPr algn="just">
                        <a:spcAft>
                          <a:spcPts val="600"/>
                        </a:spcAft>
                      </a:pPr>
                      <a:r>
                        <a:rPr lang="es-CL" sz="1050" dirty="0">
                          <a:effectLst/>
                          <a:latin typeface="Calibri" panose="020F0502020204030204" pitchFamily="34" charset="0"/>
                          <a:ea typeface="Calibri" panose="020F0502020204030204" pitchFamily="34" charset="0"/>
                          <a:cs typeface="Times New Roman" panose="02020603050405020304" pitchFamily="18" charset="0"/>
                        </a:rPr>
                        <a:t>Una visión de la salud centrada en la atención o prestaciones.</a:t>
                      </a:r>
                    </a:p>
                    <a:p>
                      <a:pPr algn="just">
                        <a:spcAft>
                          <a:spcPts val="600"/>
                        </a:spcAft>
                      </a:pPr>
                      <a:r>
                        <a:rPr lang="es-CL" sz="1050" dirty="0">
                          <a:effectLst/>
                          <a:latin typeface="Calibri" panose="020F0502020204030204" pitchFamily="34" charset="0"/>
                          <a:ea typeface="Calibri" panose="020F0502020204030204" pitchFamily="34" charset="0"/>
                          <a:cs typeface="Times New Roman" panose="02020603050405020304" pitchFamily="18" charset="0"/>
                        </a:rPr>
                        <a:t>Una Región que en términos distribución demográfica, concentrada en una provincia con mas del 90%  y otra Provincia extensa en territorio con menos del 7% de la población regional., Por otra parte, en la provincia de Iquique un crecimiento inorgánico, por la falta de un plano regulador (1994), no ha dejado espacios para el encuentro, la recreación o la cultura.</a:t>
                      </a:r>
                    </a:p>
                    <a:p>
                      <a:pPr algn="just">
                        <a:spcAft>
                          <a:spcPts val="600"/>
                        </a:spcAft>
                      </a:pPr>
                      <a:r>
                        <a:rPr lang="es-CL" sz="1050" dirty="0">
                          <a:effectLst/>
                          <a:latin typeface="Calibri" panose="020F0502020204030204" pitchFamily="34" charset="0"/>
                          <a:ea typeface="Calibri" panose="020F0502020204030204" pitchFamily="34" charset="0"/>
                          <a:cs typeface="Times New Roman" panose="02020603050405020304" pitchFamily="18" charset="0"/>
                        </a:rPr>
                        <a:t>Una participación en salud de carácter informativa, poco avance en cuanto a la resolución, aun cuando en el último tiempo se ven mejoras.</a:t>
                      </a:r>
                    </a:p>
                    <a:p>
                      <a:pPr algn="just">
                        <a:spcAft>
                          <a:spcPts val="600"/>
                        </a:spcAft>
                      </a:pPr>
                      <a:r>
                        <a:rPr lang="es-CL" sz="700" dirty="0">
                          <a:effectLst/>
                          <a:latin typeface="Calibri" panose="020F0502020204030204" pitchFamily="34" charset="0"/>
                          <a:ea typeface="Calibri" panose="020F0502020204030204" pitchFamily="34" charset="0"/>
                          <a:cs typeface="Times New Roman" panose="02020603050405020304" pitchFamily="18" charset="0"/>
                        </a:rPr>
                        <a:t> </a:t>
                      </a:r>
                      <a:endParaRPr lang="es-CL" sz="80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es-CL" sz="700" dirty="0">
                          <a:effectLst/>
                          <a:latin typeface="Calibri" panose="020F0502020204030204" pitchFamily="34" charset="0"/>
                          <a:ea typeface="Calibri" panose="020F0502020204030204" pitchFamily="34" charset="0"/>
                          <a:cs typeface="Times New Roman" panose="02020603050405020304" pitchFamily="18" charset="0"/>
                        </a:rPr>
                        <a:t> </a:t>
                      </a:r>
                      <a:endParaRPr lang="es-CL" sz="80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es-CL" sz="700" dirty="0">
                          <a:effectLst/>
                          <a:latin typeface="Calibri" panose="020F0502020204030204" pitchFamily="34" charset="0"/>
                          <a:ea typeface="Calibri" panose="020F0502020204030204" pitchFamily="34" charset="0"/>
                          <a:cs typeface="Times New Roman" panose="02020603050405020304" pitchFamily="18" charset="0"/>
                        </a:rPr>
                        <a:t> </a:t>
                      </a:r>
                      <a:endParaRPr lang="es-C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51025" marR="51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600"/>
                        </a:spcAft>
                      </a:pPr>
                      <a:r>
                        <a:rPr lang="es-CL" sz="700" dirty="0">
                          <a:effectLst/>
                          <a:latin typeface="Calibri" panose="020F0502020204030204" pitchFamily="34" charset="0"/>
                          <a:ea typeface="Calibri" panose="020F0502020204030204" pitchFamily="34" charset="0"/>
                          <a:cs typeface="Times New Roman" panose="02020603050405020304" pitchFamily="18" charset="0"/>
                        </a:rPr>
                        <a:t> </a:t>
                      </a:r>
                      <a:endParaRPr lang="es-CL" sz="105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es-CL" sz="1050" dirty="0">
                          <a:effectLst/>
                          <a:latin typeface="Calibri" panose="020F0502020204030204" pitchFamily="34" charset="0"/>
                          <a:ea typeface="Calibri" panose="020F0502020204030204" pitchFamily="34" charset="0"/>
                          <a:cs typeface="Times New Roman" panose="02020603050405020304" pitchFamily="18" charset="0"/>
                        </a:rPr>
                        <a:t>Con el propósito de integrar agrupaciones de una mayor diversidad, se convocó a organizaciones de la diversidad, de los jubilados, de asociaciones gremiales, junto con las organizaciones vecinales y jóvenes.</a:t>
                      </a:r>
                    </a:p>
                    <a:p>
                      <a:pPr algn="just">
                        <a:spcAft>
                          <a:spcPts val="600"/>
                        </a:spcAft>
                      </a:pPr>
                      <a:endParaRPr lang="es-CL" sz="105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es-CL" sz="1050" dirty="0">
                          <a:effectLst/>
                          <a:latin typeface="Calibri" panose="020F0502020204030204" pitchFamily="34" charset="0"/>
                          <a:ea typeface="Calibri" panose="020F0502020204030204" pitchFamily="34" charset="0"/>
                          <a:cs typeface="Times New Roman" panose="02020603050405020304" pitchFamily="18" charset="0"/>
                        </a:rPr>
                        <a:t>Potenciar la labor de los consejos en cada establecimiento,</a:t>
                      </a:r>
                    </a:p>
                    <a:p>
                      <a:pPr algn="just">
                        <a:spcAft>
                          <a:spcPts val="600"/>
                        </a:spcAft>
                      </a:pPr>
                      <a:r>
                        <a:rPr lang="es-CL" sz="1050" dirty="0">
                          <a:effectLst/>
                          <a:latin typeface="Calibri" panose="020F0502020204030204" pitchFamily="34" charset="0"/>
                          <a:ea typeface="Calibri" panose="020F0502020204030204" pitchFamily="34" charset="0"/>
                          <a:cs typeface="Times New Roman" panose="02020603050405020304" pitchFamily="18" charset="0"/>
                        </a:rPr>
                        <a:t>Presentación de proyectos para la transformación de entorno de los establecimientos, veredas, iluminación perimetral, pasamanos a la entrada de un consultorio, cambio de orientación vial, presentación de proyecto de farmacia satelital, para aumentar atención farmacia de especialidades.</a:t>
                      </a:r>
                    </a:p>
                    <a:p>
                      <a:pPr algn="just">
                        <a:spcAft>
                          <a:spcPts val="600"/>
                        </a:spcAft>
                      </a:pPr>
                      <a:endParaRPr lang="es-CL" sz="105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es-CL" sz="1050" dirty="0">
                          <a:effectLst/>
                          <a:latin typeface="Calibri" panose="020F0502020204030204" pitchFamily="34" charset="0"/>
                          <a:ea typeface="Calibri" panose="020F0502020204030204" pitchFamily="34" charset="0"/>
                          <a:cs typeface="Times New Roman" panose="02020603050405020304" pitchFamily="18" charset="0"/>
                        </a:rPr>
                        <a:t>Programas de educación en salud a la comunidad y participación de los consejos en el tato a l usuario.</a:t>
                      </a:r>
                    </a:p>
                    <a:p>
                      <a:pPr algn="just">
                        <a:spcAft>
                          <a:spcPts val="600"/>
                        </a:spcAft>
                      </a:pPr>
                      <a:r>
                        <a:rPr lang="es-CL" sz="1050" dirty="0">
                          <a:effectLst/>
                          <a:latin typeface="Calibri" panose="020F0502020204030204" pitchFamily="34" charset="0"/>
                          <a:ea typeface="Calibri" panose="020F0502020204030204" pitchFamily="34" charset="0"/>
                          <a:cs typeface="Times New Roman" panose="02020603050405020304" pitchFamily="18" charset="0"/>
                        </a:rPr>
                        <a:t> </a:t>
                      </a:r>
                    </a:p>
                    <a:p>
                      <a:pPr algn="just">
                        <a:spcAft>
                          <a:spcPts val="600"/>
                        </a:spcAft>
                      </a:pPr>
                      <a:r>
                        <a:rPr lang="es-CL" sz="1050" dirty="0">
                          <a:effectLst/>
                          <a:latin typeface="Calibri" panose="020F0502020204030204" pitchFamily="34" charset="0"/>
                          <a:ea typeface="Calibri" panose="020F0502020204030204" pitchFamily="34" charset="0"/>
                          <a:cs typeface="Times New Roman" panose="02020603050405020304" pitchFamily="18" charset="0"/>
                        </a:rPr>
                        <a:t>Con el propósito de fomentar el trabajo en salud comunitaria, en el ámbito de los condicionantes estructurales, se ha comenzado con un programa determinación en el territorio de lugares vulnerables en situación de catástrofe.</a:t>
                      </a:r>
                    </a:p>
                  </a:txBody>
                  <a:tcPr marL="51025" marR="51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600"/>
                        </a:spcAft>
                      </a:pPr>
                      <a:r>
                        <a:rPr lang="es-CL" sz="700" dirty="0">
                          <a:effectLst/>
                          <a:latin typeface="Calibri" panose="020F0502020204030204" pitchFamily="34" charset="0"/>
                          <a:ea typeface="Calibri" panose="020F0502020204030204" pitchFamily="34" charset="0"/>
                          <a:cs typeface="Times New Roman" panose="02020603050405020304" pitchFamily="18" charset="0"/>
                        </a:rPr>
                        <a:t> </a:t>
                      </a:r>
                      <a:endParaRPr lang="es-CL" sz="80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es-CL" sz="1050" b="1" dirty="0">
                          <a:effectLst/>
                          <a:latin typeface="Calibri" panose="020F0502020204030204" pitchFamily="34" charset="0"/>
                          <a:ea typeface="Calibri" panose="020F0502020204030204" pitchFamily="34" charset="0"/>
                          <a:cs typeface="Times New Roman" panose="02020603050405020304" pitchFamily="18" charset="0"/>
                        </a:rPr>
                        <a:t>Fortalezas</a:t>
                      </a:r>
                      <a:endParaRPr lang="es-CL" sz="105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es-CL" sz="1050" dirty="0">
                          <a:effectLst/>
                          <a:latin typeface="Calibri" panose="020F0502020204030204" pitchFamily="34" charset="0"/>
                          <a:ea typeface="Calibri" panose="020F0502020204030204" pitchFamily="34" charset="0"/>
                          <a:cs typeface="Times New Roman" panose="02020603050405020304" pitchFamily="18" charset="0"/>
                        </a:rPr>
                        <a:t>Los consejos de la Provincia de Iquique, tienen una gran fortaleza en la postulación de proyectos sociales.</a:t>
                      </a:r>
                    </a:p>
                    <a:p>
                      <a:pPr algn="just">
                        <a:spcAft>
                          <a:spcPts val="600"/>
                        </a:spcAft>
                      </a:pPr>
                      <a:r>
                        <a:rPr lang="es-CL" sz="1050" dirty="0">
                          <a:effectLst/>
                          <a:latin typeface="Calibri" panose="020F0502020204030204" pitchFamily="34" charset="0"/>
                          <a:ea typeface="Calibri" panose="020F0502020204030204" pitchFamily="34" charset="0"/>
                          <a:cs typeface="Times New Roman" panose="02020603050405020304" pitchFamily="18" charset="0"/>
                        </a:rPr>
                        <a:t>Hay un trabajo de más de 10 años con los consejos de desarrollo local en la provincia.</a:t>
                      </a:r>
                    </a:p>
                    <a:p>
                      <a:pPr algn="just">
                        <a:spcAft>
                          <a:spcPts val="600"/>
                        </a:spcAft>
                      </a:pPr>
                      <a:r>
                        <a:rPr lang="es-CL" sz="1050" b="1" dirty="0">
                          <a:effectLst/>
                          <a:latin typeface="Calibri" panose="020F0502020204030204" pitchFamily="34" charset="0"/>
                          <a:ea typeface="Calibri" panose="020F0502020204030204" pitchFamily="34" charset="0"/>
                          <a:cs typeface="Times New Roman" panose="02020603050405020304" pitchFamily="18" charset="0"/>
                        </a:rPr>
                        <a:t>Debilidades</a:t>
                      </a:r>
                      <a:endParaRPr lang="es-CL" sz="105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es-CL" sz="1050" dirty="0">
                          <a:effectLst/>
                          <a:latin typeface="Calibri" panose="020F0502020204030204" pitchFamily="34" charset="0"/>
                          <a:ea typeface="Calibri" panose="020F0502020204030204" pitchFamily="34" charset="0"/>
                          <a:cs typeface="Times New Roman" panose="02020603050405020304" pitchFamily="18" charset="0"/>
                        </a:rPr>
                        <a:t>Debilidades de los Consejos de la Provincia del Tamarugal, gran rotación de consejeros, falta de independencia de los consejos en relación a la autoridad comunal</a:t>
                      </a:r>
                      <a:r>
                        <a:rPr lang="es-CL" sz="1000" dirty="0">
                          <a:effectLst/>
                          <a:latin typeface="Calibri" panose="020F0502020204030204" pitchFamily="34" charset="0"/>
                          <a:ea typeface="Calibri" panose="020F0502020204030204" pitchFamily="34" charset="0"/>
                          <a:cs typeface="Times New Roman" panose="02020603050405020304" pitchFamily="18" charset="0"/>
                        </a:rPr>
                        <a:t>.</a:t>
                      </a:r>
                    </a:p>
                    <a:p>
                      <a:pPr algn="just">
                        <a:spcAft>
                          <a:spcPts val="600"/>
                        </a:spcAft>
                      </a:pPr>
                      <a:r>
                        <a:rPr lang="es-CL"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51025" marR="51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s-CL" sz="700" dirty="0">
                          <a:effectLst/>
                          <a:latin typeface="Calibri" panose="020F0502020204030204" pitchFamily="34" charset="0"/>
                          <a:ea typeface="Calibri" panose="020F0502020204030204" pitchFamily="34" charset="0"/>
                          <a:cs typeface="Times New Roman" panose="02020603050405020304" pitchFamily="18" charset="0"/>
                        </a:rPr>
                        <a:t> </a:t>
                      </a:r>
                      <a:r>
                        <a:rPr lang="es-CO" sz="1050" kern="1200" dirty="0">
                          <a:solidFill>
                            <a:schemeClr val="tx1"/>
                          </a:solidFill>
                          <a:effectLst/>
                          <a:latin typeface="+mn-lt"/>
                          <a:ea typeface="+mn-ea"/>
                          <a:cs typeface="+mn-cs"/>
                        </a:rPr>
                        <a:t>I.- Presupuesto para el </a:t>
                      </a:r>
                      <a:r>
                        <a:rPr lang="es-CO" sz="1050" kern="1200" dirty="0" err="1">
                          <a:solidFill>
                            <a:schemeClr val="tx1"/>
                          </a:solidFill>
                          <a:effectLst/>
                          <a:latin typeface="+mn-lt"/>
                          <a:ea typeface="+mn-ea"/>
                          <a:cs typeface="+mn-cs"/>
                        </a:rPr>
                        <a:t>Cosoc</a:t>
                      </a:r>
                      <a:r>
                        <a:rPr lang="es-CO" sz="1050" kern="1200" dirty="0">
                          <a:solidFill>
                            <a:schemeClr val="tx1"/>
                          </a:solidFill>
                          <a:effectLst/>
                          <a:latin typeface="+mn-lt"/>
                          <a:ea typeface="+mn-ea"/>
                          <a:cs typeface="+mn-cs"/>
                        </a:rPr>
                        <a:t>, a fin de poder cumplir con los propósitos de supervisión del plan, requiere no solo espacio de trabajo, sino también insumos para su trabajo y el traslado al trabajo en las comunas.</a:t>
                      </a:r>
                      <a:endParaRPr lang="es-CL" sz="1050" kern="1200" dirty="0">
                        <a:solidFill>
                          <a:schemeClr val="tx1"/>
                        </a:solidFill>
                        <a:effectLst/>
                        <a:latin typeface="+mn-lt"/>
                        <a:ea typeface="+mn-ea"/>
                        <a:cs typeface="+mn-cs"/>
                      </a:endParaRPr>
                    </a:p>
                    <a:p>
                      <a:r>
                        <a:rPr lang="es-CO" sz="1050" kern="1200" dirty="0">
                          <a:solidFill>
                            <a:schemeClr val="tx1"/>
                          </a:solidFill>
                          <a:effectLst/>
                          <a:latin typeface="+mn-lt"/>
                          <a:ea typeface="+mn-ea"/>
                          <a:cs typeface="+mn-cs"/>
                        </a:rPr>
                        <a:t> </a:t>
                      </a:r>
                      <a:endParaRPr lang="es-CL" sz="1050" kern="1200" dirty="0">
                        <a:solidFill>
                          <a:schemeClr val="tx1"/>
                        </a:solidFill>
                        <a:effectLst/>
                        <a:latin typeface="+mn-lt"/>
                        <a:ea typeface="+mn-ea"/>
                        <a:cs typeface="+mn-cs"/>
                      </a:endParaRPr>
                    </a:p>
                    <a:p>
                      <a:r>
                        <a:rPr lang="es-CO" sz="1050" kern="1200" dirty="0">
                          <a:solidFill>
                            <a:schemeClr val="tx1"/>
                          </a:solidFill>
                          <a:effectLst/>
                          <a:latin typeface="+mn-lt"/>
                          <a:ea typeface="+mn-ea"/>
                          <a:cs typeface="+mn-cs"/>
                        </a:rPr>
                        <a:t>II, Se refiere a </a:t>
                      </a:r>
                      <a:r>
                        <a:rPr lang="es-CO" sz="1050" kern="1200" dirty="0" err="1">
                          <a:solidFill>
                            <a:schemeClr val="tx1"/>
                          </a:solidFill>
                          <a:effectLst/>
                          <a:latin typeface="+mn-lt"/>
                          <a:ea typeface="+mn-ea"/>
                          <a:cs typeface="+mn-cs"/>
                        </a:rPr>
                        <a:t>a</a:t>
                      </a:r>
                      <a:r>
                        <a:rPr lang="es-CO" sz="1050" kern="1200" dirty="0">
                          <a:solidFill>
                            <a:schemeClr val="tx1"/>
                          </a:solidFill>
                          <a:effectLst/>
                          <a:latin typeface="+mn-lt"/>
                          <a:ea typeface="+mn-ea"/>
                          <a:cs typeface="+mn-cs"/>
                        </a:rPr>
                        <a:t> la situación de los referentes de participación en los establecimientos de la red, que deben contar con la validación de su labor, integrados con horas para su trabajo, y con el apoyo de sus establecimientos.</a:t>
                      </a:r>
                      <a:endParaRPr lang="es-CL" sz="1050" kern="1200" dirty="0">
                        <a:solidFill>
                          <a:schemeClr val="tx1"/>
                        </a:solidFill>
                        <a:effectLst/>
                        <a:latin typeface="+mn-lt"/>
                        <a:ea typeface="+mn-ea"/>
                        <a:cs typeface="+mn-cs"/>
                      </a:endParaRPr>
                    </a:p>
                    <a:p>
                      <a:r>
                        <a:rPr lang="es-CO" sz="1050" kern="1200" dirty="0">
                          <a:solidFill>
                            <a:schemeClr val="tx1"/>
                          </a:solidFill>
                          <a:effectLst/>
                          <a:latin typeface="+mn-lt"/>
                          <a:ea typeface="+mn-ea"/>
                          <a:cs typeface="+mn-cs"/>
                        </a:rPr>
                        <a:t> </a:t>
                      </a:r>
                      <a:endParaRPr lang="es-CL" sz="1050" kern="1200" dirty="0">
                        <a:solidFill>
                          <a:schemeClr val="tx1"/>
                        </a:solidFill>
                        <a:effectLst/>
                        <a:latin typeface="+mn-lt"/>
                        <a:ea typeface="+mn-ea"/>
                        <a:cs typeface="+mn-cs"/>
                      </a:endParaRPr>
                    </a:p>
                    <a:p>
                      <a:r>
                        <a:rPr lang="es-CO" sz="1050" kern="1200" dirty="0">
                          <a:solidFill>
                            <a:schemeClr val="tx1"/>
                          </a:solidFill>
                          <a:effectLst/>
                          <a:latin typeface="+mn-lt"/>
                          <a:ea typeface="+mn-ea"/>
                          <a:cs typeface="+mn-cs"/>
                        </a:rPr>
                        <a:t> </a:t>
                      </a:r>
                      <a:endParaRPr lang="es-CL" sz="1050" kern="1200" dirty="0">
                        <a:solidFill>
                          <a:schemeClr val="tx1"/>
                        </a:solidFill>
                        <a:effectLst/>
                        <a:latin typeface="+mn-lt"/>
                        <a:ea typeface="+mn-ea"/>
                        <a:cs typeface="+mn-cs"/>
                      </a:endParaRPr>
                    </a:p>
                    <a:p>
                      <a:r>
                        <a:rPr lang="es-CO" sz="1050" kern="1200" dirty="0">
                          <a:solidFill>
                            <a:schemeClr val="tx1"/>
                          </a:solidFill>
                          <a:effectLst/>
                          <a:latin typeface="+mn-lt"/>
                          <a:ea typeface="+mn-ea"/>
                          <a:cs typeface="+mn-cs"/>
                        </a:rPr>
                        <a:t>Se adjuntan los materiales metodológicos para la supervisión y evaluación del plan de participación.</a:t>
                      </a:r>
                    </a:p>
                    <a:p>
                      <a:endParaRPr lang="es-CO" sz="1050" kern="1200" dirty="0">
                        <a:solidFill>
                          <a:schemeClr val="tx1"/>
                        </a:solidFill>
                        <a:effectLst/>
                        <a:latin typeface="+mn-lt"/>
                        <a:ea typeface="+mn-ea"/>
                        <a:cs typeface="+mn-cs"/>
                      </a:endParaRPr>
                    </a:p>
                    <a:p>
                      <a:r>
                        <a:rPr lang="es-CL" sz="1050" kern="1200" dirty="0">
                          <a:solidFill>
                            <a:schemeClr val="tx1"/>
                          </a:solidFill>
                          <a:effectLst/>
                          <a:latin typeface="+mn-lt"/>
                          <a:ea typeface="+mn-ea"/>
                          <a:cs typeface="+mn-cs"/>
                        </a:rPr>
                        <a:t>Realizar un catastro iniciativas de cada consejo, establecer coordinaciones para postulaciones.</a:t>
                      </a:r>
                    </a:p>
                    <a:p>
                      <a:endParaRPr lang="es-CL" sz="1050" kern="1200" dirty="0">
                        <a:solidFill>
                          <a:schemeClr val="tx1"/>
                        </a:solidFill>
                        <a:effectLst/>
                        <a:latin typeface="+mn-lt"/>
                        <a:ea typeface="+mn-ea"/>
                        <a:cs typeface="+mn-cs"/>
                      </a:endParaRPr>
                    </a:p>
                    <a:p>
                      <a:r>
                        <a:rPr lang="es-CL" sz="1050" kern="1200" dirty="0">
                          <a:solidFill>
                            <a:schemeClr val="tx1"/>
                          </a:solidFill>
                          <a:effectLst/>
                          <a:latin typeface="+mn-lt"/>
                          <a:ea typeface="+mn-ea"/>
                          <a:cs typeface="+mn-cs"/>
                        </a:rPr>
                        <a:t>Activar espacios de información y de apoyo inter Consejos, para la participación de proyectos.</a:t>
                      </a:r>
                    </a:p>
                    <a:p>
                      <a:endParaRPr lang="es-CL" sz="1050" kern="1200" dirty="0">
                        <a:solidFill>
                          <a:schemeClr val="tx1"/>
                        </a:solidFill>
                        <a:effectLst/>
                        <a:latin typeface="+mn-lt"/>
                        <a:ea typeface="+mn-ea"/>
                        <a:cs typeface="+mn-cs"/>
                      </a:endParaRPr>
                    </a:p>
                    <a:p>
                      <a:pPr algn="just">
                        <a:spcAft>
                          <a:spcPts val="600"/>
                        </a:spcAft>
                      </a:pPr>
                      <a:endParaRPr lang="es-C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51025" marR="51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60273139"/>
                  </a:ext>
                </a:extLst>
              </a:tr>
            </a:tbl>
          </a:graphicData>
        </a:graphic>
      </p:graphicFrame>
    </p:spTree>
    <p:extLst>
      <p:ext uri="{BB962C8B-B14F-4D97-AF65-F5344CB8AC3E}">
        <p14:creationId xmlns:p14="http://schemas.microsoft.com/office/powerpoint/2010/main" val="27667716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A9BD36DB-9FE1-4F82-ACAE-B74A3F675BA3}"/>
              </a:ext>
            </a:extLst>
          </p:cNvPr>
          <p:cNvSpPr/>
          <p:nvPr/>
        </p:nvSpPr>
        <p:spPr>
          <a:xfrm>
            <a:off x="1143001" y="724414"/>
            <a:ext cx="9191624" cy="5127558"/>
          </a:xfrm>
          <a:prstGeom prst="rect">
            <a:avLst/>
          </a:prstGeom>
        </p:spPr>
        <p:txBody>
          <a:bodyPr wrap="square">
            <a:spAutoFit/>
          </a:bodyPr>
          <a:lstStyle/>
          <a:p>
            <a:pPr marL="342900" lvl="0" indent="-342900">
              <a:spcBef>
                <a:spcPts val="600"/>
              </a:spcBef>
              <a:spcAft>
                <a:spcPts val="600"/>
              </a:spcAft>
              <a:buFont typeface="+mj-lt"/>
              <a:buAutoNum type="arabicPeriod"/>
            </a:pPr>
            <a:r>
              <a:rPr lang="es-ES" sz="1200" dirty="0">
                <a:latin typeface="Arial" panose="020B0604020202020204" pitchFamily="34" charset="0"/>
                <a:ea typeface="Times New Roman" panose="02020603050405020304" pitchFamily="18" charset="0"/>
                <a:cs typeface="Times New Roman" panose="02020603050405020304" pitchFamily="18" charset="0"/>
              </a:rPr>
              <a:t>Presentación del plan de participación 2018</a:t>
            </a:r>
            <a:endParaRPr lang="es-CL" sz="1200" dirty="0">
              <a:latin typeface="Times New Roman" panose="02020603050405020304" pitchFamily="18" charset="0"/>
              <a:ea typeface="Times New Roman" panose="02020603050405020304" pitchFamily="18" charset="0"/>
            </a:endParaRPr>
          </a:p>
          <a:p>
            <a:pPr marL="457200" algn="just">
              <a:spcBef>
                <a:spcPts val="600"/>
              </a:spcBef>
              <a:spcAft>
                <a:spcPts val="600"/>
              </a:spcAft>
            </a:pPr>
            <a:r>
              <a:rPr lang="es-ES" sz="1200" dirty="0">
                <a:latin typeface="Arial" panose="020B0604020202020204" pitchFamily="34" charset="0"/>
                <a:ea typeface="Times New Roman" panose="02020603050405020304" pitchFamily="18" charset="0"/>
                <a:cs typeface="Times New Roman" panose="02020603050405020304" pitchFamily="18" charset="0"/>
              </a:rPr>
              <a:t> Contexto socio demográfico, económico, índice de desarrollo regional, actividad económica de la región, ocupación </a:t>
            </a:r>
            <a:r>
              <a:rPr lang="es-ES" sz="1200" dirty="0" err="1">
                <a:latin typeface="Arial" panose="020B0604020202020204" pitchFamily="34" charset="0"/>
                <a:ea typeface="Times New Roman" panose="02020603050405020304" pitchFamily="18" charset="0"/>
                <a:cs typeface="Times New Roman" panose="02020603050405020304" pitchFamily="18" charset="0"/>
              </a:rPr>
              <a:t>Ine</a:t>
            </a:r>
            <a:r>
              <a:rPr lang="es-ES" sz="1200" dirty="0">
                <a:latin typeface="Arial" panose="020B0604020202020204" pitchFamily="34" charset="0"/>
                <a:ea typeface="Times New Roman" panose="02020603050405020304" pitchFamily="18" charset="0"/>
                <a:cs typeface="Times New Roman" panose="02020603050405020304" pitchFamily="18" charset="0"/>
              </a:rPr>
              <a:t>. Se da cuenta del crecimiento demográfico dobla al promedio nacional y el número de viviendas construidas es la mitrad del promedio país, lo que genera un fuerte impacto en las condiciones de habitabilidad, hacinamiento, congestión vial y con ello se afecta la salud. Por otra parte, una economía de consumo y una cultura no anticipatoria hacen posible un sin número de conducta riesgosas de la población en cuanto a su salud.</a:t>
            </a:r>
            <a:endParaRPr lang="es-CL" sz="1200" dirty="0">
              <a:latin typeface="Times New Roman" panose="02020603050405020304" pitchFamily="18" charset="0"/>
              <a:ea typeface="Times New Roman" panose="02020603050405020304" pitchFamily="18" charset="0"/>
            </a:endParaRPr>
          </a:p>
          <a:p>
            <a:pPr marL="342900" lvl="0" indent="-342900" algn="just">
              <a:spcBef>
                <a:spcPts val="600"/>
              </a:spcBef>
              <a:spcAft>
                <a:spcPts val="600"/>
              </a:spcAft>
              <a:buFont typeface="+mj-lt"/>
              <a:buAutoNum type="alphaLcParenR"/>
            </a:pPr>
            <a:r>
              <a:rPr lang="es-ES" sz="1200" dirty="0">
                <a:latin typeface="Arial" panose="020B0604020202020204" pitchFamily="34" charset="0"/>
                <a:ea typeface="Times New Roman" panose="02020603050405020304" pitchFamily="18" charset="0"/>
                <a:cs typeface="Times New Roman" panose="02020603050405020304" pitchFamily="18" charset="0"/>
              </a:rPr>
              <a:t>Problemas de salud más importantes de la región.</a:t>
            </a:r>
            <a:endParaRPr lang="es-CL" sz="1200" dirty="0">
              <a:latin typeface="Times New Roman" panose="02020603050405020304" pitchFamily="18" charset="0"/>
              <a:ea typeface="Times New Roman" panose="02020603050405020304" pitchFamily="18" charset="0"/>
            </a:endParaRPr>
          </a:p>
          <a:p>
            <a:pPr marL="681990" indent="-629920" algn="just">
              <a:lnSpc>
                <a:spcPct val="115000"/>
              </a:lnSpc>
              <a:spcBef>
                <a:spcPts val="600"/>
              </a:spcBef>
              <a:spcAft>
                <a:spcPts val="600"/>
              </a:spcAft>
            </a:pPr>
            <a:r>
              <a:rPr lang="es-CL" sz="1200" dirty="0">
                <a:latin typeface="Arial" panose="020B0604020202020204" pitchFamily="34" charset="0"/>
                <a:ea typeface="Times New Roman" panose="02020603050405020304" pitchFamily="18" charset="0"/>
                <a:cs typeface="Times New Roman" panose="02020603050405020304" pitchFamily="18" charset="0"/>
              </a:rPr>
              <a:t>                  Situación epidemiológica de Tarapacá da cuenta de enfermedades prevalentes Infecciosas,                                                 Enfermedades Entéricas, Crónicas no Transmisibles, Problemas de salud mental, Traumatismos derivados de accidentes, Socioculturales y Medioambientales.</a:t>
            </a:r>
            <a:endParaRPr lang="es-CL" sz="1200" dirty="0">
              <a:latin typeface="Calibri" panose="020F0502020204030204" pitchFamily="34" charset="0"/>
              <a:ea typeface="Times New Roman" panose="02020603050405020304" pitchFamily="18" charset="0"/>
              <a:cs typeface="Calibri" panose="020F0502020204030204" pitchFamily="34" charset="0"/>
            </a:endParaRPr>
          </a:p>
          <a:p>
            <a:pPr marL="681990" indent="-629920" algn="just">
              <a:lnSpc>
                <a:spcPct val="115000"/>
              </a:lnSpc>
              <a:spcBef>
                <a:spcPts val="600"/>
              </a:spcBef>
              <a:spcAft>
                <a:spcPts val="600"/>
              </a:spcAft>
            </a:pPr>
            <a:r>
              <a:rPr lang="es-CL" sz="1200" dirty="0">
                <a:latin typeface="Arial" panose="020B0604020202020204" pitchFamily="34" charset="0"/>
                <a:ea typeface="Times New Roman" panose="02020603050405020304" pitchFamily="18" charset="0"/>
                <a:cs typeface="Times New Roman" panose="02020603050405020304" pitchFamily="18" charset="0"/>
              </a:rPr>
              <a:t>            El Plan de Participación 2018 estable de manera más tácita los aspectos del plan de participación Servicio de salud que contiene 7 actividades a realizar. cuyos objetivos son Fortalecer las organizaciones de la sociedad civil, Promover y orientar las acciones de participación ciudadana hacia el mejoramiento y efectividad de las políticas públicas. Y mejorar y fortalecer los canales y espacios de información y opinión de la ciudadanía promoviendo una respuesta de calidad y oportuna.              </a:t>
            </a:r>
            <a:endParaRPr lang="es-CL" sz="1200" dirty="0">
              <a:latin typeface="Calibri" panose="020F0502020204030204" pitchFamily="34" charset="0"/>
              <a:ea typeface="Times New Roman" panose="02020603050405020304" pitchFamily="18" charset="0"/>
              <a:cs typeface="Calibri" panose="020F0502020204030204" pitchFamily="34" charset="0"/>
            </a:endParaRPr>
          </a:p>
          <a:p>
            <a:pPr marL="681990" indent="-629920" algn="just">
              <a:lnSpc>
                <a:spcPct val="115000"/>
              </a:lnSpc>
              <a:spcBef>
                <a:spcPts val="600"/>
              </a:spcBef>
              <a:spcAft>
                <a:spcPts val="600"/>
              </a:spcAft>
            </a:pPr>
            <a:r>
              <a:rPr lang="es-CL" sz="1200" dirty="0">
                <a:latin typeface="Arial" panose="020B0604020202020204" pitchFamily="34" charset="0"/>
                <a:ea typeface="Times New Roman" panose="02020603050405020304" pitchFamily="18" charset="0"/>
                <a:cs typeface="Times New Roman" panose="02020603050405020304" pitchFamily="18" charset="0"/>
              </a:rPr>
              <a:t>             El Plan de Participación Eje </a:t>
            </a:r>
            <a:r>
              <a:rPr lang="es-CL" sz="1200" dirty="0" err="1">
                <a:latin typeface="Arial" panose="020B0604020202020204" pitchFamily="34" charset="0"/>
                <a:ea typeface="Times New Roman" panose="02020603050405020304" pitchFamily="18" charset="0"/>
                <a:cs typeface="Times New Roman" panose="02020603050405020304" pitchFamily="18" charset="0"/>
              </a:rPr>
              <a:t>Minsal</a:t>
            </a:r>
            <a:r>
              <a:rPr lang="es-CL" sz="1200" dirty="0">
                <a:latin typeface="Arial" panose="020B0604020202020204" pitchFamily="34" charset="0"/>
                <a:ea typeface="Times New Roman" panose="02020603050405020304" pitchFamily="18" charset="0"/>
                <a:cs typeface="Times New Roman" panose="02020603050405020304" pitchFamily="18" charset="0"/>
              </a:rPr>
              <a:t> que contempla 12 actividades cuyos objetivos son Realizar balance de gestión ante el </a:t>
            </a:r>
            <a:r>
              <a:rPr lang="es-CL" sz="1200" dirty="0" err="1">
                <a:latin typeface="Arial" panose="020B0604020202020204" pitchFamily="34" charset="0"/>
                <a:ea typeface="Times New Roman" panose="02020603050405020304" pitchFamily="18" charset="0"/>
                <a:cs typeface="Times New Roman" panose="02020603050405020304" pitchFamily="18" charset="0"/>
              </a:rPr>
              <a:t>Cosoc</a:t>
            </a:r>
            <a:r>
              <a:rPr lang="es-CL" sz="1200" dirty="0">
                <a:latin typeface="Arial" panose="020B0604020202020204" pitchFamily="34" charset="0"/>
                <a:ea typeface="Times New Roman" panose="02020603050405020304" pitchFamily="18" charset="0"/>
                <a:cs typeface="Times New Roman" panose="02020603050405020304" pitchFamily="18" charset="0"/>
              </a:rPr>
              <a:t> y/o realizar cuenta pública. Fortalecer el trabajo del </a:t>
            </a:r>
            <a:r>
              <a:rPr lang="es-CL" sz="1200" dirty="0" err="1">
                <a:latin typeface="Arial" panose="020B0604020202020204" pitchFamily="34" charset="0"/>
                <a:ea typeface="Times New Roman" panose="02020603050405020304" pitchFamily="18" charset="0"/>
                <a:cs typeface="Times New Roman" panose="02020603050405020304" pitchFamily="18" charset="0"/>
              </a:rPr>
              <a:t>Cosoc</a:t>
            </a:r>
            <a:r>
              <a:rPr lang="es-CL" sz="1200" dirty="0">
                <a:latin typeface="Arial" panose="020B0604020202020204" pitchFamily="34" charset="0"/>
                <a:ea typeface="Times New Roman" panose="02020603050405020304" pitchFamily="18" charset="0"/>
                <a:cs typeface="Times New Roman" panose="02020603050405020304" pitchFamily="18" charset="0"/>
              </a:rPr>
              <a:t>, Coordinación con referentes de la participación de la red (hospital y APS), Fortalecimiento de los Consejos consultivos y de Desarrollo, fomento la incorporación e sectores de la población (jóvenes otros).Coordinación de diferentes programas instituciones del sector salud que realicen iniciativas de interés ciudadanos. Orientadas a informar, mejorar el acceso y la oportunidad de atención a grupos vulnerables. Implementar propuestas de trabajo surgidas en proceso de devolución de resultados de conversatorios APS.</a:t>
            </a:r>
            <a:endParaRPr lang="es-CL" sz="1200" dirty="0">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895906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a:extLst>
              <a:ext uri="{FF2B5EF4-FFF2-40B4-BE49-F238E27FC236}">
                <a16:creationId xmlns:a16="http://schemas.microsoft.com/office/drawing/2014/main" id="{DD73A23E-709D-4B8C-B0F6-EEC9E6CCCE9B}"/>
              </a:ext>
            </a:extLst>
          </p:cNvPr>
          <p:cNvGraphicFramePr>
            <a:graphicFrameLocks noGrp="1"/>
          </p:cNvGraphicFramePr>
          <p:nvPr>
            <p:extLst>
              <p:ext uri="{D42A27DB-BD31-4B8C-83A1-F6EECF244321}">
                <p14:modId xmlns:p14="http://schemas.microsoft.com/office/powerpoint/2010/main" val="3674866331"/>
              </p:ext>
            </p:extLst>
          </p:nvPr>
        </p:nvGraphicFramePr>
        <p:xfrm>
          <a:off x="666750" y="970661"/>
          <a:ext cx="9686927" cy="5440809"/>
        </p:xfrm>
        <a:graphic>
          <a:graphicData uri="http://schemas.openxmlformats.org/drawingml/2006/table">
            <a:tbl>
              <a:tblPr firstRow="1" firstCol="1" bandRow="1">
                <a:tableStyleId>{5C22544A-7EE6-4342-B048-85BDC9FD1C3A}</a:tableStyleId>
              </a:tblPr>
              <a:tblGrid>
                <a:gridCol w="982588">
                  <a:extLst>
                    <a:ext uri="{9D8B030D-6E8A-4147-A177-3AD203B41FA5}">
                      <a16:colId xmlns:a16="http://schemas.microsoft.com/office/drawing/2014/main" val="2431818880"/>
                    </a:ext>
                  </a:extLst>
                </a:gridCol>
                <a:gridCol w="940901">
                  <a:extLst>
                    <a:ext uri="{9D8B030D-6E8A-4147-A177-3AD203B41FA5}">
                      <a16:colId xmlns:a16="http://schemas.microsoft.com/office/drawing/2014/main" val="3367943131"/>
                    </a:ext>
                  </a:extLst>
                </a:gridCol>
                <a:gridCol w="940901">
                  <a:extLst>
                    <a:ext uri="{9D8B030D-6E8A-4147-A177-3AD203B41FA5}">
                      <a16:colId xmlns:a16="http://schemas.microsoft.com/office/drawing/2014/main" val="4064363244"/>
                    </a:ext>
                  </a:extLst>
                </a:gridCol>
                <a:gridCol w="1143375">
                  <a:extLst>
                    <a:ext uri="{9D8B030D-6E8A-4147-A177-3AD203B41FA5}">
                      <a16:colId xmlns:a16="http://schemas.microsoft.com/office/drawing/2014/main" val="3683258949"/>
                    </a:ext>
                  </a:extLst>
                </a:gridCol>
                <a:gridCol w="1143375">
                  <a:extLst>
                    <a:ext uri="{9D8B030D-6E8A-4147-A177-3AD203B41FA5}">
                      <a16:colId xmlns:a16="http://schemas.microsoft.com/office/drawing/2014/main" val="1515687750"/>
                    </a:ext>
                  </a:extLst>
                </a:gridCol>
                <a:gridCol w="712623">
                  <a:extLst>
                    <a:ext uri="{9D8B030D-6E8A-4147-A177-3AD203B41FA5}">
                      <a16:colId xmlns:a16="http://schemas.microsoft.com/office/drawing/2014/main" val="269352443"/>
                    </a:ext>
                  </a:extLst>
                </a:gridCol>
                <a:gridCol w="755798">
                  <a:extLst>
                    <a:ext uri="{9D8B030D-6E8A-4147-A177-3AD203B41FA5}">
                      <a16:colId xmlns:a16="http://schemas.microsoft.com/office/drawing/2014/main" val="3930165054"/>
                    </a:ext>
                  </a:extLst>
                </a:gridCol>
                <a:gridCol w="755798">
                  <a:extLst>
                    <a:ext uri="{9D8B030D-6E8A-4147-A177-3AD203B41FA5}">
                      <a16:colId xmlns:a16="http://schemas.microsoft.com/office/drawing/2014/main" val="1684380964"/>
                    </a:ext>
                  </a:extLst>
                </a:gridCol>
                <a:gridCol w="124562">
                  <a:extLst>
                    <a:ext uri="{9D8B030D-6E8A-4147-A177-3AD203B41FA5}">
                      <a16:colId xmlns:a16="http://schemas.microsoft.com/office/drawing/2014/main" val="724116342"/>
                    </a:ext>
                  </a:extLst>
                </a:gridCol>
                <a:gridCol w="156321">
                  <a:extLst>
                    <a:ext uri="{9D8B030D-6E8A-4147-A177-3AD203B41FA5}">
                      <a16:colId xmlns:a16="http://schemas.microsoft.com/office/drawing/2014/main" val="1373410991"/>
                    </a:ext>
                  </a:extLst>
                </a:gridCol>
                <a:gridCol w="156321">
                  <a:extLst>
                    <a:ext uri="{9D8B030D-6E8A-4147-A177-3AD203B41FA5}">
                      <a16:colId xmlns:a16="http://schemas.microsoft.com/office/drawing/2014/main" val="1992319097"/>
                    </a:ext>
                  </a:extLst>
                </a:gridCol>
                <a:gridCol w="156321">
                  <a:extLst>
                    <a:ext uri="{9D8B030D-6E8A-4147-A177-3AD203B41FA5}">
                      <a16:colId xmlns:a16="http://schemas.microsoft.com/office/drawing/2014/main" val="1655473715"/>
                    </a:ext>
                  </a:extLst>
                </a:gridCol>
                <a:gridCol w="156321">
                  <a:extLst>
                    <a:ext uri="{9D8B030D-6E8A-4147-A177-3AD203B41FA5}">
                      <a16:colId xmlns:a16="http://schemas.microsoft.com/office/drawing/2014/main" val="312043706"/>
                    </a:ext>
                  </a:extLst>
                </a:gridCol>
                <a:gridCol w="124562">
                  <a:extLst>
                    <a:ext uri="{9D8B030D-6E8A-4147-A177-3AD203B41FA5}">
                      <a16:colId xmlns:a16="http://schemas.microsoft.com/office/drawing/2014/main" val="1844533651"/>
                    </a:ext>
                  </a:extLst>
                </a:gridCol>
                <a:gridCol w="130020">
                  <a:extLst>
                    <a:ext uri="{9D8B030D-6E8A-4147-A177-3AD203B41FA5}">
                      <a16:colId xmlns:a16="http://schemas.microsoft.com/office/drawing/2014/main" val="3558419868"/>
                    </a:ext>
                  </a:extLst>
                </a:gridCol>
                <a:gridCol w="130020">
                  <a:extLst>
                    <a:ext uri="{9D8B030D-6E8A-4147-A177-3AD203B41FA5}">
                      <a16:colId xmlns:a16="http://schemas.microsoft.com/office/drawing/2014/main" val="2106203184"/>
                    </a:ext>
                  </a:extLst>
                </a:gridCol>
                <a:gridCol w="136966">
                  <a:extLst>
                    <a:ext uri="{9D8B030D-6E8A-4147-A177-3AD203B41FA5}">
                      <a16:colId xmlns:a16="http://schemas.microsoft.com/office/drawing/2014/main" val="1188389586"/>
                    </a:ext>
                  </a:extLst>
                </a:gridCol>
                <a:gridCol w="136966">
                  <a:extLst>
                    <a:ext uri="{9D8B030D-6E8A-4147-A177-3AD203B41FA5}">
                      <a16:colId xmlns:a16="http://schemas.microsoft.com/office/drawing/2014/main" val="2070069247"/>
                    </a:ext>
                  </a:extLst>
                </a:gridCol>
                <a:gridCol w="134982">
                  <a:extLst>
                    <a:ext uri="{9D8B030D-6E8A-4147-A177-3AD203B41FA5}">
                      <a16:colId xmlns:a16="http://schemas.microsoft.com/office/drawing/2014/main" val="1021592862"/>
                    </a:ext>
                  </a:extLst>
                </a:gridCol>
                <a:gridCol w="384103">
                  <a:extLst>
                    <a:ext uri="{9D8B030D-6E8A-4147-A177-3AD203B41FA5}">
                      <a16:colId xmlns:a16="http://schemas.microsoft.com/office/drawing/2014/main" val="4081831700"/>
                    </a:ext>
                  </a:extLst>
                </a:gridCol>
                <a:gridCol w="384103">
                  <a:extLst>
                    <a:ext uri="{9D8B030D-6E8A-4147-A177-3AD203B41FA5}">
                      <a16:colId xmlns:a16="http://schemas.microsoft.com/office/drawing/2014/main" val="751429322"/>
                    </a:ext>
                  </a:extLst>
                </a:gridCol>
              </a:tblGrid>
              <a:tr h="168433">
                <a:tc rowSpan="2">
                  <a:txBody>
                    <a:bodyPr/>
                    <a:lstStyle/>
                    <a:p>
                      <a:pPr algn="ctr">
                        <a:lnSpc>
                          <a:spcPct val="107000"/>
                        </a:lnSpc>
                        <a:spcAft>
                          <a:spcPts val="0"/>
                        </a:spcAft>
                      </a:pPr>
                      <a:r>
                        <a:rPr lang="es-CL" sz="800">
                          <a:effectLst/>
                        </a:rPr>
                        <a:t>Objetivo Estratégico/General</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nchor="ctr"/>
                </a:tc>
                <a:tc rowSpan="2">
                  <a:txBody>
                    <a:bodyPr/>
                    <a:lstStyle/>
                    <a:p>
                      <a:pPr algn="ctr">
                        <a:lnSpc>
                          <a:spcPct val="107000"/>
                        </a:lnSpc>
                        <a:spcAft>
                          <a:spcPts val="0"/>
                        </a:spcAft>
                      </a:pPr>
                      <a:r>
                        <a:rPr lang="es-CL" sz="800">
                          <a:effectLst/>
                        </a:rPr>
                        <a:t>Objetivo(s) Específico(s)</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nchor="ctr"/>
                </a:tc>
                <a:tc rowSpan="2">
                  <a:txBody>
                    <a:bodyPr/>
                    <a:lstStyle/>
                    <a:p>
                      <a:pPr algn="ctr">
                        <a:lnSpc>
                          <a:spcPct val="107000"/>
                        </a:lnSpc>
                        <a:spcAft>
                          <a:spcPts val="0"/>
                        </a:spcAft>
                      </a:pPr>
                      <a:r>
                        <a:rPr lang="es-CL" sz="800">
                          <a:effectLst/>
                        </a:rPr>
                        <a:t>Actividad(es)</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nchor="ctr"/>
                </a:tc>
                <a:tc rowSpan="2">
                  <a:txBody>
                    <a:bodyPr/>
                    <a:lstStyle/>
                    <a:p>
                      <a:pPr algn="ctr">
                        <a:lnSpc>
                          <a:spcPct val="107000"/>
                        </a:lnSpc>
                        <a:spcAft>
                          <a:spcPts val="0"/>
                        </a:spcAft>
                      </a:pPr>
                      <a:r>
                        <a:rPr lang="es-CL" sz="800">
                          <a:effectLst/>
                        </a:rPr>
                        <a:t>Descripción Metodológica</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nchor="ctr"/>
                </a:tc>
                <a:tc rowSpan="2">
                  <a:txBody>
                    <a:bodyPr/>
                    <a:lstStyle/>
                    <a:p>
                      <a:pPr algn="ctr">
                        <a:lnSpc>
                          <a:spcPct val="107000"/>
                        </a:lnSpc>
                        <a:spcAft>
                          <a:spcPts val="0"/>
                        </a:spcAft>
                      </a:pPr>
                      <a:r>
                        <a:rPr lang="es-CL" sz="800">
                          <a:effectLst/>
                        </a:rPr>
                        <a:t>Producto Esperado o Resultado/Impacto</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nchor="ctr"/>
                </a:tc>
                <a:tc rowSpan="2">
                  <a:txBody>
                    <a:bodyPr/>
                    <a:lstStyle/>
                    <a:p>
                      <a:pPr algn="ctr">
                        <a:lnSpc>
                          <a:spcPct val="107000"/>
                        </a:lnSpc>
                        <a:spcAft>
                          <a:spcPts val="0"/>
                        </a:spcAft>
                      </a:pPr>
                      <a:r>
                        <a:rPr lang="es-CL" sz="800">
                          <a:effectLst/>
                        </a:rPr>
                        <a:t>Medio Verificador</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nchor="ctr"/>
                </a:tc>
                <a:tc rowSpan="2">
                  <a:txBody>
                    <a:bodyPr/>
                    <a:lstStyle/>
                    <a:p>
                      <a:pPr algn="ctr">
                        <a:lnSpc>
                          <a:spcPct val="107000"/>
                        </a:lnSpc>
                        <a:spcAft>
                          <a:spcPts val="0"/>
                        </a:spcAft>
                      </a:pPr>
                      <a:r>
                        <a:rPr lang="es-CL" sz="800">
                          <a:effectLst/>
                        </a:rPr>
                        <a:t>Responsables</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nchor="ctr"/>
                </a:tc>
                <a:tc rowSpan="2">
                  <a:txBody>
                    <a:bodyPr/>
                    <a:lstStyle/>
                    <a:p>
                      <a:pPr algn="ctr">
                        <a:lnSpc>
                          <a:spcPct val="107000"/>
                        </a:lnSpc>
                        <a:spcAft>
                          <a:spcPts val="0"/>
                        </a:spcAft>
                      </a:pPr>
                      <a:r>
                        <a:rPr lang="es-CL" sz="800">
                          <a:effectLst/>
                        </a:rPr>
                        <a:t>Participantes</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nchor="ctr"/>
                </a:tc>
                <a:tc gridSpan="12">
                  <a:txBody>
                    <a:bodyPr/>
                    <a:lstStyle/>
                    <a:p>
                      <a:pPr algn="ctr">
                        <a:lnSpc>
                          <a:spcPct val="107000"/>
                        </a:lnSpc>
                        <a:spcAft>
                          <a:spcPts val="0"/>
                        </a:spcAft>
                      </a:pPr>
                      <a:r>
                        <a:rPr lang="es-CL" sz="800">
                          <a:effectLst/>
                        </a:rPr>
                        <a:t>Cronograma</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nchor="ctr"/>
                </a:tc>
                <a:tc hMerge="1">
                  <a:txBody>
                    <a:bodyPr/>
                    <a:lstStyle/>
                    <a:p>
                      <a:endParaRPr lang="es-CL"/>
                    </a:p>
                  </a:txBody>
                  <a:tcPr/>
                </a:tc>
                <a:tc hMerge="1">
                  <a:txBody>
                    <a:bodyPr/>
                    <a:lstStyle/>
                    <a:p>
                      <a:endParaRPr lang="es-CL"/>
                    </a:p>
                  </a:txBody>
                  <a:tcPr/>
                </a:tc>
                <a:tc hMerge="1">
                  <a:txBody>
                    <a:bodyPr/>
                    <a:lstStyle/>
                    <a:p>
                      <a:endParaRPr lang="es-CL"/>
                    </a:p>
                  </a:txBody>
                  <a:tcPr/>
                </a:tc>
                <a:tc hMerge="1">
                  <a:txBody>
                    <a:bodyPr/>
                    <a:lstStyle/>
                    <a:p>
                      <a:endParaRPr lang="es-CL"/>
                    </a:p>
                  </a:txBody>
                  <a:tcPr/>
                </a:tc>
                <a:tc hMerge="1">
                  <a:txBody>
                    <a:bodyPr/>
                    <a:lstStyle/>
                    <a:p>
                      <a:endParaRPr lang="es-CL"/>
                    </a:p>
                  </a:txBody>
                  <a:tcPr/>
                </a:tc>
                <a:tc hMerge="1">
                  <a:txBody>
                    <a:bodyPr/>
                    <a:lstStyle/>
                    <a:p>
                      <a:endParaRPr lang="es-CL"/>
                    </a:p>
                  </a:txBody>
                  <a:tcPr/>
                </a:tc>
                <a:tc hMerge="1">
                  <a:txBody>
                    <a:bodyPr/>
                    <a:lstStyle/>
                    <a:p>
                      <a:endParaRPr lang="es-CL"/>
                    </a:p>
                  </a:txBody>
                  <a:tcPr/>
                </a:tc>
                <a:tc hMerge="1">
                  <a:txBody>
                    <a:bodyPr/>
                    <a:lstStyle/>
                    <a:p>
                      <a:endParaRPr lang="es-CL"/>
                    </a:p>
                  </a:txBody>
                  <a:tcPr/>
                </a:tc>
                <a:tc hMerge="1">
                  <a:txBody>
                    <a:bodyPr/>
                    <a:lstStyle/>
                    <a:p>
                      <a:endParaRPr lang="es-CL"/>
                    </a:p>
                  </a:txBody>
                  <a:tcPr/>
                </a:tc>
                <a:tc hMerge="1">
                  <a:txBody>
                    <a:bodyPr/>
                    <a:lstStyle/>
                    <a:p>
                      <a:endParaRPr lang="es-CL"/>
                    </a:p>
                  </a:txBody>
                  <a:tcPr/>
                </a:tc>
                <a:tc hMerge="1">
                  <a:txBody>
                    <a:bodyPr/>
                    <a:lstStyle/>
                    <a:p>
                      <a:endParaRPr lang="es-CL"/>
                    </a:p>
                  </a:txBody>
                  <a:tcPr/>
                </a:tc>
                <a:tc rowSpan="2">
                  <a:txBody>
                    <a:bodyPr/>
                    <a:lstStyle/>
                    <a:p>
                      <a:pPr algn="ctr">
                        <a:lnSpc>
                          <a:spcPct val="107000"/>
                        </a:lnSpc>
                        <a:spcAft>
                          <a:spcPts val="0"/>
                        </a:spcAft>
                      </a:pPr>
                      <a:r>
                        <a:rPr lang="es-CL" sz="800" dirty="0">
                          <a:effectLst/>
                        </a:rPr>
                        <a:t>Cumple</a:t>
                      </a:r>
                    </a:p>
                    <a:p>
                      <a:pPr algn="ctr">
                        <a:lnSpc>
                          <a:spcPct val="107000"/>
                        </a:lnSpc>
                        <a:spcAft>
                          <a:spcPts val="0"/>
                        </a:spcAft>
                      </a:pPr>
                      <a:r>
                        <a:rPr lang="es-CL" sz="800" dirty="0">
                          <a:effectLst/>
                        </a:rPr>
                        <a:t>SI/NO</a:t>
                      </a:r>
                      <a:endParaRPr lang="es-C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nchor="ctr"/>
                </a:tc>
                <a:extLst>
                  <a:ext uri="{0D108BD9-81ED-4DB2-BD59-A6C34878D82A}">
                    <a16:rowId xmlns:a16="http://schemas.microsoft.com/office/drawing/2014/main" val="342221738"/>
                  </a:ext>
                </a:extLst>
              </a:tr>
              <a:tr h="195345">
                <a:tc vMerge="1">
                  <a:txBody>
                    <a:bodyPr/>
                    <a:lstStyle/>
                    <a:p>
                      <a:endParaRPr lang="es-CL"/>
                    </a:p>
                  </a:txBody>
                  <a:tcPr/>
                </a:tc>
                <a:tc vMerge="1">
                  <a:txBody>
                    <a:bodyPr/>
                    <a:lstStyle/>
                    <a:p>
                      <a:endParaRPr lang="es-CL"/>
                    </a:p>
                  </a:txBody>
                  <a:tcPr/>
                </a:tc>
                <a:tc vMerge="1">
                  <a:txBody>
                    <a:bodyPr/>
                    <a:lstStyle/>
                    <a:p>
                      <a:endParaRPr lang="es-CL"/>
                    </a:p>
                  </a:txBody>
                  <a:tcPr/>
                </a:tc>
                <a:tc vMerge="1">
                  <a:txBody>
                    <a:bodyPr/>
                    <a:lstStyle/>
                    <a:p>
                      <a:endParaRPr lang="es-CL"/>
                    </a:p>
                  </a:txBody>
                  <a:tcPr/>
                </a:tc>
                <a:tc vMerge="1">
                  <a:txBody>
                    <a:bodyPr/>
                    <a:lstStyle/>
                    <a:p>
                      <a:endParaRPr lang="es-CL"/>
                    </a:p>
                  </a:txBody>
                  <a:tcPr/>
                </a:tc>
                <a:tc vMerge="1">
                  <a:txBody>
                    <a:bodyPr/>
                    <a:lstStyle/>
                    <a:p>
                      <a:endParaRPr lang="es-CL"/>
                    </a:p>
                  </a:txBody>
                  <a:tcPr/>
                </a:tc>
                <a:tc vMerge="1">
                  <a:txBody>
                    <a:bodyPr/>
                    <a:lstStyle/>
                    <a:p>
                      <a:endParaRPr lang="es-CL"/>
                    </a:p>
                  </a:txBody>
                  <a:tcPr/>
                </a:tc>
                <a:tc vMerge="1">
                  <a:txBody>
                    <a:bodyPr/>
                    <a:lstStyle/>
                    <a:p>
                      <a:endParaRPr lang="es-CL"/>
                    </a:p>
                  </a:txBody>
                  <a:tcPr/>
                </a:tc>
                <a:tc>
                  <a:txBody>
                    <a:bodyPr/>
                    <a:lstStyle/>
                    <a:p>
                      <a:pPr algn="ctr">
                        <a:lnSpc>
                          <a:spcPct val="107000"/>
                        </a:lnSpc>
                        <a:spcAft>
                          <a:spcPts val="0"/>
                        </a:spcAft>
                      </a:pPr>
                      <a:r>
                        <a:rPr lang="es-CL" sz="800">
                          <a:effectLst/>
                        </a:rPr>
                        <a:t>E</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nchor="ctr"/>
                </a:tc>
                <a:tc>
                  <a:txBody>
                    <a:bodyPr/>
                    <a:lstStyle/>
                    <a:p>
                      <a:pPr algn="ctr">
                        <a:lnSpc>
                          <a:spcPct val="107000"/>
                        </a:lnSpc>
                        <a:spcAft>
                          <a:spcPts val="0"/>
                        </a:spcAft>
                      </a:pPr>
                      <a:r>
                        <a:rPr lang="es-CL" sz="800">
                          <a:effectLst/>
                        </a:rPr>
                        <a:t>F</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nchor="ctr"/>
                </a:tc>
                <a:tc>
                  <a:txBody>
                    <a:bodyPr/>
                    <a:lstStyle/>
                    <a:p>
                      <a:pPr algn="ctr">
                        <a:lnSpc>
                          <a:spcPct val="107000"/>
                        </a:lnSpc>
                        <a:spcAft>
                          <a:spcPts val="0"/>
                        </a:spcAft>
                      </a:pPr>
                      <a:r>
                        <a:rPr lang="es-CL" sz="800">
                          <a:effectLst/>
                        </a:rPr>
                        <a:t>M</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nchor="ctr"/>
                </a:tc>
                <a:tc>
                  <a:txBody>
                    <a:bodyPr/>
                    <a:lstStyle/>
                    <a:p>
                      <a:pPr algn="ctr">
                        <a:lnSpc>
                          <a:spcPct val="107000"/>
                        </a:lnSpc>
                        <a:spcAft>
                          <a:spcPts val="0"/>
                        </a:spcAft>
                      </a:pPr>
                      <a:r>
                        <a:rPr lang="es-CL" sz="800">
                          <a:effectLst/>
                        </a:rPr>
                        <a:t>A</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nchor="ctr"/>
                </a:tc>
                <a:tc>
                  <a:txBody>
                    <a:bodyPr/>
                    <a:lstStyle/>
                    <a:p>
                      <a:pPr algn="ctr">
                        <a:lnSpc>
                          <a:spcPct val="107000"/>
                        </a:lnSpc>
                        <a:spcAft>
                          <a:spcPts val="0"/>
                        </a:spcAft>
                      </a:pPr>
                      <a:r>
                        <a:rPr lang="es-CL" sz="800">
                          <a:effectLst/>
                        </a:rPr>
                        <a:t>M</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nchor="ctr"/>
                </a:tc>
                <a:tc>
                  <a:txBody>
                    <a:bodyPr/>
                    <a:lstStyle/>
                    <a:p>
                      <a:pPr algn="ctr">
                        <a:lnSpc>
                          <a:spcPct val="107000"/>
                        </a:lnSpc>
                        <a:spcAft>
                          <a:spcPts val="0"/>
                        </a:spcAft>
                      </a:pPr>
                      <a:r>
                        <a:rPr lang="es-CL" sz="800">
                          <a:effectLst/>
                        </a:rPr>
                        <a:t>J</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nchor="ctr"/>
                </a:tc>
                <a:tc>
                  <a:txBody>
                    <a:bodyPr/>
                    <a:lstStyle/>
                    <a:p>
                      <a:pPr algn="ctr">
                        <a:lnSpc>
                          <a:spcPct val="107000"/>
                        </a:lnSpc>
                        <a:spcAft>
                          <a:spcPts val="0"/>
                        </a:spcAft>
                      </a:pPr>
                      <a:r>
                        <a:rPr lang="es-CL" sz="800">
                          <a:effectLst/>
                        </a:rPr>
                        <a:t>J</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nchor="ctr"/>
                </a:tc>
                <a:tc>
                  <a:txBody>
                    <a:bodyPr/>
                    <a:lstStyle/>
                    <a:p>
                      <a:pPr algn="ctr">
                        <a:lnSpc>
                          <a:spcPct val="107000"/>
                        </a:lnSpc>
                        <a:spcAft>
                          <a:spcPts val="0"/>
                        </a:spcAft>
                      </a:pPr>
                      <a:r>
                        <a:rPr lang="es-CL" sz="800">
                          <a:effectLst/>
                        </a:rPr>
                        <a:t>A</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nchor="ctr"/>
                </a:tc>
                <a:tc>
                  <a:txBody>
                    <a:bodyPr/>
                    <a:lstStyle/>
                    <a:p>
                      <a:pPr algn="ctr">
                        <a:lnSpc>
                          <a:spcPct val="107000"/>
                        </a:lnSpc>
                        <a:spcAft>
                          <a:spcPts val="0"/>
                        </a:spcAft>
                      </a:pPr>
                      <a:r>
                        <a:rPr lang="es-CL" sz="800">
                          <a:effectLst/>
                        </a:rPr>
                        <a:t>S</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nchor="ctr"/>
                </a:tc>
                <a:tc>
                  <a:txBody>
                    <a:bodyPr/>
                    <a:lstStyle/>
                    <a:p>
                      <a:pPr algn="ctr">
                        <a:lnSpc>
                          <a:spcPct val="107000"/>
                        </a:lnSpc>
                        <a:spcAft>
                          <a:spcPts val="0"/>
                        </a:spcAft>
                      </a:pPr>
                      <a:r>
                        <a:rPr lang="es-CL" sz="800">
                          <a:effectLst/>
                        </a:rPr>
                        <a:t>O</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nchor="ctr"/>
                </a:tc>
                <a:tc>
                  <a:txBody>
                    <a:bodyPr/>
                    <a:lstStyle/>
                    <a:p>
                      <a:pPr algn="ctr">
                        <a:lnSpc>
                          <a:spcPct val="107000"/>
                        </a:lnSpc>
                        <a:spcAft>
                          <a:spcPts val="0"/>
                        </a:spcAft>
                      </a:pPr>
                      <a:r>
                        <a:rPr lang="es-CL" sz="800">
                          <a:effectLst/>
                        </a:rPr>
                        <a:t>N</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nchor="ctr"/>
                </a:tc>
                <a:tc>
                  <a:txBody>
                    <a:bodyPr/>
                    <a:lstStyle/>
                    <a:p>
                      <a:pPr algn="ctr">
                        <a:lnSpc>
                          <a:spcPct val="107000"/>
                        </a:lnSpc>
                        <a:spcAft>
                          <a:spcPts val="0"/>
                        </a:spcAft>
                      </a:pPr>
                      <a:r>
                        <a:rPr lang="es-CL" sz="800" dirty="0">
                          <a:effectLst/>
                        </a:rPr>
                        <a:t>D</a:t>
                      </a:r>
                      <a:endParaRPr lang="es-C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nchor="ctr"/>
                </a:tc>
                <a:tc vMerge="1">
                  <a:txBody>
                    <a:bodyPr/>
                    <a:lstStyle/>
                    <a:p>
                      <a:endParaRPr lang="es-CL"/>
                    </a:p>
                  </a:txBody>
                  <a:tcPr/>
                </a:tc>
                <a:extLst>
                  <a:ext uri="{0D108BD9-81ED-4DB2-BD59-A6C34878D82A}">
                    <a16:rowId xmlns:a16="http://schemas.microsoft.com/office/drawing/2014/main" val="2573567142"/>
                  </a:ext>
                </a:extLst>
              </a:tr>
              <a:tr h="476623">
                <a:tc rowSpan="7">
                  <a:txBody>
                    <a:bodyPr/>
                    <a:lstStyle/>
                    <a:p>
                      <a:pPr algn="ctr">
                        <a:lnSpc>
                          <a:spcPct val="107000"/>
                        </a:lnSpc>
                        <a:spcAft>
                          <a:spcPts val="0"/>
                        </a:spcAft>
                      </a:pPr>
                      <a:r>
                        <a:rPr lang="es-CL" sz="800" dirty="0">
                          <a:effectLst/>
                        </a:rPr>
                        <a:t>Fortalecer el desarrollo de la Participación Ciudadana efectiva en Salud con enfoque territorial, pertinencia sociocultural y de derechos, involucrando a los equipos de trabajo de los establecimientos de salud, las personas que se atienden en la red asistencial y las organizaciones comunitarias</a:t>
                      </a:r>
                      <a:endParaRPr lang="es-C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nchor="ctr"/>
                </a:tc>
                <a:tc rowSpan="2">
                  <a:txBody>
                    <a:bodyPr/>
                    <a:lstStyle/>
                    <a:p>
                      <a:pPr>
                        <a:lnSpc>
                          <a:spcPct val="107000"/>
                        </a:lnSpc>
                        <a:spcAft>
                          <a:spcPts val="0"/>
                        </a:spcAft>
                      </a:pPr>
                      <a:r>
                        <a:rPr lang="es-CL" sz="800">
                          <a:effectLst/>
                        </a:rPr>
                        <a:t>Fortalecer las Organizaciones de la Sociedad Civil.</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nchor="ctr"/>
                </a:tc>
                <a:tc>
                  <a:txBody>
                    <a:bodyPr/>
                    <a:lstStyle/>
                    <a:p>
                      <a:pPr>
                        <a:lnSpc>
                          <a:spcPct val="107000"/>
                        </a:lnSpc>
                        <a:spcAft>
                          <a:spcPts val="0"/>
                        </a:spcAft>
                      </a:pPr>
                      <a:r>
                        <a:rPr lang="es-CL" sz="800">
                          <a:effectLst/>
                        </a:rPr>
                        <a:t>Evaluar Plan de Participación SSI 2017.</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Presentar evaluación del Plan con Referentes y el COSOC.</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Retroalimentación de conocimientos con equipo de referentes y comunidad organizada.</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Acta y asistencia</a:t>
                      </a:r>
                    </a:p>
                    <a:p>
                      <a:pP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Referente Participación SSI.</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Referentes APS-Hospital y COSOC.</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X</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gn="ctr">
                        <a:lnSpc>
                          <a:spcPct val="107000"/>
                        </a:lnSpc>
                        <a:spcAft>
                          <a:spcPts val="0"/>
                        </a:spcAft>
                      </a:pPr>
                      <a:r>
                        <a:rPr lang="es-CL" sz="800" dirty="0">
                          <a:effectLst/>
                        </a:rPr>
                        <a:t>SI</a:t>
                      </a:r>
                      <a:endParaRPr lang="es-C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nchor="ctr"/>
                </a:tc>
                <a:extLst>
                  <a:ext uri="{0D108BD9-81ED-4DB2-BD59-A6C34878D82A}">
                    <a16:rowId xmlns:a16="http://schemas.microsoft.com/office/drawing/2014/main" val="1199367362"/>
                  </a:ext>
                </a:extLst>
              </a:tr>
              <a:tr h="476623">
                <a:tc vMerge="1">
                  <a:txBody>
                    <a:bodyPr/>
                    <a:lstStyle/>
                    <a:p>
                      <a:endParaRPr lang="es-CL"/>
                    </a:p>
                  </a:txBody>
                  <a:tcPr/>
                </a:tc>
                <a:tc vMerge="1">
                  <a:txBody>
                    <a:bodyPr/>
                    <a:lstStyle/>
                    <a:p>
                      <a:endParaRPr lang="es-CL"/>
                    </a:p>
                  </a:txBody>
                  <a:tcPr/>
                </a:tc>
                <a:tc>
                  <a:txBody>
                    <a:bodyPr/>
                    <a:lstStyle/>
                    <a:p>
                      <a:pPr>
                        <a:lnSpc>
                          <a:spcPct val="107000"/>
                        </a:lnSpc>
                        <a:spcAft>
                          <a:spcPts val="0"/>
                        </a:spcAft>
                      </a:pPr>
                      <a:r>
                        <a:rPr lang="es-CL" sz="800">
                          <a:effectLst/>
                        </a:rPr>
                        <a:t>Participación de los Consejos de la Provincia en el CIRA.</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Convocatoria para la asistencia al CIRA.</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Contar con consejeros informados en temáticas relevantes en temas de salud.</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Ordinario que convoca y asistencia.</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Referente Participación SSI.</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Integrantes del CIRA.</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X</a:t>
                      </a:r>
                    </a:p>
                    <a:p>
                      <a:pPr>
                        <a:lnSpc>
                          <a:spcPct val="107000"/>
                        </a:lnSpc>
                        <a:spcAft>
                          <a:spcPts val="0"/>
                        </a:spcAft>
                      </a:pPr>
                      <a:r>
                        <a:rPr lang="es-CL" sz="800">
                          <a:effectLst/>
                        </a:rPr>
                        <a:t> </a:t>
                      </a:r>
                    </a:p>
                    <a:p>
                      <a:pP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X</a:t>
                      </a:r>
                    </a:p>
                    <a:p>
                      <a:pPr>
                        <a:lnSpc>
                          <a:spcPct val="107000"/>
                        </a:lnSpc>
                        <a:spcAft>
                          <a:spcPts val="0"/>
                        </a:spcAft>
                      </a:pPr>
                      <a:r>
                        <a:rPr lang="es-CL" sz="800">
                          <a:effectLst/>
                        </a:rPr>
                        <a:t> </a:t>
                      </a:r>
                    </a:p>
                    <a:p>
                      <a:pP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X</a:t>
                      </a:r>
                    </a:p>
                    <a:p>
                      <a:pPr>
                        <a:lnSpc>
                          <a:spcPct val="107000"/>
                        </a:lnSpc>
                        <a:spcAft>
                          <a:spcPts val="0"/>
                        </a:spcAft>
                      </a:pPr>
                      <a:r>
                        <a:rPr lang="es-CL" sz="800">
                          <a:effectLst/>
                        </a:rPr>
                        <a:t> </a:t>
                      </a:r>
                    </a:p>
                    <a:p>
                      <a:pP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X</a:t>
                      </a:r>
                    </a:p>
                    <a:p>
                      <a:pPr>
                        <a:lnSpc>
                          <a:spcPct val="107000"/>
                        </a:lnSpc>
                        <a:spcAft>
                          <a:spcPts val="0"/>
                        </a:spcAft>
                      </a:pPr>
                      <a:r>
                        <a:rPr lang="es-CL" sz="800">
                          <a:effectLst/>
                        </a:rPr>
                        <a:t> </a:t>
                      </a:r>
                    </a:p>
                    <a:p>
                      <a:pP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gn="ctr">
                        <a:lnSpc>
                          <a:spcPct val="107000"/>
                        </a:lnSpc>
                        <a:spcAft>
                          <a:spcPts val="0"/>
                        </a:spcAft>
                      </a:pPr>
                      <a:r>
                        <a:rPr lang="es-CL" sz="800" dirty="0">
                          <a:effectLst/>
                        </a:rPr>
                        <a:t> </a:t>
                      </a:r>
                      <a:endParaRPr lang="es-C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nchor="ctr"/>
                </a:tc>
                <a:extLst>
                  <a:ext uri="{0D108BD9-81ED-4DB2-BD59-A6C34878D82A}">
                    <a16:rowId xmlns:a16="http://schemas.microsoft.com/office/drawing/2014/main" val="3597803232"/>
                  </a:ext>
                </a:extLst>
              </a:tr>
              <a:tr h="714934">
                <a:tc vMerge="1">
                  <a:txBody>
                    <a:bodyPr/>
                    <a:lstStyle/>
                    <a:p>
                      <a:endParaRPr lang="es-CL"/>
                    </a:p>
                  </a:txBody>
                  <a:tcPr/>
                </a:tc>
                <a:tc rowSpan="4">
                  <a:txBody>
                    <a:bodyPr/>
                    <a:lstStyle/>
                    <a:p>
                      <a:pPr>
                        <a:lnSpc>
                          <a:spcPct val="107000"/>
                        </a:lnSpc>
                        <a:spcAft>
                          <a:spcPts val="0"/>
                        </a:spcAft>
                      </a:pPr>
                      <a:r>
                        <a:rPr lang="es-CL" sz="800">
                          <a:effectLst/>
                        </a:rPr>
                        <a:t>Promover y orientar las acciones de participación ciudadana hacia el mejoramiento y efectividad de las políticas públicas.</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nchor="ctr"/>
                </a:tc>
                <a:tc>
                  <a:txBody>
                    <a:bodyPr/>
                    <a:lstStyle/>
                    <a:p>
                      <a:pPr>
                        <a:lnSpc>
                          <a:spcPct val="107000"/>
                        </a:lnSpc>
                        <a:spcAft>
                          <a:spcPts val="0"/>
                        </a:spcAft>
                      </a:pPr>
                      <a:r>
                        <a:rPr lang="es-CL" sz="800">
                          <a:effectLst/>
                        </a:rPr>
                        <a:t>Realizar capacitaciones a los CDL sobre proyectos pre-inversional y todo su proceso.</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dirty="0">
                          <a:effectLst/>
                        </a:rPr>
                        <a:t>Charlas realizadas por el equipo de RR.FF del SSI en los CDL urbano y rural</a:t>
                      </a:r>
                      <a:endParaRPr lang="es-C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Se espera generar conocimientos  en los CDL sobre proyectos de inversión.</a:t>
                      </a:r>
                    </a:p>
                    <a:p>
                      <a:pPr>
                        <a:lnSpc>
                          <a:spcPct val="107000"/>
                        </a:lnSpc>
                        <a:spcAft>
                          <a:spcPts val="0"/>
                        </a:spcAft>
                      </a:pPr>
                      <a:r>
                        <a:rPr lang="es-CL" sz="800">
                          <a:effectLst/>
                        </a:rPr>
                        <a:t>Difusión de proyectos existentes en la región.</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Informe y asistencia.</a:t>
                      </a:r>
                    </a:p>
                    <a:p>
                      <a:pP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Referente de participación y Equipo de RR.FF. del SSI.</a:t>
                      </a:r>
                    </a:p>
                    <a:p>
                      <a:pP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CDL y funcionarios de establecimientos urbanos y rurales.</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gn="ct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gn="ct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gn="ct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gn="ct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gn="ctr">
                        <a:lnSpc>
                          <a:spcPct val="107000"/>
                        </a:lnSpc>
                        <a:spcAft>
                          <a:spcPts val="0"/>
                        </a:spcAft>
                      </a:pPr>
                      <a:r>
                        <a:rPr lang="es-CL" sz="800">
                          <a:effectLst/>
                        </a:rPr>
                        <a:t>X</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gn="ct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gn="ct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gn="ct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gn="ct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gn="ctr">
                        <a:lnSpc>
                          <a:spcPct val="107000"/>
                        </a:lnSpc>
                        <a:spcAft>
                          <a:spcPts val="0"/>
                        </a:spcAft>
                      </a:pPr>
                      <a:r>
                        <a:rPr lang="es-CL" sz="800">
                          <a:effectLst/>
                        </a:rPr>
                        <a:t>X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gn="ct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gn="ct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gn="ctr">
                        <a:lnSpc>
                          <a:spcPct val="107000"/>
                        </a:lnSpc>
                        <a:spcAft>
                          <a:spcPts val="0"/>
                        </a:spcAft>
                      </a:pPr>
                      <a:r>
                        <a:rPr lang="es-CL" sz="800" dirty="0">
                          <a:effectLst/>
                        </a:rPr>
                        <a:t> </a:t>
                      </a:r>
                      <a:endParaRPr lang="es-C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nchor="ctr"/>
                </a:tc>
                <a:extLst>
                  <a:ext uri="{0D108BD9-81ED-4DB2-BD59-A6C34878D82A}">
                    <a16:rowId xmlns:a16="http://schemas.microsoft.com/office/drawing/2014/main" val="3961875578"/>
                  </a:ext>
                </a:extLst>
              </a:tr>
              <a:tr h="714934">
                <a:tc vMerge="1">
                  <a:txBody>
                    <a:bodyPr/>
                    <a:lstStyle/>
                    <a:p>
                      <a:endParaRPr lang="es-CL"/>
                    </a:p>
                  </a:txBody>
                  <a:tcPr/>
                </a:tc>
                <a:tc vMerge="1">
                  <a:txBody>
                    <a:bodyPr/>
                    <a:lstStyle/>
                    <a:p>
                      <a:endParaRPr lang="es-CL"/>
                    </a:p>
                  </a:txBody>
                  <a:tcPr/>
                </a:tc>
                <a:tc>
                  <a:txBody>
                    <a:bodyPr/>
                    <a:lstStyle/>
                    <a:p>
                      <a:pPr>
                        <a:lnSpc>
                          <a:spcPct val="107000"/>
                        </a:lnSpc>
                        <a:spcAft>
                          <a:spcPts val="0"/>
                        </a:spcAft>
                      </a:pPr>
                      <a:r>
                        <a:rPr lang="es-CL" sz="800">
                          <a:effectLst/>
                        </a:rPr>
                        <a:t>Capacitación Ley 20.500 y Ley 20.609 para funcionarios y Consejeros de los establecimientos.</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Capacitación dictada por Ministerio de Desarrollo Social.</a:t>
                      </a:r>
                    </a:p>
                    <a:p>
                      <a:pP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Generar conocimientos y empoderar a funcionarios y comunidad.</a:t>
                      </a:r>
                    </a:p>
                    <a:p>
                      <a:pP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Informe y Asistencia.</a:t>
                      </a:r>
                    </a:p>
                    <a:p>
                      <a:pP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Referente de Participación.</a:t>
                      </a:r>
                    </a:p>
                    <a:p>
                      <a:pP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Funcionarios y Consejeros.</a:t>
                      </a:r>
                    </a:p>
                    <a:p>
                      <a:pP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gn="ct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gn="ct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gn="ct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gn="ct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gn="ct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gn="ctr">
                        <a:lnSpc>
                          <a:spcPct val="107000"/>
                        </a:lnSpc>
                        <a:spcAft>
                          <a:spcPts val="0"/>
                        </a:spcAft>
                      </a:pPr>
                      <a:r>
                        <a:rPr lang="es-CL" sz="800">
                          <a:effectLst/>
                        </a:rPr>
                        <a:t>X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gn="ct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gn="ct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gn="ct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gn="ct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gn="ct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gn="ct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gn="ctr">
                        <a:lnSpc>
                          <a:spcPct val="107000"/>
                        </a:lnSpc>
                        <a:spcAft>
                          <a:spcPts val="0"/>
                        </a:spcAft>
                      </a:pPr>
                      <a:r>
                        <a:rPr lang="es-CL" sz="800" dirty="0">
                          <a:effectLst/>
                        </a:rPr>
                        <a:t> </a:t>
                      </a:r>
                      <a:endParaRPr lang="es-C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nchor="ctr"/>
                </a:tc>
                <a:extLst>
                  <a:ext uri="{0D108BD9-81ED-4DB2-BD59-A6C34878D82A}">
                    <a16:rowId xmlns:a16="http://schemas.microsoft.com/office/drawing/2014/main" val="1381902259"/>
                  </a:ext>
                </a:extLst>
              </a:tr>
              <a:tr h="953246">
                <a:tc vMerge="1">
                  <a:txBody>
                    <a:bodyPr/>
                    <a:lstStyle/>
                    <a:p>
                      <a:endParaRPr lang="es-CL"/>
                    </a:p>
                  </a:txBody>
                  <a:tcPr/>
                </a:tc>
                <a:tc vMerge="1">
                  <a:txBody>
                    <a:bodyPr/>
                    <a:lstStyle/>
                    <a:p>
                      <a:endParaRPr lang="es-CL"/>
                    </a:p>
                  </a:txBody>
                  <a:tcPr/>
                </a:tc>
                <a:tc>
                  <a:txBody>
                    <a:bodyPr/>
                    <a:lstStyle/>
                    <a:p>
                      <a:pPr>
                        <a:lnSpc>
                          <a:spcPct val="107000"/>
                        </a:lnSpc>
                        <a:spcAft>
                          <a:spcPts val="0"/>
                        </a:spcAft>
                      </a:pPr>
                      <a:r>
                        <a:rPr lang="es-CL" sz="800">
                          <a:effectLst/>
                        </a:rPr>
                        <a:t>Difusión y acompañamiento en capacitación UVirtual para referentes en temas de participación y trato</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Link UVirtual</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Lograr conocimientos relevantes y actualizado en sus funciones</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Email y Ordinario de la DSSI.</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Referente de Participación</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Referentes de Participación de la Red.</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gn="ct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gn="ct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gn="ctr">
                        <a:lnSpc>
                          <a:spcPct val="107000"/>
                        </a:lnSpc>
                        <a:spcAft>
                          <a:spcPts val="0"/>
                        </a:spcAft>
                      </a:pPr>
                      <a:r>
                        <a:rPr lang="es-CL" sz="800">
                          <a:effectLst/>
                        </a:rPr>
                        <a:t>X</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gn="ct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gn="ct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gn="ct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gn="ct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gn="ct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gn="ct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gn="ct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gn="ct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gn="ct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gn="ctr">
                        <a:lnSpc>
                          <a:spcPct val="107000"/>
                        </a:lnSpc>
                        <a:spcAft>
                          <a:spcPts val="0"/>
                        </a:spcAft>
                      </a:pPr>
                      <a:r>
                        <a:rPr lang="es-CL" sz="800" dirty="0">
                          <a:effectLst/>
                        </a:rPr>
                        <a:t> </a:t>
                      </a:r>
                      <a:endParaRPr lang="es-C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nchor="ctr"/>
                </a:tc>
                <a:extLst>
                  <a:ext uri="{0D108BD9-81ED-4DB2-BD59-A6C34878D82A}">
                    <a16:rowId xmlns:a16="http://schemas.microsoft.com/office/drawing/2014/main" val="3417500933"/>
                  </a:ext>
                </a:extLst>
              </a:tr>
              <a:tr h="357467">
                <a:tc vMerge="1">
                  <a:txBody>
                    <a:bodyPr/>
                    <a:lstStyle/>
                    <a:p>
                      <a:endParaRPr lang="es-CL"/>
                    </a:p>
                  </a:txBody>
                  <a:tcPr/>
                </a:tc>
                <a:tc vMerge="1">
                  <a:txBody>
                    <a:bodyPr/>
                    <a:lstStyle/>
                    <a:p>
                      <a:endParaRPr lang="es-CL"/>
                    </a:p>
                  </a:txBody>
                  <a:tcPr/>
                </a:tc>
                <a:tc>
                  <a:txBody>
                    <a:bodyPr/>
                    <a:lstStyle/>
                    <a:p>
                      <a:pPr>
                        <a:lnSpc>
                          <a:spcPct val="107000"/>
                        </a:lnSpc>
                        <a:spcAft>
                          <a:spcPts val="0"/>
                        </a:spcAft>
                      </a:pPr>
                      <a:r>
                        <a:rPr lang="es-CL" sz="800">
                          <a:effectLst/>
                        </a:rPr>
                        <a:t>Taller de Metodologías participativas.</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Taller dirigido a referentes de participación.</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Fortalecer el trabajo de referentes.</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Acta y Asistencia.</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Referente de Participación del SSI.</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Referentes de participación de la red.</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gn="ct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gn="ct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gn="ct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gn="ct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gn="ctr">
                        <a:lnSpc>
                          <a:spcPct val="107000"/>
                        </a:lnSpc>
                        <a:spcAft>
                          <a:spcPts val="0"/>
                        </a:spcAft>
                      </a:pPr>
                      <a:r>
                        <a:rPr lang="es-CL" sz="800">
                          <a:effectLst/>
                        </a:rPr>
                        <a:t> </a:t>
                      </a:r>
                    </a:p>
                    <a:p>
                      <a:pPr algn="ct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gn="ctr">
                        <a:lnSpc>
                          <a:spcPct val="107000"/>
                        </a:lnSpc>
                        <a:spcAft>
                          <a:spcPts val="0"/>
                        </a:spcAft>
                      </a:pPr>
                      <a:r>
                        <a:rPr lang="es-CL" sz="800">
                          <a:effectLst/>
                        </a:rPr>
                        <a:t>X</a:t>
                      </a:r>
                    </a:p>
                    <a:p>
                      <a:pPr algn="ct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gn="ct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gn="ct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gn="ct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gn="ctr">
                        <a:lnSpc>
                          <a:spcPct val="107000"/>
                        </a:lnSpc>
                        <a:spcAft>
                          <a:spcPts val="0"/>
                        </a:spcAft>
                      </a:pPr>
                      <a:r>
                        <a:rPr lang="es-CL" sz="800">
                          <a:effectLst/>
                        </a:rPr>
                        <a:t> </a:t>
                      </a:r>
                    </a:p>
                    <a:p>
                      <a:pPr algn="ct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gn="ct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gn="ct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gn="ctr">
                        <a:lnSpc>
                          <a:spcPct val="107000"/>
                        </a:lnSpc>
                        <a:spcAft>
                          <a:spcPts val="0"/>
                        </a:spcAft>
                      </a:pPr>
                      <a:r>
                        <a:rPr lang="es-CL" sz="800" dirty="0">
                          <a:effectLst/>
                        </a:rPr>
                        <a:t> </a:t>
                      </a:r>
                      <a:endParaRPr lang="es-C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nchor="ctr"/>
                </a:tc>
                <a:extLst>
                  <a:ext uri="{0D108BD9-81ED-4DB2-BD59-A6C34878D82A}">
                    <a16:rowId xmlns:a16="http://schemas.microsoft.com/office/drawing/2014/main" val="2304928576"/>
                  </a:ext>
                </a:extLst>
              </a:tr>
              <a:tr h="1191558">
                <a:tc vMerge="1">
                  <a:txBody>
                    <a:bodyPr/>
                    <a:lstStyle/>
                    <a:p>
                      <a:endParaRPr lang="es-CL"/>
                    </a:p>
                  </a:txBody>
                  <a:tcPr/>
                </a:tc>
                <a:tc>
                  <a:txBody>
                    <a:bodyPr/>
                    <a:lstStyle/>
                    <a:p>
                      <a:pPr>
                        <a:lnSpc>
                          <a:spcPct val="107000"/>
                        </a:lnSpc>
                        <a:spcAft>
                          <a:spcPts val="0"/>
                        </a:spcAft>
                      </a:pPr>
                      <a:r>
                        <a:rPr lang="es-CL" sz="800" dirty="0">
                          <a:effectLst/>
                        </a:rPr>
                        <a:t>Mejorar y fortalecer los canales y espacios de información y opinión de la ciudadanía, promoviendo una respuesta de calidad y oportuna.</a:t>
                      </a:r>
                      <a:endParaRPr lang="es-C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nchor="ctr"/>
                </a:tc>
                <a:tc>
                  <a:txBody>
                    <a:bodyPr/>
                    <a:lstStyle/>
                    <a:p>
                      <a:pPr>
                        <a:lnSpc>
                          <a:spcPct val="107000"/>
                        </a:lnSpc>
                        <a:spcAft>
                          <a:spcPts val="0"/>
                        </a:spcAft>
                      </a:pPr>
                      <a:r>
                        <a:rPr lang="es-CL" sz="800">
                          <a:effectLst/>
                        </a:rPr>
                        <a:t>Integración de los CDL en los Comité de Gestión Usuaria en cada establecimiento de salud y formar parte de las estrategias de fortalecimiento del trato.</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Coordinar con Referentes la incorporación permanente de los CDL en el Comité de Gestión Usuaria.</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dirty="0">
                          <a:effectLst/>
                        </a:rPr>
                        <a:t>Generar pertenencia de los equipos de salud y la comunidad organizada en los procesos de satisfacción usuaria.</a:t>
                      </a:r>
                      <a:endParaRPr lang="es-C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Informe referentes Gestión Usuaria del SSI.</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Referente de Participación del SSI.</a:t>
                      </a:r>
                    </a:p>
                    <a:p>
                      <a:pPr>
                        <a:lnSpc>
                          <a:spcPct val="107000"/>
                        </a:lnSpc>
                        <a:spcAft>
                          <a:spcPts val="0"/>
                        </a:spcAft>
                      </a:pPr>
                      <a:r>
                        <a:rPr lang="es-CL" sz="800">
                          <a:effectLst/>
                        </a:rPr>
                        <a:t> </a:t>
                      </a:r>
                    </a:p>
                    <a:p>
                      <a:pPr>
                        <a:lnSpc>
                          <a:spcPct val="107000"/>
                        </a:lnSpc>
                        <a:spcAft>
                          <a:spcPts val="0"/>
                        </a:spcAft>
                      </a:pPr>
                      <a:r>
                        <a:rPr lang="es-CL" sz="800">
                          <a:effectLst/>
                        </a:rPr>
                        <a:t>Referente Gestión Usuaria SSI.</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CDL y Comité de Gestión Usuaria de cada establecimiento.</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X</a:t>
                      </a:r>
                    </a:p>
                    <a:p>
                      <a:pP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X</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X</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nSpc>
                          <a:spcPct val="107000"/>
                        </a:lnSpc>
                        <a:spcAft>
                          <a:spcPts val="0"/>
                        </a:spcAft>
                      </a:pPr>
                      <a:r>
                        <a:rPr lang="es-CL" sz="800">
                          <a:effectLst/>
                        </a:rPr>
                        <a:t>X </a:t>
                      </a:r>
                    </a:p>
                    <a:p>
                      <a:pPr>
                        <a:lnSpc>
                          <a:spcPct val="107000"/>
                        </a:lnSpc>
                        <a:spcAft>
                          <a:spcPts val="0"/>
                        </a:spcAft>
                      </a:pPr>
                      <a:r>
                        <a:rPr lang="es-CL" sz="800">
                          <a:effectLst/>
                        </a:rPr>
                        <a:t>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tc>
                <a:tc>
                  <a:txBody>
                    <a:bodyPr/>
                    <a:lstStyle/>
                    <a:p>
                      <a:pPr algn="ctr">
                        <a:lnSpc>
                          <a:spcPct val="107000"/>
                        </a:lnSpc>
                        <a:spcAft>
                          <a:spcPts val="0"/>
                        </a:spcAft>
                      </a:pPr>
                      <a:r>
                        <a:rPr lang="es-CL" sz="800" dirty="0">
                          <a:effectLst/>
                        </a:rPr>
                        <a:t> </a:t>
                      </a:r>
                      <a:endParaRPr lang="es-C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26925" marR="26925" marT="0" marB="0" anchor="ctr"/>
                </a:tc>
                <a:extLst>
                  <a:ext uri="{0D108BD9-81ED-4DB2-BD59-A6C34878D82A}">
                    <a16:rowId xmlns:a16="http://schemas.microsoft.com/office/drawing/2014/main" val="554595837"/>
                  </a:ext>
                </a:extLst>
              </a:tr>
            </a:tbl>
          </a:graphicData>
        </a:graphic>
      </p:graphicFrame>
      <p:sp>
        <p:nvSpPr>
          <p:cNvPr id="3" name="Rectángulo 2">
            <a:extLst>
              <a:ext uri="{FF2B5EF4-FFF2-40B4-BE49-F238E27FC236}">
                <a16:creationId xmlns:a16="http://schemas.microsoft.com/office/drawing/2014/main" id="{7D2D6747-609D-4D30-BAA6-DE847867682B}"/>
              </a:ext>
            </a:extLst>
          </p:cNvPr>
          <p:cNvSpPr/>
          <p:nvPr/>
        </p:nvSpPr>
        <p:spPr>
          <a:xfrm>
            <a:off x="3491204" y="386677"/>
            <a:ext cx="3780842" cy="388696"/>
          </a:xfrm>
          <a:prstGeom prst="rect">
            <a:avLst/>
          </a:prstGeom>
        </p:spPr>
        <p:txBody>
          <a:bodyPr wrap="none">
            <a:spAutoFit/>
          </a:bodyPr>
          <a:lstStyle/>
          <a:p>
            <a:pPr algn="ctr">
              <a:lnSpc>
                <a:spcPct val="107000"/>
              </a:lnSpc>
              <a:spcAft>
                <a:spcPts val="0"/>
              </a:spcAft>
            </a:pPr>
            <a:r>
              <a:rPr lang="es-CL" b="1" dirty="0">
                <a:solidFill>
                  <a:srgbClr val="C45911"/>
                </a:solidFill>
                <a:latin typeface="Calibri" panose="020F0502020204030204" pitchFamily="34" charset="0"/>
                <a:ea typeface="Calibri" panose="020F0502020204030204" pitchFamily="34" charset="0"/>
                <a:cs typeface="Times New Roman" panose="02020603050405020304" pitchFamily="18" charset="0"/>
              </a:rPr>
              <a:t>PLAN DE PARTICIPACIÓN SOCIAL S.S.I.</a:t>
            </a:r>
            <a:endParaRPr lang="es-CL"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0472183"/>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675</TotalTime>
  <Words>1818</Words>
  <Application>Microsoft Office PowerPoint</Application>
  <PresentationFormat>Panorámica</PresentationFormat>
  <Paragraphs>577</Paragraphs>
  <Slides>11</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11</vt:i4>
      </vt:variant>
    </vt:vector>
  </HeadingPairs>
  <TitlesOfParts>
    <vt:vector size="17" baseType="lpstr">
      <vt:lpstr>Arial</vt:lpstr>
      <vt:lpstr>Calibri</vt:lpstr>
      <vt:lpstr>Calibri Light</vt:lpstr>
      <vt:lpstr>Open Sans</vt:lpstr>
      <vt:lpstr>Times New Roman</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Rafael Miquel</dc:creator>
  <cp:lastModifiedBy>Rafael Miquel</cp:lastModifiedBy>
  <cp:revision>19</cp:revision>
  <dcterms:created xsi:type="dcterms:W3CDTF">2018-04-09T19:55:38Z</dcterms:created>
  <dcterms:modified xsi:type="dcterms:W3CDTF">2018-04-12T11:42:01Z</dcterms:modified>
</cp:coreProperties>
</file>