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14"/>
  </p:notesMasterIdLst>
  <p:sldIdLst>
    <p:sldId id="315" r:id="rId3"/>
    <p:sldId id="262" r:id="rId4"/>
    <p:sldId id="263" r:id="rId5"/>
    <p:sldId id="324" r:id="rId6"/>
    <p:sldId id="316" r:id="rId7"/>
    <p:sldId id="265" r:id="rId8"/>
    <p:sldId id="331" r:id="rId9"/>
    <p:sldId id="332" r:id="rId10"/>
    <p:sldId id="338" r:id="rId11"/>
    <p:sldId id="336" r:id="rId12"/>
    <p:sldId id="317" r:id="rId1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8802A-4D17-42FC-9E5A-7FC4DD4D8F27}" type="datetimeFigureOut">
              <a:rPr lang="es-CL" smtClean="0"/>
              <a:t>11-12-2020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61FCB-8CAB-41A0-A361-BA1F139545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638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Marcador de imagen de diapositiva">
            <a:extLst>
              <a:ext uri="{FF2B5EF4-FFF2-40B4-BE49-F238E27FC236}">
                <a16:creationId xmlns:a16="http://schemas.microsoft.com/office/drawing/2014/main" id="{6A354C23-972A-4E32-A56A-0A19352FB2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2 Marcador de notas">
            <a:extLst>
              <a:ext uri="{FF2B5EF4-FFF2-40B4-BE49-F238E27FC236}">
                <a16:creationId xmlns:a16="http://schemas.microsoft.com/office/drawing/2014/main" id="{E1CDCC17-9166-490F-B4C4-CEA4311DA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CL"/>
          </a:p>
        </p:txBody>
      </p:sp>
      <p:sp>
        <p:nvSpPr>
          <p:cNvPr id="102404" name="3 Marcador de número de diapositiva">
            <a:extLst>
              <a:ext uri="{FF2B5EF4-FFF2-40B4-BE49-F238E27FC236}">
                <a16:creationId xmlns:a16="http://schemas.microsoft.com/office/drawing/2014/main" id="{B04801F0-E74B-4902-B0CC-B33497EF31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1pPr>
            <a:lvl2pPr marL="742950" indent="-28575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2pPr>
            <a:lvl3pPr marL="1143000" indent="-22860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600200" indent="-22860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2057400" indent="-22860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5146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9718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4290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8862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 marL="0" marR="0" lvl="0" indent="0" algn="r" defTabSz="461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C634FE-3520-405B-A822-A127F02D22FF}" type="slidenum">
              <a:rPr kumimoji="0" lang="en-US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ヒラギノ角ゴ Pro W3" charset="-128"/>
                <a:cs typeface="+mn-cs"/>
              </a:rPr>
              <a:pPr marL="0" marR="0" lvl="0" indent="0" algn="r" defTabSz="461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C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ヒラギノ角ゴ Pro W3" charset="-128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1"/>
            <a:ext cx="103632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85344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D87BC-C282-4A54-8EF1-2B499F95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D9171D1-A3FE-47A3-8FAB-7844C4555673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EF5A9-CBC0-4764-8797-2EB49F90A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D5A69-1F6F-4D8C-A3D6-31FB9B6C4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783CD4D-BE8F-4832-BA95-BF760E21A13E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89961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28040C32-5344-4978-A989-C049BF1AC8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D8952E-D99C-4985-AEF5-1BEA06A70B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431A2-0F78-457A-837C-456CC762BE4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78879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4C9DC9AF-0084-4341-AC8D-F42D59177D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CA2AC0F-56DC-4F74-AA71-A1BE8FAA8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F60C6-4CF0-4ED8-B81E-A9D73E41029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10808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4D204DC4-1B01-4FE5-817D-6B19EE57AD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7989F11C-696F-4042-83DC-47D5A25D48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BC29F-25F8-4932-AB7F-F40C167CF0AB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63733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71FFF822-FF74-4389-B369-988A69E3E5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DAFC499-19D3-4CF4-A508-0E477C0E8A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241BC-3B3F-494D-A967-02E7E81A29B4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401201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279312D-C5F5-41F0-8787-0744CAA3C1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86B4C7-AEDF-4709-A0B0-35801C3916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B703-C4B4-4319-A361-F02F056B8A2C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138291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EE173F-837E-474D-8D7E-F1DE0AFA8F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A058FB7-BD2B-4527-87E0-6FC2EB8A24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A1D5A-4674-4090-A758-79BF0541C27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370437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666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31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2C1B6-C40A-4D15-85CB-2A26A700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7474DD-BF54-46CC-870D-15830C6CA413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BECC-C81F-48E6-98AB-0CEC697B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51C22-8C9E-4E84-A556-AB0482B3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D09769D-C1E2-472C-AA8A-5655577DF1EE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46801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2DAF1-5766-4E90-8ED5-508F9511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F951DE-CBCA-4E61-98E5-CD9E8D5853EF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018B4-DA1C-44C0-861D-1A60C8A3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A9A4C-5B00-4C4D-BE91-CD8AA698E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FEA4FB1-FF17-464B-B8B6-491F4CA1C86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13841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1CF3B-907B-433B-8EF0-045844702F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411535-FDEF-4602-A7B3-1A2639C1D4F2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247F4-4BD9-4160-8CB4-83FB4AC6B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5A376-FFEA-4BFA-BD14-667771723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DAA66C5-E1B4-4E92-B290-703C6F11FD85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23711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78465-939A-4A55-A286-66CFA7C4E5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791013-87F1-49DD-9E7C-C35129ED8F0E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5CCC0-7B5C-4A98-B7FD-3988210F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BAF2D-D25B-4B4C-A9E0-646DD287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66C9A-0FB9-4093-B89F-83F4A81B02DF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74644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2B318C-FEE5-4351-B350-62B007494F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67630C-F9E5-4385-AF1C-5D5864B24C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DFE02-AFBA-4406-812C-443471E7CD91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03314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BBB9C-3E9C-4F2D-98F9-34516C55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C68585D-B95E-4ACA-99F2-333D2953C80F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82074-379A-4FD2-B926-E10D8D1FB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CC5D8-FD70-4A7C-8546-B7744D099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4285-38EA-445C-9FA1-F9138EE40B60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58825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0E486-6838-4FFA-A095-67F7F75F34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27513D-3534-4D13-B3E5-E1D96C2F6E65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E19E-E585-447C-9E6B-1A91C6637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F27D9-27AD-41D6-A6BE-F37B817A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B2E1-7ED9-4AE1-974A-8DA0B914566A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31842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E7D55-2733-4054-BFE0-0DD42D3F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68B63AC-5247-42A9-BB42-A0B481C142AE}" type="datetime1">
              <a:rPr lang="en-US" altLang="es-CL"/>
              <a:pPr>
                <a:defRPr/>
              </a:pPr>
              <a:t>12/11/2020</a:t>
            </a:fld>
            <a:endParaRPr lang="en-US" alt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0CB8EB-8702-4290-8D4C-1CAD47B0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4057C8-733F-40F2-8130-3D83CE7B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4363E-EF44-4BFD-921C-880BE35A2CF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24831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">
            <a:extLst>
              <a:ext uri="{FF2B5EF4-FFF2-40B4-BE49-F238E27FC236}">
                <a16:creationId xmlns:a16="http://schemas.microsoft.com/office/drawing/2014/main" id="{08F4009E-2876-4683-8E64-F3528FF1B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1" y="3333750"/>
            <a:ext cx="1377951" cy="352425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27" name="Rectangle 65">
            <a:extLst>
              <a:ext uri="{FF2B5EF4-FFF2-40B4-BE49-F238E27FC236}">
                <a16:creationId xmlns:a16="http://schemas.microsoft.com/office/drawing/2014/main" id="{EB819012-416A-49E6-AAF2-93478580F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2" y="3333750"/>
            <a:ext cx="1680633" cy="352425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>
            <a:extLst>
              <a:ext uri="{FF2B5EF4-FFF2-40B4-BE49-F238E27FC236}">
                <a16:creationId xmlns:a16="http://schemas.microsoft.com/office/drawing/2014/main" id="{069B96A7-3B69-446E-B122-1BA822EB0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1" y="3452814"/>
            <a:ext cx="107103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>
            <a:extLst>
              <a:ext uri="{FF2B5EF4-FFF2-40B4-BE49-F238E27FC236}">
                <a16:creationId xmlns:a16="http://schemas.microsoft.com/office/drawing/2014/main" id="{0A0C244A-C6F3-4245-A155-F99962934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318" y="3452813"/>
            <a:ext cx="137583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70">
            <a:extLst>
              <a:ext uri="{FF2B5EF4-FFF2-40B4-BE49-F238E27FC236}">
                <a16:creationId xmlns:a16="http://schemas.microsoft.com/office/drawing/2014/main" id="{611578F1-25BE-4E91-BBC2-A55A7EED9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1" y="0"/>
            <a:ext cx="1377951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31" name="Rectangle 71">
            <a:extLst>
              <a:ext uri="{FF2B5EF4-FFF2-40B4-BE49-F238E27FC236}">
                <a16:creationId xmlns:a16="http://schemas.microsoft.com/office/drawing/2014/main" id="{D1DBC36E-C192-40A0-B97D-2CC4FFC5A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2" y="0"/>
            <a:ext cx="1680633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13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46D5C2F9-F4F9-448F-8593-1923145C0D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3201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6770EE0-7D32-4423-AE6A-F2613314C3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03201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text styles</a:t>
            </a:r>
          </a:p>
          <a:p>
            <a:pPr lvl="1"/>
            <a:r>
              <a:rPr lang="en-US" altLang="es-CL"/>
              <a:t>Second level</a:t>
            </a:r>
          </a:p>
          <a:p>
            <a:pPr lvl="2"/>
            <a:r>
              <a:rPr lang="en-US" altLang="es-CL"/>
              <a:t>Third level</a:t>
            </a:r>
          </a:p>
          <a:p>
            <a:pPr lvl="3"/>
            <a:r>
              <a:rPr lang="en-US" altLang="es-CL"/>
              <a:t>Fourth level</a:t>
            </a:r>
          </a:p>
          <a:p>
            <a:pPr lvl="4"/>
            <a:r>
              <a:rPr lang="en-US" altLang="es-CL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1304D-6767-4B31-A747-7E91EC48C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00" y="6527801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BB35D-DCC2-4C87-AB08-5C8500C2A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4417" y="6527801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34292BD-F658-4A80-9493-2167E8317B4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CCFE2F0-A0C8-4954-A1BD-232B2EA52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4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E7DC58E-0F95-40DB-AF44-4573C2230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18" y="1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E2CC3C49-86E2-4ED6-BCF6-1D859FBA8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4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DE2822E9-F09C-4DDB-B3AC-19930215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18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14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>
            <a:extLst>
              <a:ext uri="{FF2B5EF4-FFF2-40B4-BE49-F238E27FC236}">
                <a16:creationId xmlns:a16="http://schemas.microsoft.com/office/drawing/2014/main" id="{AC6022FE-1694-4F0E-98EC-B72D7D31B85D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4076700" y="2133601"/>
            <a:ext cx="6343650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</a:pPr>
            <a:r>
              <a:rPr lang="es-ES_tradnl" altLang="es-CL" sz="4000" b="1" dirty="0">
                <a:latin typeface="Cambria" panose="02040503050406030204" pitchFamily="18" charset="0"/>
                <a:sym typeface="Verdana Bold" charset="0"/>
              </a:rPr>
              <a:t>LISTAS DE ESPERA </a:t>
            </a:r>
            <a:br>
              <a:rPr lang="es-ES_tradnl" altLang="es-CL" sz="4000" b="1" dirty="0">
                <a:latin typeface="Cambria" panose="02040503050406030204" pitchFamily="18" charset="0"/>
                <a:sym typeface="Verdana Bold" charset="0"/>
              </a:rPr>
            </a:br>
            <a:br>
              <a:rPr lang="es-ES_tradnl" altLang="es-CL" sz="2800" b="1" dirty="0">
                <a:latin typeface="Cambria" panose="02040503050406030204" pitchFamily="18" charset="0"/>
                <a:sym typeface="Verdana Bold" charset="0"/>
              </a:rPr>
            </a:br>
            <a:r>
              <a:rPr lang="es-ES_tradnl" altLang="es-CL" sz="2800" b="1" dirty="0">
                <a:latin typeface="Cambria" panose="02040503050406030204" pitchFamily="18" charset="0"/>
                <a:sym typeface="Verdana Bold" charset="0"/>
              </a:rPr>
              <a:t>AÑO 2020</a:t>
            </a:r>
          </a:p>
        </p:txBody>
      </p:sp>
      <p:sp>
        <p:nvSpPr>
          <p:cNvPr id="101379" name="Subtitle 2">
            <a:extLst>
              <a:ext uri="{FF2B5EF4-FFF2-40B4-BE49-F238E27FC236}">
                <a16:creationId xmlns:a16="http://schemas.microsoft.com/office/drawing/2014/main" id="{EC7E9DAE-26FE-42E7-96C3-0353F28B2E2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5159375" y="5516564"/>
            <a:ext cx="4032250" cy="865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s-CL" sz="1600" b="1">
                <a:solidFill>
                  <a:schemeClr val="tx1"/>
                </a:solidFill>
                <a:latin typeface="Cambria" panose="02040503050406030204" pitchFamily="18" charset="0"/>
              </a:rPr>
              <a:t>Subdirección Gestión Asistencial</a:t>
            </a:r>
          </a:p>
          <a:p>
            <a:pPr algn="ctr" fontAlgn="base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s-CL" sz="1600" b="1">
                <a:solidFill>
                  <a:schemeClr val="tx1"/>
                </a:solidFill>
                <a:latin typeface="Cambria" panose="02040503050406030204" pitchFamily="18" charset="0"/>
              </a:rPr>
              <a:t>Servicio de Salud Iquique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38206-1FC4-495B-84AE-D7B647A40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991" y="237081"/>
            <a:ext cx="10886017" cy="1143000"/>
          </a:xfrm>
        </p:spPr>
        <p:txBody>
          <a:bodyPr>
            <a:normAutofit/>
          </a:bodyPr>
          <a:lstStyle/>
          <a:p>
            <a:r>
              <a:rPr lang="es-CL" sz="4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Lista de Espera Quirúrgica Nodos Críticos 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FA9BA2-80A9-4029-A0CE-2053C04816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s-CL" dirty="0"/>
              <a:t>HETG es el único hospital de alta complejidad de la Región por lo que se enfoca en la resolución de patologías agudas.</a:t>
            </a:r>
          </a:p>
          <a:p>
            <a:pPr lvl="0"/>
            <a:r>
              <a:rPr lang="es-CL" dirty="0"/>
              <a:t>Falta de especialistas en servicios críticos </a:t>
            </a:r>
          </a:p>
          <a:p>
            <a:pPr lvl="0"/>
            <a:r>
              <a:rPr lang="es-CL" dirty="0"/>
              <a:t>Antigüedad de pacientes en listas de espera y sus comorbilidades de enfermedades</a:t>
            </a:r>
          </a:p>
          <a:p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C8218B-FCBA-43DA-8FCC-DDE21B4A39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L" dirty="0"/>
              <a:t>Priorización de la antigüedad por paciente. </a:t>
            </a:r>
          </a:p>
          <a:p>
            <a:r>
              <a:rPr lang="es-CL" dirty="0"/>
              <a:t>Unidad de </a:t>
            </a:r>
            <a:r>
              <a:rPr lang="es-CL" dirty="0" err="1"/>
              <a:t>Contactabilidad</a:t>
            </a:r>
            <a:r>
              <a:rPr lang="es-CL" dirty="0"/>
              <a:t> Hospital no cuenta con el recurso disponible necesario (Vehículo)</a:t>
            </a:r>
          </a:p>
          <a:p>
            <a:r>
              <a:rPr lang="es-CL" dirty="0"/>
              <a:t>Proceso Pre-Quirúrgico no incorpora todas las especialidades </a:t>
            </a:r>
          </a:p>
          <a:p>
            <a:r>
              <a:rPr lang="es-CL" dirty="0"/>
              <a:t>Falta de personal capacitado en pabellones </a:t>
            </a:r>
          </a:p>
          <a:p>
            <a:r>
              <a:rPr lang="es-CL" dirty="0"/>
              <a:t>Problemas de registro y producción 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6158F89A-286E-4456-BBA0-BE45504140B0}"/>
              </a:ext>
            </a:extLst>
          </p:cNvPr>
          <p:cNvSpPr/>
          <p:nvPr/>
        </p:nvSpPr>
        <p:spPr>
          <a:xfrm>
            <a:off x="761999" y="1343601"/>
            <a:ext cx="4896778" cy="603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No modificables en corto Plazo 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5EC888CB-73A1-4051-A305-635C2DC1FDF1}"/>
              </a:ext>
            </a:extLst>
          </p:cNvPr>
          <p:cNvSpPr/>
          <p:nvPr/>
        </p:nvSpPr>
        <p:spPr>
          <a:xfrm>
            <a:off x="6150503" y="1343600"/>
            <a:ext cx="4896778" cy="603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Modificables a corto y mediano plazo</a:t>
            </a:r>
          </a:p>
        </p:txBody>
      </p:sp>
    </p:spTree>
    <p:extLst>
      <p:ext uri="{BB962C8B-B14F-4D97-AF65-F5344CB8AC3E}">
        <p14:creationId xmlns:p14="http://schemas.microsoft.com/office/powerpoint/2010/main" val="146341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E4DF88-A4DA-47F2-92C8-F48381200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69361" y="1704650"/>
            <a:ext cx="2237316" cy="1500187"/>
          </a:xfrm>
        </p:spPr>
        <p:txBody>
          <a:bodyPr/>
          <a:lstStyle/>
          <a:p>
            <a:r>
              <a:rPr lang="es-CL" sz="4800" dirty="0"/>
              <a:t>Gracias.</a:t>
            </a:r>
          </a:p>
        </p:txBody>
      </p:sp>
    </p:spTree>
    <p:extLst>
      <p:ext uri="{BB962C8B-B14F-4D97-AF65-F5344CB8AC3E}">
        <p14:creationId xmlns:p14="http://schemas.microsoft.com/office/powerpoint/2010/main" val="99169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E0D80-4731-4F3D-94CE-199A017E8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118" y="1896447"/>
            <a:ext cx="10972800" cy="1143000"/>
          </a:xfrm>
        </p:spPr>
        <p:txBody>
          <a:bodyPr/>
          <a:lstStyle/>
          <a:p>
            <a:r>
              <a:rPr lang="es-CL" dirty="0"/>
              <a:t>CONSULTA NUEVA ESPECIALIDAD</a:t>
            </a:r>
            <a:br>
              <a:rPr lang="es-CL" dirty="0"/>
            </a:br>
            <a:r>
              <a:rPr lang="es-CL" dirty="0"/>
              <a:t>MÉDICA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502E2F-68A5-4914-A0F9-F934D31CF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285" y="3335695"/>
            <a:ext cx="3738465" cy="965717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Lista de espera 2020</a:t>
            </a:r>
          </a:p>
        </p:txBody>
      </p:sp>
    </p:spTree>
    <p:extLst>
      <p:ext uri="{BB962C8B-B14F-4D97-AF65-F5344CB8AC3E}">
        <p14:creationId xmlns:p14="http://schemas.microsoft.com/office/powerpoint/2010/main" val="42387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2F1564E4-E3EE-4EA9-A990-58671867437E}"/>
              </a:ext>
            </a:extLst>
          </p:cNvPr>
          <p:cNvSpPr/>
          <p:nvPr/>
        </p:nvSpPr>
        <p:spPr>
          <a:xfrm>
            <a:off x="5064967" y="88246"/>
            <a:ext cx="2062065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3A65FB1-0C8B-45A4-A7C1-792863020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078610"/>
              </p:ext>
            </p:extLst>
          </p:nvPr>
        </p:nvGraphicFramePr>
        <p:xfrm>
          <a:off x="2028825" y="737937"/>
          <a:ext cx="7949365" cy="5251856"/>
        </p:xfrm>
        <a:graphic>
          <a:graphicData uri="http://schemas.openxmlformats.org/drawingml/2006/table">
            <a:tbl>
              <a:tblPr/>
              <a:tblGrid>
                <a:gridCol w="4608125">
                  <a:extLst>
                    <a:ext uri="{9D8B030D-6E8A-4147-A177-3AD203B41FA5}">
                      <a16:colId xmlns:a16="http://schemas.microsoft.com/office/drawing/2014/main" val="3777562645"/>
                    </a:ext>
                  </a:extLst>
                </a:gridCol>
                <a:gridCol w="835310">
                  <a:extLst>
                    <a:ext uri="{9D8B030D-6E8A-4147-A177-3AD203B41FA5}">
                      <a16:colId xmlns:a16="http://schemas.microsoft.com/office/drawing/2014/main" val="867954122"/>
                    </a:ext>
                  </a:extLst>
                </a:gridCol>
                <a:gridCol w="835310">
                  <a:extLst>
                    <a:ext uri="{9D8B030D-6E8A-4147-A177-3AD203B41FA5}">
                      <a16:colId xmlns:a16="http://schemas.microsoft.com/office/drawing/2014/main" val="1705522739"/>
                    </a:ext>
                  </a:extLst>
                </a:gridCol>
                <a:gridCol w="835310">
                  <a:extLst>
                    <a:ext uri="{9D8B030D-6E8A-4147-A177-3AD203B41FA5}">
                      <a16:colId xmlns:a16="http://schemas.microsoft.com/office/drawing/2014/main" val="1100704711"/>
                    </a:ext>
                  </a:extLst>
                </a:gridCol>
                <a:gridCol w="835310">
                  <a:extLst>
                    <a:ext uri="{9D8B030D-6E8A-4147-A177-3AD203B41FA5}">
                      <a16:colId xmlns:a16="http://schemas.microsoft.com/office/drawing/2014/main" val="556670791"/>
                    </a:ext>
                  </a:extLst>
                </a:gridCol>
              </a:tblGrid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Establecimientos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Años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812347"/>
                  </a:ext>
                </a:extLst>
              </a:tr>
              <a:tr h="40262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Especialidad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967870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Cirujano Aguirre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464593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583177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Cirujano Videla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035507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971986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Dr. Héctor Reyno Gutiérrez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77449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56024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755809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385813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Pedro Pulgar Melgarejo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846468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780421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260851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26572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Sur de Iquique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616482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70721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Consultorio Pozo Almonte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324395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156113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7711945"/>
                  </a:ext>
                </a:extLst>
              </a:tr>
              <a:tr h="222442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705051"/>
                  </a:ext>
                </a:extLst>
              </a:tr>
              <a:tr h="278053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 Dicimbre 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981865"/>
                  </a:ext>
                </a:extLst>
              </a:tr>
              <a:tr h="344785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762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001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28A844C-1994-418E-A5F0-B7351B6AAB35}"/>
              </a:ext>
            </a:extLst>
          </p:cNvPr>
          <p:cNvSpPr/>
          <p:nvPr/>
        </p:nvSpPr>
        <p:spPr>
          <a:xfrm>
            <a:off x="4695590" y="0"/>
            <a:ext cx="2062065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dirty="0">
                <a:solidFill>
                  <a:prstClr val="white"/>
                </a:solidFill>
                <a:latin typeface="Calibri"/>
              </a:rPr>
              <a:t>Hospital CNE</a:t>
            </a: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6CD4009-AEDF-4AD1-AB6A-8C192A33CDA1}"/>
              </a:ext>
            </a:extLst>
          </p:cNvPr>
          <p:cNvSpPr/>
          <p:nvPr/>
        </p:nvSpPr>
        <p:spPr>
          <a:xfrm>
            <a:off x="6562989" y="1183285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Cirugía General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FF3F1CC-A008-478D-AE40-D17D583831D4}"/>
              </a:ext>
            </a:extLst>
          </p:cNvPr>
          <p:cNvSpPr/>
          <p:nvPr/>
        </p:nvSpPr>
        <p:spPr>
          <a:xfrm>
            <a:off x="6562989" y="2592066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Gastroenterología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5EBD0F1A-9581-41FD-8263-80A3F41EFA1D}"/>
              </a:ext>
            </a:extLst>
          </p:cNvPr>
          <p:cNvSpPr/>
          <p:nvPr/>
        </p:nvSpPr>
        <p:spPr>
          <a:xfrm>
            <a:off x="6562989" y="3221807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Ginecología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2B37230C-D1F5-4CB3-BC9C-6C18EA0C916C}"/>
              </a:ext>
            </a:extLst>
          </p:cNvPr>
          <p:cNvSpPr/>
          <p:nvPr/>
        </p:nvSpPr>
        <p:spPr>
          <a:xfrm>
            <a:off x="6562989" y="4191987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Neurología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82047E1-EB5C-492B-B61A-D78373828B87}"/>
              </a:ext>
            </a:extLst>
          </p:cNvPr>
          <p:cNvSpPr/>
          <p:nvPr/>
        </p:nvSpPr>
        <p:spPr>
          <a:xfrm>
            <a:off x="6562989" y="4916987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Otorrinolaringología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69EF382-4E54-4CA7-B800-231695E6BAF9}"/>
              </a:ext>
            </a:extLst>
          </p:cNvPr>
          <p:cNvSpPr/>
          <p:nvPr/>
        </p:nvSpPr>
        <p:spPr>
          <a:xfrm>
            <a:off x="6562989" y="5596981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Traumatología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6ECE195A-699D-4046-827F-14A75B2E6EAF}"/>
              </a:ext>
            </a:extLst>
          </p:cNvPr>
          <p:cNvSpPr/>
          <p:nvPr/>
        </p:nvSpPr>
        <p:spPr>
          <a:xfrm>
            <a:off x="6562989" y="6118372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Urología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67A4FB6F-A3B4-4C9C-9921-01F683AB21B1}"/>
              </a:ext>
            </a:extLst>
          </p:cNvPr>
          <p:cNvSpPr/>
          <p:nvPr/>
        </p:nvSpPr>
        <p:spPr>
          <a:xfrm>
            <a:off x="9244668" y="1183285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1683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ECB30A3-5EA2-4CC5-AEC2-B35465566F50}"/>
              </a:ext>
            </a:extLst>
          </p:cNvPr>
          <p:cNvSpPr/>
          <p:nvPr/>
        </p:nvSpPr>
        <p:spPr>
          <a:xfrm>
            <a:off x="9244668" y="2630219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1707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0BA5AE2A-4B3C-463F-9CCA-3D2372E66B66}"/>
              </a:ext>
            </a:extLst>
          </p:cNvPr>
          <p:cNvSpPr/>
          <p:nvPr/>
        </p:nvSpPr>
        <p:spPr>
          <a:xfrm>
            <a:off x="9244668" y="3221807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1233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4D9AF7C5-4B4F-464A-8429-645CDF858113}"/>
              </a:ext>
            </a:extLst>
          </p:cNvPr>
          <p:cNvSpPr/>
          <p:nvPr/>
        </p:nvSpPr>
        <p:spPr>
          <a:xfrm>
            <a:off x="9244668" y="4194764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1366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CAD660B1-933A-4B23-BBD1-A57F1B07E1DE}"/>
              </a:ext>
            </a:extLst>
          </p:cNvPr>
          <p:cNvSpPr/>
          <p:nvPr/>
        </p:nvSpPr>
        <p:spPr>
          <a:xfrm>
            <a:off x="9286613" y="4935525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2537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CC62DC26-E9F7-4B01-AF79-CB3259F3F1E2}"/>
              </a:ext>
            </a:extLst>
          </p:cNvPr>
          <p:cNvSpPr/>
          <p:nvPr/>
        </p:nvSpPr>
        <p:spPr>
          <a:xfrm>
            <a:off x="9286613" y="5624866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1300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D14E599E-D81D-49EA-A5D7-B6A15928789C}"/>
              </a:ext>
            </a:extLst>
          </p:cNvPr>
          <p:cNvSpPr/>
          <p:nvPr/>
        </p:nvSpPr>
        <p:spPr>
          <a:xfrm>
            <a:off x="9286613" y="6118372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1826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7EC0575-651B-4735-8F9C-77E05B3F6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652" y="566173"/>
            <a:ext cx="4750348" cy="607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20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70508A-BF22-4532-9795-F8B6D0C2C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CONSULTA NUEVA ESPECIALIDAD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1014D0-7F43-4E54-9854-CDDCECA40A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NODOS CRÍTICOS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F9B8E3-1A09-4BCB-BC3C-0DC9FDCFEE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Falta de horas de especialistas en Policlínicos</a:t>
            </a:r>
          </a:p>
          <a:p>
            <a:r>
              <a:rPr lang="es-CL" dirty="0"/>
              <a:t>Dificultades en </a:t>
            </a:r>
            <a:r>
              <a:rPr lang="es-CL" dirty="0" err="1"/>
              <a:t>contactabilidad</a:t>
            </a:r>
            <a:r>
              <a:rPr lang="es-CL" dirty="0"/>
              <a:t> de pacientes </a:t>
            </a:r>
          </a:p>
          <a:p>
            <a:r>
              <a:rPr lang="es-CL" dirty="0"/>
              <a:t>Problemas de registro y sistemas de ficha Clínica Electrónica, Confirmación tardía</a:t>
            </a:r>
          </a:p>
          <a:p>
            <a:r>
              <a:rPr lang="es-CL" dirty="0"/>
              <a:t>Aumento en derivaciones a especialidades </a:t>
            </a:r>
          </a:p>
          <a:p>
            <a:r>
              <a:rPr lang="es-CL" dirty="0"/>
              <a:t>Distribución Horaria, Brecha entre necesidad de controles y CNE </a:t>
            </a:r>
          </a:p>
          <a:p>
            <a:r>
              <a:rPr lang="es-CL" dirty="0"/>
              <a:t>Miedo de Pacientes para asistencia </a:t>
            </a:r>
          </a:p>
          <a:p>
            <a:r>
              <a:rPr lang="es-CL" dirty="0"/>
              <a:t>Redistribución de funciones de personal</a:t>
            </a:r>
          </a:p>
          <a:p>
            <a:r>
              <a:rPr lang="es-CL" dirty="0"/>
              <a:t>Disminución de Aforo 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D2C38245-4393-4CBE-89DC-FCD69F3954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5681768B-4414-4024-B632-1B458C16E56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194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16165-1CF1-4AE3-A804-6D3D8FCC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4317" y="2066925"/>
            <a:ext cx="10363200" cy="1362075"/>
          </a:xfrm>
        </p:spPr>
        <p:txBody>
          <a:bodyPr/>
          <a:lstStyle/>
          <a:p>
            <a:r>
              <a:rPr lang="es-CL" dirty="0"/>
              <a:t>Intervenciones Quirúrgicas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D9F266-42F3-4492-A2EC-19F0C4324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862" y="2773006"/>
            <a:ext cx="3753064" cy="655994"/>
          </a:xfrm>
        </p:spPr>
        <p:txBody>
          <a:bodyPr/>
          <a:lstStyle/>
          <a:p>
            <a:pPr marL="0" indent="0">
              <a:buNone/>
            </a:pPr>
            <a:r>
              <a:rPr lang="es-CL" sz="3200" dirty="0"/>
              <a:t>Lista de espera 2020</a:t>
            </a:r>
          </a:p>
        </p:txBody>
      </p:sp>
    </p:spTree>
    <p:extLst>
      <p:ext uri="{BB962C8B-B14F-4D97-AF65-F5344CB8AC3E}">
        <p14:creationId xmlns:p14="http://schemas.microsoft.com/office/powerpoint/2010/main" val="90921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FB43B1BF-389F-4ADC-BAC3-44E7EADF2350}"/>
              </a:ext>
            </a:extLst>
          </p:cNvPr>
          <p:cNvSpPr/>
          <p:nvPr/>
        </p:nvSpPr>
        <p:spPr>
          <a:xfrm>
            <a:off x="4606506" y="155275"/>
            <a:ext cx="2044460" cy="3105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Diciembre2019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A4F4D06-568C-4B29-8EB9-E6A971195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68225"/>
              </p:ext>
            </p:extLst>
          </p:nvPr>
        </p:nvGraphicFramePr>
        <p:xfrm>
          <a:off x="1474146" y="1110916"/>
          <a:ext cx="8307420" cy="3494642"/>
        </p:xfrm>
        <a:graphic>
          <a:graphicData uri="http://schemas.openxmlformats.org/drawingml/2006/table">
            <a:tbl>
              <a:tblPr/>
              <a:tblGrid>
                <a:gridCol w="2534957">
                  <a:extLst>
                    <a:ext uri="{9D8B030D-6E8A-4147-A177-3AD203B41FA5}">
                      <a16:colId xmlns:a16="http://schemas.microsoft.com/office/drawing/2014/main" val="1850212946"/>
                    </a:ext>
                  </a:extLst>
                </a:gridCol>
                <a:gridCol w="717031">
                  <a:extLst>
                    <a:ext uri="{9D8B030D-6E8A-4147-A177-3AD203B41FA5}">
                      <a16:colId xmlns:a16="http://schemas.microsoft.com/office/drawing/2014/main" val="4036436898"/>
                    </a:ext>
                  </a:extLst>
                </a:gridCol>
                <a:gridCol w="717031">
                  <a:extLst>
                    <a:ext uri="{9D8B030D-6E8A-4147-A177-3AD203B41FA5}">
                      <a16:colId xmlns:a16="http://schemas.microsoft.com/office/drawing/2014/main" val="3081547961"/>
                    </a:ext>
                  </a:extLst>
                </a:gridCol>
                <a:gridCol w="717031">
                  <a:extLst>
                    <a:ext uri="{9D8B030D-6E8A-4147-A177-3AD203B41FA5}">
                      <a16:colId xmlns:a16="http://schemas.microsoft.com/office/drawing/2014/main" val="3682568216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482703430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2013346314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3277868233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2024702550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1880442276"/>
                    </a:ext>
                  </a:extLst>
                </a:gridCol>
              </a:tblGrid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 de SERV_SALUD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Etiquetas de columna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188702"/>
                  </a:ext>
                </a:extLst>
              </a:tr>
              <a:tr h="400082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Etiquetas de fila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19802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CARDIOVASCULAR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282030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CIRUGIA DE CABEZA Y CUELLO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224159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CIRUGIA ODONTOLOGICA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535952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DERMATOLOGIA Y TEGUMENTOS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342272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DIGESTIVA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326044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GINECOLOGIA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287977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NEUROCIRUGIA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876894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OFTALMOLOGIA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25176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OTORRINOLARINGOLOGIA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36025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PLASTICA Y REPARADORA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30509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TRAUMATOLOGIA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08848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84303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316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407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5EE385E-0D11-43B9-90DF-38128E34C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965" y="1023937"/>
            <a:ext cx="10148070" cy="4318084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504D3C41-8DF7-4D7F-9F24-4A5A6762DF17}"/>
              </a:ext>
            </a:extLst>
          </p:cNvPr>
          <p:cNvSpPr/>
          <p:nvPr/>
        </p:nvSpPr>
        <p:spPr>
          <a:xfrm>
            <a:off x="5713411" y="203401"/>
            <a:ext cx="2044460" cy="3105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Diciembre2020</a:t>
            </a:r>
          </a:p>
        </p:txBody>
      </p:sp>
    </p:spTree>
    <p:extLst>
      <p:ext uri="{BB962C8B-B14F-4D97-AF65-F5344CB8AC3E}">
        <p14:creationId xmlns:p14="http://schemas.microsoft.com/office/powerpoint/2010/main" val="415811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7D52C-0737-4B14-8042-4FE48279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03" y="789963"/>
            <a:ext cx="10886017" cy="1143000"/>
          </a:xfrm>
        </p:spPr>
        <p:txBody>
          <a:bodyPr/>
          <a:lstStyle/>
          <a:p>
            <a:r>
              <a:rPr lang="es-CL" dirty="0"/>
              <a:t>Avances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456583-DF39-4B1F-8431-01841903E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103" y="1932963"/>
            <a:ext cx="10886017" cy="1791749"/>
          </a:xfrm>
        </p:spPr>
        <p:txBody>
          <a:bodyPr>
            <a:normAutofit/>
          </a:bodyPr>
          <a:lstStyle/>
          <a:p>
            <a:r>
              <a:rPr lang="es-CL" dirty="0"/>
              <a:t>Uso de sistema informático en Pabellón</a:t>
            </a:r>
          </a:p>
          <a:p>
            <a:r>
              <a:rPr lang="es-CL" dirty="0"/>
              <a:t>Priorización de horas de pacientes pertenecientes a Plan</a:t>
            </a:r>
          </a:p>
          <a:p>
            <a:r>
              <a:rPr lang="es-CL" dirty="0"/>
              <a:t>Extensión de horarios y sábados para Traumatología y Cirugía</a:t>
            </a:r>
          </a:p>
          <a:p>
            <a:r>
              <a:rPr lang="es-CL" dirty="0"/>
              <a:t>Seguimiento de casos  mas antiguos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56902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9383</TotalTime>
  <Words>469</Words>
  <Application>Microsoft Office PowerPoint</Application>
  <PresentationFormat>Panorámica</PresentationFormat>
  <Paragraphs>232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Verdana</vt:lpstr>
      <vt:lpstr>Office Theme</vt:lpstr>
      <vt:lpstr>1_Office Theme</vt:lpstr>
      <vt:lpstr>LISTAS DE ESPERA   AÑO 2020</vt:lpstr>
      <vt:lpstr>CONSULTA NUEVA ESPECIALIDAD MÉDICA</vt:lpstr>
      <vt:lpstr>Presentación de PowerPoint</vt:lpstr>
      <vt:lpstr>Presentación de PowerPoint</vt:lpstr>
      <vt:lpstr>CONSULTA NUEVA ESPECIALIDAD</vt:lpstr>
      <vt:lpstr>Intervenciones Quirúrgicas </vt:lpstr>
      <vt:lpstr>Presentación de PowerPoint</vt:lpstr>
      <vt:lpstr>Presentación de PowerPoint</vt:lpstr>
      <vt:lpstr>Avances </vt:lpstr>
      <vt:lpstr>Lista de Espera Quirúrgica Nodos Críticos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</dc:creator>
  <cp:lastModifiedBy>Diego Carrillo Lioi</cp:lastModifiedBy>
  <cp:revision>57</cp:revision>
  <dcterms:created xsi:type="dcterms:W3CDTF">2019-07-25T19:31:01Z</dcterms:created>
  <dcterms:modified xsi:type="dcterms:W3CDTF">2020-12-11T18:14:00Z</dcterms:modified>
</cp:coreProperties>
</file>