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handoutMasterIdLst>
    <p:handoutMasterId r:id="rId35"/>
  </p:handoutMasterIdLst>
  <p:sldIdLst>
    <p:sldId id="303" r:id="rId2"/>
    <p:sldId id="320" r:id="rId3"/>
    <p:sldId id="278" r:id="rId4"/>
    <p:sldId id="279" r:id="rId5"/>
    <p:sldId id="287" r:id="rId6"/>
    <p:sldId id="280" r:id="rId7"/>
    <p:sldId id="281" r:id="rId8"/>
    <p:sldId id="282" r:id="rId9"/>
    <p:sldId id="284" r:id="rId10"/>
    <p:sldId id="301" r:id="rId11"/>
    <p:sldId id="290" r:id="rId12"/>
    <p:sldId id="285" r:id="rId13"/>
    <p:sldId id="283" r:id="rId14"/>
    <p:sldId id="289" r:id="rId15"/>
    <p:sldId id="288" r:id="rId16"/>
    <p:sldId id="302" r:id="rId17"/>
    <p:sldId id="300" r:id="rId18"/>
    <p:sldId id="304" r:id="rId19"/>
    <p:sldId id="298" r:id="rId20"/>
    <p:sldId id="305" r:id="rId21"/>
    <p:sldId id="307" r:id="rId22"/>
    <p:sldId id="309" r:id="rId23"/>
    <p:sldId id="316" r:id="rId24"/>
    <p:sldId id="308" r:id="rId25"/>
    <p:sldId id="306" r:id="rId26"/>
    <p:sldId id="317" r:id="rId27"/>
    <p:sldId id="257" r:id="rId28"/>
    <p:sldId id="310" r:id="rId29"/>
    <p:sldId id="311" r:id="rId30"/>
    <p:sldId id="312" r:id="rId31"/>
    <p:sldId id="313" r:id="rId32"/>
    <p:sldId id="314" r:id="rId33"/>
    <p:sldId id="319" r:id="rId34"/>
  </p:sldIdLst>
  <p:sldSz cx="12192000" cy="6858000"/>
  <p:notesSz cx="7010400" cy="111252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68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6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484147566202531E-2"/>
          <c:y val="0.21496551524135921"/>
          <c:w val="0.94903536973302338"/>
          <c:h val="0.655840073036154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SERVICIO SALUD TARAPACÁ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AÑO 2023 (2.190)</c:v>
                </c:pt>
                <c:pt idx="1">
                  <c:v>AÑO 2024 (2.819)</c:v>
                </c:pt>
                <c:pt idx="2">
                  <c:v>AÑO 2025 (3.253)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339</c:v>
                </c:pt>
                <c:pt idx="1">
                  <c:v>365</c:v>
                </c:pt>
                <c:pt idx="2">
                  <c:v>397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B7-48D2-A3B8-39447C188C44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HOSPITAL ALTO HOSPICIO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AÑO 2023 (2.190)</c:v>
                </c:pt>
                <c:pt idx="1">
                  <c:v>AÑO 2024 (2.819)</c:v>
                </c:pt>
                <c:pt idx="2">
                  <c:v>AÑO 2025 (3.253)</c:v>
                </c:pt>
              </c:strCache>
            </c:strRef>
          </c:cat>
          <c:val>
            <c:numRef>
              <c:f>Hoja1!$C$2:$C$4</c:f>
              <c:numCache>
                <c:formatCode>General</c:formatCode>
                <c:ptCount val="3"/>
                <c:pt idx="0">
                  <c:v>268</c:v>
                </c:pt>
                <c:pt idx="1">
                  <c:v>690</c:v>
                </c:pt>
                <c:pt idx="2">
                  <c:v>968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0B7-48D2-A3B8-39447C188C44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HOSPITAL ERNESTO TORRES GALDAMES</c:v>
                </c:pt>
              </c:strCache>
            </c:strRef>
          </c:tx>
          <c:spPr>
            <a:solidFill>
              <a:schemeClr val="accent6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AÑO 2023 (2.190)</c:v>
                </c:pt>
                <c:pt idx="1">
                  <c:v>AÑO 2024 (2.819)</c:v>
                </c:pt>
                <c:pt idx="2">
                  <c:v>AÑO 2025 (3.253)</c:v>
                </c:pt>
              </c:strCache>
            </c:strRef>
          </c:cat>
          <c:val>
            <c:numRef>
              <c:f>Hoja1!$D$2:$D$4</c:f>
              <c:numCache>
                <c:formatCode>General</c:formatCode>
                <c:ptCount val="3"/>
                <c:pt idx="0">
                  <c:v>1498</c:v>
                </c:pt>
                <c:pt idx="1">
                  <c:v>1678</c:v>
                </c:pt>
                <c:pt idx="2">
                  <c:v>1798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0B7-48D2-A3B8-39447C188C44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JUBILADOS/AS</c:v>
                </c:pt>
              </c:strCache>
            </c:strRef>
          </c:tx>
          <c:spPr>
            <a:solidFill>
              <a:schemeClr val="accent2">
                <a:lumMod val="60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AÑO 2023 (2.190)</c:v>
                </c:pt>
                <c:pt idx="1">
                  <c:v>AÑO 2024 (2.819)</c:v>
                </c:pt>
                <c:pt idx="2">
                  <c:v>AÑO 2025 (3.253)</c:v>
                </c:pt>
              </c:strCache>
            </c:strRef>
          </c:cat>
          <c:val>
            <c:numRef>
              <c:f>Hoja1!$E$2:$E$4</c:f>
              <c:numCache>
                <c:formatCode>General</c:formatCode>
                <c:ptCount val="3"/>
                <c:pt idx="0">
                  <c:v>85</c:v>
                </c:pt>
                <c:pt idx="1">
                  <c:v>86</c:v>
                </c:pt>
                <c:pt idx="2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0B7-48D2-A3B8-39447C188C4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126778495"/>
        <c:axId val="1126787231"/>
      </c:barChart>
      <c:catAx>
        <c:axId val="11267784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6787231"/>
        <c:crosses val="autoZero"/>
        <c:auto val="1"/>
        <c:lblAlgn val="ctr"/>
        <c:lblOffset val="100"/>
        <c:noMultiLvlLbl val="0"/>
      </c:catAx>
      <c:valAx>
        <c:axId val="1126787231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1267784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5364379366306309E-2"/>
          <c:y val="6.281613981106042E-2"/>
          <c:w val="0.86804935225887248"/>
          <c:h val="0.14236698106394677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558192"/>
          </a:xfrm>
          <a:prstGeom prst="rect">
            <a:avLst/>
          </a:prstGeom>
        </p:spPr>
        <p:txBody>
          <a:bodyPr vert="horz" lIns="103629" tIns="51814" rIns="103629" bIns="51814" rtlCol="0"/>
          <a:lstStyle>
            <a:lvl1pPr algn="l">
              <a:defRPr sz="14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558192"/>
          </a:xfrm>
          <a:prstGeom prst="rect">
            <a:avLst/>
          </a:prstGeom>
        </p:spPr>
        <p:txBody>
          <a:bodyPr vert="horz" lIns="103629" tIns="51814" rIns="103629" bIns="51814" rtlCol="0"/>
          <a:lstStyle>
            <a:lvl1pPr algn="r">
              <a:defRPr sz="1400"/>
            </a:lvl1pPr>
          </a:lstStyle>
          <a:p>
            <a:fld id="{4EC07327-D757-42CA-9FAC-5FAD134FE0B6}" type="datetimeFigureOut">
              <a:rPr lang="es-MX" smtClean="0"/>
              <a:t>10/09/2025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10567010"/>
            <a:ext cx="3037840" cy="558191"/>
          </a:xfrm>
          <a:prstGeom prst="rect">
            <a:avLst/>
          </a:prstGeom>
        </p:spPr>
        <p:txBody>
          <a:bodyPr vert="horz" lIns="103629" tIns="51814" rIns="103629" bIns="51814" rtlCol="0" anchor="b"/>
          <a:lstStyle>
            <a:lvl1pPr algn="l">
              <a:defRPr sz="1400"/>
            </a:lvl1pPr>
          </a:lstStyle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970938" y="10567010"/>
            <a:ext cx="3037840" cy="558191"/>
          </a:xfrm>
          <a:prstGeom prst="rect">
            <a:avLst/>
          </a:prstGeom>
        </p:spPr>
        <p:txBody>
          <a:bodyPr vert="horz" lIns="103629" tIns="51814" rIns="103629" bIns="51814" rtlCol="0" anchor="b"/>
          <a:lstStyle>
            <a:lvl1pPr algn="r">
              <a:defRPr sz="1400"/>
            </a:lvl1pPr>
          </a:lstStyle>
          <a:p>
            <a:fld id="{372A824C-CEA1-44CB-9F97-7FEF9F2C229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30732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24D6-0D34-4764-A20C-5DB8D16A7061}" type="datetimeFigureOut">
              <a:rPr lang="es-CL" smtClean="0"/>
              <a:t>10-09-2025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A038-9AF6-43CB-8F4F-C47ED02151B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35642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24D6-0D34-4764-A20C-5DB8D16A7061}" type="datetimeFigureOut">
              <a:rPr lang="es-CL" smtClean="0"/>
              <a:t>10-09-2025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A038-9AF6-43CB-8F4F-C47ED02151B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38021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24D6-0D34-4764-A20C-5DB8D16A7061}" type="datetimeFigureOut">
              <a:rPr lang="es-CL" smtClean="0"/>
              <a:t>10-09-2025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A038-9AF6-43CB-8F4F-C47ED02151B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15973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10B83-DC68-9CB3-26B7-4BF431E64A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339260"/>
            <a:ext cx="10515600" cy="837710"/>
          </a:xfrm>
        </p:spPr>
        <p:txBody>
          <a:bodyPr>
            <a:normAutofit/>
          </a:bodyPr>
          <a:lstStyle>
            <a:lvl1pPr algn="ctr">
              <a:defRPr sz="2931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MX" dirty="0"/>
              <a:t>TÍTULO DE PRESENTACIÓN</a:t>
            </a:r>
            <a:endParaRPr lang="es-CL" dirty="0"/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4EF85A1B-74A0-E128-CE32-50B638FB71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82213" y="3264817"/>
            <a:ext cx="6427575" cy="346738"/>
          </a:xfrm>
        </p:spPr>
        <p:txBody>
          <a:bodyPr>
            <a:noAutofit/>
          </a:bodyPr>
          <a:lstStyle>
            <a:lvl1pPr marL="0" indent="0" algn="ctr">
              <a:buNone/>
              <a:defRPr sz="2051">
                <a:solidFill>
                  <a:schemeClr val="bg1"/>
                </a:solidFill>
              </a:defRPr>
            </a:lvl1pPr>
          </a:lstStyle>
          <a:p>
            <a:pPr lvl="0"/>
            <a:r>
              <a:rPr lang="es-MX" dirty="0"/>
              <a:t>Bajada lorem ipsum dolor sit amet</a:t>
            </a:r>
            <a:endParaRPr lang="es-CL" dirty="0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D3EAE4C3-C21C-0F74-3775-DD3486554F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01379" y="1989475"/>
            <a:ext cx="3989239" cy="261938"/>
          </a:xfrm>
        </p:spPr>
        <p:txBody>
          <a:bodyPr/>
          <a:lstStyle>
            <a:lvl1pPr marL="0" indent="0" algn="ctr">
              <a:buNone/>
              <a:defRPr sz="1172"/>
            </a:lvl1pPr>
          </a:lstStyle>
          <a:p>
            <a:pPr lvl="0"/>
            <a:r>
              <a:rPr lang="es-MX" dirty="0"/>
              <a:t>Epígrafe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5644978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24D6-0D34-4764-A20C-5DB8D16A7061}" type="datetimeFigureOut">
              <a:rPr lang="es-CL" smtClean="0"/>
              <a:t>10-09-2025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A038-9AF6-43CB-8F4F-C47ED02151B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07981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24D6-0D34-4764-A20C-5DB8D16A7061}" type="datetimeFigureOut">
              <a:rPr lang="es-CL" smtClean="0"/>
              <a:t>10-09-2025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A038-9AF6-43CB-8F4F-C47ED02151B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16182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24D6-0D34-4764-A20C-5DB8D16A7061}" type="datetimeFigureOut">
              <a:rPr lang="es-CL" smtClean="0"/>
              <a:t>10-09-2025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A038-9AF6-43CB-8F4F-C47ED02151B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64507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24D6-0D34-4764-A20C-5DB8D16A7061}" type="datetimeFigureOut">
              <a:rPr lang="es-CL" smtClean="0"/>
              <a:t>10-09-2025</a:t>
            </a:fld>
            <a:endParaRPr lang="es-C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A038-9AF6-43CB-8F4F-C47ED02151B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92331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24D6-0D34-4764-A20C-5DB8D16A7061}" type="datetimeFigureOut">
              <a:rPr lang="es-CL" smtClean="0"/>
              <a:t>10-09-2025</a:t>
            </a:fld>
            <a:endParaRPr lang="es-C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A038-9AF6-43CB-8F4F-C47ED02151B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32295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24D6-0D34-4764-A20C-5DB8D16A7061}" type="datetimeFigureOut">
              <a:rPr lang="es-CL" smtClean="0"/>
              <a:t>10-09-2025</a:t>
            </a:fld>
            <a:endParaRPr lang="es-C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A038-9AF6-43CB-8F4F-C47ED02151B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35953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24D6-0D34-4764-A20C-5DB8D16A7061}" type="datetimeFigureOut">
              <a:rPr lang="es-CL" smtClean="0"/>
              <a:t>10-09-2025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A038-9AF6-43CB-8F4F-C47ED02151B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34059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24D6-0D34-4764-A20C-5DB8D16A7061}" type="datetimeFigureOut">
              <a:rPr lang="es-CL" smtClean="0"/>
              <a:t>10-09-2025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A038-9AF6-43CB-8F4F-C47ED02151B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31526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024D6-0D34-4764-A20C-5DB8D16A7061}" type="datetimeFigureOut">
              <a:rPr lang="es-CL" smtClean="0"/>
              <a:t>10-09-2025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8A038-9AF6-43CB-8F4F-C47ED02151B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83092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8" b="44552"/>
          <a:stretch/>
        </p:blipFill>
        <p:spPr>
          <a:xfrm>
            <a:off x="2323488" y="2453915"/>
            <a:ext cx="7300987" cy="272244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684" y="505780"/>
            <a:ext cx="1649995" cy="15934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679" y="505780"/>
            <a:ext cx="1591294" cy="144641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" name="Imagen 4" descr="C:\Users\Minsal\Desktop\NAYA\REFERENTE DE CUIDADOS INFANTILES\LOGO HOSPICIO.pn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4" t="21333" r="7556" b="22222"/>
          <a:stretch/>
        </p:blipFill>
        <p:spPr bwMode="auto">
          <a:xfrm>
            <a:off x="7232073" y="629810"/>
            <a:ext cx="1695796" cy="1198353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968535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01389" y="346544"/>
            <a:ext cx="6238217" cy="837710"/>
          </a:xfrm>
        </p:spPr>
        <p:txBody>
          <a:bodyPr>
            <a:normAutofit fontScale="90000"/>
          </a:bodyPr>
          <a:lstStyle/>
          <a:p>
            <a:r>
              <a:rPr lang="es-CL" dirty="0"/>
              <a:t>Cantidad de Socios y Socias</a:t>
            </a:r>
            <a:br>
              <a:rPr lang="es-CL" dirty="0"/>
            </a:br>
            <a:r>
              <a:rPr lang="es-CL" dirty="0"/>
              <a:t> de Bienestar Social</a:t>
            </a:r>
            <a:endParaRPr lang="es-MX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2945795"/>
              </p:ext>
            </p:extLst>
          </p:nvPr>
        </p:nvGraphicFramePr>
        <p:xfrm>
          <a:off x="1829263" y="1312840"/>
          <a:ext cx="8334410" cy="15638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8362">
                  <a:extLst>
                    <a:ext uri="{9D8B030D-6E8A-4147-A177-3AD203B41FA5}">
                      <a16:colId xmlns:a16="http://schemas.microsoft.com/office/drawing/2014/main" val="333828921"/>
                    </a:ext>
                  </a:extLst>
                </a:gridCol>
                <a:gridCol w="1347480">
                  <a:extLst>
                    <a:ext uri="{9D8B030D-6E8A-4147-A177-3AD203B41FA5}">
                      <a16:colId xmlns:a16="http://schemas.microsoft.com/office/drawing/2014/main" val="3782448270"/>
                    </a:ext>
                  </a:extLst>
                </a:gridCol>
                <a:gridCol w="1339313">
                  <a:extLst>
                    <a:ext uri="{9D8B030D-6E8A-4147-A177-3AD203B41FA5}">
                      <a16:colId xmlns:a16="http://schemas.microsoft.com/office/drawing/2014/main" val="3778425286"/>
                    </a:ext>
                  </a:extLst>
                </a:gridCol>
                <a:gridCol w="1412812">
                  <a:extLst>
                    <a:ext uri="{9D8B030D-6E8A-4147-A177-3AD203B41FA5}">
                      <a16:colId xmlns:a16="http://schemas.microsoft.com/office/drawing/2014/main" val="3442431820"/>
                    </a:ext>
                  </a:extLst>
                </a:gridCol>
                <a:gridCol w="1625143">
                  <a:extLst>
                    <a:ext uri="{9D8B030D-6E8A-4147-A177-3AD203B41FA5}">
                      <a16:colId xmlns:a16="http://schemas.microsoft.com/office/drawing/2014/main" val="1207176581"/>
                    </a:ext>
                  </a:extLst>
                </a:gridCol>
                <a:gridCol w="1491300">
                  <a:extLst>
                    <a:ext uri="{9D8B030D-6E8A-4147-A177-3AD203B41FA5}">
                      <a16:colId xmlns:a16="http://schemas.microsoft.com/office/drawing/2014/main" val="427356466"/>
                    </a:ext>
                  </a:extLst>
                </a:gridCol>
              </a:tblGrid>
              <a:tr h="390971"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AÑO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DSST (125)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HAH (127)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HETG (130)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JUBILADOS/AS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TOTAL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5024469"/>
                  </a:ext>
                </a:extLst>
              </a:tr>
              <a:tr h="390971"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2023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339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268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 smtClean="0"/>
                        <a:t>1.498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85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 smtClean="0"/>
                        <a:t>2.190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6311907"/>
                  </a:ext>
                </a:extLst>
              </a:tr>
              <a:tr h="390971"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2024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365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690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1.678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86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 smtClean="0"/>
                        <a:t>2.819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4643335"/>
                  </a:ext>
                </a:extLst>
              </a:tr>
              <a:tr h="390971"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2025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397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968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1.798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90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3.253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0915855"/>
                  </a:ext>
                </a:extLst>
              </a:tr>
            </a:tbl>
          </a:graphicData>
        </a:graphic>
      </p:graphicFrame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3823583469"/>
              </p:ext>
            </p:extLst>
          </p:nvPr>
        </p:nvGraphicFramePr>
        <p:xfrm>
          <a:off x="2371874" y="3005310"/>
          <a:ext cx="7097246" cy="33084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8260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2378465" y="1000902"/>
            <a:ext cx="7252498" cy="2428098"/>
            <a:chOff x="2362557" y="647611"/>
            <a:chExt cx="7252498" cy="2428098"/>
          </a:xfrm>
        </p:grpSpPr>
        <p:sp>
          <p:nvSpPr>
            <p:cNvPr id="3" name="Rectángulo 2"/>
            <p:cNvSpPr/>
            <p:nvPr/>
          </p:nvSpPr>
          <p:spPr>
            <a:xfrm>
              <a:off x="2362557" y="647611"/>
              <a:ext cx="7252498" cy="2428098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14115" y="751588"/>
              <a:ext cx="6935168" cy="2172003"/>
            </a:xfrm>
            <a:prstGeom prst="rect">
              <a:avLst/>
            </a:prstGeom>
          </p:spPr>
        </p:pic>
      </p:grpSp>
      <p:sp>
        <p:nvSpPr>
          <p:cNvPr id="5" name="Título 1">
            <a:extLst>
              <a:ext uri="{FF2B5EF4-FFF2-40B4-BE49-F238E27FC236}">
                <a16:creationId xmlns:a16="http://schemas.microsoft.com/office/drawing/2014/main" id="{A349F49B-60C0-4025-8205-0EDE0067F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7067" y="4077392"/>
            <a:ext cx="6455293" cy="837710"/>
          </a:xfrm>
        </p:spPr>
        <p:txBody>
          <a:bodyPr>
            <a:normAutofit/>
          </a:bodyPr>
          <a:lstStyle/>
          <a:p>
            <a:r>
              <a:rPr lang="es-CL" dirty="0"/>
              <a:t>1.0% a 1.4%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9053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7255" y="998832"/>
            <a:ext cx="10515600" cy="837710"/>
          </a:xfrm>
        </p:spPr>
        <p:txBody>
          <a:bodyPr/>
          <a:lstStyle/>
          <a:p>
            <a:r>
              <a:rPr lang="es-CL" dirty="0"/>
              <a:t>REGLAMENTO GENERAL </a:t>
            </a:r>
            <a:endParaRPr lang="es-MX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1"/>
          </p:nvPr>
        </p:nvSpPr>
        <p:spPr>
          <a:xfrm>
            <a:off x="1687258" y="1950900"/>
            <a:ext cx="8610133" cy="346738"/>
          </a:xfrm>
        </p:spPr>
        <p:txBody>
          <a:bodyPr/>
          <a:lstStyle/>
          <a:p>
            <a:pPr algn="just"/>
            <a:r>
              <a:rPr lang="es-CL" dirty="0"/>
              <a:t>Artículo 29°.- Letra g) </a:t>
            </a:r>
            <a:r>
              <a:rPr lang="es-MX" dirty="0"/>
              <a:t>:</a:t>
            </a:r>
            <a:r>
              <a:rPr lang="es-CL" dirty="0"/>
              <a:t>Fijar antes del inicio de cada ejercicio financiero, las cotizaciones que deban efectuar los afiliados conforme al Reglamento del Servicio de Bienestar y el monto de todos los beneficios, de acuerdo a las </a:t>
            </a:r>
            <a:r>
              <a:rPr lang="es-MX" dirty="0"/>
              <a:t>disponibilidades presupuestarias, pudiendo aumentar </a:t>
            </a:r>
            <a:r>
              <a:rPr lang="es-CL" dirty="0"/>
              <a:t>o disminuir estos montos, cuando dichas disponibilidades sufran variaciones en el curso de </a:t>
            </a:r>
            <a:r>
              <a:rPr lang="es-MX" dirty="0"/>
              <a:t>cada ejercicio; </a:t>
            </a:r>
            <a:r>
              <a:rPr lang="es-CL" dirty="0"/>
              <a:t>El aumento del porcentaje de las cotizaciones de los afiliados en más de cinco décimos (0,5), requerirá del acuerdo de la mayoría absoluta del total de </a:t>
            </a:r>
            <a:r>
              <a:rPr lang="es-MX" dirty="0"/>
              <a:t>ellos.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70201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44DFB25D-D0A7-9BAF-1D08-B771828A5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134" y="313540"/>
            <a:ext cx="10760310" cy="1326321"/>
          </a:xfrm>
        </p:spPr>
        <p:txBody>
          <a:bodyPr>
            <a:normAutofit/>
          </a:bodyPr>
          <a:lstStyle/>
          <a:p>
            <a:r>
              <a:rPr lang="es-ES" dirty="0"/>
              <a:t>AUMENTO DE CUOTA </a:t>
            </a:r>
            <a:r>
              <a:rPr lang="es-ES" dirty="0" smtClean="0"/>
              <a:t>1.4%</a:t>
            </a:r>
            <a:br>
              <a:rPr lang="es-ES" dirty="0" smtClean="0"/>
            </a:br>
            <a:r>
              <a:rPr lang="es-ES" dirty="0" smtClean="0"/>
              <a:t> DESDE </a:t>
            </a:r>
            <a:r>
              <a:rPr lang="es-ES" dirty="0"/>
              <a:t>SEPTIEMBRE 2025</a:t>
            </a:r>
            <a:br>
              <a:rPr lang="es-ES" dirty="0"/>
            </a:br>
            <a:endParaRPr lang="es-ES" dirty="0"/>
          </a:p>
        </p:txBody>
      </p:sp>
      <p:grpSp>
        <p:nvGrpSpPr>
          <p:cNvPr id="15" name="Grupo 14"/>
          <p:cNvGrpSpPr/>
          <p:nvPr/>
        </p:nvGrpSpPr>
        <p:grpSpPr>
          <a:xfrm>
            <a:off x="1054398" y="1738318"/>
            <a:ext cx="4340562" cy="3365697"/>
            <a:chOff x="979584" y="1780841"/>
            <a:chExt cx="3717107" cy="2949101"/>
          </a:xfrm>
        </p:grpSpPr>
        <p:sp>
          <p:nvSpPr>
            <p:cNvPr id="8" name="Rectángulo 7"/>
            <p:cNvSpPr/>
            <p:nvPr/>
          </p:nvSpPr>
          <p:spPr>
            <a:xfrm>
              <a:off x="979584" y="1780841"/>
              <a:ext cx="3717107" cy="294910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2"/>
            <a:srcRect b="43690"/>
            <a:stretch/>
          </p:blipFill>
          <p:spPr>
            <a:xfrm>
              <a:off x="1281042" y="1931934"/>
              <a:ext cx="3246458" cy="2581877"/>
            </a:xfrm>
            <a:prstGeom prst="rect">
              <a:avLst/>
            </a:prstGeom>
          </p:spPr>
        </p:pic>
        <p:sp>
          <p:nvSpPr>
            <p:cNvPr id="10" name="Rectángulo 9"/>
            <p:cNvSpPr/>
            <p:nvPr/>
          </p:nvSpPr>
          <p:spPr>
            <a:xfrm>
              <a:off x="2659345" y="1873743"/>
              <a:ext cx="1330765" cy="235950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upo 19"/>
          <p:cNvGrpSpPr/>
          <p:nvPr/>
        </p:nvGrpSpPr>
        <p:grpSpPr>
          <a:xfrm>
            <a:off x="6806871" y="1738318"/>
            <a:ext cx="4215805" cy="3365697"/>
            <a:chOff x="6806871" y="1738318"/>
            <a:chExt cx="4215805" cy="3365697"/>
          </a:xfrm>
        </p:grpSpPr>
        <p:sp>
          <p:nvSpPr>
            <p:cNvPr id="14" name="Rectángulo 13"/>
            <p:cNvSpPr/>
            <p:nvPr/>
          </p:nvSpPr>
          <p:spPr>
            <a:xfrm>
              <a:off x="6806871" y="1738318"/>
              <a:ext cx="4215805" cy="336569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upo 18"/>
            <p:cNvGrpSpPr/>
            <p:nvPr/>
          </p:nvGrpSpPr>
          <p:grpSpPr>
            <a:xfrm>
              <a:off x="7004440" y="1840091"/>
              <a:ext cx="3872627" cy="2978414"/>
              <a:chOff x="7004440" y="1840091"/>
              <a:chExt cx="3872627" cy="2978414"/>
            </a:xfrm>
          </p:grpSpPr>
          <p:sp>
            <p:nvSpPr>
              <p:cNvPr id="16" name="CuadroTexto 15"/>
              <p:cNvSpPr txBox="1"/>
              <p:nvPr/>
            </p:nvSpPr>
            <p:spPr>
              <a:xfrm>
                <a:off x="7442092" y="1840091"/>
                <a:ext cx="2945360" cy="7426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L" dirty="0" smtClean="0"/>
                  <a:t>Aumento según aporte </a:t>
                </a:r>
              </a:p>
              <a:p>
                <a:pPr algn="ctr"/>
                <a:r>
                  <a:rPr lang="es-CL" dirty="0" smtClean="0"/>
                  <a:t>de cada Socio/a </a:t>
                </a:r>
                <a:endParaRPr lang="en-US" dirty="0"/>
              </a:p>
            </p:txBody>
          </p:sp>
          <p:pic>
            <p:nvPicPr>
              <p:cNvPr id="18" name="Imagen 1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004440" y="2582762"/>
                <a:ext cx="3872627" cy="223574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84055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DFB25D-D0A7-9BAF-1D08-B771828A5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933" y="1049763"/>
            <a:ext cx="10353761" cy="546281"/>
          </a:xfrm>
        </p:spPr>
        <p:txBody>
          <a:bodyPr>
            <a:normAutofit fontScale="90000"/>
          </a:bodyPr>
          <a:lstStyle/>
          <a:p>
            <a:r>
              <a:rPr lang="es-ES" dirty="0"/>
              <a:t>Aportes Socios/as</a:t>
            </a:r>
            <a:br>
              <a:rPr lang="es-ES" dirty="0"/>
            </a:br>
            <a:r>
              <a:rPr lang="es-ES" dirty="0"/>
              <a:t>Aportes Institucional </a:t>
            </a:r>
            <a:r>
              <a:rPr lang="es-ES" dirty="0" smtClean="0"/>
              <a:t>2023</a:t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354875" y="2195674"/>
            <a:ext cx="11491546" cy="244397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304" y="2368993"/>
            <a:ext cx="11088687" cy="2082217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4626694" y="3815073"/>
            <a:ext cx="20534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1000" b="1" dirty="0" smtClean="0"/>
              <a:t>Administración 2023</a:t>
            </a:r>
            <a:endParaRPr lang="en-US" sz="1000" b="1" dirty="0"/>
          </a:p>
        </p:txBody>
      </p:sp>
      <p:sp>
        <p:nvSpPr>
          <p:cNvPr id="13" name="Cerrar llave 12"/>
          <p:cNvSpPr/>
          <p:nvPr/>
        </p:nvSpPr>
        <p:spPr>
          <a:xfrm>
            <a:off x="4451701" y="3603484"/>
            <a:ext cx="146021" cy="669401"/>
          </a:xfrm>
          <a:prstGeom prst="rightBrac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aphicFrame>
        <p:nvGraphicFramePr>
          <p:cNvPr id="17" name="Tab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0774750"/>
              </p:ext>
            </p:extLst>
          </p:nvPr>
        </p:nvGraphicFramePr>
        <p:xfrm>
          <a:off x="4014168" y="1556858"/>
          <a:ext cx="417296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1854">
                  <a:extLst>
                    <a:ext uri="{9D8B030D-6E8A-4147-A177-3AD203B41FA5}">
                      <a16:colId xmlns:a16="http://schemas.microsoft.com/office/drawing/2014/main" val="1668294739"/>
                    </a:ext>
                  </a:extLst>
                </a:gridCol>
                <a:gridCol w="1571106">
                  <a:extLst>
                    <a:ext uri="{9D8B030D-6E8A-4147-A177-3AD203B41FA5}">
                      <a16:colId xmlns:a16="http://schemas.microsoft.com/office/drawing/2014/main" val="24706239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L" dirty="0" smtClean="0"/>
                        <a:t>TOTAL</a:t>
                      </a:r>
                      <a:r>
                        <a:rPr lang="es-CL" baseline="0" dirty="0" smtClean="0"/>
                        <a:t> SOCIOS/AS 2023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 smtClean="0"/>
                        <a:t>2.190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8503974"/>
                  </a:ext>
                </a:extLst>
              </a:tr>
            </a:tbl>
          </a:graphicData>
        </a:graphic>
      </p:graphicFrame>
      <p:sp>
        <p:nvSpPr>
          <p:cNvPr id="19" name="Rectángulo 18"/>
          <p:cNvSpPr/>
          <p:nvPr/>
        </p:nvSpPr>
        <p:spPr>
          <a:xfrm>
            <a:off x="2635134" y="2286000"/>
            <a:ext cx="989215" cy="10224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04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DFB25D-D0A7-9BAF-1D08-B771828A5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0976" y="334158"/>
            <a:ext cx="5695943" cy="454270"/>
          </a:xfrm>
        </p:spPr>
        <p:txBody>
          <a:bodyPr>
            <a:normAutofit fontScale="90000"/>
          </a:bodyPr>
          <a:lstStyle/>
          <a:p>
            <a:r>
              <a:rPr lang="es-ES" dirty="0"/>
              <a:t>Gastos año 2023</a:t>
            </a:r>
            <a:br>
              <a:rPr lang="es-ES" dirty="0"/>
            </a:br>
            <a:endParaRPr lang="es-ES" dirty="0"/>
          </a:p>
        </p:txBody>
      </p:sp>
      <p:grpSp>
        <p:nvGrpSpPr>
          <p:cNvPr id="11" name="Grupo 10"/>
          <p:cNvGrpSpPr/>
          <p:nvPr/>
        </p:nvGrpSpPr>
        <p:grpSpPr>
          <a:xfrm>
            <a:off x="814650" y="646996"/>
            <a:ext cx="10665230" cy="5554298"/>
            <a:chOff x="723206" y="655309"/>
            <a:chExt cx="10773295" cy="5873660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3206" y="655309"/>
              <a:ext cx="10773295" cy="5873660"/>
            </a:xfrm>
            <a:prstGeom prst="rect">
              <a:avLst/>
            </a:prstGeom>
          </p:spPr>
        </p:pic>
        <p:sp>
          <p:nvSpPr>
            <p:cNvPr id="4" name="Rectángulo 3"/>
            <p:cNvSpPr/>
            <p:nvPr/>
          </p:nvSpPr>
          <p:spPr>
            <a:xfrm>
              <a:off x="2743200" y="721868"/>
              <a:ext cx="1828799" cy="580710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CuadroTexto 11"/>
          <p:cNvSpPr txBox="1"/>
          <p:nvPr/>
        </p:nvSpPr>
        <p:spPr>
          <a:xfrm>
            <a:off x="3005575" y="6360243"/>
            <a:ext cx="65873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 smtClean="0">
                <a:solidFill>
                  <a:schemeClr val="bg1">
                    <a:lumMod val="95000"/>
                  </a:schemeClr>
                </a:solidFill>
              </a:rPr>
              <a:t>* Columna Socio </a:t>
            </a:r>
            <a:r>
              <a:rPr lang="es-CL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 Refiere cantidad de veces que se le entregó un beneficio al socio/a.</a:t>
            </a: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6178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DFB25D-D0A7-9BAF-1D08-B771828A5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4306" y="379478"/>
            <a:ext cx="6299841" cy="45427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PRESTAMOS OTORGADOS 2023</a:t>
            </a: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grpSp>
        <p:nvGrpSpPr>
          <p:cNvPr id="3" name="Grupo 2"/>
          <p:cNvGrpSpPr/>
          <p:nvPr/>
        </p:nvGrpSpPr>
        <p:grpSpPr>
          <a:xfrm>
            <a:off x="1942103" y="700744"/>
            <a:ext cx="8071941" cy="1726767"/>
            <a:chOff x="1991638" y="1442317"/>
            <a:chExt cx="8071941" cy="1726767"/>
          </a:xfrm>
        </p:grpSpPr>
        <p:sp>
          <p:nvSpPr>
            <p:cNvPr id="7" name="Rectángulo 6"/>
            <p:cNvSpPr/>
            <p:nvPr/>
          </p:nvSpPr>
          <p:spPr>
            <a:xfrm>
              <a:off x="1991638" y="1442317"/>
              <a:ext cx="8071941" cy="172676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Imagen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54478" y="1582516"/>
              <a:ext cx="7729340" cy="1438222"/>
            </a:xfrm>
            <a:prstGeom prst="rect">
              <a:avLst/>
            </a:prstGeom>
          </p:spPr>
        </p:pic>
      </p:grpSp>
      <p:sp>
        <p:nvSpPr>
          <p:cNvPr id="25" name="Rectángulo 24"/>
          <p:cNvSpPr/>
          <p:nvPr/>
        </p:nvSpPr>
        <p:spPr>
          <a:xfrm>
            <a:off x="3024305" y="965634"/>
            <a:ext cx="1747199" cy="13785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uadroTexto 27"/>
          <p:cNvSpPr txBox="1"/>
          <p:nvPr/>
        </p:nvSpPr>
        <p:spPr>
          <a:xfrm>
            <a:off x="9402853" y="3165591"/>
            <a:ext cx="734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 smtClean="0"/>
              <a:t>80.40%</a:t>
            </a:r>
            <a:endParaRPr lang="en-US" sz="14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248" y="2567710"/>
            <a:ext cx="9391650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258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DFB25D-D0A7-9BAF-1D08-B771828A5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1456" y="655366"/>
            <a:ext cx="7019868" cy="45427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RESUMEN PRESUPUESTARIO 2023</a:t>
            </a: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7" name="Rectángulo 6"/>
          <p:cNvSpPr/>
          <p:nvPr/>
        </p:nvSpPr>
        <p:spPr>
          <a:xfrm>
            <a:off x="1246535" y="1384352"/>
            <a:ext cx="3948776" cy="26556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682" y="1479515"/>
            <a:ext cx="3682963" cy="2414925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5810845" y="1729757"/>
            <a:ext cx="50672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1000" b="1" dirty="0">
                <a:solidFill>
                  <a:schemeClr val="bg1"/>
                </a:solidFill>
              </a:rPr>
              <a:t>Ingresos por aportes socios/as, institucional y adicional por administración. 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1359553" y="3634586"/>
            <a:ext cx="3740344" cy="29431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adroTexto 15"/>
          <p:cNvSpPr txBox="1"/>
          <p:nvPr/>
        </p:nvSpPr>
        <p:spPr>
          <a:xfrm>
            <a:off x="5825785" y="3350758"/>
            <a:ext cx="5067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1000" b="1" dirty="0">
                <a:solidFill>
                  <a:schemeClr val="bg1"/>
                </a:solidFill>
              </a:rPr>
              <a:t>Gastos por reembolsos por beneficios médicos y subsidios (nacimiento, matrimonio, becas y ayuda escolar, catástrofes, etc.) y Bono Navidad. 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19" name="Flecha derecha 18"/>
          <p:cNvSpPr/>
          <p:nvPr/>
        </p:nvSpPr>
        <p:spPr>
          <a:xfrm>
            <a:off x="5245189" y="1769808"/>
            <a:ext cx="541632" cy="166121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echa derecha 21"/>
          <p:cNvSpPr/>
          <p:nvPr/>
        </p:nvSpPr>
        <p:spPr>
          <a:xfrm>
            <a:off x="5252692" y="3467753"/>
            <a:ext cx="541632" cy="166121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uadroTexto 27"/>
          <p:cNvSpPr txBox="1"/>
          <p:nvPr/>
        </p:nvSpPr>
        <p:spPr>
          <a:xfrm>
            <a:off x="1130532" y="5382719"/>
            <a:ext cx="10008522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400" dirty="0" smtClean="0"/>
              <a:t>* Todos los años se debe finalizar el año contable con saldos a favor en cuenta banco, para poder asegurar la continuidad de los reembolsos y/o beneficios otorgados.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557358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54875" y="2195673"/>
            <a:ext cx="11491546" cy="289171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984" y="2285917"/>
            <a:ext cx="11147954" cy="265175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4DFB25D-D0A7-9BAF-1D08-B771828A5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933" y="1049763"/>
            <a:ext cx="10353761" cy="546281"/>
          </a:xfrm>
        </p:spPr>
        <p:txBody>
          <a:bodyPr>
            <a:normAutofit fontScale="90000"/>
          </a:bodyPr>
          <a:lstStyle/>
          <a:p>
            <a:r>
              <a:rPr lang="es-ES" dirty="0"/>
              <a:t>Aportes Socios/as</a:t>
            </a:r>
            <a:br>
              <a:rPr lang="es-ES" dirty="0"/>
            </a:br>
            <a:r>
              <a:rPr lang="es-ES" dirty="0"/>
              <a:t>Aportes Institucional </a:t>
            </a:r>
            <a:r>
              <a:rPr lang="es-ES" dirty="0" smtClean="0"/>
              <a:t>2024</a:t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12" name="CuadroTexto 11"/>
          <p:cNvSpPr txBox="1"/>
          <p:nvPr/>
        </p:nvSpPr>
        <p:spPr>
          <a:xfrm>
            <a:off x="3936737" y="4103442"/>
            <a:ext cx="20534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1000" b="1" dirty="0" smtClean="0"/>
              <a:t>Administración 2024</a:t>
            </a:r>
            <a:endParaRPr lang="en-US" sz="1000" b="1" dirty="0"/>
          </a:p>
        </p:txBody>
      </p:sp>
      <p:sp>
        <p:nvSpPr>
          <p:cNvPr id="13" name="Cerrar llave 12"/>
          <p:cNvSpPr/>
          <p:nvPr/>
        </p:nvSpPr>
        <p:spPr>
          <a:xfrm>
            <a:off x="3695243" y="3764728"/>
            <a:ext cx="170175" cy="923650"/>
          </a:xfrm>
          <a:prstGeom prst="rightBrac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aphicFrame>
        <p:nvGraphicFramePr>
          <p:cNvPr id="17" name="Tab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316744"/>
              </p:ext>
            </p:extLst>
          </p:nvPr>
        </p:nvGraphicFramePr>
        <p:xfrm>
          <a:off x="4014168" y="1556858"/>
          <a:ext cx="417296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1854">
                  <a:extLst>
                    <a:ext uri="{9D8B030D-6E8A-4147-A177-3AD203B41FA5}">
                      <a16:colId xmlns:a16="http://schemas.microsoft.com/office/drawing/2014/main" val="1668294739"/>
                    </a:ext>
                  </a:extLst>
                </a:gridCol>
                <a:gridCol w="1571106">
                  <a:extLst>
                    <a:ext uri="{9D8B030D-6E8A-4147-A177-3AD203B41FA5}">
                      <a16:colId xmlns:a16="http://schemas.microsoft.com/office/drawing/2014/main" val="24706239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L" dirty="0" smtClean="0"/>
                        <a:t>TOTAL</a:t>
                      </a:r>
                      <a:r>
                        <a:rPr lang="es-CL" baseline="0" dirty="0" smtClean="0"/>
                        <a:t> SOCIOS/AS 2024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 smtClean="0"/>
                        <a:t>2.819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8503974"/>
                  </a:ext>
                </a:extLst>
              </a:tr>
            </a:tbl>
          </a:graphicData>
        </a:graphic>
      </p:graphicFrame>
      <p:sp>
        <p:nvSpPr>
          <p:cNvPr id="19" name="Rectángulo 18"/>
          <p:cNvSpPr/>
          <p:nvPr/>
        </p:nvSpPr>
        <p:spPr>
          <a:xfrm>
            <a:off x="2136372" y="2244434"/>
            <a:ext cx="831272" cy="121365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43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DFB25D-D0A7-9BAF-1D08-B771828A5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9458" y="372208"/>
            <a:ext cx="5695943" cy="454270"/>
          </a:xfrm>
        </p:spPr>
        <p:txBody>
          <a:bodyPr>
            <a:normAutofit fontScale="90000"/>
          </a:bodyPr>
          <a:lstStyle/>
          <a:p>
            <a:r>
              <a:rPr lang="es-ES" dirty="0"/>
              <a:t>Gastos año 2024</a:t>
            </a:r>
            <a:br>
              <a:rPr lang="es-ES" dirty="0"/>
            </a:br>
            <a:endParaRPr lang="es-ES" dirty="0"/>
          </a:p>
        </p:txBody>
      </p:sp>
      <p:grpSp>
        <p:nvGrpSpPr>
          <p:cNvPr id="8" name="Grupo 7"/>
          <p:cNvGrpSpPr/>
          <p:nvPr/>
        </p:nvGrpSpPr>
        <p:grpSpPr>
          <a:xfrm>
            <a:off x="633901" y="638738"/>
            <a:ext cx="11028855" cy="5604119"/>
            <a:chOff x="509210" y="688616"/>
            <a:chExt cx="11228701" cy="5778559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9210" y="688616"/>
              <a:ext cx="11228701" cy="5778559"/>
            </a:xfrm>
            <a:prstGeom prst="rect">
              <a:avLst/>
            </a:prstGeom>
          </p:spPr>
        </p:pic>
        <p:sp>
          <p:nvSpPr>
            <p:cNvPr id="7" name="Rectángulo 6"/>
            <p:cNvSpPr/>
            <p:nvPr/>
          </p:nvSpPr>
          <p:spPr>
            <a:xfrm>
              <a:off x="2543695" y="826478"/>
              <a:ext cx="1928552" cy="564069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CuadroTexto 8"/>
          <p:cNvSpPr txBox="1"/>
          <p:nvPr/>
        </p:nvSpPr>
        <p:spPr>
          <a:xfrm>
            <a:off x="2951019" y="6355498"/>
            <a:ext cx="82129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 smtClean="0">
                <a:solidFill>
                  <a:schemeClr val="bg1">
                    <a:lumMod val="95000"/>
                  </a:schemeClr>
                </a:solidFill>
              </a:rPr>
              <a:t>* Columna Socio </a:t>
            </a:r>
            <a:r>
              <a:rPr lang="es-CL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 Refiere cantidad de veces que se le entregó un beneficio al socio/a.</a:t>
            </a: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486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4366" y="1263844"/>
            <a:ext cx="4793893" cy="478385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269452" y="257387"/>
            <a:ext cx="5403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Dudas y Consultas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69699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1942103" y="700744"/>
            <a:ext cx="8071941" cy="172676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591" y="898782"/>
            <a:ext cx="7432964" cy="13306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4DFB25D-D0A7-9BAF-1D08-B771828A5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4306" y="379478"/>
            <a:ext cx="6299841" cy="45427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PRESTAMOS OTORGADOS 2024</a:t>
            </a: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25" name="Rectángulo 24"/>
          <p:cNvSpPr/>
          <p:nvPr/>
        </p:nvSpPr>
        <p:spPr>
          <a:xfrm>
            <a:off x="3065868" y="1033471"/>
            <a:ext cx="1747199" cy="12610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485" y="2562200"/>
            <a:ext cx="9401175" cy="36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67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DFB25D-D0A7-9BAF-1D08-B771828A5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2649" y="509575"/>
            <a:ext cx="6629170" cy="45427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RESUMEN PRESUPUESTARIO 2024</a:t>
            </a: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grpSp>
        <p:nvGrpSpPr>
          <p:cNvPr id="5" name="Grupo 4"/>
          <p:cNvGrpSpPr/>
          <p:nvPr/>
        </p:nvGrpSpPr>
        <p:grpSpPr>
          <a:xfrm>
            <a:off x="1546167" y="1255222"/>
            <a:ext cx="8852551" cy="2784763"/>
            <a:chOff x="1546167" y="1255222"/>
            <a:chExt cx="8852551" cy="2784763"/>
          </a:xfrm>
        </p:grpSpPr>
        <p:sp>
          <p:nvSpPr>
            <p:cNvPr id="7" name="Rectángulo 6"/>
            <p:cNvSpPr/>
            <p:nvPr/>
          </p:nvSpPr>
          <p:spPr>
            <a:xfrm>
              <a:off x="1546167" y="1255222"/>
              <a:ext cx="3125586" cy="278476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55642" y="1351958"/>
              <a:ext cx="2692982" cy="2576945"/>
            </a:xfrm>
            <a:prstGeom prst="rect">
              <a:avLst/>
            </a:prstGeom>
          </p:spPr>
        </p:pic>
        <p:sp>
          <p:nvSpPr>
            <p:cNvPr id="14" name="CuadroTexto 13"/>
            <p:cNvSpPr txBox="1"/>
            <p:nvPr/>
          </p:nvSpPr>
          <p:spPr>
            <a:xfrm>
              <a:off x="5331419" y="1506959"/>
              <a:ext cx="506729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CL" sz="1000" b="1" dirty="0">
                  <a:solidFill>
                    <a:schemeClr val="bg1"/>
                  </a:solidFill>
                </a:rPr>
                <a:t>Ingresos por aportes socios/as, institucional y adicional por administración. 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Rectángulo 14"/>
            <p:cNvSpPr/>
            <p:nvPr/>
          </p:nvSpPr>
          <p:spPr>
            <a:xfrm>
              <a:off x="1637608" y="3659525"/>
              <a:ext cx="2846388" cy="29431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uadroTexto 15"/>
            <p:cNvSpPr txBox="1"/>
            <p:nvPr/>
          </p:nvSpPr>
          <p:spPr>
            <a:xfrm>
              <a:off x="5331419" y="3292567"/>
              <a:ext cx="50672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CL" sz="1000" b="1" dirty="0">
                  <a:solidFill>
                    <a:schemeClr val="bg1"/>
                  </a:solidFill>
                </a:rPr>
                <a:t>Gastos por reembolsos por beneficios médicos y subsidios (nacimiento, matrimonio, becas y ayuda escolar, catástrofes, etc.) y Bono Navidad. 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Flecha derecha 18"/>
            <p:cNvSpPr/>
            <p:nvPr/>
          </p:nvSpPr>
          <p:spPr>
            <a:xfrm>
              <a:off x="4789787" y="1563636"/>
              <a:ext cx="541632" cy="166121"/>
            </a:xfrm>
            <a:prstGeom prst="right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lecha derecha 21"/>
            <p:cNvSpPr/>
            <p:nvPr/>
          </p:nvSpPr>
          <p:spPr>
            <a:xfrm>
              <a:off x="4789787" y="3384692"/>
              <a:ext cx="541632" cy="166121"/>
            </a:xfrm>
            <a:prstGeom prst="right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CuadroTexto 11"/>
          <p:cNvSpPr txBox="1"/>
          <p:nvPr/>
        </p:nvSpPr>
        <p:spPr>
          <a:xfrm>
            <a:off x="1155470" y="5347612"/>
            <a:ext cx="10008522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400" dirty="0" smtClean="0"/>
              <a:t>* Todos los años se debe finalizar el año contable con saldos a favor en cuenta banco, para poder asegurar la continuidad de los reembolsos y/o beneficios otorgados.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8628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DFB25D-D0A7-9BAF-1D08-B771828A5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080" y="830873"/>
            <a:ext cx="10353761" cy="546281"/>
          </a:xfrm>
        </p:spPr>
        <p:txBody>
          <a:bodyPr>
            <a:normAutofit fontScale="90000"/>
          </a:bodyPr>
          <a:lstStyle/>
          <a:p>
            <a:r>
              <a:rPr lang="es-ES" dirty="0"/>
              <a:t>Aportes Socios/as</a:t>
            </a:r>
            <a:br>
              <a:rPr lang="es-ES" dirty="0"/>
            </a:br>
            <a:r>
              <a:rPr lang="es-ES" dirty="0"/>
              <a:t>Aportes Institucional </a:t>
            </a:r>
            <a:r>
              <a:rPr lang="es-ES" dirty="0" smtClean="0"/>
              <a:t>2025</a:t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graphicFrame>
        <p:nvGraphicFramePr>
          <p:cNvPr id="17" name="Tab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9210847"/>
              </p:ext>
            </p:extLst>
          </p:nvPr>
        </p:nvGraphicFramePr>
        <p:xfrm>
          <a:off x="4014168" y="1081170"/>
          <a:ext cx="417296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1854">
                  <a:extLst>
                    <a:ext uri="{9D8B030D-6E8A-4147-A177-3AD203B41FA5}">
                      <a16:colId xmlns:a16="http://schemas.microsoft.com/office/drawing/2014/main" val="1668294739"/>
                    </a:ext>
                  </a:extLst>
                </a:gridCol>
                <a:gridCol w="1571106">
                  <a:extLst>
                    <a:ext uri="{9D8B030D-6E8A-4147-A177-3AD203B41FA5}">
                      <a16:colId xmlns:a16="http://schemas.microsoft.com/office/drawing/2014/main" val="24706239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L" dirty="0" smtClean="0"/>
                        <a:t>TOTAL</a:t>
                      </a:r>
                      <a:r>
                        <a:rPr lang="es-CL" baseline="0" dirty="0" smtClean="0"/>
                        <a:t> SOCIOS/AS 2025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 smtClean="0"/>
                        <a:t>3.253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8503974"/>
                  </a:ext>
                </a:extLst>
              </a:tr>
            </a:tbl>
          </a:graphicData>
        </a:graphic>
      </p:graphicFrame>
      <p:grpSp>
        <p:nvGrpSpPr>
          <p:cNvPr id="8" name="Grupo 7"/>
          <p:cNvGrpSpPr/>
          <p:nvPr/>
        </p:nvGrpSpPr>
        <p:grpSpPr>
          <a:xfrm>
            <a:off x="359031" y="1821548"/>
            <a:ext cx="11499858" cy="4324329"/>
            <a:chOff x="354875" y="1663606"/>
            <a:chExt cx="11499858" cy="4324329"/>
          </a:xfrm>
        </p:grpSpPr>
        <p:sp>
          <p:nvSpPr>
            <p:cNvPr id="4" name="Rectángulo 3"/>
            <p:cNvSpPr/>
            <p:nvPr/>
          </p:nvSpPr>
          <p:spPr>
            <a:xfrm>
              <a:off x="363187" y="1663606"/>
              <a:ext cx="11491546" cy="186930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0014" y="1807637"/>
              <a:ext cx="11157891" cy="1570273"/>
            </a:xfrm>
            <a:prstGeom prst="rect">
              <a:avLst/>
            </a:prstGeom>
          </p:spPr>
        </p:pic>
        <p:sp>
          <p:nvSpPr>
            <p:cNvPr id="19" name="Rectángulo 18"/>
            <p:cNvSpPr/>
            <p:nvPr/>
          </p:nvSpPr>
          <p:spPr>
            <a:xfrm>
              <a:off x="2128059" y="1908476"/>
              <a:ext cx="831272" cy="1125671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354875" y="4118632"/>
              <a:ext cx="11491546" cy="186930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0072" y="4299574"/>
              <a:ext cx="11277711" cy="1163957"/>
            </a:xfrm>
            <a:prstGeom prst="rect">
              <a:avLst/>
            </a:prstGeom>
          </p:spPr>
        </p:pic>
        <p:sp>
          <p:nvSpPr>
            <p:cNvPr id="14" name="Flecha abajo 13"/>
            <p:cNvSpPr/>
            <p:nvPr/>
          </p:nvSpPr>
          <p:spPr>
            <a:xfrm>
              <a:off x="11287453" y="3025834"/>
              <a:ext cx="175732" cy="1247058"/>
            </a:xfrm>
            <a:prstGeom prst="downArrow">
              <a:avLst/>
            </a:prstGeom>
            <a:solidFill>
              <a:srgbClr val="C00000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lecha abajo 14"/>
            <p:cNvSpPr/>
            <p:nvPr/>
          </p:nvSpPr>
          <p:spPr>
            <a:xfrm>
              <a:off x="10531870" y="3035819"/>
              <a:ext cx="175732" cy="1247058"/>
            </a:xfrm>
            <a:prstGeom prst="downArrow">
              <a:avLst/>
            </a:prstGeom>
            <a:solidFill>
              <a:srgbClr val="C00000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echa abajo 15"/>
            <p:cNvSpPr/>
            <p:nvPr/>
          </p:nvSpPr>
          <p:spPr>
            <a:xfrm>
              <a:off x="9794808" y="3036785"/>
              <a:ext cx="175732" cy="1247058"/>
            </a:xfrm>
            <a:prstGeom prst="downArrow">
              <a:avLst/>
            </a:prstGeom>
            <a:solidFill>
              <a:srgbClr val="C00000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lecha abajo 17"/>
            <p:cNvSpPr/>
            <p:nvPr/>
          </p:nvSpPr>
          <p:spPr>
            <a:xfrm>
              <a:off x="9057746" y="3042652"/>
              <a:ext cx="175732" cy="1247058"/>
            </a:xfrm>
            <a:prstGeom prst="downArrow">
              <a:avLst/>
            </a:prstGeom>
            <a:solidFill>
              <a:srgbClr val="C00000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ángulo 19"/>
            <p:cNvSpPr/>
            <p:nvPr/>
          </p:nvSpPr>
          <p:spPr>
            <a:xfrm>
              <a:off x="2103120" y="4335441"/>
              <a:ext cx="831272" cy="1125671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6140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DFB25D-D0A7-9BAF-1D08-B771828A5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932" y="1137017"/>
            <a:ext cx="10353761" cy="546281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Ingresos por Aportes </a:t>
            </a:r>
            <a:r>
              <a:rPr lang="es-ES" dirty="0"/>
              <a:t>Socios/as</a:t>
            </a:r>
            <a:br>
              <a:rPr lang="es-ES" dirty="0"/>
            </a:br>
            <a:r>
              <a:rPr lang="es-ES" dirty="0"/>
              <a:t>Aportes Institucional </a:t>
            </a:r>
            <a:r>
              <a:rPr lang="es-ES" dirty="0" smtClean="0"/>
              <a:t>2025</a:t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grpSp>
        <p:nvGrpSpPr>
          <p:cNvPr id="6" name="Grupo 5"/>
          <p:cNvGrpSpPr/>
          <p:nvPr/>
        </p:nvGrpSpPr>
        <p:grpSpPr>
          <a:xfrm>
            <a:off x="2410690" y="2401996"/>
            <a:ext cx="8238086" cy="2566025"/>
            <a:chOff x="1604356" y="2327181"/>
            <a:chExt cx="8238086" cy="2566025"/>
          </a:xfrm>
        </p:grpSpPr>
        <p:sp>
          <p:nvSpPr>
            <p:cNvPr id="4" name="Rectángulo 3"/>
            <p:cNvSpPr/>
            <p:nvPr/>
          </p:nvSpPr>
          <p:spPr>
            <a:xfrm>
              <a:off x="1604356" y="2327181"/>
              <a:ext cx="7481455" cy="256602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02787" y="2554585"/>
              <a:ext cx="5587806" cy="2092238"/>
            </a:xfrm>
            <a:prstGeom prst="rect">
              <a:avLst/>
            </a:prstGeom>
          </p:spPr>
        </p:pic>
        <p:sp>
          <p:nvSpPr>
            <p:cNvPr id="12" name="CuadroTexto 11"/>
            <p:cNvSpPr txBox="1"/>
            <p:nvPr/>
          </p:nvSpPr>
          <p:spPr>
            <a:xfrm>
              <a:off x="7789024" y="3590431"/>
              <a:ext cx="205341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CL" sz="1000" b="1" dirty="0" smtClean="0"/>
                <a:t>Administración 2025</a:t>
              </a:r>
              <a:endParaRPr lang="en-US" sz="1000" b="1" dirty="0"/>
            </a:p>
          </p:txBody>
        </p:sp>
        <p:sp>
          <p:nvSpPr>
            <p:cNvPr id="13" name="Cerrar llave 12"/>
            <p:cNvSpPr/>
            <p:nvPr/>
          </p:nvSpPr>
          <p:spPr>
            <a:xfrm>
              <a:off x="7618849" y="3251717"/>
              <a:ext cx="170175" cy="923650"/>
            </a:xfrm>
            <a:prstGeom prst="rightBrac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Rectángulo 18"/>
            <p:cNvSpPr/>
            <p:nvPr/>
          </p:nvSpPr>
          <p:spPr>
            <a:xfrm>
              <a:off x="6409940" y="2554585"/>
              <a:ext cx="1146328" cy="213974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7878232"/>
              </p:ext>
            </p:extLst>
          </p:nvPr>
        </p:nvGraphicFramePr>
        <p:xfrm>
          <a:off x="4155485" y="1539862"/>
          <a:ext cx="417296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1854">
                  <a:extLst>
                    <a:ext uri="{9D8B030D-6E8A-4147-A177-3AD203B41FA5}">
                      <a16:colId xmlns:a16="http://schemas.microsoft.com/office/drawing/2014/main" val="1668294739"/>
                    </a:ext>
                  </a:extLst>
                </a:gridCol>
                <a:gridCol w="1571106">
                  <a:extLst>
                    <a:ext uri="{9D8B030D-6E8A-4147-A177-3AD203B41FA5}">
                      <a16:colId xmlns:a16="http://schemas.microsoft.com/office/drawing/2014/main" val="24706239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L" dirty="0" smtClean="0"/>
                        <a:t>TOTAL</a:t>
                      </a:r>
                      <a:r>
                        <a:rPr lang="es-CL" baseline="0" dirty="0" smtClean="0"/>
                        <a:t> SOCIOS/AS 2025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 smtClean="0"/>
                        <a:t>3.253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85039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313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972586" y="649221"/>
            <a:ext cx="10349346" cy="6063932"/>
            <a:chOff x="972586" y="599343"/>
            <a:chExt cx="10349346" cy="6063932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2586" y="599343"/>
              <a:ext cx="10349346" cy="5659682"/>
            </a:xfrm>
            <a:prstGeom prst="rect">
              <a:avLst/>
            </a:prstGeom>
          </p:spPr>
        </p:pic>
        <p:sp>
          <p:nvSpPr>
            <p:cNvPr id="7" name="Rectángulo 6"/>
            <p:cNvSpPr/>
            <p:nvPr/>
          </p:nvSpPr>
          <p:spPr>
            <a:xfrm>
              <a:off x="2651760" y="772438"/>
              <a:ext cx="1816454" cy="547041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CuadroTexto 8"/>
            <p:cNvSpPr txBox="1"/>
            <p:nvPr/>
          </p:nvSpPr>
          <p:spPr>
            <a:xfrm>
              <a:off x="2951019" y="6355498"/>
              <a:ext cx="82129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1400" dirty="0" smtClean="0">
                  <a:solidFill>
                    <a:schemeClr val="bg1">
                      <a:lumMod val="95000"/>
                    </a:schemeClr>
                  </a:solidFill>
                </a:rPr>
                <a:t>* Columna Socio </a:t>
              </a:r>
              <a:r>
                <a:rPr lang="es-CL" sz="1400" dirty="0" smtClean="0">
                  <a:solidFill>
                    <a:schemeClr val="bg1">
                      <a:lumMod val="95000"/>
                    </a:schemeClr>
                  </a:solidFill>
                  <a:sym typeface="Wingdings" panose="05000000000000000000" pitchFamily="2" charset="2"/>
                </a:rPr>
                <a:t> Refiere cantidad de veces que se le entregó un beneficio al socio/a.</a:t>
              </a:r>
              <a:endParaRPr lang="en-US" sz="14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10" name="Título 1">
            <a:extLst>
              <a:ext uri="{FF2B5EF4-FFF2-40B4-BE49-F238E27FC236}">
                <a16:creationId xmlns:a16="http://schemas.microsoft.com/office/drawing/2014/main" id="{44DFB25D-D0A7-9BAF-1D08-B771828A5FBD}"/>
              </a:ext>
            </a:extLst>
          </p:cNvPr>
          <p:cNvSpPr txBox="1">
            <a:spLocks/>
          </p:cNvSpPr>
          <p:nvPr/>
        </p:nvSpPr>
        <p:spPr>
          <a:xfrm>
            <a:off x="2514455" y="129526"/>
            <a:ext cx="7011931" cy="51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31" b="1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ES" dirty="0" smtClean="0"/>
              <a:t>Gastos Enero a 15 Agosto 2025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467632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DFB25D-D0A7-9BAF-1D08-B771828A5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535" y="658138"/>
            <a:ext cx="7699112" cy="45427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PRESTAMOS OTORGADOS HASTA EL</a:t>
            </a:r>
            <a:br>
              <a:rPr lang="es-ES" dirty="0" smtClean="0"/>
            </a:br>
            <a:r>
              <a:rPr lang="es-ES" dirty="0" smtClean="0"/>
              <a:t> 15 AGOSTO 2025</a:t>
            </a: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grpSp>
        <p:nvGrpSpPr>
          <p:cNvPr id="6" name="Grupo 5"/>
          <p:cNvGrpSpPr/>
          <p:nvPr/>
        </p:nvGrpSpPr>
        <p:grpSpPr>
          <a:xfrm>
            <a:off x="1753986" y="1213657"/>
            <a:ext cx="8512232" cy="1628674"/>
            <a:chOff x="1753986" y="1213657"/>
            <a:chExt cx="8512232" cy="1628674"/>
          </a:xfrm>
        </p:grpSpPr>
        <p:sp>
          <p:nvSpPr>
            <p:cNvPr id="7" name="Rectángulo 6"/>
            <p:cNvSpPr/>
            <p:nvPr/>
          </p:nvSpPr>
          <p:spPr>
            <a:xfrm>
              <a:off x="1753986" y="1213657"/>
              <a:ext cx="8512232" cy="162867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33789" y="1374172"/>
              <a:ext cx="8133101" cy="1317166"/>
            </a:xfrm>
            <a:prstGeom prst="rect">
              <a:avLst/>
            </a:prstGeom>
          </p:spPr>
        </p:pic>
        <p:sp>
          <p:nvSpPr>
            <p:cNvPr id="25" name="Rectángulo 24"/>
            <p:cNvSpPr/>
            <p:nvPr/>
          </p:nvSpPr>
          <p:spPr>
            <a:xfrm>
              <a:off x="3049243" y="1487978"/>
              <a:ext cx="1655761" cy="122929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531" y="3002846"/>
            <a:ext cx="8970991" cy="348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307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DFB25D-D0A7-9BAF-1D08-B771828A5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2649" y="509575"/>
            <a:ext cx="6629170" cy="45427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RESUMEN PRESUPUESTARIO 2025</a:t>
            </a: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grpSp>
        <p:nvGrpSpPr>
          <p:cNvPr id="6" name="Grupo 5"/>
          <p:cNvGrpSpPr/>
          <p:nvPr/>
        </p:nvGrpSpPr>
        <p:grpSpPr>
          <a:xfrm>
            <a:off x="646359" y="1514851"/>
            <a:ext cx="11211440" cy="3911138"/>
            <a:chOff x="719511" y="1240531"/>
            <a:chExt cx="11211440" cy="3911138"/>
          </a:xfrm>
        </p:grpSpPr>
        <p:sp>
          <p:nvSpPr>
            <p:cNvPr id="7" name="Rectángulo 6"/>
            <p:cNvSpPr/>
            <p:nvPr/>
          </p:nvSpPr>
          <p:spPr>
            <a:xfrm>
              <a:off x="719511" y="1240531"/>
              <a:ext cx="5476425" cy="391113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0661" y="1420082"/>
              <a:ext cx="5034123" cy="3471291"/>
            </a:xfrm>
            <a:prstGeom prst="rect">
              <a:avLst/>
            </a:prstGeom>
          </p:spPr>
        </p:pic>
        <p:sp>
          <p:nvSpPr>
            <p:cNvPr id="14" name="CuadroTexto 13"/>
            <p:cNvSpPr txBox="1"/>
            <p:nvPr/>
          </p:nvSpPr>
          <p:spPr>
            <a:xfrm>
              <a:off x="6863652" y="1747243"/>
              <a:ext cx="506729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CL" sz="1000" b="1" dirty="0">
                  <a:solidFill>
                    <a:schemeClr val="bg1"/>
                  </a:solidFill>
                </a:rPr>
                <a:t>Ingresos por aportes socios/as, institucional y adicional por administración. 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Rectángulo 14"/>
            <p:cNvSpPr/>
            <p:nvPr/>
          </p:nvSpPr>
          <p:spPr>
            <a:xfrm>
              <a:off x="3045784" y="4597056"/>
              <a:ext cx="2929000" cy="29431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uadroTexto 15"/>
            <p:cNvSpPr txBox="1"/>
            <p:nvPr/>
          </p:nvSpPr>
          <p:spPr>
            <a:xfrm>
              <a:off x="6800610" y="4344104"/>
              <a:ext cx="50672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CL" sz="1000" b="1" dirty="0">
                  <a:solidFill>
                    <a:schemeClr val="bg1"/>
                  </a:solidFill>
                </a:rPr>
                <a:t>Gastos por reembolsos por beneficios médicos y subsidios (nacimiento, matrimonio, becas y ayuda escolar, catástrofes, etc.) y Bono Navidad. 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Flecha derecha 18"/>
            <p:cNvSpPr/>
            <p:nvPr/>
          </p:nvSpPr>
          <p:spPr>
            <a:xfrm>
              <a:off x="6258978" y="1787294"/>
              <a:ext cx="541632" cy="166121"/>
            </a:xfrm>
            <a:prstGeom prst="right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lecha derecha 21"/>
            <p:cNvSpPr/>
            <p:nvPr/>
          </p:nvSpPr>
          <p:spPr>
            <a:xfrm>
              <a:off x="6291893" y="4417964"/>
              <a:ext cx="541632" cy="166121"/>
            </a:xfrm>
            <a:prstGeom prst="right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642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536327C-1D98-E848-83A9-7D7A346F25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351" y="308412"/>
            <a:ext cx="3203642" cy="1378311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567343" y="1554723"/>
            <a:ext cx="1048442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CL" sz="4400" b="1" dirty="0">
                <a:solidFill>
                  <a:schemeClr val="bg1"/>
                </a:solidFill>
              </a:rPr>
              <a:t>SERVICIO DE BIENESTAR </a:t>
            </a:r>
          </a:p>
          <a:p>
            <a:pPr algn="ctr">
              <a:defRPr/>
            </a:pPr>
            <a:r>
              <a:rPr lang="es-CL" sz="4400" b="1" dirty="0">
                <a:solidFill>
                  <a:schemeClr val="bg1"/>
                </a:solidFill>
              </a:rPr>
              <a:t>FOTOS ACTIVIDADES </a:t>
            </a:r>
            <a:r>
              <a:rPr lang="es-CL" sz="4400" b="1" dirty="0" smtClean="0">
                <a:solidFill>
                  <a:schemeClr val="bg1"/>
                </a:solidFill>
              </a:rPr>
              <a:t>CONMEMORATIVAS</a:t>
            </a:r>
          </a:p>
          <a:p>
            <a:pPr algn="ctr">
              <a:defRPr/>
            </a:pPr>
            <a:r>
              <a:rPr lang="es-CL" sz="4400" b="1" dirty="0" smtClean="0">
                <a:solidFill>
                  <a:schemeClr val="bg1"/>
                </a:solidFill>
              </a:rPr>
              <a:t>2023-2024-2025</a:t>
            </a:r>
            <a:endParaRPr lang="es-CL" sz="4400" b="1" dirty="0">
              <a:solidFill>
                <a:schemeClr val="bg1"/>
              </a:solidFill>
            </a:endParaRPr>
          </a:p>
        </p:txBody>
      </p:sp>
      <p:pic>
        <p:nvPicPr>
          <p:cNvPr id="7" name="Imagen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40" y="3789563"/>
            <a:ext cx="5970311" cy="17716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52393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b="743"/>
          <a:stretch/>
        </p:blipFill>
        <p:spPr>
          <a:xfrm>
            <a:off x="1126476" y="935519"/>
            <a:ext cx="9953459" cy="501639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0210" y="58425"/>
            <a:ext cx="3584759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8194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975" y="880651"/>
            <a:ext cx="9404869" cy="513887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1809" y="0"/>
            <a:ext cx="3584759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63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661752" y="727899"/>
            <a:ext cx="1078992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CL" sz="4800" b="1" dirty="0">
                <a:solidFill>
                  <a:schemeClr val="bg1"/>
                </a:solidFill>
              </a:rPr>
              <a:t>SERVICIO DE BIENESTAR </a:t>
            </a:r>
          </a:p>
          <a:p>
            <a:pPr algn="ctr">
              <a:defRPr/>
            </a:pPr>
            <a:r>
              <a:rPr lang="es-CL" sz="4800" b="1" dirty="0" smtClean="0">
                <a:solidFill>
                  <a:schemeClr val="bg1"/>
                </a:solidFill>
              </a:rPr>
              <a:t>AUMENTO APORTES EN </a:t>
            </a:r>
          </a:p>
          <a:p>
            <a:pPr algn="ctr">
              <a:defRPr/>
            </a:pPr>
            <a:r>
              <a:rPr lang="es-CL" sz="4800" b="1" dirty="0" smtClean="0">
                <a:solidFill>
                  <a:schemeClr val="bg1"/>
                </a:solidFill>
              </a:rPr>
              <a:t>BENEFICIOS 2025</a:t>
            </a:r>
            <a:endParaRPr lang="es-CL" sz="4800" b="1" dirty="0">
              <a:solidFill>
                <a:schemeClr val="bg1"/>
              </a:solidFill>
            </a:endParaRPr>
          </a:p>
        </p:txBody>
      </p:sp>
      <p:pic>
        <p:nvPicPr>
          <p:cNvPr id="6" name="Imagen 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870" y="3649286"/>
            <a:ext cx="5707684" cy="16937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61340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t="279" b="440"/>
          <a:stretch/>
        </p:blipFill>
        <p:spPr>
          <a:xfrm>
            <a:off x="1437699" y="848243"/>
            <a:ext cx="9310657" cy="521173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8065" y="1"/>
            <a:ext cx="3583844" cy="93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0467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90" y="491761"/>
            <a:ext cx="4797968" cy="355427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792" y="984495"/>
            <a:ext cx="4249755" cy="254274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2693" y="3482082"/>
            <a:ext cx="4639458" cy="287756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9615" y="70340"/>
            <a:ext cx="3652536" cy="95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2460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32" y="306142"/>
            <a:ext cx="4310246" cy="97544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32" y="1014199"/>
            <a:ext cx="4060288" cy="532836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869" y="141966"/>
            <a:ext cx="3740344" cy="98126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4191" y="1297210"/>
            <a:ext cx="3346994" cy="218255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4191" y="3495390"/>
            <a:ext cx="3346994" cy="256054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1185" y="2288277"/>
            <a:ext cx="3475021" cy="248738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6592" y="213023"/>
            <a:ext cx="3200677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1213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4366" y="1263844"/>
            <a:ext cx="4793893" cy="478385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269452" y="257387"/>
            <a:ext cx="5403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Dudas y Consultas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58251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09702" y="502148"/>
            <a:ext cx="6184669" cy="837710"/>
          </a:xfrm>
        </p:spPr>
        <p:txBody>
          <a:bodyPr>
            <a:normAutofit fontScale="90000"/>
          </a:bodyPr>
          <a:lstStyle/>
          <a:p>
            <a:r>
              <a:rPr lang="es-CL" dirty="0"/>
              <a:t>SEPARACIÓN CONSULTAS MÉDICAS</a:t>
            </a:r>
            <a:endParaRPr lang="es-MX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1"/>
          </p:nvPr>
        </p:nvSpPr>
        <p:spPr>
          <a:xfrm>
            <a:off x="2279541" y="1934780"/>
            <a:ext cx="6427575" cy="346738"/>
          </a:xfrm>
        </p:spPr>
        <p:txBody>
          <a:bodyPr/>
          <a:lstStyle/>
          <a:p>
            <a:endParaRPr lang="es-CL" dirty="0"/>
          </a:p>
          <a:p>
            <a:endParaRPr lang="es-MX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9961182"/>
              </p:ext>
            </p:extLst>
          </p:nvPr>
        </p:nvGraphicFramePr>
        <p:xfrm>
          <a:off x="1281773" y="1339858"/>
          <a:ext cx="9042634" cy="48961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213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213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8358"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AÑO 2023- 2024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AÑO 2025</a:t>
                      </a:r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7838">
                <a:tc>
                  <a:txBody>
                    <a:bodyPr/>
                    <a:lstStyle/>
                    <a:p>
                      <a:pPr algn="just"/>
                      <a:r>
                        <a:rPr lang="es-CL" dirty="0"/>
                        <a:t>CONSULTAS</a:t>
                      </a:r>
                      <a:r>
                        <a:rPr lang="es-CL" baseline="0" dirty="0"/>
                        <a:t> </a:t>
                      </a:r>
                      <a:r>
                        <a:rPr lang="es-CL" baseline="0" dirty="0" smtClean="0"/>
                        <a:t>MEDICAS GENERAL (INCLUYE PSIQUIATRICAS).</a:t>
                      </a:r>
                    </a:p>
                    <a:p>
                      <a:pPr algn="just"/>
                      <a:r>
                        <a:rPr lang="es-CL" baseline="0" dirty="0" smtClean="0"/>
                        <a:t>TOPE </a:t>
                      </a:r>
                      <a:r>
                        <a:rPr lang="es-CL" baseline="0" dirty="0"/>
                        <a:t>ANUAL DE </a:t>
                      </a:r>
                      <a:r>
                        <a:rPr lang="es-CL" b="1" baseline="0" dirty="0"/>
                        <a:t>$100.000 </a:t>
                      </a:r>
                      <a:r>
                        <a:rPr lang="es-CL" baseline="0" dirty="0"/>
                        <a:t>PESOS.</a:t>
                      </a:r>
                    </a:p>
                    <a:p>
                      <a:pPr algn="just"/>
                      <a:endParaRPr lang="es-CL" baseline="0" dirty="0" smtClean="0"/>
                    </a:p>
                    <a:p>
                      <a:pPr algn="just"/>
                      <a:endParaRPr lang="es-CL" baseline="0" dirty="0"/>
                    </a:p>
                    <a:p>
                      <a:pPr algn="just"/>
                      <a:r>
                        <a:rPr lang="es-CL" baseline="0" dirty="0" smtClean="0"/>
                        <a:t>BONIFICACIÓN POR CADA BOLETA HASTA </a:t>
                      </a:r>
                      <a:r>
                        <a:rPr lang="es-CL" baseline="0" dirty="0"/>
                        <a:t>$</a:t>
                      </a:r>
                      <a:r>
                        <a:rPr lang="es-CL" baseline="0" dirty="0" smtClean="0"/>
                        <a:t>20.000.</a:t>
                      </a:r>
                      <a:endParaRPr lang="es-CL" baseline="0" dirty="0"/>
                    </a:p>
                    <a:p>
                      <a:pPr algn="just"/>
                      <a:endParaRPr lang="es-CL" baseline="0" dirty="0"/>
                    </a:p>
                    <a:p>
                      <a:pPr algn="just"/>
                      <a:endParaRPr lang="es-CL" baseline="0" dirty="0"/>
                    </a:p>
                    <a:p>
                      <a:pPr algn="just"/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CL" dirty="0"/>
                        <a:t>CONSULTA MEDICAS SE </a:t>
                      </a:r>
                      <a:r>
                        <a:rPr lang="es-CL" dirty="0" smtClean="0"/>
                        <a:t>SEPARA </a:t>
                      </a:r>
                      <a:r>
                        <a:rPr lang="es-CL" dirty="0"/>
                        <a:t>DE LAS CONSULTAS</a:t>
                      </a:r>
                      <a:r>
                        <a:rPr lang="es-CL" baseline="0" dirty="0"/>
                        <a:t> PSIQUIATRICAS Y </a:t>
                      </a:r>
                      <a:r>
                        <a:rPr lang="es-CL" baseline="0" dirty="0" smtClean="0"/>
                        <a:t>AUMENTA EL APORTE TOTAL POR FUNCIONARIO A </a:t>
                      </a:r>
                      <a:r>
                        <a:rPr lang="es-CL" b="1" baseline="0" dirty="0"/>
                        <a:t>$</a:t>
                      </a:r>
                      <a:r>
                        <a:rPr lang="es-CL" sz="18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160.000 </a:t>
                      </a:r>
                      <a:r>
                        <a:rPr lang="es-CL" sz="1800" b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PESOS</a:t>
                      </a:r>
                      <a:r>
                        <a:rPr lang="es-CL" baseline="0" dirty="0"/>
                        <a:t>.</a:t>
                      </a:r>
                    </a:p>
                    <a:p>
                      <a:pPr algn="just"/>
                      <a:endParaRPr lang="es-CL" baseline="0" dirty="0"/>
                    </a:p>
                    <a:p>
                      <a:pPr algn="just"/>
                      <a:r>
                        <a:rPr lang="es-CL" baseline="0" dirty="0"/>
                        <a:t>CUPO CONSULTA MEDICA $</a:t>
                      </a:r>
                      <a:r>
                        <a:rPr lang="es-CL" baseline="0" dirty="0" smtClean="0"/>
                        <a:t>100.000.</a:t>
                      </a:r>
                      <a:endParaRPr lang="es-CL" baseline="0" dirty="0"/>
                    </a:p>
                    <a:p>
                      <a:pPr algn="just"/>
                      <a:endParaRPr lang="es-CL" baseline="0" dirty="0"/>
                    </a:p>
                    <a:p>
                      <a:pPr algn="just"/>
                      <a:r>
                        <a:rPr lang="es-CL" baseline="0" dirty="0" smtClean="0"/>
                        <a:t>CUPO CONSULTA PSIQUIATRICA $60.000.</a:t>
                      </a:r>
                    </a:p>
                    <a:p>
                      <a:pPr algn="just"/>
                      <a:r>
                        <a:rPr lang="es-CL" baseline="0" dirty="0" smtClean="0"/>
                        <a:t>BONIFICACIÓN POR CADA BOLETA HASTA $20.000.</a:t>
                      </a:r>
                    </a:p>
                    <a:p>
                      <a:pPr algn="just"/>
                      <a:endParaRPr lang="es-CL" baseline="0" dirty="0" smtClean="0"/>
                    </a:p>
                    <a:p>
                      <a:pPr algn="just"/>
                      <a:endParaRPr lang="es-CL" baseline="0" dirty="0" smtClean="0"/>
                    </a:p>
                    <a:p>
                      <a:pPr algn="just"/>
                      <a:endParaRPr lang="es-CL" baseline="0" dirty="0"/>
                    </a:p>
                    <a:p>
                      <a:pPr algn="just"/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1981823"/>
              </p:ext>
            </p:extLst>
          </p:nvPr>
        </p:nvGraphicFramePr>
        <p:xfrm>
          <a:off x="6426547" y="4851091"/>
          <a:ext cx="3277986" cy="7416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38993">
                  <a:extLst>
                    <a:ext uri="{9D8B030D-6E8A-4147-A177-3AD203B41FA5}">
                      <a16:colId xmlns:a16="http://schemas.microsoft.com/office/drawing/2014/main" val="354459796"/>
                    </a:ext>
                  </a:extLst>
                </a:gridCol>
                <a:gridCol w="1638993">
                  <a:extLst>
                    <a:ext uri="{9D8B030D-6E8A-4147-A177-3AD203B41FA5}">
                      <a16:colId xmlns:a16="http://schemas.microsoft.com/office/drawing/2014/main" val="411803879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CL" dirty="0" smtClean="0"/>
                        <a:t>GASTOS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0304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 smtClean="0"/>
                        <a:t>2025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$ 50.627.278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171660"/>
                  </a:ext>
                </a:extLst>
              </a:tr>
            </a:tbl>
          </a:graphicData>
        </a:graphic>
      </p:graphicFrame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060673"/>
              </p:ext>
            </p:extLst>
          </p:nvPr>
        </p:nvGraphicFramePr>
        <p:xfrm>
          <a:off x="1827414" y="4851091"/>
          <a:ext cx="3277986" cy="11125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38993">
                  <a:extLst>
                    <a:ext uri="{9D8B030D-6E8A-4147-A177-3AD203B41FA5}">
                      <a16:colId xmlns:a16="http://schemas.microsoft.com/office/drawing/2014/main" val="3353270808"/>
                    </a:ext>
                  </a:extLst>
                </a:gridCol>
                <a:gridCol w="1638993">
                  <a:extLst>
                    <a:ext uri="{9D8B030D-6E8A-4147-A177-3AD203B41FA5}">
                      <a16:colId xmlns:a16="http://schemas.microsoft.com/office/drawing/2014/main" val="1905380679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CL" dirty="0" smtClean="0"/>
                        <a:t>GASTOS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35923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 smtClean="0"/>
                        <a:t>2023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$ 46.021.739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5578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 smtClean="0"/>
                        <a:t>2024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$ 58.082.815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7765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4875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52617" y="755685"/>
            <a:ext cx="7135784" cy="837710"/>
          </a:xfrm>
        </p:spPr>
        <p:txBody>
          <a:bodyPr>
            <a:normAutofit fontScale="90000"/>
          </a:bodyPr>
          <a:lstStyle/>
          <a:p>
            <a:r>
              <a:rPr lang="es-CL" dirty="0"/>
              <a:t>AUMENTO REEMBOLSO</a:t>
            </a:r>
            <a:br>
              <a:rPr lang="es-CL" dirty="0"/>
            </a:br>
            <a:r>
              <a:rPr lang="es-CL" dirty="0"/>
              <a:t> MEDICAMENTOS</a:t>
            </a:r>
            <a:endParaRPr lang="es-MX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3694677"/>
              </p:ext>
            </p:extLst>
          </p:nvPr>
        </p:nvGraphicFramePr>
        <p:xfrm>
          <a:off x="1938482" y="2070484"/>
          <a:ext cx="7964054" cy="3640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82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820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3778"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AÑO 2023- 2024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AÑO 2025</a:t>
                      </a:r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6582">
                <a:tc>
                  <a:txBody>
                    <a:bodyPr/>
                    <a:lstStyle/>
                    <a:p>
                      <a:r>
                        <a:rPr lang="es-CL" dirty="0"/>
                        <a:t>TOPE ANUAL $140.000</a:t>
                      </a:r>
                    </a:p>
                    <a:p>
                      <a:endParaRPr lang="es-CL" baseline="0" dirty="0"/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baseline="0" dirty="0" smtClean="0"/>
                        <a:t>BONIFICACIÓN POR CADA BOLETA HASTA </a:t>
                      </a:r>
                      <a:r>
                        <a:rPr lang="es-CL" b="1" baseline="0" dirty="0" smtClean="0"/>
                        <a:t>$15.000</a:t>
                      </a:r>
                      <a:r>
                        <a:rPr lang="es-CL" baseline="0" dirty="0" smtClean="0"/>
                        <a:t>.</a:t>
                      </a:r>
                    </a:p>
                    <a:p>
                      <a:endParaRPr lang="es-CL" baseline="0" dirty="0" smtClean="0"/>
                    </a:p>
                    <a:p>
                      <a:endParaRPr lang="es-CL" baseline="0" dirty="0">
                        <a:solidFill>
                          <a:srgbClr val="FF0000"/>
                        </a:solidFill>
                      </a:endParaRPr>
                    </a:p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TOPE ANUAL</a:t>
                      </a:r>
                      <a:r>
                        <a:rPr lang="es-CL" baseline="0" dirty="0"/>
                        <a:t> $140.000.</a:t>
                      </a:r>
                    </a:p>
                    <a:p>
                      <a:endParaRPr lang="es-CL" baseline="0" dirty="0"/>
                    </a:p>
                    <a:p>
                      <a:pPr algn="just"/>
                      <a:r>
                        <a:rPr lang="es-CL" baseline="0" dirty="0" smtClean="0"/>
                        <a:t>BONIFICACIÓN POR CADA BOLETA  </a:t>
                      </a:r>
                      <a:r>
                        <a:rPr lang="es-CL" dirty="0" smtClean="0"/>
                        <a:t>AUMENTA</a:t>
                      </a:r>
                      <a:r>
                        <a:rPr lang="es-CL" baseline="0" dirty="0" smtClean="0"/>
                        <a:t> </a:t>
                      </a:r>
                      <a:r>
                        <a:rPr lang="es-CL" baseline="0" dirty="0"/>
                        <a:t>HASTA </a:t>
                      </a:r>
                      <a:r>
                        <a:rPr lang="es-CL" b="1" baseline="0" dirty="0"/>
                        <a:t>$</a:t>
                      </a:r>
                      <a:r>
                        <a:rPr lang="es-CL" b="1" baseline="0" dirty="0" smtClean="0"/>
                        <a:t>20.000.</a:t>
                      </a:r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8736888"/>
              </p:ext>
            </p:extLst>
          </p:nvPr>
        </p:nvGraphicFramePr>
        <p:xfrm>
          <a:off x="2249979" y="4335702"/>
          <a:ext cx="3277986" cy="11125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38993">
                  <a:extLst>
                    <a:ext uri="{9D8B030D-6E8A-4147-A177-3AD203B41FA5}">
                      <a16:colId xmlns:a16="http://schemas.microsoft.com/office/drawing/2014/main" val="354459796"/>
                    </a:ext>
                  </a:extLst>
                </a:gridCol>
                <a:gridCol w="1638993">
                  <a:extLst>
                    <a:ext uri="{9D8B030D-6E8A-4147-A177-3AD203B41FA5}">
                      <a16:colId xmlns:a16="http://schemas.microsoft.com/office/drawing/2014/main" val="411803879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CL" dirty="0" smtClean="0"/>
                        <a:t>GASTOS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0304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 smtClean="0"/>
                        <a:t>2023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$ 48.527.827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1716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 smtClean="0"/>
                        <a:t>2024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$ 58.599.587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9307397"/>
                  </a:ext>
                </a:extLst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2147817"/>
              </p:ext>
            </p:extLst>
          </p:nvPr>
        </p:nvGraphicFramePr>
        <p:xfrm>
          <a:off x="6260293" y="4335702"/>
          <a:ext cx="3277986" cy="7416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38993">
                  <a:extLst>
                    <a:ext uri="{9D8B030D-6E8A-4147-A177-3AD203B41FA5}">
                      <a16:colId xmlns:a16="http://schemas.microsoft.com/office/drawing/2014/main" val="354459796"/>
                    </a:ext>
                  </a:extLst>
                </a:gridCol>
                <a:gridCol w="1638993">
                  <a:extLst>
                    <a:ext uri="{9D8B030D-6E8A-4147-A177-3AD203B41FA5}">
                      <a16:colId xmlns:a16="http://schemas.microsoft.com/office/drawing/2014/main" val="411803879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CL" dirty="0" smtClean="0"/>
                        <a:t>GASTOS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0304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 smtClean="0"/>
                        <a:t>2025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$ 55.755.148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1716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7972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76796" y="450192"/>
            <a:ext cx="7825740" cy="837710"/>
          </a:xfrm>
        </p:spPr>
        <p:txBody>
          <a:bodyPr/>
          <a:lstStyle/>
          <a:p>
            <a:r>
              <a:rPr lang="es-CL" dirty="0"/>
              <a:t>ATENCION ODONTOLÓGICA</a:t>
            </a:r>
            <a:endParaRPr lang="es-MX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7490313"/>
              </p:ext>
            </p:extLst>
          </p:nvPr>
        </p:nvGraphicFramePr>
        <p:xfrm>
          <a:off x="1938482" y="1580033"/>
          <a:ext cx="7964054" cy="4380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82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820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7336"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AÑO 2023- 2024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AÑO 2025</a:t>
                      </a:r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2856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CL" baseline="0" dirty="0" smtClean="0"/>
                        <a:t>BENEFICIO PARA QUIENES TENIAN CARGAS </a:t>
                      </a:r>
                      <a:r>
                        <a:rPr lang="es-CL" b="1" baseline="0" dirty="0" smtClean="0"/>
                        <a:t>$180.000</a:t>
                      </a:r>
                      <a:r>
                        <a:rPr lang="es-CL" baseline="0" dirty="0" smtClean="0"/>
                        <a:t>.</a:t>
                      </a:r>
                    </a:p>
                    <a:p>
                      <a:endParaRPr lang="es-CL" baseline="0" dirty="0"/>
                    </a:p>
                    <a:p>
                      <a:r>
                        <a:rPr lang="es-CL" baseline="0" dirty="0"/>
                        <a:t>$100.000.-   POR IMPONENTE </a:t>
                      </a:r>
                    </a:p>
                    <a:p>
                      <a:r>
                        <a:rPr lang="es-CL" baseline="0" dirty="0"/>
                        <a:t>$  80.000.-   </a:t>
                      </a:r>
                      <a:r>
                        <a:rPr lang="es-CL" baseline="0" dirty="0" smtClean="0"/>
                        <a:t>CARGAS.</a:t>
                      </a:r>
                      <a:endParaRPr lang="es-CL" baseline="0" dirty="0"/>
                    </a:p>
                    <a:p>
                      <a:endParaRPr lang="es-CL" baseline="0" dirty="0"/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CL" baseline="0" dirty="0"/>
                        <a:t>BENEFICIO PARA QUIENES NO TENIAN CARGAS </a:t>
                      </a:r>
                      <a:r>
                        <a:rPr lang="es-CL" b="1" baseline="0" dirty="0"/>
                        <a:t>$100.000</a:t>
                      </a:r>
                      <a:r>
                        <a:rPr lang="es-CL" baseline="0" dirty="0" smtClean="0"/>
                        <a:t>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baseline="0" dirty="0"/>
                    </a:p>
                    <a:p>
                      <a:endParaRPr lang="es-CL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baseline="0" dirty="0"/>
                    </a:p>
                    <a:p>
                      <a:r>
                        <a:rPr lang="es-CL" baseline="0" dirty="0"/>
                        <a:t>TOPE ANUAL </a:t>
                      </a:r>
                      <a:r>
                        <a:rPr lang="es-CL" b="1" baseline="0" dirty="0"/>
                        <a:t>$180.000</a:t>
                      </a:r>
                    </a:p>
                    <a:p>
                      <a:endParaRPr lang="es-CL" dirty="0"/>
                    </a:p>
                    <a:p>
                      <a:pPr algn="just"/>
                      <a:r>
                        <a:rPr lang="es-CL" dirty="0"/>
                        <a:t>SE </a:t>
                      </a:r>
                      <a:r>
                        <a:rPr lang="es-CL" dirty="0" smtClean="0"/>
                        <a:t>UNIFICA</a:t>
                      </a:r>
                      <a:r>
                        <a:rPr lang="es-CL" baseline="0" dirty="0" smtClean="0"/>
                        <a:t> </a:t>
                      </a:r>
                      <a:r>
                        <a:rPr lang="es-CL" baseline="0" dirty="0"/>
                        <a:t>POR EL MONTO TOTAL, SIN SEPARAR IMPONENTES DE </a:t>
                      </a:r>
                      <a:r>
                        <a:rPr lang="es-CL" baseline="0" dirty="0" smtClean="0"/>
                        <a:t>CARGAS.</a:t>
                      </a:r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7502774"/>
              </p:ext>
            </p:extLst>
          </p:nvPr>
        </p:nvGraphicFramePr>
        <p:xfrm>
          <a:off x="2175165" y="4560146"/>
          <a:ext cx="3277986" cy="11125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38993">
                  <a:extLst>
                    <a:ext uri="{9D8B030D-6E8A-4147-A177-3AD203B41FA5}">
                      <a16:colId xmlns:a16="http://schemas.microsoft.com/office/drawing/2014/main" val="354459796"/>
                    </a:ext>
                  </a:extLst>
                </a:gridCol>
                <a:gridCol w="1638993">
                  <a:extLst>
                    <a:ext uri="{9D8B030D-6E8A-4147-A177-3AD203B41FA5}">
                      <a16:colId xmlns:a16="http://schemas.microsoft.com/office/drawing/2014/main" val="411803879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CL" dirty="0" smtClean="0"/>
                        <a:t>GASTOS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0304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 smtClean="0"/>
                        <a:t>2023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$ 39.162.667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1716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 smtClean="0"/>
                        <a:t>2024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$ 50.281.925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9307397"/>
                  </a:ext>
                </a:extLst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775180"/>
              </p:ext>
            </p:extLst>
          </p:nvPr>
        </p:nvGraphicFramePr>
        <p:xfrm>
          <a:off x="6301857" y="4626648"/>
          <a:ext cx="3277986" cy="7416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38993">
                  <a:extLst>
                    <a:ext uri="{9D8B030D-6E8A-4147-A177-3AD203B41FA5}">
                      <a16:colId xmlns:a16="http://schemas.microsoft.com/office/drawing/2014/main" val="354459796"/>
                    </a:ext>
                  </a:extLst>
                </a:gridCol>
                <a:gridCol w="1638993">
                  <a:extLst>
                    <a:ext uri="{9D8B030D-6E8A-4147-A177-3AD203B41FA5}">
                      <a16:colId xmlns:a16="http://schemas.microsoft.com/office/drawing/2014/main" val="411803879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CL" dirty="0" smtClean="0"/>
                        <a:t>GASTOS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0304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 smtClean="0"/>
                        <a:t>2025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$</a:t>
                      </a:r>
                      <a:r>
                        <a:rPr lang="es-CL" baseline="0" dirty="0" smtClean="0"/>
                        <a:t> 66.425.496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1716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3767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17864" y="435646"/>
            <a:ext cx="6785956" cy="837710"/>
          </a:xfrm>
        </p:spPr>
        <p:txBody>
          <a:bodyPr/>
          <a:lstStyle/>
          <a:p>
            <a:r>
              <a:rPr lang="es-CL" dirty="0"/>
              <a:t>ADQUISICION ANTEOJOS </a:t>
            </a:r>
            <a:endParaRPr lang="es-MX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9737332"/>
              </p:ext>
            </p:extLst>
          </p:nvPr>
        </p:nvGraphicFramePr>
        <p:xfrm>
          <a:off x="1687481" y="1577954"/>
          <a:ext cx="8462358" cy="42326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31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311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5541"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AÑO 2023-2024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AÑO 2025</a:t>
                      </a:r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87100">
                <a:tc>
                  <a:txBody>
                    <a:bodyPr/>
                    <a:lstStyle/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CL" baseline="0" dirty="0" smtClean="0"/>
                        <a:t>BENEFICIO PARA QUIENES TENIAN CARGAS </a:t>
                      </a:r>
                      <a:r>
                        <a:rPr lang="es-CL" b="1" baseline="0" dirty="0" smtClean="0"/>
                        <a:t>$140.000</a:t>
                      </a:r>
                      <a:r>
                        <a:rPr lang="es-CL" baseline="0" dirty="0" smtClean="0"/>
                        <a:t>.</a:t>
                      </a:r>
                    </a:p>
                    <a:p>
                      <a:endParaRPr lang="es-CL" baseline="0" dirty="0"/>
                    </a:p>
                    <a:p>
                      <a:r>
                        <a:rPr lang="es-CL" baseline="0" dirty="0"/>
                        <a:t>$ 80.000.-  POR IMPONENTE.</a:t>
                      </a:r>
                    </a:p>
                    <a:p>
                      <a:r>
                        <a:rPr lang="es-CL" baseline="0" dirty="0"/>
                        <a:t>$ 60.000.-  CARGAS EN TOTAL.</a:t>
                      </a:r>
                    </a:p>
                    <a:p>
                      <a:pPr algn="just"/>
                      <a:endParaRPr lang="es-CL" baseline="0" dirty="0"/>
                    </a:p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CL" baseline="0" dirty="0" smtClean="0"/>
                        <a:t>BENEFICIO </a:t>
                      </a:r>
                      <a:r>
                        <a:rPr lang="es-CL" baseline="0" dirty="0"/>
                        <a:t>PARA QUIENES NO TENIAN CARGAS </a:t>
                      </a:r>
                      <a:r>
                        <a:rPr lang="es-CL" b="1" baseline="0" dirty="0"/>
                        <a:t>$ 80.000</a:t>
                      </a:r>
                      <a:r>
                        <a:rPr lang="es-CL" baseline="0" dirty="0"/>
                        <a:t>.</a:t>
                      </a:r>
                    </a:p>
                    <a:p>
                      <a:endParaRPr lang="es-CL" baseline="0" dirty="0"/>
                    </a:p>
                    <a:p>
                      <a:endParaRPr lang="es-CL" baseline="0" dirty="0"/>
                    </a:p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baseline="0" dirty="0" smtClean="0"/>
                        <a:t>TOPE </a:t>
                      </a:r>
                      <a:r>
                        <a:rPr lang="es-CL" baseline="0" dirty="0"/>
                        <a:t>ANUAL </a:t>
                      </a:r>
                      <a:r>
                        <a:rPr lang="es-CL" b="1" baseline="0" dirty="0"/>
                        <a:t>$</a:t>
                      </a:r>
                      <a:r>
                        <a:rPr lang="es-CL" b="1" baseline="0" dirty="0" smtClean="0"/>
                        <a:t>140.000</a:t>
                      </a:r>
                      <a:endParaRPr lang="es-CL" b="1" baseline="0" dirty="0"/>
                    </a:p>
                    <a:p>
                      <a:endParaRPr lang="es-CL" dirty="0"/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dirty="0"/>
                        <a:t>SE UNIFICAN</a:t>
                      </a:r>
                      <a:r>
                        <a:rPr lang="es-CL" baseline="0" dirty="0"/>
                        <a:t> POR EL MONTO TOTAL, SIN SEPARAR IMPONENTES DE CARGAS.</a:t>
                      </a:r>
                      <a:endParaRPr lang="es-MX" dirty="0"/>
                    </a:p>
                    <a:p>
                      <a:endParaRPr lang="es-MX" dirty="0"/>
                    </a:p>
                    <a:p>
                      <a:endParaRPr lang="es-CL" baseline="0" dirty="0"/>
                    </a:p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0332563"/>
              </p:ext>
            </p:extLst>
          </p:nvPr>
        </p:nvGraphicFramePr>
        <p:xfrm>
          <a:off x="6351733" y="4523662"/>
          <a:ext cx="3277986" cy="7416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38993">
                  <a:extLst>
                    <a:ext uri="{9D8B030D-6E8A-4147-A177-3AD203B41FA5}">
                      <a16:colId xmlns:a16="http://schemas.microsoft.com/office/drawing/2014/main" val="354459796"/>
                    </a:ext>
                  </a:extLst>
                </a:gridCol>
                <a:gridCol w="1638993">
                  <a:extLst>
                    <a:ext uri="{9D8B030D-6E8A-4147-A177-3AD203B41FA5}">
                      <a16:colId xmlns:a16="http://schemas.microsoft.com/office/drawing/2014/main" val="411803879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CL" dirty="0" smtClean="0"/>
                        <a:t>GASTOS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0304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 smtClean="0"/>
                        <a:t>2025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$ 73.577.350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171660"/>
                  </a:ext>
                </a:extLst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2138484"/>
              </p:ext>
            </p:extLst>
          </p:nvPr>
        </p:nvGraphicFramePr>
        <p:xfrm>
          <a:off x="2175165" y="4523662"/>
          <a:ext cx="3277986" cy="11125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38993">
                  <a:extLst>
                    <a:ext uri="{9D8B030D-6E8A-4147-A177-3AD203B41FA5}">
                      <a16:colId xmlns:a16="http://schemas.microsoft.com/office/drawing/2014/main" val="354459796"/>
                    </a:ext>
                  </a:extLst>
                </a:gridCol>
                <a:gridCol w="1638993">
                  <a:extLst>
                    <a:ext uri="{9D8B030D-6E8A-4147-A177-3AD203B41FA5}">
                      <a16:colId xmlns:a16="http://schemas.microsoft.com/office/drawing/2014/main" val="411803879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CL" dirty="0" smtClean="0"/>
                        <a:t>GASTOS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0304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 smtClean="0"/>
                        <a:t>2023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$ 48.613.236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1716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 smtClean="0"/>
                        <a:t>2024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$ 64.310.206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93073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3119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1781" y="416942"/>
            <a:ext cx="10515600" cy="837710"/>
          </a:xfrm>
        </p:spPr>
        <p:txBody>
          <a:bodyPr/>
          <a:lstStyle/>
          <a:p>
            <a:r>
              <a:rPr lang="es-CL" dirty="0"/>
              <a:t>AYUDA ESCOLAR </a:t>
            </a:r>
            <a:endParaRPr lang="es-MX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6271395"/>
              </p:ext>
            </p:extLst>
          </p:nvPr>
        </p:nvGraphicFramePr>
        <p:xfrm>
          <a:off x="1886527" y="1644457"/>
          <a:ext cx="7964054" cy="41744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82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820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7080">
                <a:tc>
                  <a:txBody>
                    <a:bodyPr/>
                    <a:lstStyle/>
                    <a:p>
                      <a:r>
                        <a:rPr lang="es-CL" dirty="0"/>
                        <a:t>AÑO 2023-2024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AUMENTO</a:t>
                      </a:r>
                      <a:r>
                        <a:rPr lang="es-CL" baseline="0" dirty="0"/>
                        <a:t> </a:t>
                      </a:r>
                      <a:r>
                        <a:rPr lang="es-CL" dirty="0"/>
                        <a:t>AÑO 2025</a:t>
                      </a:r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7372">
                <a:tc>
                  <a:txBody>
                    <a:bodyPr/>
                    <a:lstStyle/>
                    <a:p>
                      <a:endParaRPr lang="es-CL" baseline="0" dirty="0"/>
                    </a:p>
                    <a:p>
                      <a:endParaRPr lang="es-CL" baseline="0" dirty="0"/>
                    </a:p>
                    <a:p>
                      <a:r>
                        <a:rPr lang="es-CL" baseline="0" dirty="0"/>
                        <a:t>PREKINDER     $ 35.000</a:t>
                      </a:r>
                    </a:p>
                    <a:p>
                      <a:r>
                        <a:rPr lang="es-CL" baseline="0" dirty="0"/>
                        <a:t>KINDER            $ 40.000</a:t>
                      </a:r>
                    </a:p>
                    <a:p>
                      <a:r>
                        <a:rPr lang="es-CL" baseline="0" dirty="0"/>
                        <a:t>BASICA            $ 45.000</a:t>
                      </a:r>
                    </a:p>
                    <a:p>
                      <a:r>
                        <a:rPr lang="es-CL" baseline="0" dirty="0"/>
                        <a:t>MEDIA             $ 50.000</a:t>
                      </a:r>
                    </a:p>
                    <a:p>
                      <a:r>
                        <a:rPr lang="es-CL" baseline="0" dirty="0"/>
                        <a:t>SUPERIOR       $ </a:t>
                      </a:r>
                      <a:r>
                        <a:rPr lang="es-CL" baseline="0" dirty="0" smtClean="0"/>
                        <a:t>80.000</a:t>
                      </a:r>
                    </a:p>
                    <a:p>
                      <a:endParaRPr lang="es-CL" baseline="0" dirty="0" smtClean="0"/>
                    </a:p>
                    <a:p>
                      <a:endParaRPr lang="es-CL" baseline="0" dirty="0"/>
                    </a:p>
                    <a:p>
                      <a:endParaRPr lang="es-CL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baseline="0" dirty="0"/>
                        <a:t>AUMENTO:</a:t>
                      </a:r>
                    </a:p>
                    <a:p>
                      <a:endParaRPr lang="es-CL" baseline="0" dirty="0"/>
                    </a:p>
                    <a:p>
                      <a:r>
                        <a:rPr lang="es-CL" baseline="0" dirty="0"/>
                        <a:t>PREKINDER        </a:t>
                      </a:r>
                      <a:r>
                        <a:rPr lang="es-CL" b="1" baseline="0" dirty="0"/>
                        <a:t>$ 40.000</a:t>
                      </a:r>
                    </a:p>
                    <a:p>
                      <a:r>
                        <a:rPr lang="es-CL" baseline="0" dirty="0"/>
                        <a:t>KINDER               </a:t>
                      </a:r>
                      <a:r>
                        <a:rPr lang="es-CL" b="1" baseline="0" dirty="0"/>
                        <a:t>$ 45.000</a:t>
                      </a:r>
                    </a:p>
                    <a:p>
                      <a:r>
                        <a:rPr lang="es-CL" baseline="0" dirty="0"/>
                        <a:t>BASICA                </a:t>
                      </a:r>
                      <a:r>
                        <a:rPr lang="es-CL" b="1" baseline="0" dirty="0"/>
                        <a:t>$ 50.000</a:t>
                      </a:r>
                    </a:p>
                    <a:p>
                      <a:r>
                        <a:rPr lang="es-CL" baseline="0" dirty="0"/>
                        <a:t>MEDIA                 </a:t>
                      </a:r>
                      <a:r>
                        <a:rPr lang="es-CL" b="1" baseline="0" dirty="0"/>
                        <a:t>$ 55.000</a:t>
                      </a:r>
                    </a:p>
                    <a:p>
                      <a:r>
                        <a:rPr lang="es-CL" baseline="0" dirty="0"/>
                        <a:t>SUPERIOR           </a:t>
                      </a:r>
                      <a:r>
                        <a:rPr lang="es-CL" b="1" baseline="0" dirty="0"/>
                        <a:t>$ 85.000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8191348"/>
              </p:ext>
            </p:extLst>
          </p:nvPr>
        </p:nvGraphicFramePr>
        <p:xfrm>
          <a:off x="2200103" y="4427142"/>
          <a:ext cx="3277986" cy="11125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38993">
                  <a:extLst>
                    <a:ext uri="{9D8B030D-6E8A-4147-A177-3AD203B41FA5}">
                      <a16:colId xmlns:a16="http://schemas.microsoft.com/office/drawing/2014/main" val="354459796"/>
                    </a:ext>
                  </a:extLst>
                </a:gridCol>
                <a:gridCol w="1638993">
                  <a:extLst>
                    <a:ext uri="{9D8B030D-6E8A-4147-A177-3AD203B41FA5}">
                      <a16:colId xmlns:a16="http://schemas.microsoft.com/office/drawing/2014/main" val="411803879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CL" dirty="0" smtClean="0"/>
                        <a:t>GASTOS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0304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 smtClean="0"/>
                        <a:t>2023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$ 64.426.086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1716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 smtClean="0"/>
                        <a:t>2024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$ 74.965.000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9307397"/>
                  </a:ext>
                </a:extLst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9166011"/>
              </p:ext>
            </p:extLst>
          </p:nvPr>
        </p:nvGraphicFramePr>
        <p:xfrm>
          <a:off x="6293544" y="4427142"/>
          <a:ext cx="3277986" cy="7416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38993">
                  <a:extLst>
                    <a:ext uri="{9D8B030D-6E8A-4147-A177-3AD203B41FA5}">
                      <a16:colId xmlns:a16="http://schemas.microsoft.com/office/drawing/2014/main" val="354459796"/>
                    </a:ext>
                  </a:extLst>
                </a:gridCol>
                <a:gridCol w="1638993">
                  <a:extLst>
                    <a:ext uri="{9D8B030D-6E8A-4147-A177-3AD203B41FA5}">
                      <a16:colId xmlns:a16="http://schemas.microsoft.com/office/drawing/2014/main" val="411803879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CL" dirty="0" smtClean="0"/>
                        <a:t>GASTOS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0304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 smtClean="0"/>
                        <a:t>2025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$ 92.065.000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1716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653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5893" y="238562"/>
            <a:ext cx="9818717" cy="837710"/>
          </a:xfrm>
        </p:spPr>
        <p:txBody>
          <a:bodyPr>
            <a:normAutofit fontScale="90000"/>
          </a:bodyPr>
          <a:lstStyle/>
          <a:p>
            <a:r>
              <a:rPr lang="es-CL" dirty="0"/>
              <a:t>SE INCORPORA PAGO POR ACUERDO UNION </a:t>
            </a:r>
            <a:r>
              <a:rPr lang="es-CL" dirty="0" smtClean="0"/>
              <a:t>CIVIL  </a:t>
            </a:r>
            <a:endParaRPr lang="es-MX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0569623"/>
              </p:ext>
            </p:extLst>
          </p:nvPr>
        </p:nvGraphicFramePr>
        <p:xfrm>
          <a:off x="1601699" y="932886"/>
          <a:ext cx="8973360" cy="19255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1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91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91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3501"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AÑO </a:t>
                      </a:r>
                      <a:r>
                        <a:rPr lang="es-CL" dirty="0" smtClean="0"/>
                        <a:t>2023</a:t>
                      </a:r>
                    </a:p>
                    <a:p>
                      <a:pPr algn="ctr"/>
                      <a:r>
                        <a:rPr lang="es-CL" dirty="0" smtClean="0"/>
                        <a:t>($100.000)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AÑO </a:t>
                      </a:r>
                      <a:r>
                        <a:rPr lang="es-CL" dirty="0" smtClean="0"/>
                        <a:t>2024</a:t>
                      </a:r>
                    </a:p>
                    <a:p>
                      <a:pPr algn="ctr"/>
                      <a:r>
                        <a:rPr lang="es-CL" dirty="0" smtClean="0"/>
                        <a:t>($150.000)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AÑO </a:t>
                      </a:r>
                      <a:r>
                        <a:rPr lang="es-CL" dirty="0" smtClean="0"/>
                        <a:t>2025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dirty="0" smtClean="0"/>
                        <a:t>($150.000)</a:t>
                      </a:r>
                      <a:endParaRPr lang="es-MX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5498">
                <a:tc>
                  <a:txBody>
                    <a:bodyPr/>
                    <a:lstStyle/>
                    <a:p>
                      <a:pPr algn="ctr"/>
                      <a:r>
                        <a:rPr lang="es-CL" baseline="0" dirty="0"/>
                        <a:t>1 </a:t>
                      </a:r>
                      <a:r>
                        <a:rPr lang="es-CL" baseline="0" dirty="0" smtClean="0"/>
                        <a:t>BENEFICIO</a:t>
                      </a:r>
                    </a:p>
                    <a:p>
                      <a:pPr algn="ctr"/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5 </a:t>
                      </a:r>
                      <a:r>
                        <a:rPr lang="es-CL" dirty="0" smtClean="0"/>
                        <a:t>BENEFICIOS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5 BENEFICIOS HASTA</a:t>
                      </a:r>
                      <a:r>
                        <a:rPr lang="es-CL" baseline="0" dirty="0"/>
                        <a:t> AGOSTO</a:t>
                      </a:r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ítulo 1"/>
          <p:cNvSpPr txBox="1">
            <a:spLocks/>
          </p:cNvSpPr>
          <p:nvPr/>
        </p:nvSpPr>
        <p:spPr>
          <a:xfrm>
            <a:off x="1601698" y="3133933"/>
            <a:ext cx="9036627" cy="8377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31" b="1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CL" dirty="0"/>
              <a:t>SE INCORPORA AYUDA MEDICA CATASTRÓFICA</a:t>
            </a:r>
            <a:endParaRPr lang="es-MX" dirty="0"/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5149498"/>
              </p:ext>
            </p:extLst>
          </p:nvPr>
        </p:nvGraphicFramePr>
        <p:xfrm>
          <a:off x="746759" y="3980102"/>
          <a:ext cx="10516987" cy="2255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4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74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684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1579"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AÑO 2023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AÑO 2024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AÑO 2025</a:t>
                      </a:r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L" dirty="0"/>
                    </a:p>
                    <a:p>
                      <a:pPr algn="ctr"/>
                      <a:r>
                        <a:rPr lang="es-CL" dirty="0"/>
                        <a:t>15 CASOS</a:t>
                      </a:r>
                    </a:p>
                    <a:p>
                      <a:endParaRPr lang="es-CL" dirty="0" smtClean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  <a:p>
                      <a:pPr algn="ctr"/>
                      <a:r>
                        <a:rPr lang="es-CL" dirty="0"/>
                        <a:t>16 CASOS</a:t>
                      </a:r>
                    </a:p>
                    <a:p>
                      <a:endParaRPr lang="es-CL" dirty="0"/>
                    </a:p>
                    <a:p>
                      <a:endParaRPr lang="es-CL" dirty="0" smtClean="0"/>
                    </a:p>
                    <a:p>
                      <a:endParaRPr lang="es-CL" dirty="0"/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dirty="0"/>
                        <a:t>AUMENTA</a:t>
                      </a:r>
                      <a:r>
                        <a:rPr lang="es-CL" sz="1400" baseline="0" dirty="0"/>
                        <a:t> EL MÁXIMO A </a:t>
                      </a:r>
                      <a:r>
                        <a:rPr lang="es-CL" sz="1400" b="1" baseline="0" dirty="0"/>
                        <a:t>$ 800.000 </a:t>
                      </a:r>
                      <a:r>
                        <a:rPr lang="es-CL" sz="1400" baseline="0" dirty="0"/>
                        <a:t>POR CASO.</a:t>
                      </a:r>
                      <a:endParaRPr lang="es-MX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  <a:p>
                      <a:pPr algn="ctr"/>
                      <a:r>
                        <a:rPr lang="es-CL" dirty="0" smtClean="0"/>
                        <a:t>16 </a:t>
                      </a:r>
                      <a:r>
                        <a:rPr lang="es-CL" dirty="0"/>
                        <a:t>CASOS HASTA</a:t>
                      </a:r>
                      <a:r>
                        <a:rPr lang="es-CL" baseline="0" dirty="0"/>
                        <a:t> AGOSTO</a:t>
                      </a:r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 smtClean="0"/>
                    </a:p>
                    <a:p>
                      <a:endParaRPr lang="es-CL" dirty="0"/>
                    </a:p>
                    <a:p>
                      <a:pPr algn="just"/>
                      <a:r>
                        <a:rPr lang="es-CL" sz="1400" dirty="0" smtClean="0"/>
                        <a:t>AUMENTA</a:t>
                      </a:r>
                      <a:r>
                        <a:rPr lang="es-CL" sz="1400" baseline="0" dirty="0"/>
                        <a:t> </a:t>
                      </a:r>
                      <a:r>
                        <a:rPr lang="es-CL" sz="1400" baseline="0" dirty="0" smtClean="0"/>
                        <a:t>EL MÁXIMO </a:t>
                      </a:r>
                      <a:r>
                        <a:rPr lang="es-CL" sz="1400" baseline="0" dirty="0"/>
                        <a:t>A </a:t>
                      </a:r>
                      <a:r>
                        <a:rPr lang="es-CL" sz="1400" b="1" baseline="0" dirty="0"/>
                        <a:t>$1.300.000 </a:t>
                      </a:r>
                      <a:r>
                        <a:rPr lang="es-CL" sz="1400" baseline="0" dirty="0"/>
                        <a:t>POR CASO.</a:t>
                      </a:r>
                      <a:endParaRPr lang="es-MX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0370157"/>
              </p:ext>
            </p:extLst>
          </p:nvPr>
        </p:nvGraphicFramePr>
        <p:xfrm>
          <a:off x="1835264" y="1992411"/>
          <a:ext cx="2509634" cy="7315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254817">
                  <a:extLst>
                    <a:ext uri="{9D8B030D-6E8A-4147-A177-3AD203B41FA5}">
                      <a16:colId xmlns:a16="http://schemas.microsoft.com/office/drawing/2014/main" val="354459796"/>
                    </a:ext>
                  </a:extLst>
                </a:gridCol>
                <a:gridCol w="1254817">
                  <a:extLst>
                    <a:ext uri="{9D8B030D-6E8A-4147-A177-3AD203B41FA5}">
                      <a16:colId xmlns:a16="http://schemas.microsoft.com/office/drawing/2014/main" val="4118038790"/>
                    </a:ext>
                  </a:extLst>
                </a:gridCol>
              </a:tblGrid>
              <a:tr h="325984">
                <a:tc gridSpan="2">
                  <a:txBody>
                    <a:bodyPr/>
                    <a:lstStyle/>
                    <a:p>
                      <a:pPr algn="ctr"/>
                      <a:r>
                        <a:rPr lang="es-CL" dirty="0" smtClean="0"/>
                        <a:t>GASTOS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0304492"/>
                  </a:ext>
                </a:extLst>
              </a:tr>
              <a:tr h="325984">
                <a:tc>
                  <a:txBody>
                    <a:bodyPr/>
                    <a:lstStyle/>
                    <a:p>
                      <a:r>
                        <a:rPr lang="es-CL" dirty="0" smtClean="0"/>
                        <a:t>2023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$ 100.000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171660"/>
                  </a:ext>
                </a:extLst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8786866"/>
              </p:ext>
            </p:extLst>
          </p:nvPr>
        </p:nvGraphicFramePr>
        <p:xfrm>
          <a:off x="4865195" y="1992411"/>
          <a:ext cx="2509634" cy="7315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254817">
                  <a:extLst>
                    <a:ext uri="{9D8B030D-6E8A-4147-A177-3AD203B41FA5}">
                      <a16:colId xmlns:a16="http://schemas.microsoft.com/office/drawing/2014/main" val="354459796"/>
                    </a:ext>
                  </a:extLst>
                </a:gridCol>
                <a:gridCol w="1254817">
                  <a:extLst>
                    <a:ext uri="{9D8B030D-6E8A-4147-A177-3AD203B41FA5}">
                      <a16:colId xmlns:a16="http://schemas.microsoft.com/office/drawing/2014/main" val="4118038790"/>
                    </a:ext>
                  </a:extLst>
                </a:gridCol>
              </a:tblGrid>
              <a:tr h="325984">
                <a:tc gridSpan="2">
                  <a:txBody>
                    <a:bodyPr/>
                    <a:lstStyle/>
                    <a:p>
                      <a:pPr algn="ctr"/>
                      <a:r>
                        <a:rPr lang="es-CL" dirty="0" smtClean="0"/>
                        <a:t>GASTOS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0304492"/>
                  </a:ext>
                </a:extLst>
              </a:tr>
              <a:tr h="325984">
                <a:tc>
                  <a:txBody>
                    <a:bodyPr/>
                    <a:lstStyle/>
                    <a:p>
                      <a:r>
                        <a:rPr lang="es-CL" dirty="0" smtClean="0"/>
                        <a:t>2024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$ 750.000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171660"/>
                  </a:ext>
                </a:extLst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5359058"/>
              </p:ext>
            </p:extLst>
          </p:nvPr>
        </p:nvGraphicFramePr>
        <p:xfrm>
          <a:off x="7880635" y="1992411"/>
          <a:ext cx="2509634" cy="7315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254817">
                  <a:extLst>
                    <a:ext uri="{9D8B030D-6E8A-4147-A177-3AD203B41FA5}">
                      <a16:colId xmlns:a16="http://schemas.microsoft.com/office/drawing/2014/main" val="354459796"/>
                    </a:ext>
                  </a:extLst>
                </a:gridCol>
                <a:gridCol w="1254817">
                  <a:extLst>
                    <a:ext uri="{9D8B030D-6E8A-4147-A177-3AD203B41FA5}">
                      <a16:colId xmlns:a16="http://schemas.microsoft.com/office/drawing/2014/main" val="4118038790"/>
                    </a:ext>
                  </a:extLst>
                </a:gridCol>
              </a:tblGrid>
              <a:tr h="325984">
                <a:tc gridSpan="2">
                  <a:txBody>
                    <a:bodyPr/>
                    <a:lstStyle/>
                    <a:p>
                      <a:pPr algn="ctr"/>
                      <a:r>
                        <a:rPr lang="es-CL" dirty="0" smtClean="0"/>
                        <a:t>GASTOS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0304492"/>
                  </a:ext>
                </a:extLst>
              </a:tr>
              <a:tr h="325984">
                <a:tc>
                  <a:txBody>
                    <a:bodyPr/>
                    <a:lstStyle/>
                    <a:p>
                      <a:r>
                        <a:rPr lang="es-CL" dirty="0" smtClean="0"/>
                        <a:t>2025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$ 750.000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171660"/>
                  </a:ext>
                </a:extLst>
              </a:tr>
            </a:tbl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9391629"/>
              </p:ext>
            </p:extLst>
          </p:nvPr>
        </p:nvGraphicFramePr>
        <p:xfrm>
          <a:off x="1095893" y="5262001"/>
          <a:ext cx="2819456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9728">
                  <a:extLst>
                    <a:ext uri="{9D8B030D-6E8A-4147-A177-3AD203B41FA5}">
                      <a16:colId xmlns:a16="http://schemas.microsoft.com/office/drawing/2014/main" val="4258167812"/>
                    </a:ext>
                  </a:extLst>
                </a:gridCol>
                <a:gridCol w="1409728">
                  <a:extLst>
                    <a:ext uri="{9D8B030D-6E8A-4147-A177-3AD203B41FA5}">
                      <a16:colId xmlns:a16="http://schemas.microsoft.com/office/drawing/2014/main" val="343440562"/>
                    </a:ext>
                  </a:extLst>
                </a:gridCol>
              </a:tblGrid>
              <a:tr h="332554">
                <a:tc>
                  <a:txBody>
                    <a:bodyPr/>
                    <a:lstStyle/>
                    <a:p>
                      <a:r>
                        <a:rPr lang="es-CL" dirty="0" smtClean="0"/>
                        <a:t>GASTO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$ 11.700.000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5441804"/>
                  </a:ext>
                </a:extLst>
              </a:tr>
            </a:tbl>
          </a:graphicData>
        </a:graphic>
      </p:graphicFrame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3980440"/>
              </p:ext>
            </p:extLst>
          </p:nvPr>
        </p:nvGraphicFramePr>
        <p:xfrm>
          <a:off x="4678651" y="5232053"/>
          <a:ext cx="2819456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9728">
                  <a:extLst>
                    <a:ext uri="{9D8B030D-6E8A-4147-A177-3AD203B41FA5}">
                      <a16:colId xmlns:a16="http://schemas.microsoft.com/office/drawing/2014/main" val="4258167812"/>
                    </a:ext>
                  </a:extLst>
                </a:gridCol>
                <a:gridCol w="1409728">
                  <a:extLst>
                    <a:ext uri="{9D8B030D-6E8A-4147-A177-3AD203B41FA5}">
                      <a16:colId xmlns:a16="http://schemas.microsoft.com/office/drawing/2014/main" val="343440562"/>
                    </a:ext>
                  </a:extLst>
                </a:gridCol>
              </a:tblGrid>
              <a:tr h="332554">
                <a:tc>
                  <a:txBody>
                    <a:bodyPr/>
                    <a:lstStyle/>
                    <a:p>
                      <a:r>
                        <a:rPr lang="es-CL" dirty="0" smtClean="0"/>
                        <a:t>GASTO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$ 13.388.000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5441804"/>
                  </a:ext>
                </a:extLst>
              </a:tr>
            </a:tbl>
          </a:graphicData>
        </a:graphic>
      </p:graphicFrame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6144077"/>
              </p:ext>
            </p:extLst>
          </p:nvPr>
        </p:nvGraphicFramePr>
        <p:xfrm>
          <a:off x="8161656" y="5217201"/>
          <a:ext cx="2819456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9728">
                  <a:extLst>
                    <a:ext uri="{9D8B030D-6E8A-4147-A177-3AD203B41FA5}">
                      <a16:colId xmlns:a16="http://schemas.microsoft.com/office/drawing/2014/main" val="4258167812"/>
                    </a:ext>
                  </a:extLst>
                </a:gridCol>
                <a:gridCol w="1409728">
                  <a:extLst>
                    <a:ext uri="{9D8B030D-6E8A-4147-A177-3AD203B41FA5}">
                      <a16:colId xmlns:a16="http://schemas.microsoft.com/office/drawing/2014/main" val="343440562"/>
                    </a:ext>
                  </a:extLst>
                </a:gridCol>
              </a:tblGrid>
              <a:tr h="332554">
                <a:tc>
                  <a:txBody>
                    <a:bodyPr/>
                    <a:lstStyle/>
                    <a:p>
                      <a:r>
                        <a:rPr lang="es-CL" dirty="0" smtClean="0"/>
                        <a:t>GASTO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$ 13.900.000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54418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869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3027</TotalTime>
  <Words>847</Words>
  <Application>Microsoft Office PowerPoint</Application>
  <PresentationFormat>Panorámica</PresentationFormat>
  <Paragraphs>233</Paragraphs>
  <Slides>33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Verdana</vt:lpstr>
      <vt:lpstr>Wingdings</vt:lpstr>
      <vt:lpstr>Tema de Office</vt:lpstr>
      <vt:lpstr>Presentación de PowerPoint</vt:lpstr>
      <vt:lpstr>Presentación de PowerPoint</vt:lpstr>
      <vt:lpstr>Presentación de PowerPoint</vt:lpstr>
      <vt:lpstr>SEPARACIÓN CONSULTAS MÉDICAS</vt:lpstr>
      <vt:lpstr>AUMENTO REEMBOLSO  MEDICAMENTOS</vt:lpstr>
      <vt:lpstr>ATENCION ODONTOLÓGICA</vt:lpstr>
      <vt:lpstr>ADQUISICION ANTEOJOS </vt:lpstr>
      <vt:lpstr>AYUDA ESCOLAR </vt:lpstr>
      <vt:lpstr>SE INCORPORA PAGO POR ACUERDO UNION CIVIL  </vt:lpstr>
      <vt:lpstr>Cantidad de Socios y Socias  de Bienestar Social</vt:lpstr>
      <vt:lpstr>1.0% a 1.4%</vt:lpstr>
      <vt:lpstr>REGLAMENTO GENERAL </vt:lpstr>
      <vt:lpstr>AUMENTO DE CUOTA 1.4%  DESDE SEPTIEMBRE 2025 </vt:lpstr>
      <vt:lpstr>Aportes Socios/as Aportes Institucional 2023   </vt:lpstr>
      <vt:lpstr>Gastos año 2023 </vt:lpstr>
      <vt:lpstr>PRESTAMOS OTORGADOS 2023 </vt:lpstr>
      <vt:lpstr>RESUMEN PRESUPUESTARIO 2023 </vt:lpstr>
      <vt:lpstr>Aportes Socios/as Aportes Institucional 2024   </vt:lpstr>
      <vt:lpstr>Gastos año 2024 </vt:lpstr>
      <vt:lpstr>PRESTAMOS OTORGADOS 2024 </vt:lpstr>
      <vt:lpstr>RESUMEN PRESUPUESTARIO 2024 </vt:lpstr>
      <vt:lpstr>Aportes Socios/as Aportes Institucional 2025   </vt:lpstr>
      <vt:lpstr>Ingresos por Aportes Socios/as Aportes Institucional 2025   </vt:lpstr>
      <vt:lpstr>Presentación de PowerPoint</vt:lpstr>
      <vt:lpstr>PRESTAMOS OTORGADOS HASTA EL  15 AGOSTO 2025 </vt:lpstr>
      <vt:lpstr>RESUMEN PRESUPUESTARIO 2025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Yonathan Martinez</dc:creator>
  <cp:lastModifiedBy>Usuario de Windows</cp:lastModifiedBy>
  <cp:revision>162</cp:revision>
  <cp:lastPrinted>2024-06-04T21:32:01Z</cp:lastPrinted>
  <dcterms:created xsi:type="dcterms:W3CDTF">2024-06-03T15:14:07Z</dcterms:created>
  <dcterms:modified xsi:type="dcterms:W3CDTF">2025-09-10T19:19:43Z</dcterms:modified>
</cp:coreProperties>
</file>