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9"/>
  </p:handoutMasterIdLst>
  <p:sldIdLst>
    <p:sldId id="257" r:id="rId2"/>
    <p:sldId id="259" r:id="rId3"/>
    <p:sldId id="260" r:id="rId4"/>
    <p:sldId id="269" r:id="rId5"/>
    <p:sldId id="261" r:id="rId6"/>
    <p:sldId id="262" r:id="rId7"/>
    <p:sldId id="265" r:id="rId8"/>
  </p:sldIdLst>
  <p:sldSz cx="12192000" cy="6858000"/>
  <p:notesSz cx="7010400" cy="111252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8192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l">
              <a:defRPr sz="14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558192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r">
              <a:defRPr sz="1400"/>
            </a:lvl1pPr>
          </a:lstStyle>
          <a:p>
            <a:fld id="{4EC07327-D757-42CA-9FAC-5FAD134FE0B6}" type="datetimeFigureOut">
              <a:rPr lang="es-MX" smtClean="0"/>
              <a:t>11/06/2025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10567010"/>
            <a:ext cx="3037840" cy="558191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l">
              <a:defRPr sz="14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10567010"/>
            <a:ext cx="3037840" cy="558191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r">
              <a:defRPr sz="1400"/>
            </a:lvl1pPr>
          </a:lstStyle>
          <a:p>
            <a:fld id="{372A824C-CEA1-44CB-9F97-7FEF9F2C22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3073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24D6-0D34-4764-A20C-5DB8D16A7061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A038-9AF6-43CB-8F4F-C47ED0215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564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24D6-0D34-4764-A20C-5DB8D16A7061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A038-9AF6-43CB-8F4F-C47ED0215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802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24D6-0D34-4764-A20C-5DB8D16A7061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A038-9AF6-43CB-8F4F-C47ED0215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5973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39260"/>
            <a:ext cx="10515600" cy="837710"/>
          </a:xfrm>
        </p:spPr>
        <p:txBody>
          <a:bodyPr>
            <a:normAutofit/>
          </a:bodyPr>
          <a:lstStyle>
            <a:lvl1pPr algn="ctr">
              <a:defRPr sz="2931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TÍTULO DE PRESENTACIÓN</a:t>
            </a:r>
            <a:endParaRPr lang="es-CL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2213" y="3264817"/>
            <a:ext cx="6427575" cy="346738"/>
          </a:xfrm>
        </p:spPr>
        <p:txBody>
          <a:bodyPr>
            <a:noAutofit/>
          </a:bodyPr>
          <a:lstStyle>
            <a:lvl1pPr marL="0" indent="0" algn="ctr">
              <a:buNone/>
              <a:defRPr sz="2051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Bajada lorem ipsum dolor sit amet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3EAE4C3-C21C-0F74-3775-DD3486554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1379" y="1989475"/>
            <a:ext cx="3989239" cy="261938"/>
          </a:xfrm>
        </p:spPr>
        <p:txBody>
          <a:bodyPr/>
          <a:lstStyle>
            <a:lvl1pPr marL="0" indent="0" algn="ctr">
              <a:buNone/>
              <a:defRPr sz="1172"/>
            </a:lvl1pPr>
          </a:lstStyle>
          <a:p>
            <a:pPr lvl="0"/>
            <a:r>
              <a:rPr lang="es-MX" dirty="0"/>
              <a:t>Epígrafe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4497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24D6-0D34-4764-A20C-5DB8D16A7061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A038-9AF6-43CB-8F4F-C47ED0215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798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24D6-0D34-4764-A20C-5DB8D16A7061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A038-9AF6-43CB-8F4F-C47ED0215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618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24D6-0D34-4764-A20C-5DB8D16A7061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A038-9AF6-43CB-8F4F-C47ED0215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450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24D6-0D34-4764-A20C-5DB8D16A7061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A038-9AF6-43CB-8F4F-C47ED0215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233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24D6-0D34-4764-A20C-5DB8D16A7061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A038-9AF6-43CB-8F4F-C47ED0215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229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24D6-0D34-4764-A20C-5DB8D16A7061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A038-9AF6-43CB-8F4F-C47ED0215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595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24D6-0D34-4764-A20C-5DB8D16A7061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A038-9AF6-43CB-8F4F-C47ED0215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405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24D6-0D34-4764-A20C-5DB8D16A7061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A038-9AF6-43CB-8F4F-C47ED0215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1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024D6-0D34-4764-A20C-5DB8D16A7061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8A038-9AF6-43CB-8F4F-C47ED0215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309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36327C-1D98-E848-83A9-7D7A346F2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307" y="308413"/>
            <a:ext cx="3026685" cy="1302178"/>
          </a:xfrm>
          <a:prstGeom prst="rect">
            <a:avLst/>
          </a:prstGeom>
        </p:spPr>
      </p:pic>
      <p:pic>
        <p:nvPicPr>
          <p:cNvPr id="7" name="Imagen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36" y="1724891"/>
            <a:ext cx="6407013" cy="2015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177990" y="4886166"/>
            <a:ext cx="726788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1600" b="1" dirty="0">
                <a:solidFill>
                  <a:schemeClr val="bg1"/>
                </a:solidFill>
              </a:rPr>
              <a:t>Andrea Suárez Avila</a:t>
            </a:r>
          </a:p>
          <a:p>
            <a:pPr algn="ctr">
              <a:defRPr/>
            </a:pPr>
            <a:r>
              <a:rPr lang="es-CL" sz="1600" dirty="0">
                <a:solidFill>
                  <a:schemeClr val="bg1"/>
                </a:solidFill>
              </a:rPr>
              <a:t>Trabajadora Social</a:t>
            </a:r>
          </a:p>
          <a:p>
            <a:pPr algn="ctr">
              <a:defRPr/>
            </a:pPr>
            <a:r>
              <a:rPr lang="es-CL" sz="1600" dirty="0">
                <a:solidFill>
                  <a:schemeClr val="bg1"/>
                </a:solidFill>
              </a:rPr>
              <a:t>Jefa(S)Bienestar</a:t>
            </a:r>
          </a:p>
          <a:p>
            <a:pPr algn="ctr">
              <a:defRPr/>
            </a:pPr>
            <a:r>
              <a:rPr lang="es-CL" sz="1600" dirty="0">
                <a:solidFill>
                  <a:schemeClr val="bg1"/>
                </a:solidFill>
              </a:rPr>
              <a:t>Servicio de Salud Tarapacá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23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36327C-1D98-E848-83A9-7D7A346F2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114" y="368373"/>
            <a:ext cx="3128838" cy="1346128"/>
          </a:xfrm>
          <a:prstGeom prst="rect">
            <a:avLst/>
          </a:prstGeom>
        </p:spPr>
      </p:pic>
      <p:sp>
        <p:nvSpPr>
          <p:cNvPr id="8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749552" y="791756"/>
            <a:ext cx="6686066" cy="2638941"/>
          </a:xfrm>
        </p:spPr>
        <p:txBody>
          <a:bodyPr/>
          <a:lstStyle/>
          <a:p>
            <a:pPr algn="just"/>
            <a:r>
              <a:rPr lang="es-CL" dirty="0"/>
              <a:t>EL Servicio de Bienestar se rige por el Reglamento General DS N°28 de 1994 del Ministerio del Trabajo Y Previsión Social.</a:t>
            </a:r>
          </a:p>
          <a:p>
            <a:pPr algn="just"/>
            <a:r>
              <a:rPr lang="es-CL" dirty="0"/>
              <a:t>El Reglamento Particular, se publica en el Diario Oficial el 11 de septiembre de 2021.</a:t>
            </a:r>
          </a:p>
          <a:p>
            <a:pPr algn="just"/>
            <a:r>
              <a:rPr lang="es-ES_tradnl" dirty="0"/>
              <a:t>El Servicio Bienestar tendrá por finalidad proporcionar  a sus afiliados y cargas familiares reconocidas, asistencia médica, económica, social y otras prestaciones indicadas en el reglamento. (Art 2°)</a:t>
            </a:r>
            <a:endParaRPr lang="es-CL" dirty="0"/>
          </a:p>
          <a:p>
            <a:pPr algn="l"/>
            <a:endParaRPr lang="es-CL" dirty="0"/>
          </a:p>
          <a:p>
            <a:pPr algn="l"/>
            <a:endParaRPr lang="es-CL" dirty="0"/>
          </a:p>
          <a:p>
            <a:pPr algn="l"/>
            <a:endParaRPr lang="es-MX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790242" y="3648634"/>
            <a:ext cx="6604687" cy="2257904"/>
          </a:xfrm>
        </p:spPr>
        <p:txBody>
          <a:bodyPr/>
          <a:lstStyle/>
          <a:p>
            <a:pPr algn="l"/>
            <a:r>
              <a:rPr lang="es-CL" dirty="0"/>
              <a:t>Afiliados y Afiliadas activos a nivel Institucional </a:t>
            </a:r>
          </a:p>
          <a:p>
            <a:pPr algn="l"/>
            <a:endParaRPr lang="es-CL" dirty="0"/>
          </a:p>
          <a:p>
            <a:pPr algn="l"/>
            <a:endParaRPr lang="es-MX" dirty="0"/>
          </a:p>
        </p:txBody>
      </p:sp>
      <p:pic>
        <p:nvPicPr>
          <p:cNvPr id="10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90" y="4386377"/>
            <a:ext cx="10017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34" y="4294598"/>
            <a:ext cx="11604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84" y="4364448"/>
            <a:ext cx="9921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091873" y="5492298"/>
            <a:ext cx="7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402</a:t>
            </a:r>
            <a:endParaRPr lang="es-MX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384832" y="5472243"/>
            <a:ext cx="7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1.814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984368" y="5537206"/>
            <a:ext cx="7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915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2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104938" y="4511394"/>
            <a:ext cx="3408218" cy="738161"/>
          </a:xfrm>
        </p:spPr>
        <p:txBody>
          <a:bodyPr/>
          <a:lstStyle/>
          <a:p>
            <a:pPr algn="l"/>
            <a:r>
              <a:rPr lang="es-CL" dirty="0"/>
              <a:t>Afiliados/as pasivos</a:t>
            </a:r>
          </a:p>
          <a:p>
            <a:pPr algn="l"/>
            <a:r>
              <a:rPr lang="es-CL" dirty="0"/>
              <a:t> </a:t>
            </a:r>
          </a:p>
          <a:p>
            <a:pPr algn="l"/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s-CL" dirty="0"/>
          </a:p>
          <a:p>
            <a:pPr algn="l"/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650052" y="5050852"/>
            <a:ext cx="995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86</a:t>
            </a:r>
            <a:endParaRPr lang="es-MX" sz="4800" dirty="0">
              <a:solidFill>
                <a:schemeClr val="bg1"/>
              </a:solidFill>
            </a:endParaRPr>
          </a:p>
        </p:txBody>
      </p:sp>
      <p:sp>
        <p:nvSpPr>
          <p:cNvPr id="31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7795594" y="3092136"/>
            <a:ext cx="3408218" cy="1202462"/>
          </a:xfrm>
        </p:spPr>
        <p:txBody>
          <a:bodyPr/>
          <a:lstStyle/>
          <a:p>
            <a:pPr algn="l"/>
            <a:r>
              <a:rPr lang="es-CL" dirty="0"/>
              <a:t>TOTAL = </a:t>
            </a:r>
            <a:r>
              <a:rPr lang="es-CL" sz="4800" dirty="0">
                <a:latin typeface="Albertus Medium" panose="020E0602030304020304" pitchFamily="34" charset="0"/>
              </a:rPr>
              <a:t>3.131</a:t>
            </a:r>
          </a:p>
          <a:p>
            <a:pPr algn="l"/>
            <a:r>
              <a:rPr lang="es-CL" dirty="0"/>
              <a:t> </a:t>
            </a:r>
          </a:p>
          <a:p>
            <a:pPr algn="l"/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s-CL" dirty="0"/>
          </a:p>
          <a:p>
            <a:pPr algn="l"/>
            <a:endParaRPr lang="es-MX" dirty="0"/>
          </a:p>
        </p:txBody>
      </p:sp>
      <p:pic>
        <p:nvPicPr>
          <p:cNvPr id="32" name="Imagen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77" y="4787670"/>
            <a:ext cx="4463938" cy="1324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3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3" grpId="0"/>
      <p:bldP spid="14" grpId="0"/>
      <p:bldP spid="15" grpId="0"/>
      <p:bldP spid="22" grpId="0" build="p"/>
      <p:bldP spid="23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36327C-1D98-E848-83A9-7D7A346F2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59" y="518678"/>
            <a:ext cx="2574438" cy="1107607"/>
          </a:xfrm>
          <a:prstGeom prst="rect">
            <a:avLst/>
          </a:prstGeom>
        </p:spPr>
      </p:pic>
      <p:sp>
        <p:nvSpPr>
          <p:cNvPr id="11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656037" y="2753042"/>
            <a:ext cx="4996618" cy="346738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1800" dirty="0"/>
              <a:t>Entregar solicitud en Oficina Barros Arana.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1800" dirty="0"/>
              <a:t> Al recibir su primera liquidación de pensión  debe enviarla a Of. Barros Arana para adjuntarla con la ficha.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1800" dirty="0"/>
              <a:t>Se calculará el monto mensual que deben pagar como cuota que corresponde el 0.60%  de su pensión + aporte Institucional.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1800" dirty="0"/>
              <a:t>Pagar el aporte de los meses de laguna desde la fecha de recepción, validará su continuidad como socio/a.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1800" dirty="0"/>
          </a:p>
        </p:txBody>
      </p:sp>
      <p:pic>
        <p:nvPicPr>
          <p:cNvPr id="13" name="Imagen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64" y="125411"/>
            <a:ext cx="3826444" cy="1048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656038" y="2102979"/>
            <a:ext cx="5100526" cy="346738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1800" dirty="0"/>
              <a:t>Llenar Ficha Solicitud de continuidad en Bienestar y adjuntar foto tamaño carnet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26" y="2237242"/>
            <a:ext cx="3477496" cy="3462042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973278" y="1080069"/>
            <a:ext cx="9126684" cy="837710"/>
          </a:xfrm>
        </p:spPr>
        <p:txBody>
          <a:bodyPr>
            <a:normAutofit/>
          </a:bodyPr>
          <a:lstStyle/>
          <a:p>
            <a:r>
              <a:rPr lang="es-CL" sz="2000" u="sng" dirty="0"/>
              <a:t>CONTINUIDAD COMO SOCIO/A DE BIENESTAR</a:t>
            </a:r>
            <a:endParaRPr lang="es-MX" sz="2000" u="sng" dirty="0"/>
          </a:p>
        </p:txBody>
      </p:sp>
    </p:spTree>
    <p:extLst>
      <p:ext uri="{BB962C8B-B14F-4D97-AF65-F5344CB8AC3E}">
        <p14:creationId xmlns:p14="http://schemas.microsoft.com/office/powerpoint/2010/main" val="104849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0" grpId="0" build="p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93203" y="1255810"/>
            <a:ext cx="7918005" cy="4744592"/>
          </a:xfrm>
        </p:spPr>
        <p:txBody>
          <a:bodyPr/>
          <a:lstStyle/>
          <a:p>
            <a:pPr algn="l"/>
            <a:r>
              <a:rPr lang="es-CL" b="1" dirty="0"/>
              <a:t>DEPOSITAR O TRANSFERIR AL NÚMERO DE CUENTA</a:t>
            </a:r>
            <a:r>
              <a:rPr lang="es-CL" dirty="0"/>
              <a:t>.</a:t>
            </a:r>
          </a:p>
          <a:p>
            <a:pPr algn="l"/>
            <a:endParaRPr lang="es-CL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L" dirty="0"/>
              <a:t>Cancelar el valor justo correspondiente de la mensualidad: (Imposiciones</a:t>
            </a:r>
            <a:r>
              <a:rPr lang="es-MX" dirty="0"/>
              <a:t> </a:t>
            </a:r>
            <a:r>
              <a:rPr lang="es-CL" dirty="0"/>
              <a:t>de Bienestar, cuota de préstamo, u otra.)</a:t>
            </a:r>
            <a:r>
              <a:rPr lang="es-MX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L" dirty="0"/>
              <a:t>Se debe informar cualquier forma de pago que realice</a:t>
            </a:r>
            <a:r>
              <a:rPr lang="es-MX" dirty="0"/>
              <a:t> </a:t>
            </a:r>
            <a:r>
              <a:rPr lang="es-CL" dirty="0"/>
              <a:t>(Transferencia caja vecina – </a:t>
            </a:r>
            <a:r>
              <a:rPr lang="es-CL" dirty="0" err="1"/>
              <a:t>serviestado</a:t>
            </a:r>
            <a:r>
              <a:rPr lang="es-CL" dirty="0"/>
              <a:t>-) al siguiente correo:</a:t>
            </a:r>
            <a:endParaRPr lang="es-MX" dirty="0"/>
          </a:p>
          <a:p>
            <a:pPr algn="just"/>
            <a:r>
              <a:rPr lang="es-CL" dirty="0"/>
              <a:t>     </a:t>
            </a:r>
            <a:r>
              <a:rPr lang="es-CL" b="1" dirty="0"/>
              <a:t>Contador.bienestar@resdalud.gob.cl </a:t>
            </a:r>
          </a:p>
          <a:p>
            <a:pPr algn="just"/>
            <a:r>
              <a:rPr lang="es-CL" b="1" dirty="0"/>
              <a:t>     Alexis.parra.m@redsalud.gob.cl</a:t>
            </a:r>
            <a:endParaRPr lang="es-CL" dirty="0"/>
          </a:p>
          <a:p>
            <a:endParaRPr lang="es-CL" dirty="0"/>
          </a:p>
          <a:p>
            <a:r>
              <a:rPr lang="es-CL" dirty="0"/>
              <a:t>Contamos con un </a:t>
            </a:r>
            <a:r>
              <a:rPr lang="es-CL" dirty="0" err="1"/>
              <a:t>Whatsapp</a:t>
            </a:r>
            <a:r>
              <a:rPr lang="es-CL" dirty="0"/>
              <a:t>, administrado por Sra. Giovana Araya V. su nombre es (JUBILADOS “MIS VIEJITOS”) para atender las necesidades y puedan enviar fotos de los comprobantes de pago para dar facilidad de comunicación a nuestros socios y socias pasivos.</a:t>
            </a:r>
            <a:endParaRPr lang="es-MX" dirty="0"/>
          </a:p>
          <a:p>
            <a:pPr algn="l"/>
            <a:endParaRPr lang="es-MX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15346" y="247511"/>
            <a:ext cx="9126684" cy="837710"/>
          </a:xfrm>
        </p:spPr>
        <p:txBody>
          <a:bodyPr>
            <a:normAutofit/>
          </a:bodyPr>
          <a:lstStyle/>
          <a:p>
            <a:r>
              <a:rPr lang="es-CL" sz="2000" u="sng" dirty="0"/>
              <a:t>FORMA DE PAGO Y COMUNICACIÓN </a:t>
            </a:r>
            <a:endParaRPr lang="es-MX" sz="2000" u="sng" dirty="0"/>
          </a:p>
        </p:txBody>
      </p:sp>
      <p:pic>
        <p:nvPicPr>
          <p:cNvPr id="1026" name="Picture 2" descr="https://help.apple.com/assets/679AC31B6FBB32042D0B4356/679AC31D6FBB32042D0B4363/es_419/e4dbb8e240d50cf30bab73b272a3760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258" y="1530568"/>
            <a:ext cx="2006702" cy="20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chivo:WhatsApp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108" y="3982617"/>
            <a:ext cx="2013852" cy="201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61955" y="874479"/>
            <a:ext cx="4169499" cy="881177"/>
          </a:xfrm>
        </p:spPr>
        <p:txBody>
          <a:bodyPr>
            <a:normAutofit/>
          </a:bodyPr>
          <a:lstStyle/>
          <a:p>
            <a:r>
              <a:rPr lang="es-CL" sz="2000" u="sng" dirty="0"/>
              <a:t>CONVENIOS VIGENTES</a:t>
            </a:r>
            <a:endParaRPr lang="es-MX" sz="2000" u="sng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1" y="708233"/>
            <a:ext cx="3582905" cy="5340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77" y="24236"/>
            <a:ext cx="3618089" cy="950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463" y="2078073"/>
            <a:ext cx="2124242" cy="1618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231" y="4763124"/>
            <a:ext cx="2116180" cy="1462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6" b="14441"/>
          <a:stretch/>
        </p:blipFill>
        <p:spPr>
          <a:xfrm>
            <a:off x="7335658" y="2878138"/>
            <a:ext cx="2142892" cy="1636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519" y="888533"/>
            <a:ext cx="1734246" cy="173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1" t="32757" r="16475" b="33498"/>
          <a:stretch/>
        </p:blipFill>
        <p:spPr>
          <a:xfrm>
            <a:off x="9882052" y="4270818"/>
            <a:ext cx="1673619" cy="1777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69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6014" y="931498"/>
            <a:ext cx="9126684" cy="837710"/>
          </a:xfrm>
        </p:spPr>
        <p:txBody>
          <a:bodyPr>
            <a:normAutofit/>
          </a:bodyPr>
          <a:lstStyle/>
          <a:p>
            <a:r>
              <a:rPr lang="es-CL" sz="2000" u="sng" dirty="0"/>
              <a:t>ACTIVIDAD DESPEDIDA JUBILADOS SST</a:t>
            </a:r>
            <a:endParaRPr lang="es-MX" sz="2000" u="sng" dirty="0"/>
          </a:p>
        </p:txBody>
      </p:sp>
      <p:pic>
        <p:nvPicPr>
          <p:cNvPr id="6" name="Imagen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73" y="59306"/>
            <a:ext cx="3768435" cy="1118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 descr="https://photos.fife.usercontent.google.com/pw/AP1GczMQVO7wZtGEgUcNGEEoJrN4Y58XmJR-lX7FjVMAIt0Cra8bJIOQBy9XFg=w525-h700-s-no?authuser=0"/>
          <p:cNvSpPr>
            <a:spLocks noChangeAspect="1" noChangeArrowheads="1"/>
          </p:cNvSpPr>
          <p:nvPr/>
        </p:nvSpPr>
        <p:spPr bwMode="auto">
          <a:xfrm>
            <a:off x="5470521" y="3790228"/>
            <a:ext cx="1270141" cy="127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57" y="4105235"/>
            <a:ext cx="3675933" cy="2336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476">
            <a:off x="7690492" y="4275131"/>
            <a:ext cx="3463756" cy="2088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utoShape 2" descr="blob:https://web.whatsapp.com/176325f6-2fdc-4fd4-863f-55bb6c5817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" b="16007"/>
          <a:stretch/>
        </p:blipFill>
        <p:spPr>
          <a:xfrm>
            <a:off x="6844572" y="1681456"/>
            <a:ext cx="3328126" cy="2196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9805">
            <a:off x="1254601" y="1808117"/>
            <a:ext cx="3555162" cy="2088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56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39" y="4540501"/>
            <a:ext cx="4816687" cy="1284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546512" y="2048091"/>
            <a:ext cx="9126684" cy="837710"/>
          </a:xfrm>
        </p:spPr>
        <p:txBody>
          <a:bodyPr>
            <a:normAutofit fontScale="90000"/>
          </a:bodyPr>
          <a:lstStyle/>
          <a:p>
            <a:r>
              <a:rPr lang="es-CL" sz="4400" dirty="0">
                <a:latin typeface="StempelGaramond Roman" panose="02020502050306020203" pitchFamily="18" charset="0"/>
              </a:rPr>
              <a:t>Les invitamos a continuar con nosotros…</a:t>
            </a:r>
            <a:br>
              <a:rPr lang="es-CL" sz="4400" dirty="0">
                <a:latin typeface="StempelGaramond Roman" panose="02020502050306020203" pitchFamily="18" charset="0"/>
              </a:rPr>
            </a:br>
            <a:br>
              <a:rPr lang="es-CL" sz="4400" dirty="0">
                <a:latin typeface="StempelGaramond Roman" panose="02020502050306020203" pitchFamily="18" charset="0"/>
              </a:rPr>
            </a:br>
            <a:r>
              <a:rPr lang="es-CL" sz="4400" dirty="0">
                <a:latin typeface="StempelGaramond Roman" panose="02020502050306020203" pitchFamily="18" charset="0"/>
              </a:rPr>
              <a:t>MUCHAS GRACIAS!!</a:t>
            </a:r>
            <a:endParaRPr lang="es-MX" sz="4400" dirty="0">
              <a:latin typeface="StempelGaramond Roman" panose="02020502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8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879</TotalTime>
  <Words>342</Words>
  <Application>Microsoft Office PowerPoint</Application>
  <PresentationFormat>Panorámica</PresentationFormat>
  <Paragraphs>38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Albertus Medium</vt:lpstr>
      <vt:lpstr>Arial</vt:lpstr>
      <vt:lpstr>Calibri</vt:lpstr>
      <vt:lpstr>Calibri Light</vt:lpstr>
      <vt:lpstr>StempelGaramond Roman</vt:lpstr>
      <vt:lpstr>Verdana</vt:lpstr>
      <vt:lpstr>Wingdings</vt:lpstr>
      <vt:lpstr>Tema de Office</vt:lpstr>
      <vt:lpstr>Presentación de PowerPoint</vt:lpstr>
      <vt:lpstr>Presentación de PowerPoint</vt:lpstr>
      <vt:lpstr>CONTINUIDAD COMO SOCIO/A DE BIENESTAR</vt:lpstr>
      <vt:lpstr>FORMA DE PAGO Y COMUNICACIÓN </vt:lpstr>
      <vt:lpstr>CONVENIOS VIGENTES</vt:lpstr>
      <vt:lpstr>ACTIVIDAD DESPEDIDA JUBILADOS SST</vt:lpstr>
      <vt:lpstr>Les invitamos a continuar con nosotros…  MUCHAS GRACIAS!!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Yonathan Martinez</dc:creator>
  <cp:lastModifiedBy>Militza Cabrera Zamora</cp:lastModifiedBy>
  <cp:revision>76</cp:revision>
  <cp:lastPrinted>2024-06-04T21:32:01Z</cp:lastPrinted>
  <dcterms:created xsi:type="dcterms:W3CDTF">2024-06-03T15:14:07Z</dcterms:created>
  <dcterms:modified xsi:type="dcterms:W3CDTF">2025-06-11T14:44:39Z</dcterms:modified>
</cp:coreProperties>
</file>