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notesMasterIdLst>
    <p:notesMasterId r:id="rId21"/>
  </p:notesMasterIdLst>
  <p:sldIdLst>
    <p:sldId id="256" r:id="rId2"/>
    <p:sldId id="341" r:id="rId3"/>
    <p:sldId id="343" r:id="rId4"/>
    <p:sldId id="332" r:id="rId5"/>
    <p:sldId id="346" r:id="rId6"/>
    <p:sldId id="348" r:id="rId7"/>
    <p:sldId id="334" r:id="rId8"/>
    <p:sldId id="335" r:id="rId9"/>
    <p:sldId id="336" r:id="rId10"/>
    <p:sldId id="347" r:id="rId11"/>
    <p:sldId id="337" r:id="rId12"/>
    <p:sldId id="338" r:id="rId13"/>
    <p:sldId id="339" r:id="rId14"/>
    <p:sldId id="342" r:id="rId15"/>
    <p:sldId id="351" r:id="rId16"/>
    <p:sldId id="352" r:id="rId17"/>
    <p:sldId id="349" r:id="rId18"/>
    <p:sldId id="350" r:id="rId19"/>
    <p:sldId id="34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204D817-867C-4E97-92A7-6D5B29240224}">
          <p14:sldIdLst>
            <p14:sldId id="256"/>
            <p14:sldId id="341"/>
            <p14:sldId id="343"/>
            <p14:sldId id="332"/>
            <p14:sldId id="346"/>
            <p14:sldId id="348"/>
            <p14:sldId id="334"/>
            <p14:sldId id="335"/>
            <p14:sldId id="336"/>
            <p14:sldId id="347"/>
            <p14:sldId id="337"/>
            <p14:sldId id="338"/>
            <p14:sldId id="339"/>
            <p14:sldId id="342"/>
            <p14:sldId id="351"/>
            <p14:sldId id="352"/>
            <p14:sldId id="349"/>
            <p14:sldId id="350"/>
            <p14:sldId id="3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E12E4"/>
    <a:srgbClr val="FC752A"/>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249" autoAdjust="0"/>
  </p:normalViewPr>
  <p:slideViewPr>
    <p:cSldViewPr>
      <p:cViewPr varScale="1">
        <p:scale>
          <a:sx n="88" d="100"/>
          <a:sy n="88" d="100"/>
        </p:scale>
        <p:origin x="127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E6895-7991-4700-AEB3-446542540C28}" type="datetimeFigureOut">
              <a:rPr lang="es-CL" smtClean="0"/>
              <a:t>31-05-2019</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6C2C6-9F24-4188-9916-7114EB8E3B94}" type="slidenum">
              <a:rPr lang="es-CL" smtClean="0"/>
              <a:t>‹Nº›</a:t>
            </a:fld>
            <a:endParaRPr lang="es-CL"/>
          </a:p>
        </p:txBody>
      </p:sp>
    </p:spTree>
    <p:extLst>
      <p:ext uri="{BB962C8B-B14F-4D97-AF65-F5344CB8AC3E}">
        <p14:creationId xmlns:p14="http://schemas.microsoft.com/office/powerpoint/2010/main" val="318821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E06C2C6-9F24-4188-9916-7114EB8E3B94}" type="slidenum">
              <a:rPr lang="es-CL" smtClean="0"/>
              <a:t>1</a:t>
            </a:fld>
            <a:endParaRPr lang="es-CL"/>
          </a:p>
        </p:txBody>
      </p:sp>
    </p:spTree>
    <p:extLst>
      <p:ext uri="{BB962C8B-B14F-4D97-AF65-F5344CB8AC3E}">
        <p14:creationId xmlns:p14="http://schemas.microsoft.com/office/powerpoint/2010/main" val="3108686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B3D7037-5E7F-4B57-BC33-20152288386A}" type="datetimeFigureOut">
              <a:rPr lang="en-US" smtClean="0"/>
              <a:t>5/31/2019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62BB906-51E0-434B-9432-DD8AC000D769}" type="slidenum">
              <a:rPr lang="en-US" smtClean="0"/>
              <a:t>‹Nº›</a:t>
            </a:fld>
            <a:endParaRPr lang="en-US"/>
          </a:p>
        </p:txBody>
      </p:sp>
    </p:spTree>
    <p:extLst>
      <p:ext uri="{BB962C8B-B14F-4D97-AF65-F5344CB8AC3E}">
        <p14:creationId xmlns:p14="http://schemas.microsoft.com/office/powerpoint/2010/main" val="118281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3D7037-5E7F-4B57-BC33-20152288386A}"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BB906-51E0-434B-9432-DD8AC000D769}" type="slidenum">
              <a:rPr lang="en-US" smtClean="0"/>
              <a:t>‹Nº›</a:t>
            </a:fld>
            <a:endParaRPr lang="en-US"/>
          </a:p>
        </p:txBody>
      </p:sp>
    </p:spTree>
    <p:extLst>
      <p:ext uri="{BB962C8B-B14F-4D97-AF65-F5344CB8AC3E}">
        <p14:creationId xmlns:p14="http://schemas.microsoft.com/office/powerpoint/2010/main" val="122919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7B3D7037-5E7F-4B57-BC33-20152288386A}" type="datetimeFigureOut">
              <a:rPr lang="en-US" smtClean="0"/>
              <a:t>5/31/2019</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62BB906-51E0-434B-9432-DD8AC000D769}" type="slidenum">
              <a:rPr lang="en-US" smtClean="0"/>
              <a:t>‹Nº›</a:t>
            </a:fld>
            <a:endParaRPr lang="en-US"/>
          </a:p>
        </p:txBody>
      </p:sp>
    </p:spTree>
    <p:extLst>
      <p:ext uri="{BB962C8B-B14F-4D97-AF65-F5344CB8AC3E}">
        <p14:creationId xmlns:p14="http://schemas.microsoft.com/office/powerpoint/2010/main" val="116748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3D7037-5E7F-4B57-BC33-20152288386A}"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BB906-51E0-434B-9432-DD8AC000D769}" type="slidenum">
              <a:rPr lang="en-US" smtClean="0"/>
              <a:t>‹Nº›</a:t>
            </a:fld>
            <a:endParaRPr lang="en-US"/>
          </a:p>
        </p:txBody>
      </p:sp>
    </p:spTree>
    <p:extLst>
      <p:ext uri="{BB962C8B-B14F-4D97-AF65-F5344CB8AC3E}">
        <p14:creationId xmlns:p14="http://schemas.microsoft.com/office/powerpoint/2010/main" val="158091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B3D7037-5E7F-4B57-BC33-20152288386A}" type="datetimeFigureOut">
              <a:rPr lang="en-US" smtClean="0"/>
              <a:t>5/31/2019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62BB906-51E0-434B-9432-DD8AC000D769}" type="slidenum">
              <a:rPr lang="en-US" smtClean="0"/>
              <a:t>‹Nº›</a:t>
            </a:fld>
            <a:endParaRPr lang="en-US"/>
          </a:p>
        </p:txBody>
      </p:sp>
    </p:spTree>
    <p:extLst>
      <p:ext uri="{BB962C8B-B14F-4D97-AF65-F5344CB8AC3E}">
        <p14:creationId xmlns:p14="http://schemas.microsoft.com/office/powerpoint/2010/main" val="325296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B3D7037-5E7F-4B57-BC33-20152288386A}"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BB906-51E0-434B-9432-DD8AC000D769}" type="slidenum">
              <a:rPr lang="en-US" smtClean="0"/>
              <a:t>‹Nº›</a:t>
            </a:fld>
            <a:endParaRPr lang="en-US"/>
          </a:p>
        </p:txBody>
      </p:sp>
    </p:spTree>
    <p:extLst>
      <p:ext uri="{BB962C8B-B14F-4D97-AF65-F5344CB8AC3E}">
        <p14:creationId xmlns:p14="http://schemas.microsoft.com/office/powerpoint/2010/main" val="5926198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B3D7037-5E7F-4B57-BC33-20152288386A}" type="datetimeFigureOut">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BB906-51E0-434B-9432-DD8AC000D769}" type="slidenum">
              <a:rPr lang="en-US" smtClean="0"/>
              <a:t>‹Nº›</a:t>
            </a:fld>
            <a:endParaRPr lang="en-US"/>
          </a:p>
        </p:txBody>
      </p:sp>
    </p:spTree>
    <p:extLst>
      <p:ext uri="{BB962C8B-B14F-4D97-AF65-F5344CB8AC3E}">
        <p14:creationId xmlns:p14="http://schemas.microsoft.com/office/powerpoint/2010/main" val="137999769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B3D7037-5E7F-4B57-BC33-20152288386A}" type="datetimeFigureOut">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BB906-51E0-434B-9432-DD8AC000D769}" type="slidenum">
              <a:rPr lang="en-US" smtClean="0"/>
              <a:t>‹Nº›</a:t>
            </a:fld>
            <a:endParaRPr lang="en-US"/>
          </a:p>
        </p:txBody>
      </p:sp>
    </p:spTree>
    <p:extLst>
      <p:ext uri="{BB962C8B-B14F-4D97-AF65-F5344CB8AC3E}">
        <p14:creationId xmlns:p14="http://schemas.microsoft.com/office/powerpoint/2010/main" val="249161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D7037-5E7F-4B57-BC33-20152288386A}" type="datetimeFigureOut">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BB906-51E0-434B-9432-DD8AC000D769}" type="slidenum">
              <a:rPr lang="en-US" smtClean="0"/>
              <a:t>‹Nº›</a:t>
            </a:fld>
            <a:endParaRPr lang="en-US"/>
          </a:p>
        </p:txBody>
      </p:sp>
    </p:spTree>
    <p:extLst>
      <p:ext uri="{BB962C8B-B14F-4D97-AF65-F5344CB8AC3E}">
        <p14:creationId xmlns:p14="http://schemas.microsoft.com/office/powerpoint/2010/main" val="103915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B3D7037-5E7F-4B57-BC33-20152288386A}" type="datetimeFigureOut">
              <a:rPr lang="en-US" smtClean="0"/>
              <a:t>5/31/2019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62BB906-51E0-434B-9432-DD8AC000D769}" type="slidenum">
              <a:rPr lang="en-US" smtClean="0"/>
              <a:t>‹Nº›</a:t>
            </a:fld>
            <a:endParaRPr lang="en-US"/>
          </a:p>
        </p:txBody>
      </p:sp>
    </p:spTree>
    <p:extLst>
      <p:ext uri="{BB962C8B-B14F-4D97-AF65-F5344CB8AC3E}">
        <p14:creationId xmlns:p14="http://schemas.microsoft.com/office/powerpoint/2010/main" val="7897173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B3D7037-5E7F-4B57-BC33-20152288386A}"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BB906-51E0-434B-9432-DD8AC000D769}" type="slidenum">
              <a:rPr lang="en-US" smtClean="0"/>
              <a:t>‹Nº›</a:t>
            </a:fld>
            <a:endParaRPr lang="en-US"/>
          </a:p>
        </p:txBody>
      </p:sp>
    </p:spTree>
    <p:extLst>
      <p:ext uri="{BB962C8B-B14F-4D97-AF65-F5344CB8AC3E}">
        <p14:creationId xmlns:p14="http://schemas.microsoft.com/office/powerpoint/2010/main" val="202995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7B3D7037-5E7F-4B57-BC33-20152288386A}" type="datetimeFigureOut">
              <a:rPr lang="en-US" smtClean="0"/>
              <a:t>5/31/2019</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462BB906-51E0-434B-9432-DD8AC000D769}" type="slidenum">
              <a:rPr lang="en-US" smtClean="0"/>
              <a:t>‹Nº›</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31223649"/>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86470" y="5013176"/>
            <a:ext cx="6840760" cy="938535"/>
          </a:xfrm>
        </p:spPr>
        <p:txBody>
          <a:bodyPr>
            <a:normAutofit/>
          </a:bodyPr>
          <a:lstStyle/>
          <a:p>
            <a:pPr algn="ctr"/>
            <a:r>
              <a:rPr lang="es-CL" dirty="0" smtClean="0">
                <a:solidFill>
                  <a:schemeClr val="bg1"/>
                </a:solidFill>
              </a:rPr>
              <a:t/>
            </a:r>
            <a:br>
              <a:rPr lang="es-CL" dirty="0" smtClean="0">
                <a:solidFill>
                  <a:schemeClr val="bg1"/>
                </a:solidFill>
              </a:rPr>
            </a:br>
            <a:endParaRPr lang="en-US" sz="1800" i="1" dirty="0">
              <a:solidFill>
                <a:schemeClr val="bg1"/>
              </a:solidFill>
            </a:endParaRPr>
          </a:p>
        </p:txBody>
      </p:sp>
      <p:sp>
        <p:nvSpPr>
          <p:cNvPr id="5" name="4 CuadroTexto"/>
          <p:cNvSpPr txBox="1"/>
          <p:nvPr/>
        </p:nvSpPr>
        <p:spPr>
          <a:xfrm>
            <a:off x="824790" y="3789040"/>
            <a:ext cx="7164120" cy="1569660"/>
          </a:xfrm>
          <a:prstGeom prst="rect">
            <a:avLst/>
          </a:prstGeom>
          <a:noFill/>
        </p:spPr>
        <p:txBody>
          <a:bodyPr wrap="square" rtlCol="0">
            <a:spAutoFit/>
          </a:bodyPr>
          <a:lstStyle/>
          <a:p>
            <a:pPr algn="ctr"/>
            <a:r>
              <a:rPr lang="es-CL" sz="2400" b="1" dirty="0" smtClean="0">
                <a:solidFill>
                  <a:schemeClr val="bg1"/>
                </a:solidFill>
                <a:latin typeface="Calibri" panose="020F0502020204030204" pitchFamily="34" charset="0"/>
                <a:cs typeface="Times New Roman" panose="02020603050405020304" pitchFamily="18" charset="0"/>
              </a:rPr>
              <a:t>PROCEDIMIENTO </a:t>
            </a:r>
            <a:r>
              <a:rPr lang="es-CL" sz="2400" b="1" dirty="0">
                <a:solidFill>
                  <a:schemeClr val="bg1"/>
                </a:solidFill>
                <a:latin typeface="Calibri" panose="020F0502020204030204" pitchFamily="34" charset="0"/>
                <a:cs typeface="Times New Roman" panose="02020603050405020304" pitchFamily="18" charset="0"/>
              </a:rPr>
              <a:t>DE </a:t>
            </a:r>
            <a:r>
              <a:rPr lang="es-CL" sz="2400" b="1" dirty="0" smtClean="0">
                <a:solidFill>
                  <a:schemeClr val="bg1"/>
                </a:solidFill>
                <a:latin typeface="Calibri" panose="020F0502020204030204" pitchFamily="34" charset="0"/>
                <a:cs typeface="Times New Roman" panose="02020603050405020304" pitchFamily="18" charset="0"/>
              </a:rPr>
              <a:t>FLEXIBIDAD HORARIA</a:t>
            </a:r>
          </a:p>
          <a:p>
            <a:pPr algn="ctr"/>
            <a:r>
              <a:rPr lang="es-CL" sz="2400" b="1" dirty="0" smtClean="0">
                <a:solidFill>
                  <a:schemeClr val="bg1"/>
                </a:solidFill>
                <a:latin typeface="Calibri" panose="020F0502020204030204" pitchFamily="34" charset="0"/>
                <a:cs typeface="Times New Roman" panose="02020603050405020304" pitchFamily="18" charset="0"/>
              </a:rPr>
              <a:t>2019</a:t>
            </a:r>
            <a:endParaRPr lang="es-CL" sz="2400" b="1" dirty="0" smtClean="0">
              <a:solidFill>
                <a:schemeClr val="bg1"/>
              </a:solidFill>
              <a:latin typeface="Calibri" panose="020F0502020204030204" pitchFamily="34" charset="0"/>
              <a:cs typeface="Times New Roman" panose="02020603050405020304" pitchFamily="18" charset="0"/>
            </a:endParaRPr>
          </a:p>
          <a:p>
            <a:pPr algn="ctr"/>
            <a:endParaRPr lang="es-CL" sz="2400" b="1" dirty="0" smtClean="0">
              <a:solidFill>
                <a:schemeClr val="bg1"/>
              </a:solidFill>
              <a:latin typeface="Calibri" panose="020F0502020204030204" pitchFamily="34" charset="0"/>
              <a:cs typeface="Times New Roman" panose="02020603050405020304" pitchFamily="18" charset="0"/>
            </a:endParaRPr>
          </a:p>
          <a:p>
            <a:pPr algn="ctr"/>
            <a:r>
              <a:rPr lang="es-CL" sz="2400" b="1" dirty="0" smtClean="0">
                <a:solidFill>
                  <a:schemeClr val="bg1"/>
                </a:solidFill>
                <a:latin typeface="Calibri" panose="020F0502020204030204" pitchFamily="34" charset="0"/>
                <a:cs typeface="Times New Roman" panose="02020603050405020304" pitchFamily="18" charset="0"/>
              </a:rPr>
              <a:t>RED DEL SERVICIO DE SALUD DE IQUIQUE</a:t>
            </a:r>
            <a:endParaRPr lang="en-US" sz="2400" b="1" dirty="0">
              <a:solidFill>
                <a:schemeClr val="bg1"/>
              </a:solidFill>
              <a:latin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5" y="775189"/>
            <a:ext cx="1476654" cy="1501683"/>
          </a:xfrm>
          <a:prstGeom prst="rect">
            <a:avLst/>
          </a:prstGeom>
        </p:spPr>
      </p:pic>
      <p:pic>
        <p:nvPicPr>
          <p:cNvPr id="6" name="Picture 2" descr="Resultado de imagen para flexibilidad hora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620688"/>
            <a:ext cx="2194347" cy="239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423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687475"/>
            <a:ext cx="7989752" cy="797310"/>
          </a:xfrm>
        </p:spPr>
        <p:txBody>
          <a:bodyPr/>
          <a:lstStyle/>
          <a:p>
            <a:r>
              <a:rPr lang="es-CL" dirty="0" smtClean="0"/>
              <a:t>HORARIO FLEXIBLE ES LO SIGUIENTE:</a:t>
            </a:r>
            <a:endParaRPr lang="es-CL" dirty="0"/>
          </a:p>
        </p:txBody>
      </p:sp>
      <p:sp>
        <p:nvSpPr>
          <p:cNvPr id="3" name="Marcador de contenido 2"/>
          <p:cNvSpPr>
            <a:spLocks noGrp="1"/>
          </p:cNvSpPr>
          <p:nvPr>
            <p:ph idx="1"/>
          </p:nvPr>
        </p:nvSpPr>
        <p:spPr>
          <a:xfrm>
            <a:off x="1986280" y="2204864"/>
            <a:ext cx="6584664" cy="3630795"/>
          </a:xfrm>
        </p:spPr>
        <p:txBody>
          <a:bodyPr>
            <a:noAutofit/>
          </a:bodyPr>
          <a:lstStyle/>
          <a:p>
            <a:pPr lvl="0" algn="just"/>
            <a:r>
              <a:rPr lang="es-CL" sz="2800" b="1" dirty="0">
                <a:latin typeface="Calibri Light" panose="020F0302020204030204" pitchFamily="34" charset="0"/>
              </a:rPr>
              <a:t>Entrada	:</a:t>
            </a:r>
            <a:r>
              <a:rPr lang="es-CL" sz="2800" dirty="0">
                <a:latin typeface="Calibri Light" panose="020F0302020204030204" pitchFamily="34" charset="0"/>
              </a:rPr>
              <a:t>   	Rango entre las 07:30  hasta las 09:00 horas.</a:t>
            </a:r>
          </a:p>
          <a:p>
            <a:pPr lvl="0" algn="just"/>
            <a:r>
              <a:rPr lang="es-CL" sz="2800" b="1" dirty="0">
                <a:latin typeface="Calibri Light" panose="020F0302020204030204" pitchFamily="34" charset="0"/>
              </a:rPr>
              <a:t>Salida	</a:t>
            </a:r>
            <a:r>
              <a:rPr lang="es-CL" sz="2800" b="1" dirty="0" smtClean="0">
                <a:latin typeface="Calibri Light" panose="020F0302020204030204" pitchFamily="34" charset="0"/>
              </a:rPr>
              <a:t>:</a:t>
            </a:r>
            <a:r>
              <a:rPr lang="es-CL" sz="2800" dirty="0" smtClean="0">
                <a:latin typeface="Calibri Light" panose="020F0302020204030204" pitchFamily="34" charset="0"/>
              </a:rPr>
              <a:t> </a:t>
            </a:r>
            <a:r>
              <a:rPr lang="es-CL" sz="2800" dirty="0">
                <a:latin typeface="Calibri Light" panose="020F0302020204030204" pitchFamily="34" charset="0"/>
              </a:rPr>
              <a:t>	Entre las 16:30  y las 18:00 horas de lunes a jueves y viernes entre las 15:30 y 17:00 horas dependiendo del horario de ingreso (marcación) a la </a:t>
            </a:r>
            <a:r>
              <a:rPr lang="es-CL" sz="2800" dirty="0" smtClean="0">
                <a:latin typeface="Calibri Light" panose="020F0302020204030204" pitchFamily="34" charset="0"/>
              </a:rPr>
              <a:t>institución</a:t>
            </a:r>
            <a:endParaRPr lang="es-CL" sz="2800" dirty="0">
              <a:latin typeface="Calibri Light" panose="020F0302020204030204" pitchFamily="34" charset="0"/>
            </a:endParaRPr>
          </a:p>
        </p:txBody>
      </p:sp>
      <p:pic>
        <p:nvPicPr>
          <p:cNvPr id="4" name="Imagen 3"/>
          <p:cNvPicPr>
            <a:picLocks noChangeAspect="1"/>
          </p:cNvPicPr>
          <p:nvPr/>
        </p:nvPicPr>
        <p:blipFill>
          <a:blip r:embed="rId2"/>
          <a:stretch>
            <a:fillRect/>
          </a:stretch>
        </p:blipFill>
        <p:spPr>
          <a:xfrm>
            <a:off x="251520" y="2492896"/>
            <a:ext cx="1593661" cy="2797082"/>
          </a:xfrm>
          <a:prstGeom prst="rect">
            <a:avLst/>
          </a:prstGeom>
        </p:spPr>
      </p:pic>
    </p:spTree>
    <p:extLst>
      <p:ext uri="{BB962C8B-B14F-4D97-AF65-F5344CB8AC3E}">
        <p14:creationId xmlns:p14="http://schemas.microsoft.com/office/powerpoint/2010/main" val="31104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687475"/>
            <a:ext cx="7989752" cy="797310"/>
          </a:xfrm>
        </p:spPr>
        <p:txBody>
          <a:bodyPr/>
          <a:lstStyle/>
          <a:p>
            <a:r>
              <a:rPr lang="es-CL" dirty="0" smtClean="0"/>
              <a:t>HORARIO FLEXIBLE ES LO SIGUIENTE:</a:t>
            </a:r>
            <a:endParaRPr lang="es-CL" dirty="0"/>
          </a:p>
        </p:txBody>
      </p:sp>
      <p:sp>
        <p:nvSpPr>
          <p:cNvPr id="3" name="Marcador de contenido 2"/>
          <p:cNvSpPr>
            <a:spLocks noGrp="1"/>
          </p:cNvSpPr>
          <p:nvPr>
            <p:ph idx="1"/>
          </p:nvPr>
        </p:nvSpPr>
        <p:spPr>
          <a:xfrm>
            <a:off x="395536" y="2204864"/>
            <a:ext cx="8424936" cy="3630795"/>
          </a:xfrm>
        </p:spPr>
        <p:txBody>
          <a:bodyPr>
            <a:noAutofit/>
          </a:bodyPr>
          <a:lstStyle/>
          <a:p>
            <a:pPr lvl="0" algn="just"/>
            <a:r>
              <a:rPr lang="es-CL" sz="2800" b="1" dirty="0" smtClean="0">
                <a:latin typeface="Calibri Light" panose="020F0302020204030204" pitchFamily="34" charset="0"/>
              </a:rPr>
              <a:t>Atraso</a:t>
            </a:r>
            <a:r>
              <a:rPr lang="es-CL" sz="2800" b="1" dirty="0">
                <a:latin typeface="Calibri Light" panose="020F0302020204030204" pitchFamily="34" charset="0"/>
              </a:rPr>
              <a:t>	</a:t>
            </a:r>
            <a:r>
              <a:rPr lang="es-CL" sz="2800" b="1" dirty="0" smtClean="0">
                <a:latin typeface="Calibri Light" panose="020F0302020204030204" pitchFamily="34" charset="0"/>
              </a:rPr>
              <a:t>:</a:t>
            </a:r>
            <a:r>
              <a:rPr lang="es-CL" sz="2800" dirty="0" smtClean="0">
                <a:latin typeface="Calibri Light" panose="020F0302020204030204" pitchFamily="34" charset="0"/>
              </a:rPr>
              <a:t> </a:t>
            </a:r>
            <a:r>
              <a:rPr lang="es-CL" sz="2800" dirty="0">
                <a:latin typeface="Calibri Light" panose="020F0302020204030204" pitchFamily="34" charset="0"/>
              </a:rPr>
              <a:t>Se entiende como atraso a aquel parámetro registrado en control de asistencia que  señale el ingreso posterior al horario estipulado en los márgenes de ingreso de la flexibilidad horaria (07:30 a 09:00 Hrs.) </a:t>
            </a:r>
            <a:r>
              <a:rPr lang="es-CL" sz="2800" u="sng" dirty="0">
                <a:solidFill>
                  <a:srgbClr val="FF0000"/>
                </a:solidFill>
                <a:latin typeface="Calibri Light" panose="020F0302020204030204" pitchFamily="34" charset="0"/>
              </a:rPr>
              <a:t>09:01 horas inclusive.</a:t>
            </a:r>
          </a:p>
          <a:p>
            <a:pPr algn="just"/>
            <a:r>
              <a:rPr lang="es-CL" sz="2800" dirty="0" smtClean="0">
                <a:latin typeface="Calibri Light" panose="020F0302020204030204" pitchFamily="34" charset="0"/>
              </a:rPr>
              <a:t>Para </a:t>
            </a:r>
            <a:r>
              <a:rPr lang="es-CL" sz="2800" dirty="0">
                <a:latin typeface="Calibri Light" panose="020F0302020204030204" pitchFamily="34" charset="0"/>
              </a:rPr>
              <a:t>efectos del descuento en la remuneración, la suma del tiempo de atraso debe ser igual o superior a sesenta (60) minutos en el mes calendario. </a:t>
            </a:r>
          </a:p>
        </p:txBody>
      </p:sp>
    </p:spTree>
    <p:extLst>
      <p:ext uri="{BB962C8B-B14F-4D97-AF65-F5344CB8AC3E}">
        <p14:creationId xmlns:p14="http://schemas.microsoft.com/office/powerpoint/2010/main" val="1033744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Ejemplos:</a:t>
            </a:r>
            <a:endParaRPr lang="es-CL" dirty="0"/>
          </a:p>
        </p:txBody>
      </p:sp>
      <p:sp>
        <p:nvSpPr>
          <p:cNvPr id="3" name="Marcador de contenido 2"/>
          <p:cNvSpPr>
            <a:spLocks noGrp="1"/>
          </p:cNvSpPr>
          <p:nvPr>
            <p:ph idx="1"/>
          </p:nvPr>
        </p:nvSpPr>
        <p:spPr>
          <a:xfrm>
            <a:off x="391578" y="2564904"/>
            <a:ext cx="8208912" cy="3630795"/>
          </a:xfrm>
        </p:spPr>
        <p:txBody>
          <a:bodyPr>
            <a:noAutofit/>
          </a:bodyPr>
          <a:lstStyle/>
          <a:p>
            <a:pPr algn="just"/>
            <a:r>
              <a:rPr lang="es-CL" sz="2400" dirty="0">
                <a:latin typeface="Calibri Light" panose="020F0302020204030204" pitchFamily="34" charset="0"/>
              </a:rPr>
              <a:t>Funcionario(a) ingresa a la institución, a las 08:00hrs, su horario de salida será a las 17:00hrs, y a las 16:00 </a:t>
            </a:r>
            <a:r>
              <a:rPr lang="es-CL" sz="2400" dirty="0" smtClean="0">
                <a:latin typeface="Calibri Light" panose="020F0302020204030204" pitchFamily="34" charset="0"/>
              </a:rPr>
              <a:t>Hrs. </a:t>
            </a:r>
            <a:r>
              <a:rPr lang="es-CL" sz="2400" dirty="0">
                <a:latin typeface="Calibri Light" panose="020F0302020204030204" pitchFamily="34" charset="0"/>
              </a:rPr>
              <a:t>para el día viernes.</a:t>
            </a:r>
          </a:p>
          <a:p>
            <a:pPr algn="just"/>
            <a:r>
              <a:rPr lang="es-CL" sz="2400" dirty="0" smtClean="0">
                <a:latin typeface="Calibri Light" panose="020F0302020204030204" pitchFamily="34" charset="0"/>
              </a:rPr>
              <a:t>Funcionario </a:t>
            </a:r>
            <a:r>
              <a:rPr lang="es-CL" sz="2400" dirty="0">
                <a:latin typeface="Calibri Light" panose="020F0302020204030204" pitchFamily="34" charset="0"/>
              </a:rPr>
              <a:t>ingresa a la institución a las 08:01 Hrs su horario de salida será a las 17:01 Hrs y a las 16:01 Hrs para el día viernes.</a:t>
            </a:r>
          </a:p>
          <a:p>
            <a:pPr algn="just"/>
            <a:r>
              <a:rPr lang="es-CL" sz="2400" dirty="0" smtClean="0">
                <a:latin typeface="Calibri Light" panose="020F0302020204030204" pitchFamily="34" charset="0"/>
              </a:rPr>
              <a:t>Funcionario </a:t>
            </a:r>
            <a:r>
              <a:rPr lang="es-CL" sz="2400" dirty="0">
                <a:latin typeface="Calibri Light" panose="020F0302020204030204" pitchFamily="34" charset="0"/>
              </a:rPr>
              <a:t>ingresa a la institución a las 09:00 Hrs su horario de salida será a las 18:00 Hrs de lunes a jueves, y a las 17:00 Hrs para el día viernes.</a:t>
            </a:r>
          </a:p>
          <a:p>
            <a:pPr marL="0" indent="0" algn="just">
              <a:buNone/>
            </a:pPr>
            <a:r>
              <a:rPr lang="es-CL" sz="2400" b="1" dirty="0" smtClean="0">
                <a:solidFill>
                  <a:srgbClr val="FF0000"/>
                </a:solidFill>
                <a:latin typeface="Calibri Light" panose="020F0302020204030204" pitchFamily="34" charset="0"/>
              </a:rPr>
              <a:t>    En </a:t>
            </a:r>
            <a:r>
              <a:rPr lang="es-CL" sz="2400" b="1" dirty="0">
                <a:solidFill>
                  <a:srgbClr val="FF0000"/>
                </a:solidFill>
                <a:latin typeface="Calibri Light" panose="020F0302020204030204" pitchFamily="34" charset="0"/>
              </a:rPr>
              <a:t>cualquiera de los casos ejemplificado, se deberá dar cumplimiento íntegro a la jornada laboral semanal estipulada.</a:t>
            </a:r>
          </a:p>
          <a:p>
            <a:endParaRPr lang="es-CL" dirty="0">
              <a:latin typeface="Calibri Light" panose="020F0302020204030204" pitchFamily="34" charset="0"/>
            </a:endParaRPr>
          </a:p>
        </p:txBody>
      </p:sp>
    </p:spTree>
    <p:extLst>
      <p:ext uri="{BB962C8B-B14F-4D97-AF65-F5344CB8AC3E}">
        <p14:creationId xmlns:p14="http://schemas.microsoft.com/office/powerpoint/2010/main" val="2063095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052736"/>
            <a:ext cx="7989752" cy="862083"/>
          </a:xfrm>
        </p:spPr>
        <p:txBody>
          <a:bodyPr>
            <a:normAutofit fontScale="90000"/>
          </a:bodyPr>
          <a:lstStyle/>
          <a:p>
            <a:r>
              <a:rPr lang="es-CL" dirty="0"/>
              <a:t>Ejemplo de Casos eventuales donde no aplica la flexibilidad horaria:</a:t>
            </a:r>
            <a:br>
              <a:rPr lang="es-CL" dirty="0"/>
            </a:br>
            <a:endParaRPr lang="es-CL" dirty="0"/>
          </a:p>
        </p:txBody>
      </p:sp>
      <p:sp>
        <p:nvSpPr>
          <p:cNvPr id="3" name="Marcador de contenido 2"/>
          <p:cNvSpPr>
            <a:spLocks noGrp="1"/>
          </p:cNvSpPr>
          <p:nvPr>
            <p:ph idx="1"/>
          </p:nvPr>
        </p:nvSpPr>
        <p:spPr>
          <a:xfrm>
            <a:off x="467544" y="2996952"/>
            <a:ext cx="7989752" cy="3630795"/>
          </a:xfrm>
        </p:spPr>
        <p:txBody>
          <a:bodyPr>
            <a:noAutofit/>
          </a:bodyPr>
          <a:lstStyle/>
          <a:p>
            <a:r>
              <a:rPr lang="es-CL" sz="2800" dirty="0">
                <a:latin typeface="Calibri Light" panose="020F0302020204030204" pitchFamily="34" charset="0"/>
              </a:rPr>
              <a:t>Citación a reuniones.</a:t>
            </a:r>
          </a:p>
          <a:p>
            <a:r>
              <a:rPr lang="es-CL" sz="2800" dirty="0">
                <a:latin typeface="Calibri Light" panose="020F0302020204030204" pitchFamily="34" charset="0"/>
              </a:rPr>
              <a:t>Cursos y/o capacitaciones. </a:t>
            </a:r>
          </a:p>
          <a:p>
            <a:r>
              <a:rPr lang="es-CL" sz="2800" dirty="0">
                <a:latin typeface="Calibri Light" panose="020F0302020204030204" pitchFamily="34" charset="0"/>
              </a:rPr>
              <a:t>Tareas programadas que participe el funcionario o los lidere.</a:t>
            </a:r>
          </a:p>
          <a:p>
            <a:r>
              <a:rPr lang="es-CL" sz="2800" dirty="0">
                <a:latin typeface="Calibri Light" panose="020F0302020204030204" pitchFamily="34" charset="0"/>
              </a:rPr>
              <a:t>Actividades extra-programáticas que requieran la presencia del funcionario(a).</a:t>
            </a:r>
          </a:p>
          <a:p>
            <a:r>
              <a:rPr lang="es-CL" sz="2800" dirty="0">
                <a:latin typeface="Calibri Light" panose="020F0302020204030204" pitchFamily="34" charset="0"/>
              </a:rPr>
              <a:t>Períodos y/o procesos críticos acotados.</a:t>
            </a:r>
          </a:p>
          <a:p>
            <a:endParaRPr lang="es-CL" sz="2800" dirty="0">
              <a:latin typeface="Calibri Light" panose="020F0302020204030204" pitchFamily="34" charset="0"/>
            </a:endParaRPr>
          </a:p>
        </p:txBody>
      </p:sp>
      <p:pic>
        <p:nvPicPr>
          <p:cNvPr id="4098" name="Picture 2" descr="Resultado de imagen para reunion figuras  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132856"/>
            <a:ext cx="248602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230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0213" y="764704"/>
            <a:ext cx="7807232" cy="1083329"/>
          </a:xfrm>
        </p:spPr>
        <p:txBody>
          <a:bodyPr>
            <a:normAutofit/>
          </a:bodyPr>
          <a:lstStyle/>
          <a:p>
            <a:pPr algn="ctr"/>
            <a:r>
              <a:rPr lang="es-CL" dirty="0" smtClean="0"/>
              <a:t>IMPLEMENTACION</a:t>
            </a:r>
            <a:r>
              <a:rPr lang="es-CL" sz="3600" dirty="0"/>
              <a:t/>
            </a:r>
            <a:br>
              <a:rPr lang="es-CL" sz="3600" dirty="0"/>
            </a:br>
            <a:endParaRPr lang="es-CL" sz="3600" dirty="0"/>
          </a:p>
        </p:txBody>
      </p:sp>
      <p:pic>
        <p:nvPicPr>
          <p:cNvPr id="6" name="Marcador de contenido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7989888" cy="3385988"/>
          </a:xfrm>
          <a:prstGeom prst="rect">
            <a:avLst/>
          </a:prstGeom>
          <a:noFill/>
          <a:ln>
            <a:noFill/>
          </a:ln>
        </p:spPr>
      </p:pic>
    </p:spTree>
    <p:extLst>
      <p:ext uri="{BB962C8B-B14F-4D97-AF65-F5344CB8AC3E}">
        <p14:creationId xmlns:p14="http://schemas.microsoft.com/office/powerpoint/2010/main" val="2265115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0213" y="764704"/>
            <a:ext cx="7807232" cy="1083329"/>
          </a:xfrm>
        </p:spPr>
        <p:txBody>
          <a:bodyPr>
            <a:normAutofit/>
          </a:bodyPr>
          <a:lstStyle/>
          <a:p>
            <a:pPr algn="ctr"/>
            <a:r>
              <a:rPr lang="es-CL" dirty="0" smtClean="0"/>
              <a:t>IMPLEMENTACION</a:t>
            </a:r>
            <a:r>
              <a:rPr lang="es-CL" sz="3600" dirty="0"/>
              <a:t/>
            </a:r>
            <a:br>
              <a:rPr lang="es-CL" sz="3600" dirty="0"/>
            </a:br>
            <a:endParaRPr lang="es-CL" sz="3600" dirty="0"/>
          </a:p>
        </p:txBody>
      </p:sp>
      <p:sp>
        <p:nvSpPr>
          <p:cNvPr id="3" name="Marcador de contenido 2"/>
          <p:cNvSpPr>
            <a:spLocks noGrp="1"/>
          </p:cNvSpPr>
          <p:nvPr>
            <p:ph idx="1"/>
          </p:nvPr>
        </p:nvSpPr>
        <p:spPr>
          <a:xfrm>
            <a:off x="410541" y="2132856"/>
            <a:ext cx="8136904" cy="4513365"/>
          </a:xfrm>
        </p:spPr>
        <p:txBody>
          <a:bodyPr>
            <a:normAutofit fontScale="77500" lnSpcReduction="20000"/>
          </a:bodyPr>
          <a:lstStyle/>
          <a:p>
            <a:endParaRPr lang="es-CL" dirty="0"/>
          </a:p>
          <a:p>
            <a:pPr marL="0" lvl="0" indent="0" algn="just">
              <a:buNone/>
            </a:pPr>
            <a:r>
              <a:rPr lang="es-CL" sz="4500" dirty="0" smtClean="0">
                <a:latin typeface="Calibri Light" panose="020F0302020204030204" pitchFamily="34" charset="0"/>
              </a:rPr>
              <a:t>1.- </a:t>
            </a:r>
            <a:r>
              <a:rPr lang="es-CL" sz="4500" dirty="0" smtClean="0">
                <a:latin typeface="Calibri Light" panose="020F0302020204030204" pitchFamily="34" charset="0"/>
              </a:rPr>
              <a:t>La jefatura directa en conjunto con su equipo de trabajo, debe evaluar la aplicabilidad del procedimiento de flexibilidad horaria en su unidad de trabajo para lo cual debe considerar lo establecido en el punto 2 Alcance y dejar registro de la actividad, utilizando formato FO-CBPL-01 (Anexo 2 del Manual)</a:t>
            </a:r>
          </a:p>
          <a:p>
            <a:pPr marL="0" lvl="0" indent="0" algn="just">
              <a:buNone/>
            </a:pPr>
            <a:endParaRPr lang="es-CL" sz="11200" dirty="0" smtClean="0">
              <a:latin typeface="Calibri Light" panose="020F0302020204030204" pitchFamily="34" charset="0"/>
            </a:endParaRPr>
          </a:p>
        </p:txBody>
      </p:sp>
    </p:spTree>
    <p:extLst>
      <p:ext uri="{BB962C8B-B14F-4D97-AF65-F5344CB8AC3E}">
        <p14:creationId xmlns:p14="http://schemas.microsoft.com/office/powerpoint/2010/main" val="1795258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0213" y="764704"/>
            <a:ext cx="7807232" cy="1083329"/>
          </a:xfrm>
        </p:spPr>
        <p:txBody>
          <a:bodyPr>
            <a:normAutofit/>
          </a:bodyPr>
          <a:lstStyle/>
          <a:p>
            <a:pPr algn="ctr"/>
            <a:r>
              <a:rPr lang="es-CL" dirty="0" smtClean="0"/>
              <a:t>IMPLEMENTACION</a:t>
            </a:r>
            <a:r>
              <a:rPr lang="es-CL" sz="3600" dirty="0"/>
              <a:t/>
            </a:r>
            <a:br>
              <a:rPr lang="es-CL" sz="3600" dirty="0"/>
            </a:br>
            <a:endParaRPr lang="es-CL" sz="3600" dirty="0"/>
          </a:p>
        </p:txBody>
      </p:sp>
      <p:pic>
        <p:nvPicPr>
          <p:cNvPr id="5" name="Marcador de contenido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136903" cy="4608512"/>
          </a:xfrm>
          <a:prstGeom prst="rect">
            <a:avLst/>
          </a:prstGeom>
          <a:noFill/>
          <a:ln>
            <a:noFill/>
          </a:ln>
        </p:spPr>
      </p:pic>
    </p:spTree>
    <p:extLst>
      <p:ext uri="{BB962C8B-B14F-4D97-AF65-F5344CB8AC3E}">
        <p14:creationId xmlns:p14="http://schemas.microsoft.com/office/powerpoint/2010/main" val="983992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908720"/>
            <a:ext cx="7807232" cy="1083329"/>
          </a:xfrm>
        </p:spPr>
        <p:txBody>
          <a:bodyPr>
            <a:normAutofit/>
          </a:bodyPr>
          <a:lstStyle/>
          <a:p>
            <a:pPr algn="ctr"/>
            <a:r>
              <a:rPr lang="es-CL" dirty="0" smtClean="0"/>
              <a:t>IMPLEMENTACION</a:t>
            </a:r>
            <a:r>
              <a:rPr lang="es-CL" sz="3600" dirty="0"/>
              <a:t/>
            </a:r>
            <a:br>
              <a:rPr lang="es-CL" sz="3600" dirty="0"/>
            </a:br>
            <a:endParaRPr lang="es-CL" sz="3600" dirty="0"/>
          </a:p>
        </p:txBody>
      </p:sp>
      <p:sp>
        <p:nvSpPr>
          <p:cNvPr id="3" name="Marcador de contenido 2"/>
          <p:cNvSpPr>
            <a:spLocks noGrp="1"/>
          </p:cNvSpPr>
          <p:nvPr>
            <p:ph idx="1"/>
          </p:nvPr>
        </p:nvSpPr>
        <p:spPr>
          <a:xfrm>
            <a:off x="416356" y="1770803"/>
            <a:ext cx="8136904" cy="4513365"/>
          </a:xfrm>
        </p:spPr>
        <p:txBody>
          <a:bodyPr>
            <a:normAutofit fontScale="55000" lnSpcReduction="20000"/>
          </a:bodyPr>
          <a:lstStyle/>
          <a:p>
            <a:endParaRPr lang="es-CL" dirty="0"/>
          </a:p>
          <a:p>
            <a:pPr marL="0" lvl="0" indent="0" algn="just">
              <a:buNone/>
            </a:pPr>
            <a:r>
              <a:rPr lang="es-CL" sz="7000" dirty="0" smtClean="0">
                <a:latin typeface="Calibri Light" panose="020F0302020204030204" pitchFamily="34" charset="0"/>
              </a:rPr>
              <a:t>2</a:t>
            </a:r>
            <a:r>
              <a:rPr lang="es-CL" sz="7000" dirty="0" smtClean="0">
                <a:latin typeface="Calibri Light" panose="020F0302020204030204" pitchFamily="34" charset="0"/>
              </a:rPr>
              <a:t>.- Posterior </a:t>
            </a:r>
            <a:r>
              <a:rPr lang="es-CL" sz="7000" dirty="0">
                <a:latin typeface="Calibri Light" panose="020F0302020204030204" pitchFamily="34" charset="0"/>
              </a:rPr>
              <a:t>a la reunión de evaluación, la jefatura debe informar resultado a la Subdirección de Gestión de las Personas, con el listado de funcionarios en los cuales se aplicará y no se aplicará la flexibilidad horaria. Para esto debe remitir  el formato FO-CBPL-01 vía memorándum.  </a:t>
            </a:r>
            <a:endParaRPr lang="es-CL" sz="7000" dirty="0" smtClean="0">
              <a:latin typeface="Calibri Light" panose="020F0302020204030204" pitchFamily="34" charset="0"/>
            </a:endParaRPr>
          </a:p>
        </p:txBody>
      </p:sp>
    </p:spTree>
    <p:extLst>
      <p:ext uri="{BB962C8B-B14F-4D97-AF65-F5344CB8AC3E}">
        <p14:creationId xmlns:p14="http://schemas.microsoft.com/office/powerpoint/2010/main" val="3853952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687474"/>
            <a:ext cx="7807232" cy="1083329"/>
          </a:xfrm>
        </p:spPr>
        <p:txBody>
          <a:bodyPr>
            <a:normAutofit/>
          </a:bodyPr>
          <a:lstStyle/>
          <a:p>
            <a:pPr algn="ctr"/>
            <a:r>
              <a:rPr lang="es-CL" dirty="0" smtClean="0"/>
              <a:t>IMPLEMENTACION</a:t>
            </a:r>
            <a:r>
              <a:rPr lang="es-CL" sz="3600" dirty="0"/>
              <a:t/>
            </a:r>
            <a:br>
              <a:rPr lang="es-CL" sz="3600" dirty="0"/>
            </a:br>
            <a:endParaRPr lang="es-CL" sz="3600" dirty="0"/>
          </a:p>
        </p:txBody>
      </p:sp>
      <p:sp>
        <p:nvSpPr>
          <p:cNvPr id="3" name="Marcador de contenido 2"/>
          <p:cNvSpPr>
            <a:spLocks noGrp="1"/>
          </p:cNvSpPr>
          <p:nvPr>
            <p:ph idx="1"/>
          </p:nvPr>
        </p:nvSpPr>
        <p:spPr>
          <a:xfrm>
            <a:off x="416356" y="1770803"/>
            <a:ext cx="8136904" cy="4513365"/>
          </a:xfrm>
        </p:spPr>
        <p:txBody>
          <a:bodyPr>
            <a:normAutofit fontScale="47500" lnSpcReduction="20000"/>
          </a:bodyPr>
          <a:lstStyle/>
          <a:p>
            <a:endParaRPr lang="es-CL" dirty="0"/>
          </a:p>
          <a:p>
            <a:pPr marL="0" lvl="0" indent="0" algn="just">
              <a:buNone/>
            </a:pPr>
            <a:r>
              <a:rPr lang="es-CL" sz="8600" dirty="0" smtClean="0">
                <a:latin typeface="Calibri Light" panose="020F0302020204030204" pitchFamily="34" charset="0"/>
              </a:rPr>
              <a:t>3</a:t>
            </a:r>
            <a:r>
              <a:rPr lang="es-CL" sz="8600" dirty="0" smtClean="0">
                <a:latin typeface="Calibri Light" panose="020F0302020204030204" pitchFamily="34" charset="0"/>
              </a:rPr>
              <a:t>.- En </a:t>
            </a:r>
            <a:r>
              <a:rPr lang="es-CL" sz="8600" dirty="0">
                <a:latin typeface="Calibri Light" panose="020F0302020204030204" pitchFamily="34" charset="0"/>
              </a:rPr>
              <a:t>caso de haber discordancia ante la decisión de aplicabilidad de flexibilidad horaria entre jefatura y funcionario(a), el Comité de Buenas Prácticas Laborales (CBPL) será el encargado de analizar y resolver dicha situación.  </a:t>
            </a:r>
          </a:p>
          <a:p>
            <a:endParaRPr lang="es-CL" dirty="0"/>
          </a:p>
        </p:txBody>
      </p:sp>
    </p:spTree>
    <p:extLst>
      <p:ext uri="{BB962C8B-B14F-4D97-AF65-F5344CB8AC3E}">
        <p14:creationId xmlns:p14="http://schemas.microsoft.com/office/powerpoint/2010/main" val="3954230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latin typeface="Arial Black"/>
                <a:cs typeface="Arial Black"/>
              </a:rPr>
              <a:t>Gracias por su atención…</a:t>
            </a:r>
          </a:p>
        </p:txBody>
      </p:sp>
      <p:pic>
        <p:nvPicPr>
          <p:cNvPr id="7" name="Imagen 6"/>
          <p:cNvPicPr>
            <a:picLocks noChangeAspect="1"/>
          </p:cNvPicPr>
          <p:nvPr/>
        </p:nvPicPr>
        <p:blipFill>
          <a:blip r:embed="rId2"/>
          <a:stretch>
            <a:fillRect/>
          </a:stretch>
        </p:blipFill>
        <p:spPr>
          <a:xfrm>
            <a:off x="973980" y="2005536"/>
            <a:ext cx="6934200" cy="4038600"/>
          </a:xfrm>
          <a:prstGeom prst="rect">
            <a:avLst/>
          </a:prstGeom>
        </p:spPr>
      </p:pic>
    </p:spTree>
    <p:extLst>
      <p:ext uri="{BB962C8B-B14F-4D97-AF65-F5344CB8AC3E}">
        <p14:creationId xmlns:p14="http://schemas.microsoft.com/office/powerpoint/2010/main" val="2210316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dirty="0" smtClean="0"/>
              <a:t>¿Para que? </a:t>
            </a:r>
            <a:r>
              <a:rPr lang="es-CL" dirty="0"/>
              <a:t/>
            </a:r>
            <a:br>
              <a:rPr lang="es-CL" dirty="0"/>
            </a:br>
            <a:endParaRPr lang="es-CL" dirty="0"/>
          </a:p>
        </p:txBody>
      </p:sp>
      <p:sp>
        <p:nvSpPr>
          <p:cNvPr id="3" name="Marcador de contenido 2"/>
          <p:cNvSpPr>
            <a:spLocks noGrp="1"/>
          </p:cNvSpPr>
          <p:nvPr>
            <p:ph idx="1"/>
          </p:nvPr>
        </p:nvSpPr>
        <p:spPr>
          <a:xfrm>
            <a:off x="2267744" y="1742918"/>
            <a:ext cx="6520792" cy="5087197"/>
          </a:xfrm>
        </p:spPr>
        <p:txBody>
          <a:bodyPr>
            <a:normAutofit lnSpcReduction="10000"/>
          </a:bodyPr>
          <a:lstStyle/>
          <a:p>
            <a:pPr marL="0" indent="0">
              <a:buNone/>
            </a:pPr>
            <a:endParaRPr lang="es-CL" dirty="0">
              <a:latin typeface="Calibri Light" panose="020F0302020204030204" pitchFamily="34" charset="0"/>
            </a:endParaRPr>
          </a:p>
          <a:p>
            <a:pPr lvl="0" algn="just"/>
            <a:r>
              <a:rPr lang="es-CL" sz="2400" b="1" dirty="0">
                <a:latin typeface="Calibri Light" panose="020F0302020204030204" pitchFamily="34" charset="0"/>
              </a:rPr>
              <a:t>Mejora la calidad de vida de las personas al facilitar la </a:t>
            </a:r>
            <a:r>
              <a:rPr lang="es-CL" sz="2400" b="1" dirty="0">
                <a:solidFill>
                  <a:srgbClr val="C00000"/>
                </a:solidFill>
                <a:latin typeface="Calibri Light" panose="020F0302020204030204" pitchFamily="34" charset="0"/>
              </a:rPr>
              <a:t>conciliación de la vida personal, laboral y familiar.</a:t>
            </a:r>
            <a:endParaRPr lang="es-CL" sz="2400" dirty="0">
              <a:solidFill>
                <a:srgbClr val="C00000"/>
              </a:solidFill>
              <a:latin typeface="Calibri Light" panose="020F0302020204030204" pitchFamily="34" charset="0"/>
            </a:endParaRPr>
          </a:p>
          <a:p>
            <a:pPr lvl="0" algn="just"/>
            <a:r>
              <a:rPr lang="es-CL" sz="2400" b="1" dirty="0">
                <a:latin typeface="Calibri Light" panose="020F0302020204030204" pitchFamily="34" charset="0"/>
              </a:rPr>
              <a:t>Elimina gran parte de los atrasos.</a:t>
            </a:r>
            <a:endParaRPr lang="es-CL" sz="2400" dirty="0">
              <a:latin typeface="Calibri Light" panose="020F0302020204030204" pitchFamily="34" charset="0"/>
            </a:endParaRPr>
          </a:p>
          <a:p>
            <a:pPr lvl="0" algn="just"/>
            <a:r>
              <a:rPr lang="es-CL" sz="2400" b="1" dirty="0">
                <a:latin typeface="Calibri Light" panose="020F0302020204030204" pitchFamily="34" charset="0"/>
              </a:rPr>
              <a:t>Potencia la corresponsabilidad en el reparto de las tareas domésticas y el cuidado </a:t>
            </a:r>
            <a:r>
              <a:rPr lang="es-CL" sz="2400" b="1" dirty="0" smtClean="0">
                <a:latin typeface="Calibri Light" panose="020F0302020204030204" pitchFamily="34" charset="0"/>
              </a:rPr>
              <a:t>de hijos/as </a:t>
            </a:r>
            <a:r>
              <a:rPr lang="es-CL" sz="2400" b="1" dirty="0">
                <a:latin typeface="Calibri Light" panose="020F0302020204030204" pitchFamily="34" charset="0"/>
              </a:rPr>
              <a:t>y familiares.</a:t>
            </a:r>
            <a:endParaRPr lang="es-CL" sz="2400" dirty="0">
              <a:latin typeface="Calibri Light" panose="020F0302020204030204" pitchFamily="34" charset="0"/>
            </a:endParaRPr>
          </a:p>
          <a:p>
            <a:pPr lvl="0" algn="just"/>
            <a:r>
              <a:rPr lang="es-CL" sz="2400" b="1" dirty="0">
                <a:latin typeface="Calibri Light" panose="020F0302020204030204" pitchFamily="34" charset="0"/>
              </a:rPr>
              <a:t>Disminuye el </a:t>
            </a:r>
            <a:r>
              <a:rPr lang="es-CL" sz="2400" b="1" dirty="0" smtClean="0">
                <a:latin typeface="Calibri Light" panose="020F0302020204030204" pitchFamily="34" charset="0"/>
              </a:rPr>
              <a:t>estrés psico-laboral y el síndrome de “burn-out”</a:t>
            </a:r>
            <a:endParaRPr lang="es-CL" sz="2400" dirty="0">
              <a:latin typeface="Calibri Light" panose="020F0302020204030204" pitchFamily="34" charset="0"/>
            </a:endParaRPr>
          </a:p>
          <a:p>
            <a:pPr lvl="0" algn="just"/>
            <a:r>
              <a:rPr lang="es-CL" sz="2400" b="1" dirty="0">
                <a:latin typeface="Calibri Light" panose="020F0302020204030204" pitchFamily="34" charset="0"/>
              </a:rPr>
              <a:t>Permite organizar el tiempo para realizar otras actividades personales.</a:t>
            </a:r>
            <a:endParaRPr lang="es-CL" sz="2400" dirty="0">
              <a:latin typeface="Calibri Light" panose="020F0302020204030204" pitchFamily="34" charset="0"/>
            </a:endParaRPr>
          </a:p>
          <a:p>
            <a:endParaRPr lang="es-CL" dirty="0">
              <a:latin typeface="Calibri Light" panose="020F030202020403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892" y="687474"/>
            <a:ext cx="1037853" cy="105544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6912"/>
            <a:ext cx="2267744" cy="2520280"/>
          </a:xfrm>
          <a:prstGeom prst="rect">
            <a:avLst/>
          </a:prstGeom>
        </p:spPr>
      </p:pic>
    </p:spTree>
    <p:extLst>
      <p:ext uri="{BB962C8B-B14F-4D97-AF65-F5344CB8AC3E}">
        <p14:creationId xmlns:p14="http://schemas.microsoft.com/office/powerpoint/2010/main" val="3960988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687474"/>
            <a:ext cx="7989752" cy="730369"/>
          </a:xfrm>
        </p:spPr>
        <p:txBody>
          <a:bodyPr/>
          <a:lstStyle/>
          <a:p>
            <a:r>
              <a:rPr lang="es-CL" dirty="0" smtClean="0"/>
              <a:t>PROCEDIMIENTO ELABORADO POR:</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96280043"/>
              </p:ext>
            </p:extLst>
          </p:nvPr>
        </p:nvGraphicFramePr>
        <p:xfrm>
          <a:off x="460375" y="2348880"/>
          <a:ext cx="8208912" cy="2621280"/>
        </p:xfrm>
        <a:graphic>
          <a:graphicData uri="http://schemas.openxmlformats.org/drawingml/2006/table">
            <a:tbl>
              <a:tblPr>
                <a:tableStyleId>{5C22544A-7EE6-4342-B048-85BDC9FD1C3A}</a:tableStyleId>
              </a:tblPr>
              <a:tblGrid>
                <a:gridCol w="8208912"/>
              </a:tblGrid>
              <a:tr h="0">
                <a:tc>
                  <a:txBody>
                    <a:bodyPr/>
                    <a:lstStyle/>
                    <a:p>
                      <a:pPr marL="342900" indent="-342900" algn="l" defTabSz="457200" rtl="0" eaLnBrk="1" latinLnBrk="0" hangingPunct="1">
                        <a:spcAft>
                          <a:spcPts val="0"/>
                        </a:spcAft>
                        <a:buFont typeface="Arial" panose="020B0604020202020204" pitchFamily="34" charset="0"/>
                        <a:buChar char="•"/>
                      </a:pPr>
                      <a:r>
                        <a:rPr lang="es-CL" sz="2400" b="1" dirty="0">
                          <a:effectLst/>
                          <a:latin typeface="Calibri" panose="020F0502020204030204" pitchFamily="34" charset="0"/>
                        </a:rPr>
                        <a:t> </a:t>
                      </a:r>
                      <a:r>
                        <a:rPr lang="es-CL" sz="2800" b="0" kern="1200" dirty="0" smtClean="0">
                          <a:solidFill>
                            <a:schemeClr val="dk1"/>
                          </a:solidFill>
                          <a:effectLst/>
                          <a:latin typeface="Calibri" panose="020F0502020204030204" pitchFamily="34" charset="0"/>
                          <a:ea typeface="+mn-ea"/>
                          <a:cs typeface="+mn-cs"/>
                        </a:rPr>
                        <a:t>Comité </a:t>
                      </a:r>
                      <a:r>
                        <a:rPr lang="es-CL" sz="2800" b="0" kern="1200" dirty="0" smtClean="0">
                          <a:solidFill>
                            <a:schemeClr val="dk1"/>
                          </a:solidFill>
                          <a:effectLst/>
                          <a:latin typeface="Calibri" panose="020F0502020204030204" pitchFamily="34" charset="0"/>
                          <a:ea typeface="+mn-ea"/>
                          <a:cs typeface="+mn-cs"/>
                        </a:rPr>
                        <a:t>de Buena Practicas Laborales (CBPL</a:t>
                      </a:r>
                      <a:r>
                        <a:rPr lang="es-CL" sz="2800" b="0" kern="1200" dirty="0" smtClean="0">
                          <a:solidFill>
                            <a:schemeClr val="dk1"/>
                          </a:solidFill>
                          <a:effectLst/>
                          <a:latin typeface="Calibri" panose="020F0502020204030204" pitchFamily="34" charset="0"/>
                          <a:ea typeface="+mn-ea"/>
                          <a:cs typeface="+mn-cs"/>
                        </a:rPr>
                        <a:t>)</a:t>
                      </a:r>
                      <a:endParaRPr lang="es-CL" sz="2800" b="0" kern="1200" dirty="0" smtClean="0">
                        <a:solidFill>
                          <a:schemeClr val="dk1"/>
                        </a:solidFill>
                        <a:effectLst/>
                        <a:latin typeface="Calibri" panose="020F0502020204030204" pitchFamily="34" charset="0"/>
                        <a:ea typeface="+mn-ea"/>
                        <a:cs typeface="+mn-cs"/>
                      </a:endParaRPr>
                    </a:p>
                    <a:p>
                      <a:pPr marL="342900" indent="-342900" algn="l" defTabSz="457200" rtl="0" eaLnBrk="1" latinLnBrk="0" hangingPunct="1">
                        <a:spcAft>
                          <a:spcPts val="0"/>
                        </a:spcAft>
                        <a:buFont typeface="Arial" panose="020B0604020202020204" pitchFamily="34" charset="0"/>
                        <a:buChar char="•"/>
                      </a:pPr>
                      <a:r>
                        <a:rPr lang="es-CL" sz="2800" b="0" kern="1200" dirty="0" smtClean="0">
                          <a:solidFill>
                            <a:schemeClr val="dk1"/>
                          </a:solidFill>
                          <a:effectLst/>
                          <a:latin typeface="Calibri" panose="020F0502020204030204" pitchFamily="34" charset="0"/>
                          <a:ea typeface="+mn-ea"/>
                          <a:cs typeface="+mn-cs"/>
                        </a:rPr>
                        <a:t> FENATS </a:t>
                      </a:r>
                      <a:r>
                        <a:rPr lang="es-CL" sz="2800" b="0" kern="1200" dirty="0">
                          <a:solidFill>
                            <a:schemeClr val="dk1"/>
                          </a:solidFill>
                          <a:effectLst/>
                          <a:latin typeface="Calibri" panose="020F0502020204030204" pitchFamily="34" charset="0"/>
                          <a:ea typeface="+mn-ea"/>
                          <a:cs typeface="+mn-cs"/>
                        </a:rPr>
                        <a:t>Histórica DSSI </a:t>
                      </a:r>
                    </a:p>
                    <a:p>
                      <a:pPr marL="342900" indent="-342900" algn="l">
                        <a:spcAft>
                          <a:spcPts val="0"/>
                        </a:spcAft>
                        <a:buFont typeface="Arial" panose="020B0604020202020204" pitchFamily="34" charset="0"/>
                        <a:buChar char="•"/>
                      </a:pPr>
                      <a:r>
                        <a:rPr lang="es-CL" sz="2800" b="0" dirty="0">
                          <a:effectLst/>
                          <a:latin typeface="Calibri" panose="020F0502020204030204" pitchFamily="34" charset="0"/>
                        </a:rPr>
                        <a:t> </a:t>
                      </a:r>
                      <a:r>
                        <a:rPr lang="es-CL" sz="2800" b="0" dirty="0" smtClean="0">
                          <a:effectLst/>
                          <a:latin typeface="Calibri" panose="020F0502020204030204" pitchFamily="34" charset="0"/>
                        </a:rPr>
                        <a:t>FENATS </a:t>
                      </a:r>
                      <a:r>
                        <a:rPr lang="es-CL" sz="2800" b="0" dirty="0">
                          <a:effectLst/>
                          <a:latin typeface="Calibri" panose="020F0502020204030204" pitchFamily="34" charset="0"/>
                        </a:rPr>
                        <a:t>DSSI</a:t>
                      </a:r>
                    </a:p>
                    <a:p>
                      <a:pPr marL="342900" indent="-342900" algn="l">
                        <a:spcAft>
                          <a:spcPts val="0"/>
                        </a:spcAft>
                        <a:buFont typeface="Arial" panose="020B0604020202020204" pitchFamily="34" charset="0"/>
                        <a:buChar char="•"/>
                      </a:pPr>
                      <a:r>
                        <a:rPr lang="es-CL" sz="2800" b="0" dirty="0">
                          <a:effectLst/>
                          <a:latin typeface="Calibri" panose="020F0502020204030204" pitchFamily="34" charset="0"/>
                        </a:rPr>
                        <a:t> </a:t>
                      </a:r>
                      <a:r>
                        <a:rPr lang="es-CL" sz="2800" b="0" dirty="0" smtClean="0">
                          <a:effectLst/>
                          <a:latin typeface="Calibri" panose="020F0502020204030204" pitchFamily="34" charset="0"/>
                        </a:rPr>
                        <a:t>FENPRUSS </a:t>
                      </a:r>
                      <a:endParaRPr lang="es-CL" sz="2800" b="0" dirty="0">
                        <a:effectLst/>
                        <a:latin typeface="Calibri" panose="020F0502020204030204" pitchFamily="34" charset="0"/>
                      </a:endParaRPr>
                    </a:p>
                    <a:p>
                      <a:pPr marL="342900" indent="-342900" algn="l">
                        <a:spcAft>
                          <a:spcPts val="0"/>
                        </a:spcAft>
                        <a:buFont typeface="Arial" panose="020B0604020202020204" pitchFamily="34" charset="0"/>
                        <a:buChar char="•"/>
                      </a:pPr>
                      <a:r>
                        <a:rPr lang="es-CL" sz="2800" b="0" dirty="0">
                          <a:effectLst/>
                          <a:latin typeface="Calibri" panose="020F0502020204030204" pitchFamily="34" charset="0"/>
                        </a:rPr>
                        <a:t> </a:t>
                      </a:r>
                      <a:r>
                        <a:rPr lang="es-CL" sz="2800" b="0" dirty="0" smtClean="0">
                          <a:effectLst/>
                          <a:latin typeface="Calibri" panose="020F0502020204030204" pitchFamily="34" charset="0"/>
                        </a:rPr>
                        <a:t>FENATS </a:t>
                      </a:r>
                      <a:r>
                        <a:rPr lang="es-CL" sz="2800" b="0" dirty="0">
                          <a:effectLst/>
                          <a:latin typeface="Calibri" panose="020F0502020204030204" pitchFamily="34" charset="0"/>
                        </a:rPr>
                        <a:t>CGU </a:t>
                      </a:r>
                    </a:p>
                    <a:p>
                      <a:pPr marL="342900" indent="-342900" algn="l">
                        <a:spcAft>
                          <a:spcPts val="0"/>
                        </a:spcAft>
                        <a:buFont typeface="Arial" panose="020B0604020202020204" pitchFamily="34" charset="0"/>
                        <a:buChar char="•"/>
                      </a:pPr>
                      <a:r>
                        <a:rPr lang="es-CL" sz="2800" b="0" dirty="0">
                          <a:effectLst/>
                          <a:latin typeface="Calibri" panose="020F0502020204030204" pitchFamily="34" charset="0"/>
                        </a:rPr>
                        <a:t> </a:t>
                      </a:r>
                      <a:r>
                        <a:rPr lang="es-CL" sz="2800" b="0" dirty="0" smtClean="0">
                          <a:effectLst/>
                          <a:latin typeface="Calibri" panose="020F0502020204030204" pitchFamily="34" charset="0"/>
                        </a:rPr>
                        <a:t>FENATS </a:t>
                      </a:r>
                      <a:r>
                        <a:rPr lang="es-CL" sz="2800" b="0" dirty="0">
                          <a:effectLst/>
                          <a:latin typeface="Calibri" panose="020F0502020204030204" pitchFamily="34" charset="0"/>
                        </a:rPr>
                        <a:t>Histórica CGU</a:t>
                      </a:r>
                      <a:r>
                        <a:rPr lang="es-CL" sz="3200" b="0" dirty="0">
                          <a:effectLst/>
                          <a:latin typeface="Calibri" panose="020F0502020204030204" pitchFamily="34" charset="0"/>
                        </a:rPr>
                        <a:t> </a:t>
                      </a:r>
                      <a:endParaRPr lang="es-CL" sz="3200" b="0" dirty="0">
                        <a:effectLst/>
                        <a:latin typeface="Calibri" panose="020F0502020204030204" pitchFamily="34" charset="0"/>
                        <a:ea typeface="Times New Roman" panose="02020603050405020304" pitchFamily="18" charset="0"/>
                      </a:endParaRPr>
                    </a:p>
                  </a:txBody>
                  <a:tcPr marL="89535" marR="89535" marT="0" marB="0"/>
                </a:tc>
              </a:tr>
            </a:tbl>
          </a:graphicData>
        </a:graphic>
      </p:graphicFrame>
      <p:sp>
        <p:nvSpPr>
          <p:cNvPr id="3" name="AutoShape 2" descr="Resultado de imagen para flexibilidad horaria"/>
          <p:cNvSpPr>
            <a:spLocks noChangeAspect="1" noChangeArrowheads="1"/>
          </p:cNvSpPr>
          <p:nvPr/>
        </p:nvSpPr>
        <p:spPr bwMode="auto">
          <a:xfrm>
            <a:off x="4211960" y="43128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6" descr="Resultado de imagen para flexibilidad hora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AutoShape 8" descr="Resultado de imagen para flexibilidad horar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6" name="Picture 12" descr="Resultado de imagen para flexibilidad hor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861048"/>
            <a:ext cx="3591109"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66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146677"/>
            <a:ext cx="7347657" cy="584408"/>
          </a:xfrm>
        </p:spPr>
        <p:txBody>
          <a:bodyPr>
            <a:normAutofit fontScale="90000"/>
          </a:bodyPr>
          <a:lstStyle/>
          <a:p>
            <a:pPr algn="ctr"/>
            <a:r>
              <a:rPr lang="es-CL" dirty="0"/>
              <a:t/>
            </a:r>
            <a:br>
              <a:rPr lang="es-CL" dirty="0"/>
            </a:br>
            <a:r>
              <a:rPr lang="es-CL" dirty="0" smtClean="0"/>
              <a:t>Alcance : “LO MAS INCLUSIVO POSIBLE”</a:t>
            </a:r>
            <a:r>
              <a:rPr lang="es-CL" dirty="0"/>
              <a:t/>
            </a:r>
            <a:br>
              <a:rPr lang="es-CL" dirty="0"/>
            </a:br>
            <a:r>
              <a:rPr lang="es-CL" dirty="0"/>
              <a:t>____________________________________</a:t>
            </a:r>
            <a:endParaRPr lang="en-US" dirty="0"/>
          </a:p>
        </p:txBody>
      </p:sp>
      <p:sp>
        <p:nvSpPr>
          <p:cNvPr id="3" name="2 Marcador de contenido"/>
          <p:cNvSpPr>
            <a:spLocks noGrp="1"/>
          </p:cNvSpPr>
          <p:nvPr>
            <p:ph idx="1"/>
          </p:nvPr>
        </p:nvSpPr>
        <p:spPr>
          <a:xfrm>
            <a:off x="429471" y="2125047"/>
            <a:ext cx="8318993" cy="4453280"/>
          </a:xfrm>
        </p:spPr>
        <p:txBody>
          <a:bodyPr>
            <a:normAutofit/>
          </a:bodyPr>
          <a:lstStyle/>
          <a:p>
            <a:pPr marL="0" indent="0" algn="just">
              <a:buNone/>
            </a:pPr>
            <a:endParaRPr lang="es-CL" sz="2400" dirty="0"/>
          </a:p>
          <a:p>
            <a:pPr algn="just"/>
            <a:endParaRPr lang="es-CL" sz="2400" dirty="0">
              <a:solidFill>
                <a:schemeClr val="tx1">
                  <a:lumMod val="75000"/>
                  <a:lumOff val="25000"/>
                </a:schemeClr>
              </a:solidFill>
            </a:endParaRPr>
          </a:p>
          <a:p>
            <a:endParaRPr lang="es-CL" sz="3200" dirty="0">
              <a:solidFill>
                <a:schemeClr val="tx1">
                  <a:lumMod val="75000"/>
                  <a:lumOff val="25000"/>
                </a:schemeClr>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93897"/>
            <a:ext cx="1037853" cy="1055444"/>
          </a:xfrm>
          <a:prstGeom prst="rect">
            <a:avLst/>
          </a:prstGeom>
        </p:spPr>
      </p:pic>
      <p:sp>
        <p:nvSpPr>
          <p:cNvPr id="4" name="Rectángulo 3"/>
          <p:cNvSpPr/>
          <p:nvPr/>
        </p:nvSpPr>
        <p:spPr>
          <a:xfrm>
            <a:off x="3563888" y="2420888"/>
            <a:ext cx="5180654" cy="2677656"/>
          </a:xfrm>
          <a:prstGeom prst="rect">
            <a:avLst/>
          </a:prstGeom>
        </p:spPr>
        <p:txBody>
          <a:bodyPr wrap="square">
            <a:spAutoFit/>
          </a:bodyPr>
          <a:lstStyle/>
          <a:p>
            <a:pPr indent="446088" algn="just">
              <a:spcAft>
                <a:spcPts val="0"/>
              </a:spcAft>
            </a:pPr>
            <a:r>
              <a:rPr lang="es-CL" sz="2800" dirty="0" smtClean="0">
                <a:latin typeface="Calibri" panose="020F0502020204030204" pitchFamily="34" charset="0"/>
                <a:ea typeface="Times New Roman" panose="02020603050405020304" pitchFamily="18" charset="0"/>
              </a:rPr>
              <a:t>Es Aplicable a los </a:t>
            </a:r>
            <a:r>
              <a:rPr lang="es-CL" sz="2800" dirty="0">
                <a:latin typeface="Calibri" panose="020F0502020204030204" pitchFamily="34" charset="0"/>
                <a:ea typeface="Times New Roman" panose="02020603050405020304" pitchFamily="18" charset="0"/>
              </a:rPr>
              <a:t>diferentes establecimientos </a:t>
            </a:r>
            <a:r>
              <a:rPr lang="es-CL" sz="2800" dirty="0">
                <a:solidFill>
                  <a:srgbClr val="FF0000"/>
                </a:solidFill>
                <a:latin typeface="Calibri" panose="020F0502020204030204" pitchFamily="34" charset="0"/>
                <a:ea typeface="Times New Roman" panose="02020603050405020304" pitchFamily="18" charset="0"/>
              </a:rPr>
              <a:t>dependientes directos </a:t>
            </a:r>
            <a:r>
              <a:rPr lang="es-CL" sz="2800" dirty="0">
                <a:latin typeface="Calibri" panose="020F0502020204030204" pitchFamily="34" charset="0"/>
                <a:ea typeface="Times New Roman" panose="02020603050405020304" pitchFamily="18" charset="0"/>
              </a:rPr>
              <a:t>de la administración de la Dirección del Servicio de Salud, Red de Salud Mental y el Consultorio General Urbano. </a:t>
            </a:r>
            <a:endParaRPr lang="es-CL" sz="2800" dirty="0" smtClean="0">
              <a:latin typeface="Calibri" panose="020F0502020204030204" pitchFamily="34" charset="0"/>
              <a:ea typeface="Times New Roman" panose="02020603050405020304" pitchFamily="18"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405256"/>
            <a:ext cx="2708920" cy="2708920"/>
          </a:xfrm>
          <a:prstGeom prst="rect">
            <a:avLst/>
          </a:prstGeom>
        </p:spPr>
      </p:pic>
    </p:spTree>
    <p:extLst>
      <p:ext uri="{BB962C8B-B14F-4D97-AF65-F5344CB8AC3E}">
        <p14:creationId xmlns:p14="http://schemas.microsoft.com/office/powerpoint/2010/main" val="4039056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146677"/>
            <a:ext cx="7347657" cy="584408"/>
          </a:xfrm>
        </p:spPr>
        <p:txBody>
          <a:bodyPr>
            <a:normAutofit fontScale="90000"/>
          </a:bodyPr>
          <a:lstStyle/>
          <a:p>
            <a:pPr algn="ctr"/>
            <a:r>
              <a:rPr lang="es-CL" dirty="0"/>
              <a:t/>
            </a:r>
            <a:br>
              <a:rPr lang="es-CL" dirty="0"/>
            </a:br>
            <a:r>
              <a:rPr lang="es-CL" dirty="0" smtClean="0"/>
              <a:t>Alcance : “LO MAS INCLUSIVO POSIBLE”</a:t>
            </a:r>
            <a:r>
              <a:rPr lang="es-CL" dirty="0"/>
              <a:t/>
            </a:r>
            <a:br>
              <a:rPr lang="es-CL" dirty="0"/>
            </a:br>
            <a:r>
              <a:rPr lang="es-CL" dirty="0"/>
              <a:t>____________________________________</a:t>
            </a:r>
            <a:endParaRPr lang="en-US" dirty="0"/>
          </a:p>
        </p:txBody>
      </p:sp>
      <p:sp>
        <p:nvSpPr>
          <p:cNvPr id="3" name="2 Marcador de contenido"/>
          <p:cNvSpPr>
            <a:spLocks noGrp="1"/>
          </p:cNvSpPr>
          <p:nvPr>
            <p:ph idx="1"/>
          </p:nvPr>
        </p:nvSpPr>
        <p:spPr>
          <a:xfrm>
            <a:off x="429471" y="2125047"/>
            <a:ext cx="8318993" cy="4453280"/>
          </a:xfrm>
        </p:spPr>
        <p:txBody>
          <a:bodyPr>
            <a:normAutofit/>
          </a:bodyPr>
          <a:lstStyle/>
          <a:p>
            <a:pPr marL="0" indent="0" algn="just">
              <a:buNone/>
            </a:pPr>
            <a:endParaRPr lang="es-CL" sz="2400" dirty="0"/>
          </a:p>
          <a:p>
            <a:pPr algn="just"/>
            <a:endParaRPr lang="es-CL" sz="2400" dirty="0">
              <a:solidFill>
                <a:schemeClr val="tx1">
                  <a:lumMod val="75000"/>
                  <a:lumOff val="25000"/>
                </a:schemeClr>
              </a:solidFill>
            </a:endParaRPr>
          </a:p>
          <a:p>
            <a:endParaRPr lang="es-CL" sz="3200" dirty="0">
              <a:solidFill>
                <a:schemeClr val="tx1">
                  <a:lumMod val="75000"/>
                  <a:lumOff val="25000"/>
                </a:schemeClr>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93897"/>
            <a:ext cx="1037853" cy="1055444"/>
          </a:xfrm>
          <a:prstGeom prst="rect">
            <a:avLst/>
          </a:prstGeom>
        </p:spPr>
      </p:pic>
      <p:sp>
        <p:nvSpPr>
          <p:cNvPr id="4" name="Rectángulo 3"/>
          <p:cNvSpPr/>
          <p:nvPr/>
        </p:nvSpPr>
        <p:spPr>
          <a:xfrm>
            <a:off x="429471" y="1988840"/>
            <a:ext cx="8280920" cy="3693319"/>
          </a:xfrm>
          <a:prstGeom prst="rect">
            <a:avLst/>
          </a:prstGeom>
        </p:spPr>
        <p:txBody>
          <a:bodyPr wrap="square">
            <a:spAutoFit/>
          </a:bodyPr>
          <a:lstStyle/>
          <a:p>
            <a:pPr indent="446088" algn="just">
              <a:spcAft>
                <a:spcPts val="0"/>
              </a:spcAft>
            </a:pPr>
            <a:r>
              <a:rPr lang="es-CL" sz="2600" dirty="0">
                <a:latin typeface="Calibri" panose="020F0502020204030204" pitchFamily="34" charset="0"/>
                <a:ea typeface="Times New Roman" panose="02020603050405020304" pitchFamily="18" charset="0"/>
              </a:rPr>
              <a:t> </a:t>
            </a:r>
            <a:r>
              <a:rPr lang="es-CL" sz="2600" dirty="0" smtClean="0">
                <a:latin typeface="Calibri" panose="020F0502020204030204" pitchFamily="34" charset="0"/>
                <a:ea typeface="Times New Roman" panose="02020603050405020304" pitchFamily="18" charset="0"/>
              </a:rPr>
              <a:t>  Lo </a:t>
            </a:r>
            <a:r>
              <a:rPr lang="es-CL" sz="2600" dirty="0">
                <a:latin typeface="Calibri" panose="020F0502020204030204" pitchFamily="34" charset="0"/>
                <a:ea typeface="Times New Roman" panose="02020603050405020304" pitchFamily="18" charset="0"/>
              </a:rPr>
              <a:t>anterior, es para todos (as) los (as) funcionarios (as) que</a:t>
            </a:r>
            <a:r>
              <a:rPr lang="es-CL" sz="2600" dirty="0" smtClean="0">
                <a:latin typeface="Calibri" panose="020F0502020204030204" pitchFamily="34" charset="0"/>
                <a:ea typeface="Times New Roman" panose="02020603050405020304" pitchFamily="18" charset="0"/>
              </a:rPr>
              <a:t>:</a:t>
            </a:r>
          </a:p>
          <a:p>
            <a:pPr marL="631825" lvl="0" indent="-457200" algn="just">
              <a:spcAft>
                <a:spcPts val="0"/>
              </a:spcAft>
              <a:buFont typeface="Wingdings" panose="05000000000000000000" pitchFamily="2" charset="2"/>
              <a:buChar char="Ø"/>
            </a:pPr>
            <a:r>
              <a:rPr lang="es-CL" sz="2600" dirty="0" smtClean="0">
                <a:latin typeface="Calibri" panose="020F0502020204030204" pitchFamily="34" charset="0"/>
                <a:ea typeface="Times New Roman" panose="02020603050405020304" pitchFamily="18" charset="0"/>
              </a:rPr>
              <a:t>Posean </a:t>
            </a:r>
            <a:r>
              <a:rPr lang="es-CL" sz="2600" dirty="0">
                <a:latin typeface="Calibri" panose="020F0502020204030204" pitchFamily="34" charset="0"/>
                <a:ea typeface="Times New Roman" panose="02020603050405020304" pitchFamily="18" charset="0"/>
              </a:rPr>
              <a:t>la calidad jurídica titulares, contrata u </a:t>
            </a:r>
            <a:r>
              <a:rPr lang="es-CL" sz="2600" dirty="0">
                <a:solidFill>
                  <a:srgbClr val="FF0000"/>
                </a:solidFill>
                <a:latin typeface="Calibri" panose="020F0502020204030204" pitchFamily="34" charset="0"/>
                <a:ea typeface="Times New Roman" panose="02020603050405020304" pitchFamily="18" charset="0"/>
              </a:rPr>
              <a:t>honorarios en cuyo convenio se contemple expresamente que está sujeto al cumplimiento de Jornada de Trabajo Flexible.</a:t>
            </a:r>
          </a:p>
          <a:p>
            <a:pPr marL="631825" lvl="0" indent="-457200" algn="just">
              <a:spcAft>
                <a:spcPts val="0"/>
              </a:spcAft>
              <a:buFont typeface="Wingdings" panose="05000000000000000000" pitchFamily="2" charset="2"/>
              <a:buChar char="Ø"/>
            </a:pPr>
            <a:r>
              <a:rPr lang="es-CL" sz="2600" dirty="0">
                <a:solidFill>
                  <a:srgbClr val="FF0000"/>
                </a:solidFill>
                <a:latin typeface="Calibri" panose="020F0502020204030204" pitchFamily="34" charset="0"/>
                <a:ea typeface="Times New Roman" panose="02020603050405020304" pitchFamily="18" charset="0"/>
              </a:rPr>
              <a:t>La naturaleza y la organización de su unidad </a:t>
            </a:r>
            <a:r>
              <a:rPr lang="es-CL" sz="2600" dirty="0">
                <a:latin typeface="Calibri" panose="020F0502020204030204" pitchFamily="34" charset="0"/>
                <a:ea typeface="Times New Roman" panose="02020603050405020304" pitchFamily="18" charset="0"/>
              </a:rPr>
              <a:t>se los permita.</a:t>
            </a:r>
          </a:p>
          <a:p>
            <a:pPr marL="631825" lvl="0" indent="-457200" algn="just">
              <a:spcAft>
                <a:spcPts val="0"/>
              </a:spcAft>
              <a:buFont typeface="Wingdings" panose="05000000000000000000" pitchFamily="2" charset="2"/>
              <a:buChar char="Ø"/>
            </a:pPr>
            <a:r>
              <a:rPr lang="es-CL" sz="2600" dirty="0">
                <a:solidFill>
                  <a:srgbClr val="FF0000"/>
                </a:solidFill>
                <a:latin typeface="Calibri" panose="020F0502020204030204" pitchFamily="34" charset="0"/>
                <a:ea typeface="Times New Roman" panose="02020603050405020304" pitchFamily="18" charset="0"/>
              </a:rPr>
              <a:t>Sus funciones </a:t>
            </a:r>
            <a:r>
              <a:rPr lang="es-CL" sz="2600" dirty="0">
                <a:latin typeface="Calibri" panose="020F0502020204030204" pitchFamily="34" charset="0"/>
                <a:ea typeface="Times New Roman" panose="02020603050405020304" pitchFamily="18" charset="0"/>
              </a:rPr>
              <a:t>y tareas se los admita</a:t>
            </a:r>
            <a:r>
              <a:rPr lang="es-CL" sz="2600" dirty="0" smtClean="0">
                <a:latin typeface="Calibri" panose="020F0502020204030204" pitchFamily="34" charset="0"/>
                <a:ea typeface="Times New Roman" panose="02020603050405020304" pitchFamily="18" charset="0"/>
              </a:rPr>
              <a:t>.</a:t>
            </a:r>
            <a:endParaRPr lang="es-CL" sz="2600" dirty="0">
              <a:latin typeface="Calibri" panose="020F0502020204030204" pitchFamily="34" charset="0"/>
              <a:ea typeface="Times New Roman" panose="02020603050405020304" pitchFamily="18"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4850158"/>
            <a:ext cx="2564904" cy="2564904"/>
          </a:xfrm>
          <a:prstGeom prst="rect">
            <a:avLst/>
          </a:prstGeom>
        </p:spPr>
      </p:pic>
    </p:spTree>
    <p:extLst>
      <p:ext uri="{BB962C8B-B14F-4D97-AF65-F5344CB8AC3E}">
        <p14:creationId xmlns:p14="http://schemas.microsoft.com/office/powerpoint/2010/main" val="2153167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1052736"/>
            <a:ext cx="8208912" cy="3970318"/>
          </a:xfrm>
          <a:prstGeom prst="rect">
            <a:avLst/>
          </a:prstGeom>
        </p:spPr>
        <p:txBody>
          <a:bodyPr wrap="square">
            <a:spAutoFit/>
          </a:bodyPr>
          <a:lstStyle/>
          <a:p>
            <a:pPr marL="457200" indent="-180340" algn="just">
              <a:spcAft>
                <a:spcPts val="0"/>
              </a:spcAft>
            </a:pPr>
            <a:r>
              <a:rPr lang="es-CL" sz="2800" b="1" dirty="0" smtClean="0">
                <a:solidFill>
                  <a:srgbClr val="C00000"/>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rPr>
              <a:t>  “</a:t>
            </a:r>
            <a:r>
              <a:rPr lang="es-CL" sz="2800" b="1" dirty="0" smtClean="0">
                <a:solidFill>
                  <a:srgbClr val="C00000"/>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rPr>
              <a:t>No </a:t>
            </a:r>
            <a:r>
              <a:rPr lang="es-CL" sz="2800" b="1" dirty="0">
                <a:solidFill>
                  <a:srgbClr val="C00000"/>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rPr>
              <a:t>obstante lo anterior, la institución se reserva el derecho de establecer una jornada laboral fija por razones de buen servicio y de acuerdo a las necesidades de ésta, para todos aquellos funcionarios/as que atendiendo a sus labores así se requiera. Para estos efectos la Subdirección de Gestión y Desarrollo de las Personas debe dar cumplimiento a las normas generales del estatuto </a:t>
            </a:r>
            <a:r>
              <a:rPr lang="es-CL" sz="2800" b="1" dirty="0" smtClean="0">
                <a:solidFill>
                  <a:srgbClr val="C00000"/>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rPr>
              <a:t>administrativo”.</a:t>
            </a:r>
            <a:endParaRPr lang="es-CL" sz="2400" b="1" dirty="0">
              <a:solidFill>
                <a:srgbClr val="C00000"/>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4932040" y="4725144"/>
            <a:ext cx="2627784" cy="1935997"/>
          </a:xfrm>
          <a:prstGeom prst="rect">
            <a:avLst/>
          </a:prstGeom>
        </p:spPr>
      </p:pic>
    </p:spTree>
    <p:extLst>
      <p:ext uri="{BB962C8B-B14F-4D97-AF65-F5344CB8AC3E}">
        <p14:creationId xmlns:p14="http://schemas.microsoft.com/office/powerpoint/2010/main" val="4179136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latin typeface="Calibri" panose="020F0502020204030204" pitchFamily="34" charset="0"/>
              </a:rPr>
              <a:t>RESPONSABILIDAD </a:t>
            </a:r>
            <a:r>
              <a:rPr lang="es-CL" b="1" dirty="0">
                <a:latin typeface="Calibri" panose="020F0502020204030204" pitchFamily="34" charset="0"/>
              </a:rPr>
              <a:t>Funcionario(a)</a:t>
            </a:r>
            <a:r>
              <a:rPr lang="es-CL" dirty="0">
                <a:latin typeface="Calibri" panose="020F0502020204030204" pitchFamily="34" charset="0"/>
              </a:rPr>
              <a:t/>
            </a:r>
            <a:br>
              <a:rPr lang="es-CL" dirty="0">
                <a:latin typeface="Calibri" panose="020F0502020204030204" pitchFamily="34" charset="0"/>
              </a:rPr>
            </a:br>
            <a:endParaRPr lang="es-CL" dirty="0">
              <a:latin typeface="Calibri" panose="020F0502020204030204" pitchFamily="34" charset="0"/>
            </a:endParaRPr>
          </a:p>
        </p:txBody>
      </p:sp>
      <p:sp>
        <p:nvSpPr>
          <p:cNvPr id="3" name="Marcador de contenido 2"/>
          <p:cNvSpPr>
            <a:spLocks noGrp="1"/>
          </p:cNvSpPr>
          <p:nvPr>
            <p:ph idx="1"/>
          </p:nvPr>
        </p:nvSpPr>
        <p:spPr>
          <a:xfrm>
            <a:off x="2627784" y="1988840"/>
            <a:ext cx="5939238" cy="3630795"/>
          </a:xfrm>
        </p:spPr>
        <p:txBody>
          <a:bodyPr>
            <a:noAutofit/>
          </a:bodyPr>
          <a:lstStyle/>
          <a:p>
            <a:pPr marL="0" indent="0" algn="just">
              <a:buNone/>
            </a:pPr>
            <a:r>
              <a:rPr lang="es-CL" sz="2800" dirty="0" smtClean="0">
                <a:latin typeface="Calibri Light" panose="020F0302020204030204" pitchFamily="34" charset="0"/>
              </a:rPr>
              <a:t>Cumplir </a:t>
            </a:r>
            <a:r>
              <a:rPr lang="es-CL" sz="2800" dirty="0">
                <a:latin typeface="Calibri Light" panose="020F0302020204030204" pitchFamily="34" charset="0"/>
              </a:rPr>
              <a:t>con su jornada de trabajo, registrando su entrada y salida a través del reloj control o en el medio de registro que haya sido autorizado para este efecto; revisar periódicamente el cumplimiento de su jornada de trabajo, mediante la opción “Ciclo de vida/ Marcas Reloj Control” que está disponible en la auto consulta de </a:t>
            </a:r>
            <a:r>
              <a:rPr lang="es-CL" sz="2800" dirty="0" smtClean="0">
                <a:latin typeface="Calibri Light" panose="020F0302020204030204" pitchFamily="34" charset="0"/>
              </a:rPr>
              <a:t>SIRH. </a:t>
            </a:r>
            <a:endParaRPr lang="es-CL" sz="2800" dirty="0">
              <a:latin typeface="Calibri Light" panose="020F0302020204030204" pitchFamily="34" charset="0"/>
            </a:endParaRPr>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03" y="2204864"/>
            <a:ext cx="2036025"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533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2132856"/>
            <a:ext cx="5472608" cy="3630795"/>
          </a:xfrm>
        </p:spPr>
        <p:txBody>
          <a:bodyPr>
            <a:noAutofit/>
          </a:bodyPr>
          <a:lstStyle/>
          <a:p>
            <a:pPr marL="0" indent="0">
              <a:buNone/>
            </a:pPr>
            <a:endParaRPr lang="es-CL" sz="2400" dirty="0">
              <a:latin typeface="Calibri Light" panose="020F0302020204030204" pitchFamily="34" charset="0"/>
            </a:endParaRPr>
          </a:p>
          <a:p>
            <a:pPr marL="0" indent="0" algn="just">
              <a:buNone/>
            </a:pPr>
            <a:r>
              <a:rPr lang="es-CL" sz="2000" dirty="0" smtClean="0">
                <a:latin typeface="Calibri Light" panose="020F0302020204030204" pitchFamily="34" charset="0"/>
              </a:rPr>
              <a:t>Es responsable </a:t>
            </a:r>
            <a:r>
              <a:rPr lang="es-CL" sz="2000" dirty="0">
                <a:latin typeface="Calibri Light" panose="020F0302020204030204" pitchFamily="34" charset="0"/>
              </a:rPr>
              <a:t>de tomar conocimiento y revisar el informe de asistencia del personal de su dependencia y si procede, firmar la autorización de descuento por atrasos o inasistencias sin justificar. </a:t>
            </a:r>
          </a:p>
          <a:p>
            <a:pPr marL="0" indent="0" algn="just">
              <a:buNone/>
            </a:pPr>
            <a:r>
              <a:rPr lang="es-CL" sz="2000" dirty="0" smtClean="0">
                <a:latin typeface="Calibri Light" panose="020F0302020204030204" pitchFamily="34" charset="0"/>
              </a:rPr>
              <a:t>Los </a:t>
            </a:r>
            <a:r>
              <a:rPr lang="es-CL" sz="2000" dirty="0">
                <a:latin typeface="Calibri Light" panose="020F0302020204030204" pitchFamily="34" charset="0"/>
              </a:rPr>
              <a:t>directivos, jefes de departamento, jefes de unidad, deben velar  que la </a:t>
            </a:r>
            <a:r>
              <a:rPr lang="es-CL" sz="2000" b="1" u="sng" dirty="0">
                <a:latin typeface="Calibri Light" panose="020F0302020204030204" pitchFamily="34" charset="0"/>
              </a:rPr>
              <a:t>flexibilidad horaria que se establece en este procedimiento, no afecte el normal funcionamiento de su área de dependencia</a:t>
            </a:r>
            <a:r>
              <a:rPr lang="es-CL" sz="2000" dirty="0">
                <a:latin typeface="Calibri Light" panose="020F0302020204030204" pitchFamily="34" charset="0"/>
              </a:rPr>
              <a:t>, debiendo siempre observar los principios de responsabilidad, eficiencia, eficacia, coordinación, control y probidad.</a:t>
            </a:r>
          </a:p>
          <a:p>
            <a:endParaRPr lang="es-CL" sz="2000" b="1" dirty="0">
              <a:latin typeface="Calibri Light" panose="020F0302020204030204" pitchFamily="34" charset="0"/>
            </a:endParaRPr>
          </a:p>
        </p:txBody>
      </p:sp>
      <p:sp>
        <p:nvSpPr>
          <p:cNvPr id="4" name="Título 1"/>
          <p:cNvSpPr>
            <a:spLocks noGrp="1"/>
          </p:cNvSpPr>
          <p:nvPr>
            <p:ph type="title"/>
          </p:nvPr>
        </p:nvSpPr>
        <p:spPr/>
        <p:txBody>
          <a:bodyPr/>
          <a:lstStyle/>
          <a:p>
            <a:r>
              <a:rPr lang="es-CL" b="1" dirty="0" smtClean="0"/>
              <a:t>RESPONSABILIDAD </a:t>
            </a:r>
            <a:r>
              <a:rPr lang="es-CL" b="1" dirty="0"/>
              <a:t>Jefatura directa</a:t>
            </a:r>
            <a:r>
              <a:rPr lang="es-CL" dirty="0"/>
              <a:t/>
            </a:r>
            <a:br>
              <a:rPr lang="es-CL" dirty="0"/>
            </a:br>
            <a:endParaRPr lang="es-CL" dirty="0"/>
          </a:p>
        </p:txBody>
      </p:sp>
      <p:pic>
        <p:nvPicPr>
          <p:cNvPr id="5" name="Imagen 4"/>
          <p:cNvPicPr>
            <a:picLocks noChangeAspect="1"/>
          </p:cNvPicPr>
          <p:nvPr/>
        </p:nvPicPr>
        <p:blipFill>
          <a:blip r:embed="rId2"/>
          <a:stretch>
            <a:fillRect/>
          </a:stretch>
        </p:blipFill>
        <p:spPr>
          <a:xfrm>
            <a:off x="6156176" y="2235259"/>
            <a:ext cx="2802839" cy="3528392"/>
          </a:xfrm>
          <a:prstGeom prst="rect">
            <a:avLst/>
          </a:prstGeom>
        </p:spPr>
      </p:pic>
    </p:spTree>
    <p:extLst>
      <p:ext uri="{BB962C8B-B14F-4D97-AF65-F5344CB8AC3E}">
        <p14:creationId xmlns:p14="http://schemas.microsoft.com/office/powerpoint/2010/main" val="1786095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3200" y="2132856"/>
            <a:ext cx="5863016" cy="3938757"/>
          </a:xfrm>
        </p:spPr>
        <p:txBody>
          <a:bodyPr>
            <a:noAutofit/>
          </a:bodyPr>
          <a:lstStyle/>
          <a:p>
            <a:pPr marL="0" indent="0">
              <a:buNone/>
            </a:pPr>
            <a:endParaRPr lang="es-CL" sz="900" dirty="0"/>
          </a:p>
          <a:p>
            <a:pPr marL="0" indent="0" algn="just">
              <a:buNone/>
            </a:pPr>
            <a:r>
              <a:rPr lang="es-CL" sz="2400" dirty="0">
                <a:latin typeface="Calibri Light" panose="020F0302020204030204" pitchFamily="34" charset="0"/>
              </a:rPr>
              <a:t>Realizar los ajustes necesarios para la implementación y el control del presente procedimiento.</a:t>
            </a:r>
          </a:p>
          <a:p>
            <a:pPr marL="0" indent="0" algn="just">
              <a:buNone/>
            </a:pPr>
            <a:r>
              <a:rPr lang="es-CL" sz="2400" dirty="0">
                <a:latin typeface="Calibri Light" panose="020F0302020204030204" pitchFamily="34" charset="0"/>
              </a:rPr>
              <a:t>Realizar el descuento en la remuneración del (de la) funcionario(a) por incumplimiento de la jornada de trabajo (asistencia) y, en caso  que corresponda, poner en conocimiento de la jefatura del (de la) funcionario(a) y de la autoridad de la institución la inobservancia del cumplimiento de la jornada de trabajo por parte de un(a) funcionario(a).</a:t>
            </a:r>
          </a:p>
          <a:p>
            <a:endParaRPr lang="es-CL" sz="900" dirty="0"/>
          </a:p>
        </p:txBody>
      </p:sp>
      <p:sp>
        <p:nvSpPr>
          <p:cNvPr id="4" name="Título 1"/>
          <p:cNvSpPr>
            <a:spLocks noGrp="1"/>
          </p:cNvSpPr>
          <p:nvPr>
            <p:ph type="title"/>
          </p:nvPr>
        </p:nvSpPr>
        <p:spPr>
          <a:xfrm>
            <a:off x="581192" y="836712"/>
            <a:ext cx="7989752" cy="1083329"/>
          </a:xfrm>
        </p:spPr>
        <p:txBody>
          <a:bodyPr>
            <a:normAutofit fontScale="90000"/>
          </a:bodyPr>
          <a:lstStyle/>
          <a:p>
            <a:pPr algn="ctr"/>
            <a:r>
              <a:rPr lang="es-CL" b="1" dirty="0" smtClean="0"/>
              <a:t>RESPONSABILIDAD </a:t>
            </a:r>
            <a:r>
              <a:rPr lang="es-CL" b="1" dirty="0"/>
              <a:t>Subdirección de Gestión y Desarrollo de las Personas</a:t>
            </a:r>
            <a:r>
              <a:rPr lang="es-CL" dirty="0"/>
              <a:t/>
            </a:r>
            <a:br>
              <a:rPr lang="es-CL" dirty="0"/>
            </a:br>
            <a:endParaRPr lang="es-CL" dirty="0"/>
          </a:p>
        </p:txBody>
      </p:sp>
      <p:pic>
        <p:nvPicPr>
          <p:cNvPr id="2" name="Imagen 1"/>
          <p:cNvPicPr>
            <a:picLocks noChangeAspect="1"/>
          </p:cNvPicPr>
          <p:nvPr/>
        </p:nvPicPr>
        <p:blipFill>
          <a:blip r:embed="rId2"/>
          <a:stretch>
            <a:fillRect/>
          </a:stretch>
        </p:blipFill>
        <p:spPr>
          <a:xfrm>
            <a:off x="6516216" y="3356992"/>
            <a:ext cx="2452992" cy="1882055"/>
          </a:xfrm>
          <a:prstGeom prst="rect">
            <a:avLst/>
          </a:prstGeom>
        </p:spPr>
      </p:pic>
    </p:spTree>
    <p:extLst>
      <p:ext uri="{BB962C8B-B14F-4D97-AF65-F5344CB8AC3E}">
        <p14:creationId xmlns:p14="http://schemas.microsoft.com/office/powerpoint/2010/main" val="2576462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Dividendo</Template>
  <TotalTime>12437</TotalTime>
  <Words>756</Words>
  <Application>Microsoft Office PowerPoint</Application>
  <PresentationFormat>Presentación en pantalla (4:3)</PresentationFormat>
  <Paragraphs>69</Paragraphs>
  <Slides>19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Arial</vt:lpstr>
      <vt:lpstr>Arial Black</vt:lpstr>
      <vt:lpstr>Calibri</vt:lpstr>
      <vt:lpstr>Calibri Light</vt:lpstr>
      <vt:lpstr>Gill Sans MT</vt:lpstr>
      <vt:lpstr>Times New Roman</vt:lpstr>
      <vt:lpstr>Wingdings</vt:lpstr>
      <vt:lpstr>Wingdings 2</vt:lpstr>
      <vt:lpstr>Dividendo</vt:lpstr>
      <vt:lpstr> </vt:lpstr>
      <vt:lpstr>¿Para que?  </vt:lpstr>
      <vt:lpstr>PROCEDIMIENTO ELABORADO POR:</vt:lpstr>
      <vt:lpstr> Alcance : “LO MAS INCLUSIVO POSIBLE” ____________________________________</vt:lpstr>
      <vt:lpstr> Alcance : “LO MAS INCLUSIVO POSIBLE” ____________________________________</vt:lpstr>
      <vt:lpstr>Presentación de PowerPoint</vt:lpstr>
      <vt:lpstr>RESPONSABILIDAD Funcionario(a) </vt:lpstr>
      <vt:lpstr>RESPONSABILIDAD Jefatura directa </vt:lpstr>
      <vt:lpstr>RESPONSABILIDAD Subdirección de Gestión y Desarrollo de las Personas </vt:lpstr>
      <vt:lpstr>HORARIO FLEXIBLE ES LO SIGUIENTE:</vt:lpstr>
      <vt:lpstr>HORARIO FLEXIBLE ES LO SIGUIENTE:</vt:lpstr>
      <vt:lpstr>Ejemplos:</vt:lpstr>
      <vt:lpstr>Ejemplo de Casos eventuales donde no aplica la flexibilidad horaria: </vt:lpstr>
      <vt:lpstr>IMPLEMENTACION </vt:lpstr>
      <vt:lpstr>IMPLEMENTACION </vt:lpstr>
      <vt:lpstr>IMPLEMENTACION </vt:lpstr>
      <vt:lpstr>IMPLEMENTACION </vt:lpstr>
      <vt:lpstr>IMPLEMENTACION </vt:lpstr>
      <vt:lpstr>Gracias por su atención…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Maria</dc:creator>
  <cp:lastModifiedBy>Vanessa Sepulveda</cp:lastModifiedBy>
  <cp:revision>158</cp:revision>
  <dcterms:created xsi:type="dcterms:W3CDTF">2017-08-02T01:11:10Z</dcterms:created>
  <dcterms:modified xsi:type="dcterms:W3CDTF">2019-05-31T20:10:03Z</dcterms:modified>
</cp:coreProperties>
</file>